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2" r:id="rId2"/>
    <p:sldId id="303" r:id="rId3"/>
    <p:sldId id="332" r:id="rId4"/>
    <p:sldId id="304" r:id="rId5"/>
    <p:sldId id="323" r:id="rId6"/>
    <p:sldId id="325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4" r:id="rId26"/>
    <p:sldId id="326" r:id="rId27"/>
    <p:sldId id="327" r:id="rId28"/>
    <p:sldId id="328" r:id="rId29"/>
    <p:sldId id="329" r:id="rId30"/>
    <p:sldId id="330" r:id="rId31"/>
    <p:sldId id="331" r:id="rId32"/>
    <p:sldId id="333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66DAA65-F73B-4F09-A332-B8CE9BBF5C06}">
          <p14:sldIdLst>
            <p14:sldId id="302"/>
            <p14:sldId id="303"/>
            <p14:sldId id="332"/>
            <p14:sldId id="304"/>
            <p14:sldId id="323"/>
            <p14:sldId id="325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4"/>
            <p14:sldId id="326"/>
            <p14:sldId id="327"/>
            <p14:sldId id="328"/>
            <p14:sldId id="329"/>
            <p14:sldId id="330"/>
            <p14:sldId id="331"/>
            <p14:sldId id="3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660066"/>
    <a:srgbClr val="E6E6E6"/>
    <a:srgbClr val="EAEAEA"/>
    <a:srgbClr val="DDDDDD"/>
    <a:srgbClr val="C4C4C4"/>
    <a:srgbClr val="C0C0C0"/>
    <a:srgbClr val="0099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34" autoAdjust="0"/>
  </p:normalViewPr>
  <p:slideViewPr>
    <p:cSldViewPr>
      <p:cViewPr>
        <p:scale>
          <a:sx n="70" d="100"/>
          <a:sy n="70" d="100"/>
        </p:scale>
        <p:origin x="-348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1</a:t>
            </a:fld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1179FD-EB07-4A47-900C-5532BA8C37FE}" type="slidenum">
              <a:rPr lang="en-US" altLang="de-DE"/>
              <a:pPr/>
              <a:t>10</a:t>
            </a:fld>
            <a:endParaRPr lang="en-US" altLang="de-DE"/>
          </a:p>
        </p:txBody>
      </p:sp>
      <p:sp>
        <p:nvSpPr>
          <p:cNvPr id="2980866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9646157-C914-45E8-80B1-0F1BABE759FD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10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0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681B4-C603-4FBE-9387-F6D56DDA0FF7}" type="slidenum">
              <a:rPr lang="en-US" altLang="de-DE"/>
              <a:pPr/>
              <a:t>11</a:t>
            </a:fld>
            <a:endParaRPr lang="en-US" altLang="de-DE"/>
          </a:p>
        </p:txBody>
      </p:sp>
      <p:sp>
        <p:nvSpPr>
          <p:cNvPr id="2982914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117CA87-27B6-42BE-BA97-E65663B3E482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11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2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2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A9341-A091-4955-935A-0D71DF7684A7}" type="slidenum">
              <a:rPr lang="en-US" altLang="de-DE"/>
              <a:pPr/>
              <a:t>12</a:t>
            </a:fld>
            <a:endParaRPr lang="en-US" altLang="de-DE"/>
          </a:p>
        </p:txBody>
      </p:sp>
      <p:sp>
        <p:nvSpPr>
          <p:cNvPr id="2984962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BE2CB8F-A7C4-4C39-8842-B719269398CF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12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49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496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1D55D-28A8-4F13-990A-4233FBF0CD32}" type="slidenum">
              <a:rPr lang="en-US" altLang="de-DE"/>
              <a:pPr/>
              <a:t>13</a:t>
            </a:fld>
            <a:endParaRPr lang="en-US" altLang="de-DE"/>
          </a:p>
        </p:txBody>
      </p:sp>
      <p:sp>
        <p:nvSpPr>
          <p:cNvPr id="2987010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FE9E7CF-C502-4E13-B6AF-73209AFEEBA6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13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7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9B8C7-40BE-4536-945A-E5DB92FC1309}" type="slidenum">
              <a:rPr lang="en-US" altLang="de-DE"/>
              <a:pPr/>
              <a:t>14</a:t>
            </a:fld>
            <a:endParaRPr lang="en-US" altLang="de-DE"/>
          </a:p>
        </p:txBody>
      </p:sp>
      <p:sp>
        <p:nvSpPr>
          <p:cNvPr id="2989058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04281ED-28C6-4534-8CB2-E56800DB1DA8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14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9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725CC1-40B4-4D9A-979C-5B929A59AB0A}" type="slidenum">
              <a:rPr lang="en-US" altLang="de-DE"/>
              <a:pPr/>
              <a:t>15</a:t>
            </a:fld>
            <a:endParaRPr lang="en-US" altLang="de-DE"/>
          </a:p>
        </p:txBody>
      </p:sp>
      <p:sp>
        <p:nvSpPr>
          <p:cNvPr id="2991106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86F33A7-97B6-4126-9949-27938243AEF6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15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91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44324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31162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45221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4571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23077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16798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29592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23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24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25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26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27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28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29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30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31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32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4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5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6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7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8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D04701-3A98-4A5F-8B69-0ADD923B04B9}" type="slidenum">
              <a:rPr lang="en-US" altLang="de-DE"/>
              <a:pPr/>
              <a:t>9</a:t>
            </a:fld>
            <a:endParaRPr lang="en-US" altLang="de-DE"/>
          </a:p>
        </p:txBody>
      </p:sp>
      <p:sp>
        <p:nvSpPr>
          <p:cNvPr id="2978818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E1E2C77-B054-484D-BEA6-1A233409C06C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9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88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7882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09.11.2017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2017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smtClean="0">
                <a:solidFill>
                  <a:srgbClr val="FF0000"/>
                </a:solidFill>
              </a:rPr>
              <a:t>Indian Institute of Technology Ropar</a:t>
            </a: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1227138" y="1725836"/>
            <a:ext cx="2066925" cy="979487"/>
            <a:chOff x="773" y="2059"/>
            <a:chExt cx="1302" cy="617"/>
          </a:xfrm>
        </p:grpSpPr>
        <p:sp>
          <p:nvSpPr>
            <p:cNvPr id="28" name="Text Box 3"/>
            <p:cNvSpPr txBox="1">
              <a:spLocks noChangeArrowheads="1"/>
            </p:cNvSpPr>
            <p:nvPr/>
          </p:nvSpPr>
          <p:spPr bwMode="auto">
            <a:xfrm>
              <a:off x="773" y="2350"/>
              <a:ext cx="130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Intensive 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heavy ion pulse </a:t>
              </a:r>
            </a:p>
          </p:txBody>
        </p:sp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840" y="2059"/>
              <a:ext cx="1008" cy="280"/>
            </a:xfrm>
            <a:prstGeom prst="rightArrow">
              <a:avLst>
                <a:gd name="adj1" fmla="val 50000"/>
                <a:gd name="adj2" fmla="val 90000"/>
              </a:avLst>
            </a:prstGeom>
            <a:solidFill>
              <a:srgbClr val="FF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pic>
        <p:nvPicPr>
          <p:cNvPr id="30" name="Picture 7" descr="ohneSch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052736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mitSch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052736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4972050" y="3591148"/>
            <a:ext cx="817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400" dirty="0" smtClean="0">
                <a:solidFill>
                  <a:srgbClr val="000000"/>
                </a:solidFill>
                <a:latin typeface="Verdana" pitchFamily="34" charset="0"/>
              </a:rPr>
              <a:t>30 mm</a:t>
            </a:r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4680000" y="720000"/>
            <a:ext cx="1363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 sz="1400" dirty="0" smtClean="0">
                <a:solidFill>
                  <a:srgbClr val="000000"/>
                </a:solidFill>
                <a:latin typeface="Verdana" pitchFamily="34" charset="0"/>
              </a:rPr>
              <a:t>Matter block</a:t>
            </a:r>
          </a:p>
        </p:txBody>
      </p:sp>
      <p:grpSp>
        <p:nvGrpSpPr>
          <p:cNvPr id="58" name="Group 19"/>
          <p:cNvGrpSpPr>
            <a:grpSpLocks/>
          </p:cNvGrpSpPr>
          <p:nvPr/>
        </p:nvGrpSpPr>
        <p:grpSpPr bwMode="auto">
          <a:xfrm>
            <a:off x="3611563" y="3460973"/>
            <a:ext cx="3527425" cy="233363"/>
            <a:chOff x="2275" y="3380"/>
            <a:chExt cx="2222" cy="147"/>
          </a:xfrm>
        </p:grpSpPr>
        <p:sp>
          <p:nvSpPr>
            <p:cNvPr id="59" name="Line 12"/>
            <p:cNvSpPr>
              <a:spLocks noChangeShapeType="1"/>
            </p:cNvSpPr>
            <p:nvPr/>
          </p:nvSpPr>
          <p:spPr bwMode="auto">
            <a:xfrm>
              <a:off x="2286" y="3380"/>
              <a:ext cx="3" cy="1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0" name="Line 14"/>
            <p:cNvSpPr>
              <a:spLocks noChangeShapeType="1"/>
            </p:cNvSpPr>
            <p:nvPr/>
          </p:nvSpPr>
          <p:spPr bwMode="auto">
            <a:xfrm>
              <a:off x="2275" y="3453"/>
              <a:ext cx="222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" name="Line 18"/>
            <p:cNvSpPr>
              <a:spLocks noChangeShapeType="1"/>
            </p:cNvSpPr>
            <p:nvPr/>
          </p:nvSpPr>
          <p:spPr bwMode="auto">
            <a:xfrm>
              <a:off x="4492" y="3380"/>
              <a:ext cx="3" cy="1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pic>
        <p:nvPicPr>
          <p:cNvPr id="62" name="Picture 14" descr="Ionisation_alp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57" y="4140000"/>
            <a:ext cx="2320715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fiat_punto_cra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4" y="4139268"/>
            <a:ext cx="3162300" cy="18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</p:spPr>
        <p:txBody>
          <a:bodyPr/>
          <a:lstStyle/>
          <a:p>
            <a:r>
              <a:rPr lang="en-US" dirty="0" smtClean="0"/>
              <a:t>Interaction of Ions with Matter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4464000" y="6048000"/>
            <a:ext cx="3060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Hadron beams slow down and stop, depositing the energy at the very end of the pass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7415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42" name="Rectangle 2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79843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44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46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9847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9849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79850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79851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79852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79853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79854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79855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79856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79857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79859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79860" name="Rectangle 20"/>
          <p:cNvSpPr>
            <a:spLocks noChangeArrowheads="1"/>
          </p:cNvSpPr>
          <p:nvPr/>
        </p:nvSpPr>
        <p:spPr bwMode="auto">
          <a:xfrm>
            <a:off x="1155700" y="4648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9861" name="Line 21"/>
          <p:cNvSpPr>
            <a:spLocks noChangeShapeType="1"/>
          </p:cNvSpPr>
          <p:nvPr/>
        </p:nvSpPr>
        <p:spPr bwMode="auto">
          <a:xfrm>
            <a:off x="2152650" y="4648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79863" name="Rectangle 23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9864" name="Rectangle 24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7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1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57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890" name="Rectangle 2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1891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892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1894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895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897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81898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81899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81900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81901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81902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81903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81904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81905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81907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81908" name="Rectangle 20"/>
          <p:cNvSpPr>
            <a:spLocks noChangeArrowheads="1"/>
          </p:cNvSpPr>
          <p:nvPr/>
        </p:nvSpPr>
        <p:spPr bwMode="auto">
          <a:xfrm>
            <a:off x="1155700" y="4648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910" name="Line 22"/>
          <p:cNvSpPr>
            <a:spLocks noChangeShapeType="1"/>
          </p:cNvSpPr>
          <p:nvPr/>
        </p:nvSpPr>
        <p:spPr bwMode="auto">
          <a:xfrm>
            <a:off x="2152650" y="4648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81911" name="Rectangle 23"/>
          <p:cNvSpPr>
            <a:spLocks noChangeArrowheads="1"/>
          </p:cNvSpPr>
          <p:nvPr/>
        </p:nvSpPr>
        <p:spPr bwMode="auto">
          <a:xfrm>
            <a:off x="7693025" y="3160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8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912" name="Rectangle 24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913" name="Rectangle 25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8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1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2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5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938" name="Rectangle 1026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3939" name="Picture 1027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940" name="Picture 1028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3942" name="Rectangle 1030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3943" name="Rectangle 1031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3945" name="Text Box 1033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83946" name="Text Box 1034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83947" name="Text Box 1035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83948" name="Text Box 1036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83949" name="Text Box 1037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83950" name="Group 1038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83951" name="Text Box 1039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83952" name="Text Box 1040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83953" name="Text Box 1041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83955" name="Text Box 1043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83956" name="Rectangle 1044"/>
          <p:cNvSpPr>
            <a:spLocks noChangeArrowheads="1"/>
          </p:cNvSpPr>
          <p:nvPr/>
        </p:nvSpPr>
        <p:spPr bwMode="auto">
          <a:xfrm>
            <a:off x="1155700" y="4648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3958" name="Line 1046"/>
          <p:cNvSpPr>
            <a:spLocks noChangeShapeType="1"/>
          </p:cNvSpPr>
          <p:nvPr/>
        </p:nvSpPr>
        <p:spPr bwMode="auto">
          <a:xfrm>
            <a:off x="2152650" y="4648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83959" name="Rectangle 1047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3960" name="Rectangle 1048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7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1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214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986" name="Rectangle 2"/>
          <p:cNvSpPr>
            <a:spLocks noChangeArrowheads="1"/>
          </p:cNvSpPr>
          <p:nvPr/>
        </p:nvSpPr>
        <p:spPr bwMode="auto">
          <a:xfrm>
            <a:off x="5256213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5987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5989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5990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5992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85993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85994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85995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85996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85997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85998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85999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86000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86002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86003" name="Freeform 20"/>
          <p:cNvSpPr>
            <a:spLocks/>
          </p:cNvSpPr>
          <p:nvPr/>
        </p:nvSpPr>
        <p:spPr bwMode="auto">
          <a:xfrm>
            <a:off x="2181225" y="4819650"/>
            <a:ext cx="276225" cy="3175"/>
          </a:xfrm>
          <a:custGeom>
            <a:avLst/>
            <a:gdLst>
              <a:gd name="T0" fmla="*/ 174 w 174"/>
              <a:gd name="T1" fmla="*/ 0 h 2"/>
              <a:gd name="T2" fmla="*/ 0 w 174"/>
              <a:gd name="T3" fmla="*/ 2 h 2"/>
              <a:gd name="T4" fmla="*/ 0 60000 65536"/>
              <a:gd name="T5" fmla="*/ 0 60000 65536"/>
              <a:gd name="T6" fmla="*/ 0 w 174"/>
              <a:gd name="T7" fmla="*/ 0 h 2"/>
              <a:gd name="T8" fmla="*/ 174 w 174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">
                <a:moveTo>
                  <a:pt x="174" y="0"/>
                </a:moveTo>
                <a:lnTo>
                  <a:pt x="0" y="2"/>
                </a:lnTo>
              </a:path>
            </a:pathLst>
          </a:custGeom>
          <a:noFill/>
          <a:ln w="25400">
            <a:solidFill>
              <a:srgbClr val="CC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6005" name="Rectangle 22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6006" name="Rectangle 23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6007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76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034" name="Rectangle 2"/>
          <p:cNvSpPr>
            <a:spLocks noChangeArrowheads="1"/>
          </p:cNvSpPr>
          <p:nvPr/>
        </p:nvSpPr>
        <p:spPr bwMode="auto">
          <a:xfrm>
            <a:off x="5243513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8035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036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8038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8039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8041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88042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88043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88044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88045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88046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88047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88048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88049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88051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88052" name="Freeform 20"/>
          <p:cNvSpPr>
            <a:spLocks/>
          </p:cNvSpPr>
          <p:nvPr/>
        </p:nvSpPr>
        <p:spPr bwMode="auto">
          <a:xfrm>
            <a:off x="2181225" y="4819650"/>
            <a:ext cx="276225" cy="3175"/>
          </a:xfrm>
          <a:custGeom>
            <a:avLst/>
            <a:gdLst>
              <a:gd name="T0" fmla="*/ 174 w 174"/>
              <a:gd name="T1" fmla="*/ 0 h 2"/>
              <a:gd name="T2" fmla="*/ 0 w 174"/>
              <a:gd name="T3" fmla="*/ 2 h 2"/>
              <a:gd name="T4" fmla="*/ 0 60000 65536"/>
              <a:gd name="T5" fmla="*/ 0 60000 65536"/>
              <a:gd name="T6" fmla="*/ 0 w 174"/>
              <a:gd name="T7" fmla="*/ 0 h 2"/>
              <a:gd name="T8" fmla="*/ 174 w 174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">
                <a:moveTo>
                  <a:pt x="174" y="0"/>
                </a:moveTo>
                <a:lnTo>
                  <a:pt x="0" y="2"/>
                </a:lnTo>
              </a:path>
            </a:pathLst>
          </a:custGeom>
          <a:noFill/>
          <a:ln w="25400">
            <a:solidFill>
              <a:srgbClr val="CC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8054" name="Rectangle 22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8055" name="Rectangle 23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6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64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82" name="Rectangle 2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90083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084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086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0087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0089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90090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90091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90092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90093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90094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90095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90096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90097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90099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90100" name="Freeform 20"/>
          <p:cNvSpPr>
            <a:spLocks/>
          </p:cNvSpPr>
          <p:nvPr/>
        </p:nvSpPr>
        <p:spPr bwMode="auto">
          <a:xfrm>
            <a:off x="2181225" y="4819650"/>
            <a:ext cx="276225" cy="3175"/>
          </a:xfrm>
          <a:custGeom>
            <a:avLst/>
            <a:gdLst>
              <a:gd name="T0" fmla="*/ 174 w 174"/>
              <a:gd name="T1" fmla="*/ 0 h 2"/>
              <a:gd name="T2" fmla="*/ 0 w 174"/>
              <a:gd name="T3" fmla="*/ 2 h 2"/>
              <a:gd name="T4" fmla="*/ 0 60000 65536"/>
              <a:gd name="T5" fmla="*/ 0 60000 65536"/>
              <a:gd name="T6" fmla="*/ 0 w 174"/>
              <a:gd name="T7" fmla="*/ 0 h 2"/>
              <a:gd name="T8" fmla="*/ 174 w 174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">
                <a:moveTo>
                  <a:pt x="174" y="0"/>
                </a:moveTo>
                <a:lnTo>
                  <a:pt x="0" y="2"/>
                </a:lnTo>
              </a:path>
            </a:pathLst>
          </a:custGeom>
          <a:noFill/>
          <a:ln w="25400">
            <a:solidFill>
              <a:srgbClr val="CC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0102" name="Rectangle 22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0103" name="Rectangle 23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6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01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4307" name="Group 3"/>
          <p:cNvGrpSpPr>
            <a:grpSpLocks/>
          </p:cNvGrpSpPr>
          <p:nvPr/>
        </p:nvGrpSpPr>
        <p:grpSpPr bwMode="auto">
          <a:xfrm>
            <a:off x="-217488" y="1797050"/>
            <a:ext cx="9361488" cy="5118100"/>
            <a:chOff x="-137" y="1096"/>
            <a:chExt cx="5897" cy="3224"/>
          </a:xfrm>
        </p:grpSpPr>
        <p:pic>
          <p:nvPicPr>
            <p:cNvPr id="2914308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" y="1096"/>
              <a:ext cx="5813" cy="3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14309" name="Rectangle 5"/>
            <p:cNvSpPr>
              <a:spLocks noChangeArrowheads="1"/>
            </p:cNvSpPr>
            <p:nvPr/>
          </p:nvSpPr>
          <p:spPr bwMode="auto">
            <a:xfrm>
              <a:off x="-137" y="4183"/>
              <a:ext cx="5897" cy="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914310" name="Text Box 6"/>
          <p:cNvSpPr txBox="1">
            <a:spLocks noChangeArrowheads="1"/>
          </p:cNvSpPr>
          <p:nvPr/>
        </p:nvSpPr>
        <p:spPr bwMode="auto">
          <a:xfrm>
            <a:off x="661988" y="5267325"/>
            <a:ext cx="72151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de-DE" b="1" dirty="0" smtClean="0"/>
              <a:t>intensity controlled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de-DE" b="1" dirty="0" smtClean="0"/>
              <a:t>raster scan procedure</a:t>
            </a:r>
            <a:endParaRPr lang="en-US" altLang="de-DE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2232000" y="17280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magnetic deflector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248000" y="1836000"/>
            <a:ext cx="11336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ion beam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264000" y="5544000"/>
            <a:ext cx="11208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first layer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680000" y="5544000"/>
            <a:ext cx="11079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last layer</a:t>
            </a:r>
            <a:endParaRPr lang="en-US" dirty="0"/>
          </a:p>
        </p:txBody>
      </p:sp>
      <p:pic>
        <p:nvPicPr>
          <p:cNvPr id="2939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3420000"/>
            <a:ext cx="4943475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sterscan(720x576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37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397316"/>
              </p:ext>
            </p:extLst>
          </p:nvPr>
        </p:nvGraphicFramePr>
        <p:xfrm>
          <a:off x="1080000" y="720000"/>
          <a:ext cx="7021512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hoto Editor Photo" r:id="rId4" imgW="7020905" imgH="4915586" progId="MSPhotoEd.3">
                  <p:embed/>
                </p:oleObj>
              </mc:Choice>
              <mc:Fallback>
                <p:oleObj name="Photo Editor Photo" r:id="rId4" imgW="7020905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000" y="720000"/>
                        <a:ext cx="7021512" cy="491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Therapy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5760000"/>
            <a:ext cx="799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448 patients were treated with carbon beams from 1997 – 2008 using raster scanning technique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4787" name="Object 3"/>
          <p:cNvGraphicFramePr>
            <a:graphicFrameLocks noChangeAspect="1"/>
          </p:cNvGraphicFramePr>
          <p:nvPr/>
        </p:nvGraphicFramePr>
        <p:xfrm>
          <a:off x="1116013" y="1341438"/>
          <a:ext cx="7021512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Photo Editor Photo" r:id="rId4" imgW="7020905" imgH="4704762" progId="MSPhotoEd.3">
                  <p:embed/>
                </p:oleObj>
              </mc:Choice>
              <mc:Fallback>
                <p:oleObj name="Photo Editor Photo" r:id="rId4" imgW="7020905" imgH="47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341438"/>
                        <a:ext cx="7021512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osisverg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969045"/>
            <a:ext cx="5808662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11300" y="908720"/>
            <a:ext cx="635000" cy="367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894513" y="4482183"/>
            <a:ext cx="706437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18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16175" y="4482183"/>
            <a:ext cx="392113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2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556000" y="4482183"/>
            <a:ext cx="39370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6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618038" y="4482183"/>
            <a:ext cx="5492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10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759450" y="4482183"/>
            <a:ext cx="5492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14</a:t>
            </a:r>
          </a:p>
        </p:txBody>
      </p: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1293814" y="1046833"/>
            <a:ext cx="1046163" cy="3532187"/>
            <a:chOff x="951" y="1215"/>
            <a:chExt cx="659" cy="2225"/>
          </a:xfrm>
        </p:grpSpPr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1031" y="2235"/>
              <a:ext cx="57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de-DE" altLang="de-DE" dirty="0">
                  <a:solidFill>
                    <a:srgbClr val="000000"/>
                  </a:solidFill>
                  <a:latin typeface="Verdana" pitchFamily="34" charset="0"/>
                </a:rPr>
                <a:t>50 %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951" y="1215"/>
              <a:ext cx="65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de-DE" altLang="de-DE" dirty="0">
                  <a:solidFill>
                    <a:srgbClr val="000000"/>
                  </a:solidFill>
                  <a:latin typeface="Verdana" pitchFamily="34" charset="0"/>
                </a:rPr>
                <a:t>100 %</a:t>
              </a:r>
            </a:p>
          </p:txBody>
        </p: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de-DE" altLang="de-DE" dirty="0">
                  <a:solidFill>
                    <a:srgbClr val="000000"/>
                  </a:solidFill>
                  <a:latin typeface="Verdana" pitchFamily="34" charset="0"/>
                </a:rPr>
                <a:t>0 %</a:t>
              </a:r>
            </a:p>
          </p:txBody>
        </p:sp>
      </p:grpSp>
      <p:sp>
        <p:nvSpPr>
          <p:cNvPr id="31" name="Text Box 15"/>
          <p:cNvSpPr txBox="1">
            <a:spLocks noChangeArrowheads="1"/>
          </p:cNvSpPr>
          <p:nvPr/>
        </p:nvSpPr>
        <p:spPr bwMode="auto">
          <a:xfrm rot="16200000">
            <a:off x="-108000" y="2502020"/>
            <a:ext cx="252571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relative ionization         </a:t>
            </a: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2655888" y="2114972"/>
            <a:ext cx="2247900" cy="7848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X-rays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Gamma beams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5753100" y="1497683"/>
            <a:ext cx="14128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Ion beam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996000" y="4842020"/>
            <a:ext cx="212109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penetration depth   </a:t>
            </a:r>
            <a:endParaRPr lang="en-US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5661248"/>
            <a:ext cx="833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/>
              <a:t>Hadron beams slow down and stop, depositing the energy at the very end of the </a:t>
            </a:r>
            <a:r>
              <a:rPr lang="en-US" dirty="0" smtClean="0"/>
              <a:t>pass.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l-GR" dirty="0" smtClean="0"/>
              <a:t>γ</a:t>
            </a:r>
            <a:r>
              <a:rPr lang="de-DE" dirty="0" smtClean="0"/>
              <a:t>-</a:t>
            </a:r>
            <a:r>
              <a:rPr lang="en-US" dirty="0" smtClean="0"/>
              <a:t>rays deposit the energy evenly through the tissue.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560000" y="7200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“Bragg”-peak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5832000" y="936000"/>
            <a:ext cx="1762009" cy="4476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271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5330" name="Picture 2" descr="PET-KameraIll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1352550"/>
            <a:ext cx="9439275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5331" name="Text Box 3"/>
          <p:cNvSpPr txBox="1">
            <a:spLocks noChangeArrowheads="1"/>
          </p:cNvSpPr>
          <p:nvPr/>
        </p:nvSpPr>
        <p:spPr bwMode="auto">
          <a:xfrm>
            <a:off x="3708400" y="23368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1</a:t>
            </a:r>
          </a:p>
        </p:txBody>
      </p:sp>
      <p:sp>
        <p:nvSpPr>
          <p:cNvPr id="2915332" name="Text Box 4"/>
          <p:cNvSpPr txBox="1">
            <a:spLocks noChangeArrowheads="1"/>
          </p:cNvSpPr>
          <p:nvPr/>
        </p:nvSpPr>
        <p:spPr bwMode="auto">
          <a:xfrm>
            <a:off x="4508500" y="395605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1</a:t>
            </a:r>
          </a:p>
        </p:txBody>
      </p:sp>
      <p:sp>
        <p:nvSpPr>
          <p:cNvPr id="2915333" name="Text Box 5"/>
          <p:cNvSpPr txBox="1">
            <a:spLocks noChangeArrowheads="1"/>
          </p:cNvSpPr>
          <p:nvPr/>
        </p:nvSpPr>
        <p:spPr bwMode="auto">
          <a:xfrm>
            <a:off x="4022725" y="22891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2</a:t>
            </a:r>
          </a:p>
        </p:txBody>
      </p:sp>
      <p:sp>
        <p:nvSpPr>
          <p:cNvPr id="2915334" name="Text Box 6"/>
          <p:cNvSpPr txBox="1">
            <a:spLocks noChangeArrowheads="1"/>
          </p:cNvSpPr>
          <p:nvPr/>
        </p:nvSpPr>
        <p:spPr bwMode="auto">
          <a:xfrm>
            <a:off x="4308475" y="23368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3</a:t>
            </a:r>
          </a:p>
        </p:txBody>
      </p:sp>
      <p:sp>
        <p:nvSpPr>
          <p:cNvPr id="2915335" name="Text Box 7"/>
          <p:cNvSpPr txBox="1">
            <a:spLocks noChangeArrowheads="1"/>
          </p:cNvSpPr>
          <p:nvPr/>
        </p:nvSpPr>
        <p:spPr bwMode="auto">
          <a:xfrm>
            <a:off x="4222750" y="398462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2</a:t>
            </a:r>
          </a:p>
        </p:txBody>
      </p:sp>
      <p:sp>
        <p:nvSpPr>
          <p:cNvPr id="2915336" name="Text Box 8"/>
          <p:cNvSpPr txBox="1">
            <a:spLocks noChangeArrowheads="1"/>
          </p:cNvSpPr>
          <p:nvPr/>
        </p:nvSpPr>
        <p:spPr bwMode="auto">
          <a:xfrm>
            <a:off x="3889375" y="39655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3</a:t>
            </a:r>
          </a:p>
        </p:txBody>
      </p:sp>
      <p:sp>
        <p:nvSpPr>
          <p:cNvPr id="2915338" name="Text Box 10"/>
          <p:cNvSpPr txBox="1">
            <a:spLocks noChangeArrowheads="1"/>
          </p:cNvSpPr>
          <p:nvPr/>
        </p:nvSpPr>
        <p:spPr bwMode="auto">
          <a:xfrm>
            <a:off x="4538663" y="2978150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Kopf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4000" y="2268000"/>
            <a:ext cx="11464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Ion beam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580000" y="1908000"/>
            <a:ext cx="1467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PET-camera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608000" y="2880000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head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443893" y="32760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bed for the patient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1526658" y="2088000"/>
            <a:ext cx="1749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monitor system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-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267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2739" name="Picture 3" descr="roe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578725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2740" name="Text Box 4"/>
          <p:cNvSpPr txBox="1">
            <a:spLocks noChangeArrowheads="1"/>
          </p:cNvSpPr>
          <p:nvPr/>
        </p:nvSpPr>
        <p:spPr bwMode="auto">
          <a:xfrm>
            <a:off x="1585901" y="5900738"/>
            <a:ext cx="19399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de-DE" sz="1600" dirty="0" smtClean="0">
                <a:latin typeface="Verdana" pitchFamily="34" charset="0"/>
              </a:rPr>
              <a:t>before treatment</a:t>
            </a:r>
            <a:endParaRPr lang="en-US" altLang="de-DE" sz="1600" dirty="0">
              <a:latin typeface="Verdana" pitchFamily="34" charset="0"/>
            </a:endParaRPr>
          </a:p>
        </p:txBody>
      </p:sp>
      <p:sp>
        <p:nvSpPr>
          <p:cNvPr id="2932741" name="Text Box 5"/>
          <p:cNvSpPr txBox="1">
            <a:spLocks noChangeArrowheads="1"/>
          </p:cNvSpPr>
          <p:nvPr/>
        </p:nvSpPr>
        <p:spPr bwMode="auto">
          <a:xfrm>
            <a:off x="4724274" y="5900738"/>
            <a:ext cx="33041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de-DE" sz="1600" dirty="0" smtClean="0">
                <a:latin typeface="Verdana" pitchFamily="34" charset="0"/>
              </a:rPr>
              <a:t>after treatment with ion beam</a:t>
            </a:r>
            <a:endParaRPr lang="en-US" altLang="de-DE" sz="1600" dirty="0">
              <a:latin typeface="Verdana" pitchFamily="34" charset="0"/>
            </a:endParaRPr>
          </a:p>
        </p:txBody>
      </p:sp>
      <p:sp>
        <p:nvSpPr>
          <p:cNvPr id="2932744" name="Line 8"/>
          <p:cNvSpPr>
            <a:spLocks noChangeShapeType="1"/>
          </p:cNvSpPr>
          <p:nvPr/>
        </p:nvSpPr>
        <p:spPr bwMode="auto">
          <a:xfrm>
            <a:off x="1476375" y="3213100"/>
            <a:ext cx="504825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932745" name="Line 9"/>
          <p:cNvSpPr>
            <a:spLocks noChangeShapeType="1"/>
          </p:cNvSpPr>
          <p:nvPr/>
        </p:nvSpPr>
        <p:spPr bwMode="auto">
          <a:xfrm flipH="1" flipV="1">
            <a:off x="2268538" y="3933825"/>
            <a:ext cx="215900" cy="5032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932746" name="Line 10"/>
          <p:cNvSpPr>
            <a:spLocks noChangeShapeType="1"/>
          </p:cNvSpPr>
          <p:nvPr/>
        </p:nvSpPr>
        <p:spPr bwMode="auto">
          <a:xfrm rot="21060000" flipH="1">
            <a:off x="2513013" y="3270250"/>
            <a:ext cx="541337" cy="1809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of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7378" name="Picture 2" descr="post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20551" b="44429"/>
          <a:stretch>
            <a:fillRect/>
          </a:stretch>
        </p:blipFill>
        <p:spPr bwMode="auto">
          <a:xfrm>
            <a:off x="4953000" y="1541463"/>
            <a:ext cx="3508375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7379" name="Picture 3" descr="pr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t="8060" r="23145" b="40167"/>
          <a:stretch>
            <a:fillRect/>
          </a:stretch>
        </p:blipFill>
        <p:spPr bwMode="auto">
          <a:xfrm>
            <a:off x="723900" y="1524000"/>
            <a:ext cx="35433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7381" name="Text Box 5"/>
          <p:cNvSpPr txBox="1">
            <a:spLocks noChangeArrowheads="1"/>
          </p:cNvSpPr>
          <p:nvPr/>
        </p:nvSpPr>
        <p:spPr bwMode="auto">
          <a:xfrm>
            <a:off x="1585901" y="5220000"/>
            <a:ext cx="19399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de-DE" sz="1600" dirty="0" smtClean="0">
                <a:latin typeface="Verdana" pitchFamily="34" charset="0"/>
              </a:rPr>
              <a:t>before treatment</a:t>
            </a:r>
            <a:endParaRPr lang="en-US" altLang="de-DE" sz="1600" dirty="0">
              <a:latin typeface="Verdana" pitchFamily="34" charset="0"/>
            </a:endParaRPr>
          </a:p>
        </p:txBody>
      </p:sp>
      <p:sp>
        <p:nvSpPr>
          <p:cNvPr id="2917382" name="Text Box 6"/>
          <p:cNvSpPr txBox="1">
            <a:spLocks noChangeArrowheads="1"/>
          </p:cNvSpPr>
          <p:nvPr/>
        </p:nvSpPr>
        <p:spPr bwMode="auto">
          <a:xfrm>
            <a:off x="5344509" y="5220000"/>
            <a:ext cx="2755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de-DE" sz="1600" dirty="0" smtClean="0">
                <a:latin typeface="Verdana" pitchFamily="34" charset="0"/>
              </a:rPr>
              <a:t>6 weeks after treatment </a:t>
            </a:r>
          </a:p>
          <a:p>
            <a:pPr algn="l" eaLnBrk="1" hangingPunct="1"/>
            <a:r>
              <a:rPr lang="en-US" altLang="de-DE" sz="1600" dirty="0" smtClean="0">
                <a:latin typeface="Verdana" pitchFamily="34" charset="0"/>
              </a:rPr>
              <a:t>with Carbon ion beam</a:t>
            </a:r>
            <a:endParaRPr lang="en-US" altLang="de-DE" sz="1600" dirty="0"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of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0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062038" y="1425575"/>
          <a:ext cx="7021512" cy="466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Photo Editor Photo" r:id="rId4" imgW="7020905" imgH="4667902" progId="MSPhotoEd.3">
                  <p:embed/>
                </p:oleObj>
              </mc:Choice>
              <mc:Fallback>
                <p:oleObj name="Photo Editor Photo" r:id="rId4" imgW="7020905" imgH="466790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1425575"/>
                        <a:ext cx="7021512" cy="466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Heidelberg Ion-Beam Therapy Center (HIT)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23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78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000"/>
            <a:ext cx="9139696" cy="514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Heidelberg Ion-Beam Therapy Center (HIT)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576002"/>
            <a:ext cx="3132381" cy="14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280000" y="3096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65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Heidelberg Ion-Beam Therapy Center (HIT)</a:t>
            </a:r>
            <a:endParaRPr lang="en-US" dirty="0"/>
          </a:p>
        </p:txBody>
      </p:sp>
      <p:pic>
        <p:nvPicPr>
          <p:cNvPr id="6146" name="Picture 2" descr="https://www.klinikum.uni-heidelberg.de/fileadmin/_processed_/5/d/csm_18_HIT_Gantry_I_858b1505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0" y="720000"/>
            <a:ext cx="285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klinikum.uni-heidelberg.de/fileadmin/_processed_/0/f/csm_15_20121016_HIT_119_9a65cdca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klinikum.uni-heidelberg.de/fileadmin/_processed_/0/9/csm_16_20121016_HIT_172_2ff6384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4788000"/>
            <a:ext cx="2578608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36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Radiopharmaceuticals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900000"/>
            <a:ext cx="43434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600000"/>
            <a:ext cx="3190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99592" y="900000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p, d, 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He, </a:t>
            </a:r>
            <a:r>
              <a:rPr lang="en-US" baseline="30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He beams</a:t>
            </a:r>
          </a:p>
          <a:p>
            <a:endParaRPr lang="en-US" dirty="0" smtClean="0"/>
          </a:p>
          <a:p>
            <a:r>
              <a:rPr lang="en-US" sz="1400" dirty="0" smtClean="0"/>
              <a:t>Isotopes used for PET, SPECT and Brachytherapy etc.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7224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Radioisotope production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1"/>
            <a:ext cx="5486400" cy="40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0000" y="1080000"/>
            <a:ext cx="30963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Accelerators (compact cyclotrons or </a:t>
            </a:r>
            <a:r>
              <a:rPr lang="en-US" sz="1600" dirty="0" err="1" smtClean="0"/>
              <a:t>linacs</a:t>
            </a:r>
            <a:r>
              <a:rPr lang="en-US" sz="1600" dirty="0" smtClean="0"/>
              <a:t>) are used to produce radio-isotopes for medical imaging.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7-11 MeV protons for short-lived isotopes for imaging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70-100 MeV or higher for longer lived isotopes.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60000" y="5400000"/>
            <a:ext cx="687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Positron emission tomography (PET) uses Fluorine-18, half life of ~ 110 min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6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Radioisotope production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900000"/>
            <a:ext cx="3033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2272052" cy="34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80000" y="4860000"/>
            <a:ext cx="7019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err="1" smtClean="0"/>
              <a:t>Fluorodeoxyglucose</a:t>
            </a:r>
            <a:r>
              <a:rPr lang="en-US" sz="1600" dirty="0" smtClean="0"/>
              <a:t> or FDG carries the 18F to areas of high metabolic activity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90% of PET scans are in clinical oncology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39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Radiotherapy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0"/>
            <a:ext cx="584644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1620000"/>
            <a:ext cx="22813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Foil to produce X-rays</a:t>
            </a:r>
          </a:p>
          <a:p>
            <a:endParaRPr lang="en-US" dirty="0"/>
          </a:p>
          <a:p>
            <a:r>
              <a:rPr lang="en-US" dirty="0" smtClean="0"/>
              <a:t>Collimation system</a:t>
            </a:r>
            <a:endParaRPr lang="en-US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259632" y="1844824"/>
            <a:ext cx="4903590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2820946" y="2328970"/>
            <a:ext cx="268715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2555776" y="2924944"/>
            <a:ext cx="2736304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240000" y="5904000"/>
            <a:ext cx="1583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Varian medical system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35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loss in materials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3246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4392000"/>
            <a:ext cx="2590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770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Radiotherapy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340761"/>
            <a:ext cx="8412192" cy="32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347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Radiotherapy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720000"/>
            <a:ext cx="60960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20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Sterilization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720000"/>
            <a:ext cx="2857500" cy="329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780000"/>
            <a:ext cx="40957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900000"/>
            <a:ext cx="53281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Manufacturers of medical disposables have to kill every germ on syringes, bandages, surgical tools and other gear, without altering the material itself.</a:t>
            </a:r>
          </a:p>
          <a:p>
            <a:endParaRPr lang="en-US" sz="400" dirty="0"/>
          </a:p>
          <a:p>
            <a:r>
              <a:rPr lang="en-US" sz="1600" dirty="0" smtClean="0"/>
              <a:t>E-beam sterilization works best on simple, low density products.</a:t>
            </a:r>
          </a:p>
          <a:p>
            <a:endParaRPr lang="en-US" sz="400" dirty="0"/>
          </a:p>
          <a:p>
            <a:r>
              <a:rPr lang="en-US" sz="1600" dirty="0" smtClean="0"/>
              <a:t>Advantages: takes only a few seconds (gamma irradiation can take hours)</a:t>
            </a:r>
          </a:p>
          <a:p>
            <a:endParaRPr lang="en-US" sz="400" dirty="0"/>
          </a:p>
          <a:p>
            <a:r>
              <a:rPr lang="en-US" sz="1600" dirty="0" smtClean="0"/>
              <a:t>Disadvantages: limited penetration depth, works best on simple, low density products (syringes)</a:t>
            </a:r>
            <a:endParaRPr lang="en-US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4320000" y="594000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IBA </a:t>
            </a:r>
            <a:r>
              <a:rPr lang="en-US" sz="1400" dirty="0" err="1" smtClean="0"/>
              <a:t>rhodotron</a:t>
            </a:r>
            <a:r>
              <a:rPr lang="en-US" sz="1400" dirty="0" smtClean="0"/>
              <a:t> – a commercial accelerator used for e-beam sterilization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9575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60000"/>
            <a:ext cx="75914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44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and Biology of </a:t>
            </a:r>
            <a:r>
              <a:rPr lang="en-US" dirty="0"/>
              <a:t>R</a:t>
            </a:r>
            <a:r>
              <a:rPr lang="en-US" dirty="0" smtClean="0"/>
              <a:t>adiation Therapy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720000"/>
            <a:ext cx="413385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1" y="900000"/>
            <a:ext cx="378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Basic effect of radiation on cells:</a:t>
            </a:r>
          </a:p>
          <a:p>
            <a:r>
              <a:rPr lang="en-US" dirty="0" smtClean="0"/>
              <a:t>Energy loss in matter leads to defects in the DNA – double strand breaks of the DNA kills the cell. Tumor cells have less repair capabilities than normal cells.</a:t>
            </a:r>
            <a:endParaRPr lang="en-US" dirty="0"/>
          </a:p>
        </p:txBody>
      </p:sp>
      <p:pic>
        <p:nvPicPr>
          <p:cNvPr id="6" name="Picture 7" descr="Ionenbeschu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3240000"/>
            <a:ext cx="19462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192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and Biology of </a:t>
            </a:r>
            <a:r>
              <a:rPr lang="en-US" dirty="0"/>
              <a:t>R</a:t>
            </a:r>
            <a:r>
              <a:rPr lang="en-US" dirty="0" smtClean="0"/>
              <a:t>adiation Therapy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720000"/>
            <a:ext cx="1924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3240000"/>
            <a:ext cx="1914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20097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0"/>
            <a:ext cx="19621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0" y="1080000"/>
            <a:ext cx="3217547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CC"/>
                </a:solidFill>
              </a:rPr>
              <a:t>Low LET</a:t>
            </a:r>
          </a:p>
          <a:p>
            <a:endParaRPr lang="en-US" sz="1000" dirty="0"/>
          </a:p>
          <a:p>
            <a:r>
              <a:rPr lang="en-US" dirty="0" smtClean="0"/>
              <a:t>homogeneous deposition of dose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b="1" i="1" dirty="0" smtClean="0">
                <a:solidFill>
                  <a:srgbClr val="0000CC"/>
                </a:solidFill>
              </a:rPr>
              <a:t>High LET</a:t>
            </a:r>
          </a:p>
          <a:p>
            <a:endParaRPr lang="en-US" sz="1000" dirty="0"/>
          </a:p>
          <a:p>
            <a:r>
              <a:rPr lang="en-US" dirty="0" smtClean="0"/>
              <a:t>Local deposition of high doses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1600" i="1" dirty="0" smtClean="0">
                <a:solidFill>
                  <a:srgbClr val="0000CC"/>
                </a:solidFill>
              </a:rPr>
              <a:t>LET: linear energy transfer </a:t>
            </a:r>
            <a:endParaRPr lang="en-US" sz="1600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08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roe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578725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585901" y="5900738"/>
            <a:ext cx="19399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Verdana" pitchFamily="34" charset="0"/>
              </a:rPr>
              <a:t>before treatment</a:t>
            </a:r>
            <a:endParaRPr lang="en-US" altLang="de-DE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4576544" y="5900738"/>
            <a:ext cx="35958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after 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treatment</a:t>
            </a: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 Carbon-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ions</a:t>
            </a:r>
            <a:endParaRPr lang="de-DE" altLang="de-DE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476375" y="3213100"/>
            <a:ext cx="504825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H="1" flipV="1">
            <a:off x="2268538" y="3933825"/>
            <a:ext cx="215900" cy="5032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 rot="21060000" flipH="1">
            <a:off x="2513013" y="3270250"/>
            <a:ext cx="541337" cy="1809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Rechteck 35"/>
          <p:cNvSpPr/>
          <p:nvPr/>
        </p:nvSpPr>
        <p:spPr bwMode="auto">
          <a:xfrm>
            <a:off x="4211960" y="1484784"/>
            <a:ext cx="4248472" cy="48965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7" name="Picture 7" descr="Ionenbeschu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286125"/>
            <a:ext cx="19462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6877050" y="5300663"/>
            <a:ext cx="14558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DNA-molecule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with a passing C-ion</a:t>
            </a:r>
            <a:endParaRPr lang="en-US" altLang="de-DE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24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724274" y="5900738"/>
            <a:ext cx="33041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de-DE" sz="1600" dirty="0" smtClean="0">
                <a:latin typeface="Verdana" pitchFamily="34" charset="0"/>
              </a:rPr>
              <a:t>after treatment with ion beam</a:t>
            </a:r>
            <a:endParaRPr lang="en-US" altLang="de-DE" sz="1600" dirty="0">
              <a:latin typeface="Verdana" pitchFamily="34" charset="0"/>
            </a:endParaRPr>
          </a:p>
        </p:txBody>
      </p:sp>
      <p:pic>
        <p:nvPicPr>
          <p:cNvPr id="12" name="Picture 3" descr="roe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578725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85901" y="5900738"/>
            <a:ext cx="19399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Verdana" pitchFamily="34" charset="0"/>
              </a:rPr>
              <a:t>before treatment</a:t>
            </a:r>
            <a:endParaRPr lang="en-US" altLang="de-DE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6544" y="5900738"/>
            <a:ext cx="35958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after 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treatment</a:t>
            </a: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 Carbon-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ions</a:t>
            </a:r>
            <a:endParaRPr lang="de-DE" altLang="de-DE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1476375" y="3213100"/>
            <a:ext cx="504825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 flipV="1">
            <a:off x="2268538" y="3933825"/>
            <a:ext cx="215900" cy="5032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rot="21060000" flipH="1">
            <a:off x="2513013" y="3270250"/>
            <a:ext cx="541337" cy="1809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4211960" y="1484784"/>
            <a:ext cx="4248472" cy="48965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5027132" y="1556800"/>
            <a:ext cx="3238847" cy="4695825"/>
            <a:chOff x="5027132" y="1556800"/>
            <a:chExt cx="3238847" cy="4695825"/>
          </a:xfrm>
        </p:grpSpPr>
        <p:pic>
          <p:nvPicPr>
            <p:cNvPr id="20" name="Picture 3" descr="gsiras25_fig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556800"/>
              <a:ext cx="3189923" cy="469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 rot="16200000">
              <a:off x="3514538" y="3717458"/>
              <a:ext cx="32560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tlCol="0">
              <a:spAutoFit/>
            </a:bodyPr>
            <a:lstStyle/>
            <a:p>
              <a:r>
                <a:rPr lang="en-US" sz="1200" dirty="0" smtClean="0"/>
                <a:t>survival rate                                            dose [</a:t>
              </a:r>
              <a:r>
                <a:rPr lang="en-US" sz="1200" b="1" dirty="0" err="1" smtClean="0"/>
                <a:t>Gy</a:t>
              </a:r>
              <a:r>
                <a:rPr lang="en-US" sz="1200" dirty="0" smtClean="0"/>
                <a:t>]</a:t>
              </a:r>
              <a:endParaRPr lang="en-US" sz="12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851567" y="6006480"/>
              <a:ext cx="196079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tlCol="0">
              <a:spAutoFit/>
            </a:bodyPr>
            <a:lstStyle/>
            <a:p>
              <a:r>
                <a:rPr lang="en-US" sz="1200" dirty="0" smtClean="0"/>
                <a:t>penetration depth [mm H</a:t>
              </a:r>
              <a:r>
                <a:rPr lang="en-US" sz="1100" baseline="-25000" dirty="0" smtClean="0"/>
                <a:t>2</a:t>
              </a:r>
              <a:r>
                <a:rPr lang="en-US" sz="1100" dirty="0" smtClean="0"/>
                <a:t>O]</a:t>
              </a:r>
              <a:endParaRPr lang="en-US" sz="12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732000" y="1656000"/>
              <a:ext cx="1415772" cy="4056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3600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C-ions, 275 MeV/u </a:t>
              </a:r>
            </a:p>
            <a:p>
              <a:r>
                <a:rPr lang="en-US" sz="1200" dirty="0" smtClean="0">
                  <a:solidFill>
                    <a:srgbClr val="0000CC"/>
                  </a:solidFill>
                </a:rPr>
                <a:t>photons, 20 MeV</a:t>
              </a:r>
              <a:endParaRPr lang="en-US" sz="1200" dirty="0">
                <a:solidFill>
                  <a:srgbClr val="0000CC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88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5181600" y="1447800"/>
            <a:ext cx="815975" cy="3886200"/>
            <a:chOff x="3264" y="912"/>
            <a:chExt cx="514" cy="2448"/>
          </a:xfrm>
        </p:grpSpPr>
        <p:sp>
          <p:nvSpPr>
            <p:cNvPr id="2977795" name="Rectangle 1027"/>
            <p:cNvSpPr>
              <a:spLocks noChangeArrowheads="1"/>
            </p:cNvSpPr>
            <p:nvPr/>
          </p:nvSpPr>
          <p:spPr bwMode="auto">
            <a:xfrm>
              <a:off x="3312" y="1104"/>
              <a:ext cx="432" cy="22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DE" altLang="de-DE" sz="1600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977796" name="Text Box 1028"/>
            <p:cNvSpPr txBox="1">
              <a:spLocks noChangeArrowheads="1"/>
            </p:cNvSpPr>
            <p:nvPr/>
          </p:nvSpPr>
          <p:spPr bwMode="auto">
            <a:xfrm>
              <a:off x="3264" y="912"/>
              <a:ext cx="5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 sz="1600" b="1">
                  <a:solidFill>
                    <a:schemeClr val="accent1"/>
                  </a:solidFill>
                  <a:latin typeface="Arial" charset="0"/>
                  <a:ea typeface="ＭＳ Ｐゴシック" pitchFamily="28" charset="-128"/>
                </a:rPr>
                <a:t>Tumor</a:t>
              </a:r>
            </a:p>
          </p:txBody>
        </p:sp>
      </p:grpSp>
      <p:pic>
        <p:nvPicPr>
          <p:cNvPr id="2977797" name="Picture 1029" descr="dosis-nophot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7798" name="Group 1030"/>
          <p:cNvGrpSpPr>
            <a:grpSpLocks/>
          </p:cNvGrpSpPr>
          <p:nvPr/>
        </p:nvGrpSpPr>
        <p:grpSpPr bwMode="auto">
          <a:xfrm>
            <a:off x="1600200" y="1752600"/>
            <a:ext cx="5791200" cy="4338638"/>
            <a:chOff x="1008" y="1104"/>
            <a:chExt cx="3648" cy="2733"/>
          </a:xfrm>
        </p:grpSpPr>
        <p:pic>
          <p:nvPicPr>
            <p:cNvPr id="2977799" name="Picture 1031" descr="dosis-photo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04"/>
              <a:ext cx="3648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7800" name="Text Box 1032"/>
            <p:cNvSpPr txBox="1">
              <a:spLocks noChangeArrowheads="1"/>
            </p:cNvSpPr>
            <p:nvPr/>
          </p:nvSpPr>
          <p:spPr bwMode="auto">
            <a:xfrm>
              <a:off x="1673" y="2041"/>
              <a:ext cx="1416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sz="1600" dirty="0" smtClean="0">
                  <a:solidFill>
                    <a:srgbClr val="000066"/>
                  </a:solidFill>
                  <a:latin typeface="Verdana" pitchFamily="34" charset="0"/>
                  <a:ea typeface="ＭＳ Ｐゴシック" pitchFamily="28" charset="-128"/>
                </a:rPr>
                <a:t>hard X-ray radiation</a:t>
              </a:r>
              <a:endParaRPr lang="en-US" altLang="de-DE" sz="1600" dirty="0">
                <a:solidFill>
                  <a:srgbClr val="000066"/>
                </a:solidFill>
                <a:latin typeface="Verdana" pitchFamily="34" charset="0"/>
                <a:ea typeface="ＭＳ Ｐゴシック" pitchFamily="28" charset="-128"/>
              </a:endParaRPr>
            </a:p>
          </p:txBody>
        </p:sp>
      </p:grpSp>
      <p:sp>
        <p:nvSpPr>
          <p:cNvPr id="2977801" name="Rectangle 1033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7803" name="Rectangle 1035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7804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77805" name="Text Box 1037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77806" name="Text Box 1038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77807" name="Text Box 1039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77808" name="Text Box 1040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77809" name="Text Box 1041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77810" name="Group 1042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77811" name="Text Box 1043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77812" name="Text Box 1044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77813" name="Text Box 1045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77814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77815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47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Office PowerPoint</Application>
  <PresentationFormat>Bildschirmpräsentation (4:3)</PresentationFormat>
  <Paragraphs>255</Paragraphs>
  <Slides>32</Slides>
  <Notes>32</Notes>
  <HiddenSlides>1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4" baseType="lpstr">
      <vt:lpstr>Larissa</vt:lpstr>
      <vt:lpstr>Photo Editor Photo</vt:lpstr>
      <vt:lpstr>Interaction of Ions with Matter</vt:lpstr>
      <vt:lpstr>Radiation Effects</vt:lpstr>
      <vt:lpstr>Energy loss in materials</vt:lpstr>
      <vt:lpstr>Radiation Effects</vt:lpstr>
      <vt:lpstr>Physics and Biology of Radiation Therapy</vt:lpstr>
      <vt:lpstr>Physics and Biology of Radiation Therapy</vt:lpstr>
      <vt:lpstr>Treatment of Disease</vt:lpstr>
      <vt:lpstr>Treatment of Disease</vt:lpstr>
      <vt:lpstr>Radiation Effects</vt:lpstr>
      <vt:lpstr>Radiation Effects</vt:lpstr>
      <vt:lpstr>Radiation Effects</vt:lpstr>
      <vt:lpstr>Radiation Effects</vt:lpstr>
      <vt:lpstr>Radiation Effects</vt:lpstr>
      <vt:lpstr>Radiation Effects</vt:lpstr>
      <vt:lpstr>Radiation Effects</vt:lpstr>
      <vt:lpstr>Ion Beam Therapy</vt:lpstr>
      <vt:lpstr>Ion Beam Therapy</vt:lpstr>
      <vt:lpstr>Ion Beam Therapy</vt:lpstr>
      <vt:lpstr>Ion Beam Therapy</vt:lpstr>
      <vt:lpstr>PET - Camera</vt:lpstr>
      <vt:lpstr>Course of Disease</vt:lpstr>
      <vt:lpstr>Course of Disease</vt:lpstr>
      <vt:lpstr>Heidelberg Ion-Beam Therapy Center (HIT)</vt:lpstr>
      <vt:lpstr>Heidelberg Ion-Beam Therapy Center (HIT)</vt:lpstr>
      <vt:lpstr>Heidelberg Ion-Beam Therapy Center (HIT)</vt:lpstr>
      <vt:lpstr>Radiopharmaceuticals</vt:lpstr>
      <vt:lpstr>Radioisotope production</vt:lpstr>
      <vt:lpstr>Radioisotope production</vt:lpstr>
      <vt:lpstr>X-Ray Radiotherapy</vt:lpstr>
      <vt:lpstr>X-Ray Radiotherapy</vt:lpstr>
      <vt:lpstr>X-Ray Radiotherapy</vt:lpstr>
      <vt:lpstr>Equipment Sterilization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519</cp:revision>
  <dcterms:created xsi:type="dcterms:W3CDTF">2016-04-06T12:04:03Z</dcterms:created>
  <dcterms:modified xsi:type="dcterms:W3CDTF">2017-11-09T04:50:32Z</dcterms:modified>
</cp:coreProperties>
</file>