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85" r:id="rId3"/>
    <p:sldId id="282" r:id="rId4"/>
    <p:sldId id="273" r:id="rId5"/>
    <p:sldId id="284" r:id="rId6"/>
    <p:sldId id="270" r:id="rId7"/>
    <p:sldId id="271" r:id="rId8"/>
    <p:sldId id="272" r:id="rId9"/>
    <p:sldId id="281" r:id="rId10"/>
    <p:sldId id="274" r:id="rId11"/>
    <p:sldId id="277" r:id="rId12"/>
    <p:sldId id="286" r:id="rId13"/>
    <p:sldId id="280" r:id="rId14"/>
    <p:sldId id="278" r:id="rId15"/>
    <p:sldId id="279" r:id="rId16"/>
    <p:sldId id="283" r:id="rId17"/>
    <p:sldId id="291" r:id="rId18"/>
    <p:sldId id="294" r:id="rId19"/>
    <p:sldId id="292" r:id="rId20"/>
    <p:sldId id="295" r:id="rId21"/>
    <p:sldId id="293" r:id="rId22"/>
    <p:sldId id="296"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269"/>
            <p14:sldId id="285"/>
            <p14:sldId id="282"/>
            <p14:sldId id="273"/>
            <p14:sldId id="284"/>
            <p14:sldId id="270"/>
            <p14:sldId id="271"/>
            <p14:sldId id="272"/>
            <p14:sldId id="281"/>
            <p14:sldId id="274"/>
            <p14:sldId id="277"/>
            <p14:sldId id="286"/>
            <p14:sldId id="280"/>
            <p14:sldId id="278"/>
            <p14:sldId id="279"/>
            <p14:sldId id="283"/>
            <p14:sldId id="291"/>
            <p14:sldId id="294"/>
            <p14:sldId id="292"/>
            <p14:sldId id="295"/>
            <p14:sldId id="293"/>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FF"/>
    <a:srgbClr val="FFFF00"/>
    <a:srgbClr val="E6E6E6"/>
    <a:srgbClr val="EAEAEA"/>
    <a:srgbClr val="DDDDDD"/>
    <a:srgbClr val="C4C4C4"/>
    <a:srgbClr val="C0C0C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p:scale>
          <a:sx n="80" d="100"/>
          <a:sy n="80" d="100"/>
        </p:scale>
        <p:origin x="-108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11/6/2017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a:t>
            </a:fld>
            <a:endParaRPr lang="en-US"/>
          </a:p>
        </p:txBody>
      </p:sp>
    </p:spTree>
    <p:extLst>
      <p:ext uri="{BB962C8B-B14F-4D97-AF65-F5344CB8AC3E}">
        <p14:creationId xmlns:p14="http://schemas.microsoft.com/office/powerpoint/2010/main" val="408127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10</a:t>
            </a:fld>
            <a:endParaRPr lang="en-US"/>
          </a:p>
        </p:txBody>
      </p:sp>
    </p:spTree>
    <p:extLst>
      <p:ext uri="{BB962C8B-B14F-4D97-AF65-F5344CB8AC3E}">
        <p14:creationId xmlns:p14="http://schemas.microsoft.com/office/powerpoint/2010/main" val="359281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11</a:t>
            </a:fld>
            <a:endParaRPr lang="en-US"/>
          </a:p>
        </p:txBody>
      </p:sp>
    </p:spTree>
    <p:extLst>
      <p:ext uri="{BB962C8B-B14F-4D97-AF65-F5344CB8AC3E}">
        <p14:creationId xmlns:p14="http://schemas.microsoft.com/office/powerpoint/2010/main" val="200553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12</a:t>
            </a:fld>
            <a:endParaRPr lang="en-US"/>
          </a:p>
        </p:txBody>
      </p:sp>
    </p:spTree>
    <p:extLst>
      <p:ext uri="{BB962C8B-B14F-4D97-AF65-F5344CB8AC3E}">
        <p14:creationId xmlns:p14="http://schemas.microsoft.com/office/powerpoint/2010/main" val="200553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13</a:t>
            </a:fld>
            <a:endParaRPr lang="en-US"/>
          </a:p>
        </p:txBody>
      </p:sp>
    </p:spTree>
    <p:extLst>
      <p:ext uri="{BB962C8B-B14F-4D97-AF65-F5344CB8AC3E}">
        <p14:creationId xmlns:p14="http://schemas.microsoft.com/office/powerpoint/2010/main" val="324407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14</a:t>
            </a:fld>
            <a:endParaRPr lang="en-US"/>
          </a:p>
        </p:txBody>
      </p:sp>
    </p:spTree>
    <p:extLst>
      <p:ext uri="{BB962C8B-B14F-4D97-AF65-F5344CB8AC3E}">
        <p14:creationId xmlns:p14="http://schemas.microsoft.com/office/powerpoint/2010/main" val="317106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15</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16</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17</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18</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solidFill>
                  <a:srgbClr val="FF0000"/>
                </a:solidFill>
              </a:rPr>
              <a:t>A</a:t>
            </a:r>
            <a:r>
              <a:rPr lang="en-US" dirty="0" smtClean="0"/>
              <a:t> </a:t>
            </a:r>
            <a:r>
              <a:rPr lang="en-US" b="1" dirty="0" smtClean="0"/>
              <a:t>T</a:t>
            </a:r>
            <a:r>
              <a:rPr lang="en-US" dirty="0" smtClean="0"/>
              <a:t>oroidal </a:t>
            </a:r>
            <a:r>
              <a:rPr lang="en-US" b="1" dirty="0" smtClean="0"/>
              <a:t>L</a:t>
            </a:r>
            <a:r>
              <a:rPr lang="en-US" dirty="0" smtClean="0"/>
              <a:t>HC </a:t>
            </a:r>
            <a:r>
              <a:rPr lang="en-US" b="1" dirty="0" err="1" smtClean="0"/>
              <a:t>A</a:t>
            </a:r>
            <a:r>
              <a:rPr lang="en-US" dirty="0" err="1" smtClean="0"/>
              <a:t>pparatu</a:t>
            </a:r>
            <a:r>
              <a:rPr lang="en-US" b="1" dirty="0" err="1" smtClean="0"/>
              <a:t>S</a:t>
            </a:r>
            <a:endParaRPr lang="en-US" b="1" dirty="0"/>
          </a:p>
        </p:txBody>
      </p:sp>
      <p:sp>
        <p:nvSpPr>
          <p:cNvPr id="4" name="Foliennummernplatzhalter 3"/>
          <p:cNvSpPr>
            <a:spLocks noGrp="1"/>
          </p:cNvSpPr>
          <p:nvPr>
            <p:ph type="sldNum" sz="quarter" idx="10"/>
          </p:nvPr>
        </p:nvSpPr>
        <p:spPr/>
        <p:txBody>
          <a:bodyPr/>
          <a:lstStyle/>
          <a:p>
            <a:fld id="{52D0D4B7-0143-42CE-ACBB-5FD4AF8FBEFB}" type="slidenum">
              <a:rPr lang="en-US" smtClean="0"/>
              <a:t>19</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a:t>
            </a:fld>
            <a:endParaRPr lang="en-US"/>
          </a:p>
        </p:txBody>
      </p:sp>
    </p:spTree>
    <p:extLst>
      <p:ext uri="{BB962C8B-B14F-4D97-AF65-F5344CB8AC3E}">
        <p14:creationId xmlns:p14="http://schemas.microsoft.com/office/powerpoint/2010/main" val="408127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C</a:t>
            </a:r>
            <a:r>
              <a:rPr lang="en-US" dirty="0" smtClean="0"/>
              <a:t>ompact </a:t>
            </a:r>
            <a:r>
              <a:rPr lang="en-US" b="1" dirty="0" smtClean="0"/>
              <a:t>M</a:t>
            </a:r>
            <a:r>
              <a:rPr lang="en-US" dirty="0" smtClean="0"/>
              <a:t>uon </a:t>
            </a:r>
            <a:r>
              <a:rPr lang="en-US" b="1" dirty="0" smtClean="0"/>
              <a:t>S</a:t>
            </a:r>
            <a:r>
              <a:rPr lang="en-US" dirty="0" smtClean="0"/>
              <a:t>olenoid</a:t>
            </a:r>
            <a:endParaRPr lang="en-US" dirty="0"/>
          </a:p>
        </p:txBody>
      </p:sp>
      <p:sp>
        <p:nvSpPr>
          <p:cNvPr id="4" name="Foliennummernplatzhalter 3"/>
          <p:cNvSpPr>
            <a:spLocks noGrp="1"/>
          </p:cNvSpPr>
          <p:nvPr>
            <p:ph type="sldNum" sz="quarter" idx="10"/>
          </p:nvPr>
        </p:nvSpPr>
        <p:spPr/>
        <p:txBody>
          <a:bodyPr/>
          <a:lstStyle/>
          <a:p>
            <a:fld id="{52D0D4B7-0143-42CE-ACBB-5FD4AF8FBEFB}" type="slidenum">
              <a:rPr lang="en-US" smtClean="0"/>
              <a:t>20</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21</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22</a:t>
            </a:fld>
            <a:endParaRPr lang="en-US"/>
          </a:p>
        </p:txBody>
      </p:sp>
    </p:spTree>
    <p:extLst>
      <p:ext uri="{BB962C8B-B14F-4D97-AF65-F5344CB8AC3E}">
        <p14:creationId xmlns:p14="http://schemas.microsoft.com/office/powerpoint/2010/main" val="74976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3</a:t>
            </a:fld>
            <a:endParaRPr lang="en-US"/>
          </a:p>
        </p:txBody>
      </p:sp>
    </p:spTree>
    <p:extLst>
      <p:ext uri="{BB962C8B-B14F-4D97-AF65-F5344CB8AC3E}">
        <p14:creationId xmlns:p14="http://schemas.microsoft.com/office/powerpoint/2010/main" val="419240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pPr/>
                <a:r>
                  <a:rPr lang="en-US" i="0" smtClean="0">
                    <a:latin typeface="Cambria Math"/>
                  </a:rPr>
                  <a:t>(</a:t>
                </a:r>
                <a:r>
                  <a:rPr lang="de-DE" b="0" i="0" smtClean="0">
                    <a:latin typeface="Cambria Math"/>
                  </a:rPr>
                  <a:t>𝑚</a:t>
                </a:r>
                <a:r>
                  <a:rPr lang="en-US" b="0" i="0" smtClean="0">
                    <a:latin typeface="Cambria Math"/>
                  </a:rPr>
                  <a:t>_</a:t>
                </a:r>
                <a:r>
                  <a:rPr lang="de-DE" b="0" i="0" smtClean="0">
                    <a:latin typeface="Cambria Math"/>
                  </a:rPr>
                  <a:t>𝑝</a:t>
                </a:r>
                <a:r>
                  <a:rPr lang="en-US" b="0" i="0" smtClean="0">
                    <a:latin typeface="Cambria Math"/>
                  </a:rPr>
                  <a:t>/</a:t>
                </a:r>
                <a:r>
                  <a:rPr lang="de-DE" b="0" i="0" smtClean="0">
                    <a:latin typeface="Cambria Math"/>
                  </a:rPr>
                  <a:t>𝑚</a:t>
                </a:r>
                <a:r>
                  <a:rPr lang="en-US" b="0" i="0" smtClean="0">
                    <a:latin typeface="Cambria Math"/>
                  </a:rPr>
                  <a:t>_</a:t>
                </a:r>
                <a:r>
                  <a:rPr lang="de-DE" b="0" i="0" smtClean="0">
                    <a:latin typeface="Cambria Math"/>
                  </a:rPr>
                  <a:t>𝑒</a:t>
                </a:r>
                <a:r>
                  <a:rPr lang="en-US" b="0" i="0" smtClean="0">
                    <a:latin typeface="Cambria Math"/>
                  </a:rPr>
                  <a:t> )^</a:t>
                </a:r>
                <a:r>
                  <a:rPr lang="de-DE" b="0" i="0" smtClean="0">
                    <a:latin typeface="Cambria Math"/>
                  </a:rPr>
                  <a:t>2=((938 𝑀𝑒𝑉)/(0.511 𝑀𝑒𝑉))^2=3.4</a:t>
                </a:r>
                <a:r>
                  <a:rPr lang="de-DE" b="0" i="0" smtClean="0">
                    <a:latin typeface="Cambria Math"/>
                    <a:ea typeface="Cambria Math"/>
                  </a:rPr>
                  <a:t>∙〖10〗^6</a:t>
                </a:r>
                <a:endParaRPr lang="en-US" dirty="0"/>
              </a:p>
            </p:txBody>
          </p:sp>
        </mc:Fallback>
      </mc:AlternateContent>
      <p:sp>
        <p:nvSpPr>
          <p:cNvPr id="4" name="Foliennummernplatzhalter 3"/>
          <p:cNvSpPr>
            <a:spLocks noGrp="1"/>
          </p:cNvSpPr>
          <p:nvPr>
            <p:ph type="sldNum" sz="quarter" idx="10"/>
          </p:nvPr>
        </p:nvSpPr>
        <p:spPr/>
        <p:txBody>
          <a:bodyPr/>
          <a:lstStyle/>
          <a:p>
            <a:fld id="{52D0D4B7-0143-42CE-ACBB-5FD4AF8FBEFB}" type="slidenum">
              <a:rPr lang="en-US" smtClean="0"/>
              <a:t>4</a:t>
            </a:fld>
            <a:endParaRPr lang="en-US"/>
          </a:p>
        </p:txBody>
      </p:sp>
    </p:spTree>
    <p:extLst>
      <p:ext uri="{BB962C8B-B14F-4D97-AF65-F5344CB8AC3E}">
        <p14:creationId xmlns:p14="http://schemas.microsoft.com/office/powerpoint/2010/main" val="420122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5</a:t>
            </a:fld>
            <a:endParaRPr lang="en-US"/>
          </a:p>
        </p:txBody>
      </p:sp>
    </p:spTree>
    <p:extLst>
      <p:ext uri="{BB962C8B-B14F-4D97-AF65-F5344CB8AC3E}">
        <p14:creationId xmlns:p14="http://schemas.microsoft.com/office/powerpoint/2010/main" val="420122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de-DE" b="0" i="1" smtClean="0">
                                  <a:latin typeface="Cambria Math"/>
                                </a:rPr>
                                <m:t>𝑚</m:t>
                              </m:r>
                            </m:e>
                            <m:sub>
                              <m:r>
                                <a:rPr lang="de-DE" b="0" i="1" smtClean="0">
                                  <a:latin typeface="Cambria Math"/>
                                </a:rPr>
                                <m:t>0</m:t>
                              </m:r>
                            </m:sub>
                          </m:sSub>
                          <m:r>
                            <a:rPr lang="en-US" i="1" smtClean="0">
                              <a:latin typeface="Cambria Math"/>
                              <a:ea typeface="Cambria Math"/>
                            </a:rPr>
                            <m:t>∙</m:t>
                          </m:r>
                          <m:r>
                            <a:rPr lang="en-US" i="1" smtClean="0">
                              <a:latin typeface="Cambria Math"/>
                              <a:ea typeface="Cambria Math"/>
                            </a:rPr>
                            <m:t>𝛾</m:t>
                          </m:r>
                          <m:r>
                            <a:rPr lang="en-US" i="1" smtClean="0">
                              <a:latin typeface="Cambria Math"/>
                              <a:ea typeface="Cambria Math"/>
                            </a:rPr>
                            <m:t>∙</m:t>
                          </m:r>
                          <m:sSup>
                            <m:sSupPr>
                              <m:ctrlPr>
                                <a:rPr lang="en-US" i="1" smtClean="0">
                                  <a:latin typeface="Cambria Math"/>
                                  <a:ea typeface="Cambria Math"/>
                                </a:rPr>
                              </m:ctrlPr>
                            </m:sSupPr>
                            <m:e>
                              <m:r>
                                <a:rPr lang="de-DE" b="0" i="1" smtClean="0">
                                  <a:latin typeface="Cambria Math"/>
                                  <a:ea typeface="Cambria Math"/>
                                </a:rPr>
                                <m:t>𝑣</m:t>
                              </m:r>
                            </m:e>
                            <m:sup>
                              <m:r>
                                <a:rPr lang="de-DE" b="0" i="1" smtClean="0">
                                  <a:latin typeface="Cambria Math"/>
                                  <a:ea typeface="Cambria Math"/>
                                </a:rPr>
                                <m:t>2</m:t>
                              </m:r>
                            </m:sup>
                          </m:sSup>
                        </m:num>
                        <m:den>
                          <m:r>
                            <a:rPr lang="en-US" i="1" smtClean="0">
                              <a:latin typeface="Cambria Math"/>
                              <a:ea typeface="Cambria Math"/>
                            </a:rPr>
                            <m:t>𝜌</m:t>
                          </m:r>
                        </m:den>
                      </m:f>
                      <m:r>
                        <a:rPr lang="de-DE" b="0" i="1" smtClean="0">
                          <a:latin typeface="Cambria Math"/>
                        </a:rPr>
                        <m:t>=</m:t>
                      </m:r>
                      <m:r>
                        <a:rPr lang="de-DE" b="0" i="1" smtClean="0">
                          <a:latin typeface="Cambria Math"/>
                        </a:rPr>
                        <m:t>𝑞</m:t>
                      </m:r>
                      <m:r>
                        <a:rPr lang="de-DE" b="0" i="1" smtClean="0">
                          <a:latin typeface="Cambria Math"/>
                          <a:ea typeface="Cambria Math"/>
                        </a:rPr>
                        <m:t>∙</m:t>
                      </m:r>
                      <m:r>
                        <a:rPr lang="de-DE" b="0" i="1" smtClean="0">
                          <a:latin typeface="Cambria Math"/>
                          <a:ea typeface="Cambria Math"/>
                        </a:rPr>
                        <m:t>𝑣</m:t>
                      </m:r>
                      <m:r>
                        <a:rPr lang="de-DE" b="0" i="1" smtClean="0">
                          <a:latin typeface="Cambria Math"/>
                          <a:ea typeface="Cambria Math"/>
                        </a:rPr>
                        <m:t>∙</m:t>
                      </m:r>
                      <m:r>
                        <a:rPr lang="de-DE" b="0" i="1" smtClean="0">
                          <a:latin typeface="Cambria Math"/>
                          <a:ea typeface="Cambria Math"/>
                        </a:rPr>
                        <m:t>𝐵</m:t>
                      </m:r>
                      <m:r>
                        <a:rPr lang="de-DE" b="0" i="1" smtClean="0">
                          <a:latin typeface="Cambria Math"/>
                          <a:ea typeface="Cambria Math"/>
                        </a:rPr>
                        <m:t>→</m:t>
                      </m:r>
                      <m:r>
                        <a:rPr lang="de-DE" b="0" i="1" smtClean="0">
                          <a:latin typeface="Cambria Math"/>
                          <a:ea typeface="Cambria Math"/>
                        </a:rPr>
                        <m:t>𝜌</m:t>
                      </m:r>
                      <m:r>
                        <a:rPr lang="de-DE" b="0" i="1" smtClean="0">
                          <a:latin typeface="Cambria Math"/>
                          <a:ea typeface="Cambria Math"/>
                        </a:rPr>
                        <m:t>=</m:t>
                      </m:r>
                      <m:f>
                        <m:fPr>
                          <m:ctrlPr>
                            <a:rPr lang="de-DE" b="0" i="1" smtClean="0">
                              <a:latin typeface="Cambria Math"/>
                              <a:ea typeface="Cambria Math"/>
                            </a:rPr>
                          </m:ctrlPr>
                        </m:fPr>
                        <m:num>
                          <m:sSub>
                            <m:sSubPr>
                              <m:ctrlPr>
                                <a:rPr lang="de-DE" b="0" i="1" smtClean="0">
                                  <a:latin typeface="Cambria Math"/>
                                  <a:ea typeface="Cambria Math"/>
                                </a:rPr>
                              </m:ctrlPr>
                            </m:sSubPr>
                            <m:e>
                              <m:r>
                                <a:rPr lang="de-DE" b="0" i="1" smtClean="0">
                                  <a:latin typeface="Cambria Math"/>
                                  <a:ea typeface="Cambria Math"/>
                                </a:rPr>
                                <m:t>𝑚</m:t>
                              </m:r>
                            </m:e>
                            <m:sub>
                              <m:r>
                                <a:rPr lang="de-DE" b="0" i="1" smtClean="0">
                                  <a:latin typeface="Cambria Math"/>
                                  <a:ea typeface="Cambria Math"/>
                                </a:rPr>
                                <m:t>0</m:t>
                              </m:r>
                            </m:sub>
                          </m:sSub>
                          <m:r>
                            <a:rPr lang="de-DE" b="0" i="1" smtClean="0">
                              <a:latin typeface="Cambria Math"/>
                              <a:ea typeface="Cambria Math"/>
                            </a:rPr>
                            <m:t>∙</m:t>
                          </m:r>
                          <m:r>
                            <a:rPr lang="de-DE" b="0" i="1" smtClean="0">
                              <a:latin typeface="Cambria Math"/>
                              <a:ea typeface="Cambria Math"/>
                            </a:rPr>
                            <m:t>𝛾</m:t>
                          </m:r>
                          <m:r>
                            <a:rPr lang="de-DE" b="0" i="1" smtClean="0">
                              <a:latin typeface="Cambria Math"/>
                              <a:ea typeface="Cambria Math"/>
                            </a:rPr>
                            <m:t>∙</m:t>
                          </m:r>
                          <m:r>
                            <a:rPr lang="de-DE" b="0" i="1" smtClean="0">
                              <a:latin typeface="Cambria Math"/>
                              <a:ea typeface="Cambria Math"/>
                            </a:rPr>
                            <m:t>𝑣</m:t>
                          </m:r>
                        </m:num>
                        <m:den>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𝑝</m:t>
                          </m:r>
                        </m:num>
                        <m:den>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den>
                      </m:f>
                      <m:r>
                        <a:rPr lang="de-DE" b="0" i="1" smtClean="0">
                          <a:latin typeface="Cambria Math"/>
                          <a:ea typeface="Cambria Math"/>
                        </a:rPr>
                        <m:t>     </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𝑝</m:t>
                      </m:r>
                      <m:r>
                        <a:rPr lang="de-DE" b="0" i="1" smtClean="0">
                          <a:latin typeface="Cambria Math"/>
                          <a:ea typeface="Cambria Math"/>
                        </a:rPr>
                        <m:t>=</m:t>
                      </m:r>
                      <m:r>
                        <a:rPr lang="de-DE" b="0" i="1" smtClean="0">
                          <a:latin typeface="Cambria Math"/>
                          <a:ea typeface="Cambria Math"/>
                        </a:rPr>
                        <m:t>𝛽</m:t>
                      </m:r>
                      <m:r>
                        <a:rPr lang="de-DE" b="0"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1</m:t>
                          </m:r>
                        </m:num>
                        <m:den>
                          <m:r>
                            <a:rPr lang="de-DE" b="0" i="1" smtClean="0">
                              <a:latin typeface="Cambria Math"/>
                              <a:ea typeface="Cambria Math"/>
                            </a:rPr>
                            <m:t>𝜌</m:t>
                          </m:r>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𝑞</m:t>
                          </m:r>
                          <m:r>
                            <a:rPr lang="de-DE" b="0" i="1" smtClean="0">
                              <a:latin typeface="Cambria Math"/>
                              <a:ea typeface="Cambria Math"/>
                            </a:rPr>
                            <m:t>∙</m:t>
                          </m:r>
                          <m:r>
                            <a:rPr lang="de-DE" b="0" i="1" smtClean="0">
                              <a:latin typeface="Cambria Math"/>
                              <a:ea typeface="Cambria Math"/>
                            </a:rPr>
                            <m:t>𝐵</m:t>
                          </m:r>
                        </m:num>
                        <m:den>
                          <m:r>
                            <a:rPr lang="de-DE" b="0" i="1" smtClean="0">
                              <a:latin typeface="Cambria Math"/>
                              <a:ea typeface="Cambria Math"/>
                            </a:rPr>
                            <m:t>𝛽</m:t>
                          </m:r>
                          <m:r>
                            <a:rPr lang="de-DE" b="0" i="1" smtClean="0">
                              <a:latin typeface="Cambria Math"/>
                              <a:ea typeface="Cambria Math"/>
                            </a:rPr>
                            <m:t>∙</m:t>
                          </m:r>
                          <m:r>
                            <a:rPr lang="de-DE" b="0" i="1" smtClean="0">
                              <a:latin typeface="Cambria Math"/>
                              <a:ea typeface="Cambria Math"/>
                            </a:rPr>
                            <m:t>𝐸</m:t>
                          </m:r>
                        </m:den>
                      </m:f>
                    </m:oMath>
                  </m:oMathPara>
                </a14:m>
                <a:endParaRPr lang="en-US" dirty="0"/>
              </a:p>
            </p:txBody>
          </p:sp>
        </mc:Choice>
        <mc:Fallback xmlns="">
          <p:sp>
            <p:nvSpPr>
              <p:cNvPr id="3" name="Notizenplatzhalter 2"/>
              <p:cNvSpPr>
                <a:spLocks noGrp="1"/>
              </p:cNvSpPr>
              <p:nvPr>
                <p:ph type="body" idx="1"/>
              </p:nvPr>
            </p:nvSpPr>
            <p:spPr/>
            <p:txBody>
              <a:bodyPr/>
              <a:lstStyle/>
              <a:p>
                <a:pPr/>
                <a:r>
                  <a:rPr lang="en-US" i="0" smtClean="0">
                    <a:latin typeface="Cambria Math"/>
                  </a:rPr>
                  <a:t>(</a:t>
                </a:r>
                <a:r>
                  <a:rPr lang="de-DE" b="0" i="0" smtClean="0">
                    <a:latin typeface="Cambria Math"/>
                  </a:rPr>
                  <a:t>𝑚</a:t>
                </a:r>
                <a:r>
                  <a:rPr lang="en-US" b="0" i="0" smtClean="0">
                    <a:latin typeface="Cambria Math"/>
                  </a:rPr>
                  <a:t>_</a:t>
                </a:r>
                <a:r>
                  <a:rPr lang="de-DE" b="0" i="0" smtClean="0">
                    <a:latin typeface="Cambria Math"/>
                  </a:rPr>
                  <a:t>0</a:t>
                </a:r>
                <a:r>
                  <a:rPr lang="en-US" i="0" smtClean="0">
                    <a:latin typeface="Cambria Math"/>
                    <a:ea typeface="Cambria Math"/>
                  </a:rPr>
                  <a:t>∙𝛾∙</a:t>
                </a:r>
                <a:r>
                  <a:rPr lang="de-DE" b="0" i="0" smtClean="0">
                    <a:latin typeface="Cambria Math"/>
                    <a:ea typeface="Cambria Math"/>
                  </a:rPr>
                  <a:t>𝑣</a:t>
                </a:r>
                <a:r>
                  <a:rPr lang="en-US" b="0" i="0" smtClean="0">
                    <a:latin typeface="Cambria Math"/>
                    <a:ea typeface="Cambria Math"/>
                  </a:rPr>
                  <a:t>^</a:t>
                </a:r>
                <a:r>
                  <a:rPr lang="de-DE" b="0" i="0" smtClean="0">
                    <a:latin typeface="Cambria Math"/>
                    <a:ea typeface="Cambria Math"/>
                  </a:rPr>
                  <a:t>2</a:t>
                </a:r>
                <a:r>
                  <a:rPr lang="en-US" b="0" i="0" smtClean="0">
                    <a:latin typeface="Cambria Math"/>
                    <a:ea typeface="Cambria Math"/>
                  </a:rPr>
                  <a:t>)/</a:t>
                </a:r>
                <a:r>
                  <a:rPr lang="en-US" i="0" smtClean="0">
                    <a:latin typeface="Cambria Math"/>
                    <a:ea typeface="Cambria Math"/>
                  </a:rPr>
                  <a:t>𝜌</a:t>
                </a:r>
                <a:r>
                  <a:rPr lang="de-DE" b="0" i="0" smtClean="0">
                    <a:latin typeface="Cambria Math"/>
                  </a:rPr>
                  <a:t>=𝑞</a:t>
                </a:r>
                <a:r>
                  <a:rPr lang="de-DE" b="0" i="0" smtClean="0">
                    <a:latin typeface="Cambria Math"/>
                    <a:ea typeface="Cambria Math"/>
                  </a:rPr>
                  <a:t>∙𝑣∙𝐵→𝜌=(𝑚_0∙𝛾∙𝑣)/(𝑞∙𝐵)=𝑝/(𝑞∙𝐵)      𝑐∙𝑝=𝛽∙𝐸→1/𝜌=(𝑐∙𝑞∙𝐵)/(𝛽∙𝐸)</a:t>
                </a:r>
                <a:endParaRPr lang="en-US" dirty="0"/>
              </a:p>
            </p:txBody>
          </p:sp>
        </mc:Fallback>
      </mc:AlternateContent>
      <p:sp>
        <p:nvSpPr>
          <p:cNvPr id="4" name="Foliennummernplatzhalter 3"/>
          <p:cNvSpPr>
            <a:spLocks noGrp="1"/>
          </p:cNvSpPr>
          <p:nvPr>
            <p:ph type="sldNum" sz="quarter" idx="10"/>
          </p:nvPr>
        </p:nvSpPr>
        <p:spPr/>
        <p:txBody>
          <a:bodyPr/>
          <a:lstStyle/>
          <a:p>
            <a:fld id="{52D0D4B7-0143-42CE-ACBB-5FD4AF8FBEFB}" type="slidenum">
              <a:rPr lang="en-US" smtClean="0"/>
              <a:t>6</a:t>
            </a:fld>
            <a:endParaRPr lang="en-US"/>
          </a:p>
        </p:txBody>
      </p:sp>
    </p:spTree>
    <p:extLst>
      <p:ext uri="{BB962C8B-B14F-4D97-AF65-F5344CB8AC3E}">
        <p14:creationId xmlns:p14="http://schemas.microsoft.com/office/powerpoint/2010/main" val="7569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7</a:t>
            </a:fld>
            <a:endParaRPr lang="en-US"/>
          </a:p>
        </p:txBody>
      </p:sp>
    </p:spTree>
    <p:extLst>
      <p:ext uri="{BB962C8B-B14F-4D97-AF65-F5344CB8AC3E}">
        <p14:creationId xmlns:p14="http://schemas.microsoft.com/office/powerpoint/2010/main" val="96148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2D0D4B7-0143-42CE-ACBB-5FD4AF8FBEFB}" type="slidenum">
              <a:rPr lang="en-US" smtClean="0"/>
              <a:t>8</a:t>
            </a:fld>
            <a:endParaRPr lang="en-US"/>
          </a:p>
        </p:txBody>
      </p:sp>
    </p:spTree>
    <p:extLst>
      <p:ext uri="{BB962C8B-B14F-4D97-AF65-F5344CB8AC3E}">
        <p14:creationId xmlns:p14="http://schemas.microsoft.com/office/powerpoint/2010/main" val="226869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2D0D4B7-0143-42CE-ACBB-5FD4AF8FBEFB}" type="slidenum">
              <a:rPr lang="en-US" smtClean="0"/>
              <a:t>9</a:t>
            </a:fld>
            <a:endParaRPr lang="en-US"/>
          </a:p>
        </p:txBody>
      </p:sp>
    </p:spTree>
    <p:extLst>
      <p:ext uri="{BB962C8B-B14F-4D97-AF65-F5344CB8AC3E}">
        <p14:creationId xmlns:p14="http://schemas.microsoft.com/office/powerpoint/2010/main" val="79492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06.11.2017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2017</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smtClean="0">
                <a:solidFill>
                  <a:srgbClr val="FF0000"/>
                </a:solidFill>
              </a:rPr>
              <a:t>Indian Institute of Technology Ropar</a:t>
            </a: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 Ring Schematic</a:t>
            </a:r>
            <a:endParaRPr lang="en-US" dirty="0"/>
          </a:p>
        </p:txBody>
      </p:sp>
      <p:grpSp>
        <p:nvGrpSpPr>
          <p:cNvPr id="15" name="Gruppieren 14"/>
          <p:cNvGrpSpPr/>
          <p:nvPr/>
        </p:nvGrpSpPr>
        <p:grpSpPr>
          <a:xfrm>
            <a:off x="1440000" y="720000"/>
            <a:ext cx="6448425" cy="3933825"/>
            <a:chOff x="1357200" y="1462088"/>
            <a:chExt cx="6448425" cy="3933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00" y="1462088"/>
              <a:ext cx="64484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6174000" y="2016000"/>
              <a:ext cx="1573114" cy="251795"/>
            </a:xfrm>
            <a:prstGeom prst="rect">
              <a:avLst/>
            </a:prstGeom>
            <a:solidFill>
              <a:schemeClr val="bg1"/>
            </a:solidFill>
          </p:spPr>
          <p:txBody>
            <a:bodyPr wrap="none" lIns="36000" tIns="0" rIns="36000" bIns="36000" rtlCol="0">
              <a:spAutoFit/>
            </a:bodyPr>
            <a:lstStyle/>
            <a:p>
              <a:r>
                <a:rPr lang="en-US" sz="1400" b="1" dirty="0">
                  <a:solidFill>
                    <a:srgbClr val="0000CC"/>
                  </a:solidFill>
                  <a:latin typeface="Arial" panose="020B0604020202020204" pitchFamily="34" charset="0"/>
                  <a:cs typeface="Arial" panose="020B0604020202020204" pitchFamily="34" charset="0"/>
                </a:rPr>
                <a:t>B</a:t>
              </a:r>
              <a:r>
                <a:rPr lang="en-US" sz="1400" b="1" dirty="0" smtClean="0">
                  <a:solidFill>
                    <a:srgbClr val="0000CC"/>
                  </a:solidFill>
                  <a:latin typeface="Arial" panose="020B0604020202020204" pitchFamily="34" charset="0"/>
                  <a:cs typeface="Arial" panose="020B0604020202020204" pitchFamily="34" charset="0"/>
                </a:rPr>
                <a:t>ending magnets</a:t>
              </a:r>
              <a:endParaRPr lang="en-US" sz="1400" b="1" dirty="0">
                <a:solidFill>
                  <a:srgbClr val="0000CC"/>
                </a:solidFill>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000" y="5040001"/>
            <a:ext cx="1489710" cy="139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0" y="5040001"/>
            <a:ext cx="1627346" cy="138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000" y="5040000"/>
            <a:ext cx="1684020" cy="138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7740000" y="5040001"/>
            <a:ext cx="822661" cy="369332"/>
          </a:xfrm>
          <a:prstGeom prst="rect">
            <a:avLst/>
          </a:prstGeom>
          <a:noFill/>
        </p:spPr>
        <p:txBody>
          <a:bodyPr wrap="none" rtlCol="0">
            <a:spAutoFit/>
          </a:bodyPr>
          <a:lstStyle/>
          <a:p>
            <a:r>
              <a:rPr lang="en-US" dirty="0" smtClean="0">
                <a:solidFill>
                  <a:srgbClr val="FF0000"/>
                </a:solidFill>
              </a:rPr>
              <a:t>B ~ X</a:t>
            </a:r>
            <a:r>
              <a:rPr lang="en-US" baseline="30000" dirty="0" smtClean="0">
                <a:solidFill>
                  <a:srgbClr val="FF0000"/>
                </a:solidFill>
              </a:rPr>
              <a:t>2</a:t>
            </a:r>
            <a:endParaRPr lang="en-US" baseline="30000" dirty="0">
              <a:solidFill>
                <a:srgbClr val="FF0000"/>
              </a:solidFill>
            </a:endParaRPr>
          </a:p>
        </p:txBody>
      </p:sp>
      <p:sp>
        <p:nvSpPr>
          <p:cNvPr id="22" name="Textfeld 21"/>
          <p:cNvSpPr txBox="1"/>
          <p:nvPr/>
        </p:nvSpPr>
        <p:spPr>
          <a:xfrm>
            <a:off x="5040000" y="5040000"/>
            <a:ext cx="745717" cy="369332"/>
          </a:xfrm>
          <a:prstGeom prst="rect">
            <a:avLst/>
          </a:prstGeom>
          <a:noFill/>
        </p:spPr>
        <p:txBody>
          <a:bodyPr wrap="none" rtlCol="0">
            <a:spAutoFit/>
          </a:bodyPr>
          <a:lstStyle/>
          <a:p>
            <a:r>
              <a:rPr lang="en-US" dirty="0" smtClean="0">
                <a:solidFill>
                  <a:srgbClr val="FF0000"/>
                </a:solidFill>
              </a:rPr>
              <a:t>B ~ X</a:t>
            </a:r>
            <a:endParaRPr lang="en-US" baseline="30000" dirty="0">
              <a:solidFill>
                <a:srgbClr val="FF0000"/>
              </a:solidFill>
            </a:endParaRPr>
          </a:p>
        </p:txBody>
      </p:sp>
      <p:sp>
        <p:nvSpPr>
          <p:cNvPr id="17" name="Textfeld 16"/>
          <p:cNvSpPr txBox="1"/>
          <p:nvPr/>
        </p:nvSpPr>
        <p:spPr>
          <a:xfrm>
            <a:off x="2736000" y="6264000"/>
            <a:ext cx="1372492" cy="276999"/>
          </a:xfrm>
          <a:prstGeom prst="rect">
            <a:avLst/>
          </a:prstGeom>
          <a:noFill/>
        </p:spPr>
        <p:txBody>
          <a:bodyPr wrap="none" rtlCol="0">
            <a:spAutoFit/>
          </a:bodyPr>
          <a:lstStyle/>
          <a:p>
            <a:r>
              <a:rPr lang="en-US" sz="1200" dirty="0" smtClean="0"/>
              <a:t>quadrupole magnet</a:t>
            </a:r>
            <a:endParaRPr lang="en-US" sz="1200" dirty="0"/>
          </a:p>
        </p:txBody>
      </p:sp>
      <p:sp>
        <p:nvSpPr>
          <p:cNvPr id="18" name="Textfeld 17"/>
          <p:cNvSpPr txBox="1"/>
          <p:nvPr/>
        </p:nvSpPr>
        <p:spPr>
          <a:xfrm>
            <a:off x="7308000" y="6264000"/>
            <a:ext cx="1269899" cy="276999"/>
          </a:xfrm>
          <a:prstGeom prst="rect">
            <a:avLst/>
          </a:prstGeom>
          <a:noFill/>
        </p:spPr>
        <p:txBody>
          <a:bodyPr wrap="none" rtlCol="0">
            <a:spAutoFit/>
          </a:bodyPr>
          <a:lstStyle/>
          <a:p>
            <a:r>
              <a:rPr lang="en-US" sz="1200" dirty="0" err="1" smtClean="0"/>
              <a:t>sextupole</a:t>
            </a:r>
            <a:r>
              <a:rPr lang="en-US" sz="1200" dirty="0" smtClean="0"/>
              <a:t> magnet</a:t>
            </a:r>
            <a:endParaRPr lang="en-US" sz="1200" dirty="0"/>
          </a:p>
        </p:txBody>
      </p:sp>
    </p:spTree>
    <p:extLst>
      <p:ext uri="{BB962C8B-B14F-4D97-AF65-F5344CB8AC3E}">
        <p14:creationId xmlns:p14="http://schemas.microsoft.com/office/powerpoint/2010/main" val="153155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Fixed-Target Experiment</a:t>
            </a:r>
            <a:endParaRPr lang="en-US" dirty="0"/>
          </a:p>
        </p:txBody>
      </p:sp>
      <p:pic>
        <p:nvPicPr>
          <p:cNvPr id="1026" name="Picture 2" descr="http://www.particleadventure.org/images/page-elements/fixed_target_ex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00" y="720000"/>
            <a:ext cx="2447925" cy="942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40001" y="720000"/>
            <a:ext cx="5112120" cy="830997"/>
          </a:xfrm>
          <a:prstGeom prst="rect">
            <a:avLst/>
          </a:prstGeom>
          <a:noFill/>
        </p:spPr>
        <p:txBody>
          <a:bodyPr wrap="square" rtlCol="0">
            <a:spAutoFit/>
          </a:bodyPr>
          <a:lstStyle/>
          <a:p>
            <a:r>
              <a:rPr lang="en-US" sz="1600" dirty="0" smtClean="0"/>
              <a:t>In a fixed-target experiment, a charged particle such as an electron or a proton is accelerated by an electric field and collides with a target, which can be a solid, liquid, or gas.</a:t>
            </a:r>
            <a:endParaRPr lang="en-US" sz="1600" dirty="0"/>
          </a:p>
        </p:txBody>
      </p:sp>
      <mc:AlternateContent xmlns:mc="http://schemas.openxmlformats.org/markup-compatibility/2006" xmlns:a14="http://schemas.microsoft.com/office/drawing/2010/main">
        <mc:Choice Requires="a14">
          <p:sp>
            <p:nvSpPr>
              <p:cNvPr id="3" name="Textfeld 2"/>
              <p:cNvSpPr txBox="1"/>
              <p:nvPr/>
            </p:nvSpPr>
            <p:spPr>
              <a:xfrm>
                <a:off x="540000" y="1800000"/>
                <a:ext cx="8208000" cy="1574470"/>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total energy of a projectile plus the target particle depends on the reference frame. For the production of high mass particles the relevant frame is given by the </a:t>
                </a:r>
                <a:r>
                  <a:rPr lang="en-US" sz="1600" b="1" i="1" dirty="0" smtClean="0">
                    <a:solidFill>
                      <a:srgbClr val="0000CC"/>
                    </a:solidFill>
                  </a:rPr>
                  <a:t>“center-of-mass” frame</a:t>
                </a:r>
                <a:r>
                  <a:rPr lang="en-US" sz="1600" dirty="0" smtClean="0"/>
                  <a:t>.</a:t>
                </a:r>
              </a:p>
              <a:p>
                <a:endParaRPr lang="en-US" sz="800" dirty="0"/>
              </a:p>
              <a:p>
                <a:r>
                  <a:rPr lang="en-US" sz="1400" dirty="0" smtClean="0"/>
                  <a:t>For simplicity let us suppose that the projectile and target particle are the same, or possibly particle-antiparticle (e.g. proton-proton, proton-antiproton, or electron-positron). This means that in this frame the particles energies are </a:t>
                </a:r>
                <a14:m>
                  <m:oMath xmlns:m="http://schemas.openxmlformats.org/officeDocument/2006/math">
                    <m:sSub>
                      <m:sSubPr>
                        <m:ctrlPr>
                          <a:rPr lang="en-US" sz="1400" b="1" i="1" smtClean="0">
                            <a:latin typeface="Cambria Math"/>
                          </a:rPr>
                        </m:ctrlPr>
                      </m:sSubPr>
                      <m:e>
                        <m:r>
                          <a:rPr lang="de-DE" sz="1400" b="1" i="1" smtClean="0">
                            <a:latin typeface="Cambria Math"/>
                          </a:rPr>
                          <m:t>𝑬</m:t>
                        </m:r>
                      </m:e>
                      <m:sub>
                        <m:r>
                          <a:rPr lang="de-DE" sz="1400" b="1" i="1" smtClean="0">
                            <a:latin typeface="Cambria Math"/>
                          </a:rPr>
                          <m:t>𝟏</m:t>
                        </m:r>
                      </m:sub>
                    </m:sSub>
                    <m:r>
                      <a:rPr lang="de-DE" sz="1400" b="1" i="1" smtClean="0">
                        <a:latin typeface="Cambria Math"/>
                      </a:rPr>
                      <m:t>=</m:t>
                    </m:r>
                    <m:r>
                      <a:rPr lang="de-DE" sz="1400" b="1" i="1" smtClean="0">
                        <a:latin typeface="Cambria Math"/>
                        <a:ea typeface="Cambria Math"/>
                      </a:rPr>
                      <m:t>𝜸</m:t>
                    </m:r>
                    <m:r>
                      <a:rPr lang="de-DE" sz="1400" b="1" i="1" smtClean="0">
                        <a:latin typeface="Cambria Math"/>
                        <a:ea typeface="Cambria Math"/>
                      </a:rPr>
                      <m:t>∙</m:t>
                    </m:r>
                    <m:r>
                      <a:rPr lang="de-DE" sz="1400" b="1" i="1" smtClean="0">
                        <a:latin typeface="Cambria Math"/>
                        <a:ea typeface="Cambria Math"/>
                      </a:rPr>
                      <m:t>𝒎</m:t>
                    </m:r>
                    <m:sSup>
                      <m:sSupPr>
                        <m:ctrlPr>
                          <a:rPr lang="de-DE" sz="1400" b="1" i="1" smtClean="0">
                            <a:latin typeface="Cambria Math"/>
                            <a:ea typeface="Cambria Math"/>
                          </a:rPr>
                        </m:ctrlPr>
                      </m:sSupPr>
                      <m:e>
                        <m:r>
                          <a:rPr lang="de-DE" sz="1400" b="1" i="1" smtClean="0">
                            <a:latin typeface="Cambria Math"/>
                            <a:ea typeface="Cambria Math"/>
                          </a:rPr>
                          <m:t>𝒄</m:t>
                        </m:r>
                      </m:e>
                      <m:sup>
                        <m:r>
                          <a:rPr lang="de-DE" sz="1400" b="1" i="1" smtClean="0">
                            <a:latin typeface="Cambria Math"/>
                            <a:ea typeface="Cambria Math"/>
                          </a:rPr>
                          <m:t>𝟐</m:t>
                        </m:r>
                      </m:sup>
                    </m:sSup>
                  </m:oMath>
                </a14:m>
                <a:r>
                  <a:rPr lang="en-US" sz="1400" dirty="0" smtClean="0"/>
                  <a:t> and </a:t>
                </a:r>
                <a14:m>
                  <m:oMath xmlns:m="http://schemas.openxmlformats.org/officeDocument/2006/math">
                    <m:sSub>
                      <m:sSubPr>
                        <m:ctrlPr>
                          <a:rPr lang="en-US" sz="1400" b="1" i="1" smtClean="0">
                            <a:latin typeface="Cambria Math"/>
                          </a:rPr>
                        </m:ctrlPr>
                      </m:sSubPr>
                      <m:e>
                        <m:r>
                          <a:rPr lang="de-DE" sz="1400" b="1" i="1" smtClean="0">
                            <a:latin typeface="Cambria Math"/>
                          </a:rPr>
                          <m:t>𝑬</m:t>
                        </m:r>
                      </m:e>
                      <m:sub>
                        <m:r>
                          <a:rPr lang="de-DE" sz="1400" b="1" i="1" smtClean="0">
                            <a:latin typeface="Cambria Math"/>
                          </a:rPr>
                          <m:t>𝟐</m:t>
                        </m:r>
                      </m:sub>
                    </m:sSub>
                    <m:r>
                      <a:rPr lang="de-DE" sz="1400" b="1" i="1" smtClean="0">
                        <a:latin typeface="Cambria Math"/>
                      </a:rPr>
                      <m:t>=</m:t>
                    </m:r>
                    <m:r>
                      <a:rPr lang="de-DE" sz="1400" b="1" i="1" smtClean="0">
                        <a:latin typeface="Cambria Math"/>
                      </a:rPr>
                      <m:t>𝒎</m:t>
                    </m:r>
                    <m:sSup>
                      <m:sSupPr>
                        <m:ctrlPr>
                          <a:rPr lang="de-DE" sz="1400" b="1" i="1" smtClean="0">
                            <a:latin typeface="Cambria Math"/>
                          </a:rPr>
                        </m:ctrlPr>
                      </m:sSupPr>
                      <m:e>
                        <m:r>
                          <a:rPr lang="de-DE" sz="1400" b="1" i="1" smtClean="0">
                            <a:latin typeface="Cambria Math"/>
                          </a:rPr>
                          <m:t>𝒄</m:t>
                        </m:r>
                      </m:e>
                      <m:sup>
                        <m:r>
                          <a:rPr lang="de-DE" sz="1400" b="1" i="1" smtClean="0">
                            <a:latin typeface="Cambria Math"/>
                          </a:rPr>
                          <m:t>𝟐</m:t>
                        </m:r>
                      </m:sup>
                    </m:sSup>
                  </m:oMath>
                </a14:m>
                <a:r>
                  <a:rPr lang="en-US" sz="1400" dirty="0" smtClean="0"/>
                  <a:t> (since we are dealing with relativistic particles, this means </a:t>
                </a:r>
                <a:r>
                  <a:rPr lang="en-US" sz="1400" b="1" i="1" dirty="0" smtClean="0"/>
                  <a:t>kinetic plus rest energy</a:t>
                </a:r>
                <a:r>
                  <a:rPr lang="en-US" sz="1400" dirty="0" smtClean="0"/>
                  <a:t>.</a:t>
                </a:r>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540000" y="1800000"/>
                <a:ext cx="8208000" cy="1574470"/>
              </a:xfrm>
              <a:prstGeom prst="rect">
                <a:avLst/>
              </a:prstGeom>
              <a:blipFill rotWithShape="1">
                <a:blip r:embed="rId4"/>
                <a:stretch>
                  <a:fillRect l="-297" t="-1158" r="-817"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153279" y="3420000"/>
                <a:ext cx="2909899" cy="757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a:rPr>
                          </m:ctrlPr>
                        </m:sSupPr>
                        <m:e>
                          <m:d>
                            <m:dPr>
                              <m:ctrlPr>
                                <a:rPr lang="de-DE" sz="1600" b="0" i="1" smtClean="0">
                                  <a:solidFill>
                                    <a:srgbClr val="0000CC"/>
                                  </a:solidFill>
                                  <a:latin typeface="Cambria Math"/>
                                </a:rPr>
                              </m:ctrlPr>
                            </m:dPr>
                            <m:e>
                              <m:nary>
                                <m:naryPr>
                                  <m:chr m:val="∑"/>
                                  <m:supHide m:val="on"/>
                                  <m:ctrlPr>
                                    <a:rPr lang="de-DE" sz="1600" b="0" i="1" smtClean="0">
                                      <a:solidFill>
                                        <a:srgbClr val="0000CC"/>
                                      </a:solidFill>
                                      <a:latin typeface="Cambria Math"/>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a:rPr>
                          </m:ctrlPr>
                        </m:sSupPr>
                        <m:e>
                          <m:d>
                            <m:dPr>
                              <m:ctrlPr>
                                <a:rPr lang="de-DE" sz="1600" b="0" i="1" smtClean="0">
                                  <a:solidFill>
                                    <a:srgbClr val="0000CC"/>
                                  </a:solidFill>
                                  <a:latin typeface="Cambria Math"/>
                                </a:rPr>
                              </m:ctrlPr>
                            </m:dPr>
                            <m:e>
                              <m:nary>
                                <m:naryPr>
                                  <m:chr m:val="∑"/>
                                  <m:supHide m:val="on"/>
                                  <m:ctrlPr>
                                    <a:rPr lang="de-DE" sz="1600" b="0" i="1" smtClean="0">
                                      <a:solidFill>
                                        <a:srgbClr val="0000CC"/>
                                      </a:solidFill>
                                      <a:latin typeface="Cambria Math"/>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a:rPr>
                                      </m:ctrlPr>
                                    </m:sSubPr>
                                    <m:e>
                                      <m:r>
                                        <a:rPr lang="de-DE" sz="1600" b="0" i="1" smtClean="0">
                                          <a:solidFill>
                                            <a:srgbClr val="0000CC"/>
                                          </a:solidFill>
                                          <a:latin typeface="Cambria Math"/>
                                        </a:rPr>
                                        <m:t>𝑝</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3153279" y="3420000"/>
                <a:ext cx="2909899" cy="75725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4320000"/>
                <a:ext cx="8136457" cy="1077218"/>
              </a:xfrm>
              <a:prstGeom prst="rect">
                <a:avLst/>
              </a:prstGeom>
              <a:noFill/>
            </p:spPr>
            <p:txBody>
              <a:bodyPr wrap="square" rtlCol="0">
                <a:spAutoFit/>
              </a:bodyPr>
              <a:lstStyle/>
              <a:p>
                <a:r>
                  <a:rPr lang="en-US" sz="1600" dirty="0" smtClean="0"/>
                  <a:t>For one particle we know that </a:t>
                </a:r>
                <a14:m>
                  <m:oMath xmlns:m="http://schemas.openxmlformats.org/officeDocument/2006/math">
                    <m:sSup>
                      <m:sSupPr>
                        <m:ctrlPr>
                          <a:rPr lang="en-US" sz="1600" i="1" smtClean="0">
                            <a:solidFill>
                              <a:srgbClr val="0000CC"/>
                            </a:solidFill>
                            <a:latin typeface="Cambria Math"/>
                          </a:rPr>
                        </m:ctrlPr>
                      </m:sSupPr>
                      <m:e>
                        <m:r>
                          <a:rPr lang="de-DE" sz="1600" b="0" i="1" smtClean="0">
                            <a:solidFill>
                              <a:srgbClr val="0000CC"/>
                            </a:solidFill>
                            <a:latin typeface="Cambria Math"/>
                          </a:rPr>
                          <m:t>𝐸</m:t>
                        </m:r>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a:rPr>
                        </m:ctrlPr>
                      </m:sSupPr>
                      <m:e>
                        <m:r>
                          <a:rPr lang="de-DE" sz="1600" b="0" i="1" smtClean="0">
                            <a:solidFill>
                              <a:srgbClr val="0000CC"/>
                            </a:solidFill>
                            <a:latin typeface="Cambria Math"/>
                          </a:rPr>
                          <m:t>𝑝</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oMath>
                </a14:m>
                <a:r>
                  <a:rPr lang="en-US" sz="1600" dirty="0" smtClean="0"/>
                  <a:t> and is therefore the same in any frame of reference even though the quantities </a:t>
                </a:r>
                <a:r>
                  <a:rPr lang="en-US" sz="1600" b="1" i="1" dirty="0" smtClean="0"/>
                  <a:t>E</a:t>
                </a:r>
                <a:r>
                  <a:rPr lang="en-US" sz="1600" dirty="0" smtClean="0"/>
                  <a:t> and </a:t>
                </a:r>
                <a:r>
                  <a:rPr lang="en-US" sz="1600" b="1" i="1" dirty="0" smtClean="0"/>
                  <a:t>p</a:t>
                </a:r>
                <a:r>
                  <a:rPr lang="en-US" sz="1600" dirty="0" smtClean="0"/>
                  <a:t> will be different in the two frames. In the frame in which the target particle is at rest, its energy is </a:t>
                </a:r>
                <a14:m>
                  <m:oMath xmlns:m="http://schemas.openxmlformats.org/officeDocument/2006/math">
                    <m:sSub>
                      <m:sSubPr>
                        <m:ctrlPr>
                          <a:rPr lang="de-DE" sz="1600" b="0" i="1" smtClean="0">
                            <a:latin typeface="Cambria Math"/>
                          </a:rPr>
                        </m:ctrlPr>
                      </m:sSubPr>
                      <m:e>
                        <m:r>
                          <a:rPr lang="de-DE" sz="1600" b="0" i="1" smtClean="0">
                            <a:latin typeface="Cambria Math"/>
                          </a:rPr>
                          <m:t>𝐸</m:t>
                        </m:r>
                      </m:e>
                      <m:sub>
                        <m:r>
                          <a:rPr lang="de-DE" sz="1600" b="0" i="1" smtClean="0">
                            <a:latin typeface="Cambria Math"/>
                          </a:rPr>
                          <m:t>2</m:t>
                        </m:r>
                      </m:sub>
                    </m:sSub>
                    <m:r>
                      <a:rPr lang="de-DE" sz="1600" b="0" i="1" smtClean="0">
                        <a:latin typeface="Cambria Math"/>
                      </a:rPr>
                      <m:t>=</m:t>
                    </m:r>
                    <m:r>
                      <a:rPr lang="de-DE" sz="1600" b="0" i="1" smtClean="0">
                        <a:latin typeface="Cambria Math"/>
                      </a:rPr>
                      <m:t>𝑚</m:t>
                    </m:r>
                    <m:sSup>
                      <m:sSupPr>
                        <m:ctrlPr>
                          <a:rPr lang="de-DE" sz="1600" b="0" i="1" smtClean="0">
                            <a:latin typeface="Cambria Math"/>
                          </a:rPr>
                        </m:ctrlPr>
                      </m:sSupPr>
                      <m:e>
                        <m:r>
                          <a:rPr lang="de-DE" sz="1600" b="0" i="1" smtClean="0">
                            <a:latin typeface="Cambria Math"/>
                          </a:rPr>
                          <m:t>𝑐</m:t>
                        </m:r>
                      </m:e>
                      <m:sup>
                        <m:r>
                          <a:rPr lang="de-DE" sz="1600" b="0" i="1" smtClean="0">
                            <a:latin typeface="Cambria Math"/>
                          </a:rPr>
                          <m:t>2</m:t>
                        </m:r>
                      </m:sup>
                    </m:sSup>
                  </m:oMath>
                </a14:m>
                <a:r>
                  <a:rPr lang="en-US" sz="1600" dirty="0" smtClean="0"/>
                  <a:t> and its momentum </a:t>
                </a:r>
                <a14:m>
                  <m:oMath xmlns:m="http://schemas.openxmlformats.org/officeDocument/2006/math">
                    <m:sSub>
                      <m:sSubPr>
                        <m:ctrlPr>
                          <a:rPr lang="en-US" sz="1600" b="1" i="1" smtClean="0">
                            <a:latin typeface="Cambria Math"/>
                          </a:rPr>
                        </m:ctrlPr>
                      </m:sSubPr>
                      <m:e>
                        <m:r>
                          <a:rPr lang="de-DE" sz="1600" b="1" i="1" smtClean="0">
                            <a:latin typeface="Cambria Math"/>
                          </a:rPr>
                          <m:t>𝒑</m:t>
                        </m:r>
                      </m:e>
                      <m:sub>
                        <m:r>
                          <a:rPr lang="de-DE" sz="1600" b="1" i="1" smtClean="0">
                            <a:latin typeface="Cambria Math"/>
                          </a:rPr>
                          <m:t>𝟐</m:t>
                        </m:r>
                      </m:sub>
                    </m:sSub>
                    <m:r>
                      <a:rPr lang="de-DE" sz="1600" b="1" i="1" smtClean="0">
                        <a:latin typeface="Cambria Math"/>
                      </a:rPr>
                      <m:t>=</m:t>
                    </m:r>
                    <m:r>
                      <a:rPr lang="de-DE" sz="1600" b="1" i="1" smtClean="0">
                        <a:latin typeface="Cambria Math"/>
                      </a:rPr>
                      <m:t>𝟎</m:t>
                    </m:r>
                  </m:oMath>
                </a14:m>
                <a:r>
                  <a:rPr lang="en-US" sz="1600" dirty="0" smtClean="0"/>
                  <a:t>, so that we have</a:t>
                </a:r>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4320000"/>
                <a:ext cx="8136457" cy="1077218"/>
              </a:xfrm>
              <a:prstGeom prst="rect">
                <a:avLst/>
              </a:prstGeom>
              <a:blipFill rotWithShape="1">
                <a:blip r:embed="rId6"/>
                <a:stretch>
                  <a:fillRect l="-450" t="-170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260000" y="5220000"/>
                <a:ext cx="6840000" cy="3483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a:rPr>
                          </m:ctrlPr>
                        </m:sSupPr>
                        <m:e>
                          <m:d>
                            <m:dPr>
                              <m:ctrlPr>
                                <a:rPr lang="de-DE" sz="1600" b="0" i="1" smtClean="0">
                                  <a:solidFill>
                                    <a:srgbClr val="0000CC"/>
                                  </a:solidFill>
                                  <a:latin typeface="Cambria Math"/>
                                </a:rPr>
                              </m:ctrlPr>
                            </m:dPr>
                            <m:e>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r>
                                <a:rPr lang="de-DE" sz="1600" b="0" i="1" smtClean="0">
                                  <a:solidFill>
                                    <a:srgbClr val="0000CC"/>
                                  </a:solidFill>
                                  <a:latin typeface="Cambria Math"/>
                                </a:rPr>
                                <m:t>+</m:t>
                              </m:r>
                              <m:r>
                                <a:rPr lang="de-DE" sz="1600" b="0" i="1" smtClean="0">
                                  <a:solidFill>
                                    <a:srgbClr val="0000CC"/>
                                  </a:solidFill>
                                  <a:latin typeface="Cambria Math"/>
                                </a:rPr>
                                <m:t>𝑚</m:t>
                              </m:r>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e>
                          </m:d>
                        </m:e>
                        <m:sup>
                          <m:r>
                            <a:rPr lang="de-DE" sz="1600" b="0" i="1" smtClean="0">
                              <a:solidFill>
                                <a:srgbClr val="0000CC"/>
                              </a:solidFill>
                              <a:latin typeface="Cambria Math"/>
                            </a:rPr>
                            <m:t>2</m:t>
                          </m:r>
                        </m:sup>
                      </m:sSup>
                      <m:r>
                        <a:rPr lang="de-DE" sz="1600" b="0" i="1" smtClean="0">
                          <a:solidFill>
                            <a:srgbClr val="0000CC"/>
                          </a:solidFill>
                          <a:latin typeface="Cambria Math"/>
                        </a:rPr>
                        <m:t>−</m:t>
                      </m:r>
                      <m:sSubSup>
                        <m:sSubSupPr>
                          <m:ctrlPr>
                            <a:rPr lang="de-DE" sz="1600" b="0" i="1" smtClean="0">
                              <a:solidFill>
                                <a:srgbClr val="0000CC"/>
                              </a:solidFill>
                              <a:latin typeface="Cambria Math"/>
                            </a:rPr>
                          </m:ctrlPr>
                        </m:sSubSupPr>
                        <m:e>
                          <m:r>
                            <a:rPr lang="de-DE" sz="1600" b="0" i="1" smtClean="0">
                              <a:solidFill>
                                <a:srgbClr val="0000CC"/>
                              </a:solidFill>
                              <a:latin typeface="Cambria Math"/>
                            </a:rPr>
                            <m:t>𝑝</m:t>
                          </m:r>
                        </m:e>
                        <m:sub>
                          <m:r>
                            <a:rPr lang="de-DE" sz="1600" b="0" i="1" smtClean="0">
                              <a:solidFill>
                                <a:srgbClr val="0000CC"/>
                              </a:solidFill>
                              <a:latin typeface="Cambria Math"/>
                            </a:rPr>
                            <m:t>1</m:t>
                          </m:r>
                        </m:sub>
                        <m:sup>
                          <m:r>
                            <a:rPr lang="de-DE" sz="1600" b="0" i="1" smtClean="0">
                              <a:solidFill>
                                <a:srgbClr val="0000CC"/>
                              </a:solidFill>
                              <a:latin typeface="Cambria Math"/>
                            </a:rPr>
                            <m:t>2</m:t>
                          </m:r>
                        </m:sup>
                      </m:sSub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r>
                        <a:rPr lang="de-DE" sz="1600" b="0" i="1" smtClean="0">
                          <a:solidFill>
                            <a:srgbClr val="0000CC"/>
                          </a:solidFill>
                          <a:latin typeface="Cambria Math"/>
                        </a:rPr>
                        <m:t>=</m:t>
                      </m:r>
                      <m:sSubSup>
                        <m:sSubSupPr>
                          <m:ctrlPr>
                            <a:rPr lang="de-DE" sz="1600" b="0" i="1" smtClean="0">
                              <a:solidFill>
                                <a:schemeClr val="tx1"/>
                              </a:solidFill>
                              <a:latin typeface="Cambria Math"/>
                            </a:rPr>
                          </m:ctrlPr>
                        </m:sSubSupPr>
                        <m:e>
                          <m:r>
                            <a:rPr lang="de-DE" sz="1600" b="0" i="1" smtClean="0">
                              <a:solidFill>
                                <a:schemeClr val="tx1"/>
                              </a:solidFill>
                              <a:latin typeface="Cambria Math"/>
                            </a:rPr>
                            <m:t>𝐸</m:t>
                          </m:r>
                        </m:e>
                        <m:sub>
                          <m:r>
                            <a:rPr lang="de-DE" sz="1600" b="0" i="1" smtClean="0">
                              <a:solidFill>
                                <a:schemeClr val="tx1"/>
                              </a:solidFill>
                              <a:latin typeface="Cambria Math"/>
                            </a:rPr>
                            <m:t>1</m:t>
                          </m:r>
                        </m:sub>
                        <m:sup>
                          <m:r>
                            <a:rPr lang="de-DE" sz="1600" b="0" i="1" smtClean="0">
                              <a:solidFill>
                                <a:schemeClr val="tx1"/>
                              </a:solidFill>
                              <a:latin typeface="Cambria Math"/>
                            </a:rPr>
                            <m:t>2</m:t>
                          </m:r>
                        </m:sup>
                      </m:sSubSup>
                      <m:r>
                        <a:rPr lang="de-DE" sz="1600" b="0" i="1" smtClean="0">
                          <a:solidFill>
                            <a:srgbClr val="0000CC"/>
                          </a:solidFill>
                          <a:latin typeface="Cambria Math"/>
                        </a:rPr>
                        <m:t>+</m:t>
                      </m:r>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r>
                        <a:rPr lang="de-DE" sz="1600" b="0" i="1" smtClean="0">
                          <a:solidFill>
                            <a:schemeClr val="tx1"/>
                          </a:solidFill>
                          <a:latin typeface="Cambria Math"/>
                        </a:rPr>
                        <m:t>−</m:t>
                      </m:r>
                      <m:sSubSup>
                        <m:sSubSupPr>
                          <m:ctrlPr>
                            <a:rPr lang="de-DE" sz="1600" b="0" i="1" smtClean="0">
                              <a:solidFill>
                                <a:schemeClr val="tx1"/>
                              </a:solidFill>
                              <a:latin typeface="Cambria Math"/>
                            </a:rPr>
                          </m:ctrlPr>
                        </m:sSubSupPr>
                        <m:e>
                          <m:r>
                            <a:rPr lang="de-DE" sz="1600" b="0" i="1" smtClean="0">
                              <a:solidFill>
                                <a:schemeClr val="tx1"/>
                              </a:solidFill>
                              <a:latin typeface="Cambria Math"/>
                            </a:rPr>
                            <m:t>𝑝</m:t>
                          </m:r>
                        </m:e>
                        <m:sub>
                          <m:r>
                            <a:rPr lang="de-DE" sz="1600" b="0" i="1" smtClean="0">
                              <a:solidFill>
                                <a:schemeClr val="tx1"/>
                              </a:solidFill>
                              <a:latin typeface="Cambria Math"/>
                            </a:rPr>
                            <m:t>1</m:t>
                          </m:r>
                        </m:sub>
                        <m:sup>
                          <m:r>
                            <a:rPr lang="de-DE" sz="1600" b="0" i="1" smtClean="0">
                              <a:solidFill>
                                <a:schemeClr val="tx1"/>
                              </a:solidFill>
                              <a:latin typeface="Cambria Math"/>
                            </a:rPr>
                            <m:t>2</m:t>
                          </m:r>
                        </m:sup>
                      </m:sSubSup>
                      <m:sSup>
                        <m:sSupPr>
                          <m:ctrlPr>
                            <a:rPr lang="de-DE" sz="1600" b="0" i="1" smtClean="0">
                              <a:solidFill>
                                <a:schemeClr val="tx1"/>
                              </a:solidFill>
                              <a:latin typeface="Cambria Math"/>
                            </a:rPr>
                          </m:ctrlPr>
                        </m:sSupPr>
                        <m:e>
                          <m:r>
                            <a:rPr lang="de-DE" sz="1600" b="0" i="1" smtClean="0">
                              <a:solidFill>
                                <a:schemeClr val="tx1"/>
                              </a:solidFill>
                              <a:latin typeface="Cambria Math"/>
                            </a:rPr>
                            <m:t>𝑐</m:t>
                          </m:r>
                        </m:e>
                        <m:sup>
                          <m:r>
                            <a:rPr lang="de-DE" sz="1600" b="0" i="1" smtClean="0">
                              <a:solidFill>
                                <a:schemeClr val="tx1"/>
                              </a:solidFill>
                              <a:latin typeface="Cambria Math"/>
                            </a:rPr>
                            <m:t>2</m:t>
                          </m:r>
                        </m:sup>
                      </m:sSup>
                      <m:r>
                        <a:rPr lang="de-DE" sz="1600" b="0" i="1" smtClean="0">
                          <a:solidFill>
                            <a:srgbClr val="0000CC"/>
                          </a:solidFill>
                          <a:latin typeface="Cambria Math"/>
                        </a:rPr>
                        <m:t>=2</m:t>
                      </m:r>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1260000" y="5220000"/>
                <a:ext cx="6840000" cy="348300"/>
              </a:xfrm>
              <a:prstGeom prst="rect">
                <a:avLst/>
              </a:prstGeom>
              <a:blipFill rotWithShape="1">
                <a:blip r:embed="rId7"/>
                <a:stretch>
                  <a:fillRect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260000" y="5580000"/>
                <a:ext cx="4060855" cy="39049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00CC"/>
                              </a:solidFill>
                              <a:latin typeface="Cambria Math"/>
                            </a:rPr>
                          </m:ctrlPr>
                        </m:radPr>
                        <m:deg/>
                        <m:e>
                          <m:r>
                            <a:rPr lang="de-DE" sz="1600" b="0" i="1" smtClean="0">
                              <a:solidFill>
                                <a:srgbClr val="0000CC"/>
                              </a:solidFill>
                              <a:latin typeface="Cambria Math"/>
                            </a:rPr>
                            <m:t>𝑠</m:t>
                          </m:r>
                        </m:e>
                      </m:rad>
                      <m:r>
                        <a:rPr lang="de-DE" sz="1600" b="0" i="1" smtClean="0">
                          <a:solidFill>
                            <a:srgbClr val="0000CC"/>
                          </a:solidFill>
                          <a:latin typeface="Cambria Math"/>
                        </a:rPr>
                        <m:t>=</m:t>
                      </m:r>
                      <m:rad>
                        <m:radPr>
                          <m:degHide m:val="on"/>
                          <m:ctrlPr>
                            <a:rPr lang="de-DE" sz="1600" b="0" i="1" smtClean="0">
                              <a:solidFill>
                                <a:srgbClr val="0000CC"/>
                              </a:solidFill>
                              <a:latin typeface="Cambria Math"/>
                            </a:rPr>
                          </m:ctrlPr>
                        </m:radPr>
                        <m:deg/>
                        <m:e>
                          <m:r>
                            <a:rPr lang="de-DE" sz="1600" b="0" i="1" smtClean="0">
                              <a:solidFill>
                                <a:srgbClr val="0000CC"/>
                              </a:solidFill>
                              <a:latin typeface="Cambria Math"/>
                            </a:rPr>
                            <m:t>2</m:t>
                          </m:r>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r>
                            <a:rPr lang="de-DE" sz="1600" b="0" i="1" smtClean="0">
                              <a:solidFill>
                                <a:srgbClr val="0000CC"/>
                              </a:solidFill>
                              <a:latin typeface="Cambria Math"/>
                            </a:rPr>
                            <m:t>+2</m:t>
                          </m:r>
                          <m:r>
                            <a:rPr lang="de-DE" sz="1600" b="0" i="1" smtClean="0">
                              <a:solidFill>
                                <a:srgbClr val="0000CC"/>
                              </a:solidFill>
                              <a:latin typeface="Cambria Math"/>
                            </a:rPr>
                            <m:t>𝑚</m:t>
                          </m:r>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1</m:t>
                              </m:r>
                            </m:sub>
                          </m:sSub>
                        </m:e>
                      </m:rad>
                      <m:r>
                        <a:rPr lang="de-DE" sz="1600" b="0" i="1" smtClean="0">
                          <a:solidFill>
                            <a:srgbClr val="0000CC"/>
                          </a:solidFill>
                          <a:latin typeface="Cambria Math"/>
                        </a:rPr>
                        <m:t>=</m:t>
                      </m:r>
                      <m:rad>
                        <m:radPr>
                          <m:degHide m:val="on"/>
                          <m:ctrlPr>
                            <a:rPr lang="de-DE" sz="1600" b="0" i="1" smtClean="0">
                              <a:solidFill>
                                <a:srgbClr val="0000CC"/>
                              </a:solidFill>
                              <a:latin typeface="Cambria Math"/>
                            </a:rPr>
                          </m:ctrlPr>
                        </m:radPr>
                        <m:deg/>
                        <m:e>
                          <m:r>
                            <a:rPr lang="de-DE" sz="1600" b="0" i="1" smtClean="0">
                              <a:solidFill>
                                <a:srgbClr val="0000CC"/>
                              </a:solidFill>
                              <a:latin typeface="Cambria Math"/>
                            </a:rPr>
                            <m:t>2</m:t>
                          </m:r>
                          <m:d>
                            <m:dPr>
                              <m:ctrlPr>
                                <a:rPr lang="de-DE" sz="1600" b="0" i="1" smtClean="0">
                                  <a:solidFill>
                                    <a:srgbClr val="0000CC"/>
                                  </a:solidFill>
                                  <a:latin typeface="Cambria Math"/>
                                </a:rPr>
                              </m:ctrlPr>
                            </m:dPr>
                            <m:e>
                              <m:r>
                                <a:rPr lang="de-DE" sz="1600" b="0" i="1" smtClean="0">
                                  <a:solidFill>
                                    <a:srgbClr val="0000CC"/>
                                  </a:solidFill>
                                  <a:latin typeface="Cambria Math"/>
                                  <a:ea typeface="Cambria Math"/>
                                </a:rPr>
                                <m:t>𝛾</m:t>
                              </m:r>
                              <m:r>
                                <a:rPr lang="de-DE" sz="1600" b="0" i="1" smtClean="0">
                                  <a:solidFill>
                                    <a:srgbClr val="0000CC"/>
                                  </a:solidFill>
                                  <a:latin typeface="Cambria Math"/>
                                  <a:ea typeface="Cambria Math"/>
                                </a:rPr>
                                <m:t>+1</m:t>
                              </m:r>
                            </m:e>
                          </m:d>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e>
                      </m:rad>
                    </m:oMath>
                  </m:oMathPara>
                </a14:m>
                <a:endParaRPr lang="en-US" sz="1600" dirty="0"/>
              </a:p>
            </p:txBody>
          </p:sp>
        </mc:Choice>
        <mc:Fallback xmlns="">
          <p:sp>
            <p:nvSpPr>
              <p:cNvPr id="9" name="Textfeld 8"/>
              <p:cNvSpPr txBox="1">
                <a:spLocks noRot="1" noChangeAspect="1" noMove="1" noResize="1" noEditPoints="1" noAdjustHandles="1" noChangeArrowheads="1" noChangeShapeType="1" noTextEdit="1"/>
              </p:cNvSpPr>
              <p:nvPr/>
            </p:nvSpPr>
            <p:spPr>
              <a:xfrm>
                <a:off x="1260000" y="5580000"/>
                <a:ext cx="4060855" cy="390492"/>
              </a:xfrm>
              <a:prstGeom prst="rect">
                <a:avLst/>
              </a:prstGeom>
              <a:blipFill rotWithShape="1">
                <a:blip r:embed="rId8"/>
                <a:stretch>
                  <a:fillRect/>
                </a:stretch>
              </a:blipFill>
              <a:ln>
                <a:solidFill>
                  <a:srgbClr val="FF0000"/>
                </a:solidFill>
              </a:ln>
            </p:spPr>
            <p:txBody>
              <a:bodyPr/>
              <a:lstStyle/>
              <a:p>
                <a:r>
                  <a:rPr lang="en-US">
                    <a:noFill/>
                  </a:rPr>
                  <a:t> </a:t>
                </a:r>
              </a:p>
            </p:txBody>
          </p:sp>
        </mc:Fallback>
      </mc:AlternateContent>
      <p:sp>
        <p:nvSpPr>
          <p:cNvPr id="10" name="Textfeld 9"/>
          <p:cNvSpPr txBox="1"/>
          <p:nvPr/>
        </p:nvSpPr>
        <p:spPr>
          <a:xfrm>
            <a:off x="540000" y="6264000"/>
            <a:ext cx="4102533" cy="307777"/>
          </a:xfrm>
          <a:prstGeom prst="rect">
            <a:avLst/>
          </a:prstGeom>
          <a:noFill/>
        </p:spPr>
        <p:txBody>
          <a:bodyPr wrap="none" rtlCol="0">
            <a:spAutoFit/>
          </a:bodyPr>
          <a:lstStyle/>
          <a:p>
            <a:r>
              <a:rPr lang="en-US" sz="1400" dirty="0" smtClean="0">
                <a:solidFill>
                  <a:srgbClr val="FF0000"/>
                </a:solidFill>
              </a:rPr>
              <a:t>1 </a:t>
            </a:r>
            <a:r>
              <a:rPr lang="en-US" sz="1400" dirty="0" err="1" smtClean="0">
                <a:solidFill>
                  <a:srgbClr val="FF0000"/>
                </a:solidFill>
              </a:rPr>
              <a:t>TeV</a:t>
            </a:r>
            <a:r>
              <a:rPr lang="en-US" sz="1400" dirty="0" smtClean="0">
                <a:solidFill>
                  <a:srgbClr val="FF0000"/>
                </a:solidFill>
              </a:rPr>
              <a:t> p + fixed target p = 43 </a:t>
            </a:r>
            <a:r>
              <a:rPr lang="en-US" sz="1400" dirty="0">
                <a:solidFill>
                  <a:srgbClr val="FF0000"/>
                </a:solidFill>
              </a:rPr>
              <a:t>G</a:t>
            </a:r>
            <a:r>
              <a:rPr lang="en-US" sz="1400" dirty="0" smtClean="0">
                <a:solidFill>
                  <a:srgbClr val="FF0000"/>
                </a:solidFill>
              </a:rPr>
              <a:t>eV available cm energy</a:t>
            </a:r>
            <a:endParaRPr lang="en-US" sz="1400" dirty="0">
              <a:solidFill>
                <a:srgbClr val="FF0000"/>
              </a:solidFill>
            </a:endParaRPr>
          </a:p>
        </p:txBody>
      </p:sp>
    </p:spTree>
    <p:extLst>
      <p:ext uri="{BB962C8B-B14F-4D97-AF65-F5344CB8AC3E}">
        <p14:creationId xmlns:p14="http://schemas.microsoft.com/office/powerpoint/2010/main" val="29120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Luminosity Parameters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 y="720000"/>
            <a:ext cx="890428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355976" y="2052000"/>
            <a:ext cx="684546" cy="338554"/>
          </a:xfrm>
          <a:prstGeom prst="rect">
            <a:avLst/>
          </a:prstGeom>
          <a:noFill/>
        </p:spPr>
        <p:txBody>
          <a:bodyPr wrap="none" rtlCol="0">
            <a:spAutoFit/>
          </a:bodyPr>
          <a:lstStyle/>
          <a:p>
            <a:r>
              <a:rPr lang="en-US" sz="1600" dirty="0" smtClean="0">
                <a:solidFill>
                  <a:srgbClr val="0000CC"/>
                </a:solidFill>
              </a:rPr>
              <a:t>~ 10</a:t>
            </a:r>
            <a:r>
              <a:rPr lang="en-US" sz="1600" baseline="30000" dirty="0" smtClean="0">
                <a:solidFill>
                  <a:srgbClr val="0000CC"/>
                </a:solidFill>
              </a:rPr>
              <a:t>11</a:t>
            </a:r>
            <a:endParaRPr lang="en-US" sz="1600" baseline="30000" dirty="0">
              <a:solidFill>
                <a:srgbClr val="0000CC"/>
              </a:solidFill>
            </a:endParaRPr>
          </a:p>
        </p:txBody>
      </p:sp>
      <p:sp>
        <p:nvSpPr>
          <p:cNvPr id="4" name="Textfeld 3"/>
          <p:cNvSpPr txBox="1"/>
          <p:nvPr/>
        </p:nvSpPr>
        <p:spPr>
          <a:xfrm>
            <a:off x="4464000" y="2628000"/>
            <a:ext cx="595035" cy="338554"/>
          </a:xfrm>
          <a:prstGeom prst="rect">
            <a:avLst/>
          </a:prstGeom>
          <a:noFill/>
        </p:spPr>
        <p:txBody>
          <a:bodyPr wrap="none" rtlCol="0">
            <a:spAutoFit/>
          </a:bodyPr>
          <a:lstStyle/>
          <a:p>
            <a:r>
              <a:rPr lang="en-US" sz="1600" dirty="0" smtClean="0">
                <a:solidFill>
                  <a:srgbClr val="0000CC"/>
                </a:solidFill>
              </a:rPr>
              <a:t>2808</a:t>
            </a:r>
            <a:endParaRPr lang="en-US" sz="1600" dirty="0">
              <a:solidFill>
                <a:srgbClr val="0000CC"/>
              </a:solidFill>
            </a:endParaRPr>
          </a:p>
        </p:txBody>
      </p:sp>
      <p:sp>
        <p:nvSpPr>
          <p:cNvPr id="5" name="Textfeld 4"/>
          <p:cNvSpPr txBox="1"/>
          <p:nvPr/>
        </p:nvSpPr>
        <p:spPr>
          <a:xfrm>
            <a:off x="4320000" y="2340000"/>
            <a:ext cx="774956" cy="338554"/>
          </a:xfrm>
          <a:prstGeom prst="rect">
            <a:avLst/>
          </a:prstGeom>
          <a:noFill/>
        </p:spPr>
        <p:txBody>
          <a:bodyPr wrap="none" rtlCol="0">
            <a:spAutoFit/>
          </a:bodyPr>
          <a:lstStyle/>
          <a:p>
            <a:r>
              <a:rPr lang="en-US" sz="1600" dirty="0" smtClean="0">
                <a:solidFill>
                  <a:srgbClr val="0000CC"/>
                </a:solidFill>
              </a:rPr>
              <a:t>11 kHz</a:t>
            </a:r>
            <a:endParaRPr lang="en-US" sz="1600" dirty="0">
              <a:solidFill>
                <a:srgbClr val="0000CC"/>
              </a:solidFill>
            </a:endParaRPr>
          </a:p>
        </p:txBody>
      </p:sp>
      <p:sp>
        <p:nvSpPr>
          <p:cNvPr id="6" name="Textfeld 5"/>
          <p:cNvSpPr txBox="1"/>
          <p:nvPr/>
        </p:nvSpPr>
        <p:spPr>
          <a:xfrm>
            <a:off x="3060000" y="1188000"/>
            <a:ext cx="1255472" cy="369332"/>
          </a:xfrm>
          <a:prstGeom prst="rect">
            <a:avLst/>
          </a:prstGeom>
          <a:noFill/>
        </p:spPr>
        <p:txBody>
          <a:bodyPr wrap="none" rtlCol="0">
            <a:spAutoFit/>
          </a:bodyPr>
          <a:lstStyle/>
          <a:p>
            <a:r>
              <a:rPr lang="en-US" dirty="0" smtClean="0">
                <a:solidFill>
                  <a:srgbClr val="0000CC"/>
                </a:solidFill>
              </a:rPr>
              <a:t>10</a:t>
            </a:r>
            <a:r>
              <a:rPr lang="en-US" baseline="30000" dirty="0" smtClean="0">
                <a:solidFill>
                  <a:srgbClr val="0000CC"/>
                </a:solidFill>
              </a:rPr>
              <a:t>34</a:t>
            </a:r>
            <a:r>
              <a:rPr lang="en-US" dirty="0" smtClean="0">
                <a:solidFill>
                  <a:srgbClr val="0000CC"/>
                </a:solidFill>
              </a:rPr>
              <a:t> cm</a:t>
            </a:r>
            <a:r>
              <a:rPr lang="en-US" baseline="30000" dirty="0" smtClean="0">
                <a:solidFill>
                  <a:srgbClr val="0000CC"/>
                </a:solidFill>
              </a:rPr>
              <a:t>-2</a:t>
            </a:r>
            <a:r>
              <a:rPr lang="en-US" dirty="0" smtClean="0">
                <a:solidFill>
                  <a:srgbClr val="0000CC"/>
                </a:solidFill>
              </a:rPr>
              <a:t>s</a:t>
            </a:r>
            <a:r>
              <a:rPr lang="en-US" baseline="30000" dirty="0" smtClean="0">
                <a:solidFill>
                  <a:srgbClr val="0000CC"/>
                </a:solidFill>
              </a:rPr>
              <a:t>-1</a:t>
            </a:r>
            <a:endParaRPr lang="en-US" baseline="30000"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3780000" y="3356992"/>
                <a:ext cx="11888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𝜎</m:t>
                      </m:r>
                      <m:r>
                        <a:rPr lang="de-DE" sz="1600" b="0" i="1" smtClean="0">
                          <a:solidFill>
                            <a:srgbClr val="0000CC"/>
                          </a:solidFill>
                          <a:latin typeface="Cambria Math"/>
                          <a:ea typeface="Cambria Math"/>
                        </a:rPr>
                        <m:t>=16 </m:t>
                      </m:r>
                      <m:r>
                        <a:rPr lang="de-DE" sz="1600" b="0" i="1" smtClean="0">
                          <a:solidFill>
                            <a:srgbClr val="0000CC"/>
                          </a:solidFill>
                          <a:latin typeface="Cambria Math"/>
                          <a:ea typeface="Cambria Math"/>
                        </a:rPr>
                        <m:t>𝜇</m:t>
                      </m:r>
                      <m:r>
                        <a:rPr lang="de-DE" sz="1600" b="0" i="1" smtClean="0">
                          <a:solidFill>
                            <a:srgbClr val="0000CC"/>
                          </a:solidFill>
                          <a:latin typeface="Cambria Math"/>
                          <a:ea typeface="Cambria Math"/>
                        </a:rPr>
                        <m:t>𝑚</m:t>
                      </m:r>
                    </m:oMath>
                  </m:oMathPara>
                </a14:m>
                <a:endParaRPr lang="en-US" sz="16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3780000" y="3356992"/>
                <a:ext cx="1188852" cy="338554"/>
              </a:xfrm>
              <a:prstGeom prst="rect">
                <a:avLst/>
              </a:prstGeom>
              <a:blipFill rotWithShape="1">
                <a:blip r:embed="rId4"/>
                <a:stretch>
                  <a:fillRect b="-3636"/>
                </a:stretch>
              </a:blipFill>
            </p:spPr>
            <p:txBody>
              <a:bodyPr/>
              <a:lstStyle/>
              <a:p>
                <a:r>
                  <a:rPr lang="en-US">
                    <a:noFill/>
                  </a:rPr>
                  <a:t> </a:t>
                </a:r>
              </a:p>
            </p:txBody>
          </p:sp>
        </mc:Fallback>
      </mc:AlternateContent>
      <p:cxnSp>
        <p:nvCxnSpPr>
          <p:cNvPr id="9" name="Gerade Verbindung mit Pfeil 8"/>
          <p:cNvCxnSpPr/>
          <p:nvPr/>
        </p:nvCxnSpPr>
        <p:spPr>
          <a:xfrm rot="480000">
            <a:off x="2862000" y="4824025"/>
            <a:ext cx="432000" cy="46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060000" y="5400000"/>
            <a:ext cx="712054" cy="338554"/>
          </a:xfrm>
          <a:prstGeom prst="rect">
            <a:avLst/>
          </a:prstGeom>
          <a:noFill/>
        </p:spPr>
        <p:txBody>
          <a:bodyPr wrap="none" rtlCol="0">
            <a:spAutoFit/>
          </a:bodyPr>
          <a:lstStyle/>
          <a:p>
            <a:r>
              <a:rPr lang="en-US" sz="1600" dirty="0" smtClean="0">
                <a:solidFill>
                  <a:srgbClr val="3366FF"/>
                </a:solidFill>
              </a:rPr>
              <a:t>16 </a:t>
            </a:r>
            <a:r>
              <a:rPr lang="el-GR" sz="1600" dirty="0" smtClean="0">
                <a:solidFill>
                  <a:srgbClr val="3366FF"/>
                </a:solidFill>
              </a:rPr>
              <a:t>μ</a:t>
            </a:r>
            <a:r>
              <a:rPr lang="de-DE" sz="1600" dirty="0" smtClean="0">
                <a:solidFill>
                  <a:srgbClr val="3366FF"/>
                </a:solidFill>
              </a:rPr>
              <a:t>m</a:t>
            </a:r>
            <a:endParaRPr lang="en-US" sz="1600" dirty="0">
              <a:solidFill>
                <a:srgbClr val="3366FF"/>
              </a:solidFill>
            </a:endParaRPr>
          </a:p>
        </p:txBody>
      </p:sp>
      <p:cxnSp>
        <p:nvCxnSpPr>
          <p:cNvPr id="12" name="Gerade Verbindung mit Pfeil 11"/>
          <p:cNvCxnSpPr/>
          <p:nvPr/>
        </p:nvCxnSpPr>
        <p:spPr>
          <a:xfrm rot="60000" flipV="1">
            <a:off x="2831535" y="4176000"/>
            <a:ext cx="1483937" cy="575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rot="-1200000">
            <a:off x="3024000" y="4163094"/>
            <a:ext cx="692818" cy="338554"/>
          </a:xfrm>
          <a:prstGeom prst="rect">
            <a:avLst/>
          </a:prstGeom>
          <a:noFill/>
        </p:spPr>
        <p:txBody>
          <a:bodyPr wrap="none" rtlCol="0">
            <a:spAutoFit/>
          </a:bodyPr>
          <a:lstStyle/>
          <a:p>
            <a:r>
              <a:rPr lang="en-US" sz="1600" dirty="0" smtClean="0">
                <a:solidFill>
                  <a:srgbClr val="3366FF"/>
                </a:solidFill>
              </a:rPr>
              <a:t>10 </a:t>
            </a:r>
            <a:r>
              <a:rPr lang="de-DE" sz="1600" dirty="0">
                <a:solidFill>
                  <a:srgbClr val="3366FF"/>
                </a:solidFill>
              </a:rPr>
              <a:t>c</a:t>
            </a:r>
            <a:r>
              <a:rPr lang="de-DE" sz="1600" dirty="0" smtClean="0">
                <a:solidFill>
                  <a:srgbClr val="3366FF"/>
                </a:solidFill>
              </a:rPr>
              <a:t>m</a:t>
            </a:r>
            <a:endParaRPr lang="en-US" sz="1600" dirty="0">
              <a:solidFill>
                <a:srgbClr val="3366FF"/>
              </a:solidFill>
            </a:endParaRPr>
          </a:p>
        </p:txBody>
      </p:sp>
    </p:spTree>
    <p:extLst>
      <p:ext uri="{BB962C8B-B14F-4D97-AF65-F5344CB8AC3E}">
        <p14:creationId xmlns:p14="http://schemas.microsoft.com/office/powerpoint/2010/main" val="281777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Accelerator Complex CERN</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0" y="720000"/>
            <a:ext cx="4848569" cy="559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40001" y="900000"/>
            <a:ext cx="3671960" cy="280076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Most modern high energy accelerators are a </a:t>
            </a:r>
            <a:r>
              <a:rPr lang="en-US" sz="1600" b="1" i="1" dirty="0" smtClean="0">
                <a:solidFill>
                  <a:srgbClr val="0000CC"/>
                </a:solidFill>
              </a:rPr>
              <a:t>series of linear accelerators and rings</a:t>
            </a:r>
            <a:r>
              <a:rPr lang="en-US" sz="1600" dirty="0" smtClean="0"/>
              <a:t>.</a:t>
            </a:r>
          </a:p>
          <a:p>
            <a:pPr marL="285750" indent="-285750">
              <a:buFont typeface="Wingdings" panose="05000000000000000000" pitchFamily="2" charset="2"/>
              <a:buChar char="v"/>
            </a:pPr>
            <a:endParaRPr lang="en-US" sz="16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Each piece is designed to accept and accelerate particles for up to a particular energy.</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solidFill>
                  <a:srgbClr val="0000CC"/>
                </a:solidFill>
              </a:rPr>
              <a:t> </a:t>
            </a:r>
            <a:r>
              <a:rPr lang="en-US" sz="1600" dirty="0" smtClean="0"/>
              <a:t>Transferring a beam of particles between one piece and the next is one of the biggest challenges.</a:t>
            </a:r>
            <a:endParaRPr lang="en-US" sz="1600" dirty="0">
              <a:solidFill>
                <a:srgbClr val="0000CC"/>
              </a:solidFill>
            </a:endParaRPr>
          </a:p>
        </p:txBody>
      </p:sp>
    </p:spTree>
    <p:extLst>
      <p:ext uri="{BB962C8B-B14F-4D97-AF65-F5344CB8AC3E}">
        <p14:creationId xmlns:p14="http://schemas.microsoft.com/office/powerpoint/2010/main" val="366033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Accelerator Chains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49" y="1124744"/>
            <a:ext cx="68580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18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LHC Layout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023938"/>
            <a:ext cx="51054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38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Hadron Collider (LHC)</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000" y="3240000"/>
            <a:ext cx="44005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80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00000" y="1440000"/>
            <a:ext cx="3557577" cy="461665"/>
          </a:xfrm>
          <a:prstGeom prst="rect">
            <a:avLst/>
          </a:prstGeom>
          <a:noFill/>
        </p:spPr>
        <p:txBody>
          <a:bodyPr wrap="none" rtlCol="0">
            <a:spAutoFit/>
          </a:bodyPr>
          <a:lstStyle/>
          <a:p>
            <a:r>
              <a:rPr lang="en-US" sz="2400" dirty="0" smtClean="0"/>
              <a:t>LHC (p </a:t>
            </a:r>
            <a:r>
              <a:rPr lang="en-US" dirty="0" smtClean="0"/>
              <a:t>→ ←</a:t>
            </a:r>
            <a:r>
              <a:rPr lang="en-US" sz="2400" dirty="0" smtClean="0"/>
              <a:t> p)   7(14) </a:t>
            </a:r>
            <a:r>
              <a:rPr lang="en-US" sz="2400" dirty="0" err="1" smtClean="0"/>
              <a:t>TeV</a:t>
            </a:r>
            <a:endParaRPr lang="en-US" sz="2400" dirty="0"/>
          </a:p>
        </p:txBody>
      </p:sp>
      <p:sp>
        <p:nvSpPr>
          <p:cNvPr id="5" name="Textfeld 4"/>
          <p:cNvSpPr txBox="1"/>
          <p:nvPr/>
        </p:nvSpPr>
        <p:spPr>
          <a:xfrm>
            <a:off x="360000" y="4860000"/>
            <a:ext cx="4212000" cy="1569660"/>
          </a:xfrm>
          <a:prstGeom prst="rect">
            <a:avLst/>
          </a:prstGeom>
          <a:noFill/>
        </p:spPr>
        <p:txBody>
          <a:bodyPr wrap="square" rtlCol="0">
            <a:spAutoFit/>
          </a:bodyPr>
          <a:lstStyle/>
          <a:p>
            <a:r>
              <a:rPr lang="en-US" sz="2400" dirty="0" smtClean="0"/>
              <a:t>26.7 km circumference</a:t>
            </a:r>
          </a:p>
          <a:p>
            <a:endParaRPr lang="en-US" sz="800" dirty="0"/>
          </a:p>
          <a:p>
            <a:pPr marL="285750" indent="-285750">
              <a:buFont typeface="Arial" panose="020B0604020202020204" pitchFamily="34" charset="0"/>
              <a:buChar char="•"/>
            </a:pPr>
            <a:r>
              <a:rPr lang="en-US" sz="1600" dirty="0" smtClean="0">
                <a:solidFill>
                  <a:srgbClr val="FF0000"/>
                </a:solidFill>
              </a:rPr>
              <a:t> </a:t>
            </a:r>
            <a:r>
              <a:rPr lang="en-US" sz="1600" dirty="0" smtClean="0"/>
              <a:t>40000 tons of cold mass spread over 27 km</a:t>
            </a:r>
          </a:p>
          <a:p>
            <a:pPr marL="285750" indent="-285750">
              <a:buFont typeface="Arial" panose="020B0604020202020204" pitchFamily="34" charset="0"/>
              <a:buChar char="•"/>
            </a:pPr>
            <a:r>
              <a:rPr lang="en-US" sz="1600" dirty="0">
                <a:solidFill>
                  <a:srgbClr val="FF0000"/>
                </a:solidFill>
              </a:rPr>
              <a:t> </a:t>
            </a:r>
            <a:r>
              <a:rPr lang="en-US" sz="1600" dirty="0" smtClean="0"/>
              <a:t>10000 tons of Liquid Nitrogen (at T = 80 K)</a:t>
            </a:r>
          </a:p>
          <a:p>
            <a:pPr marL="285750" indent="-285750">
              <a:buFont typeface="Arial" panose="020B0604020202020204" pitchFamily="34" charset="0"/>
              <a:buChar char="•"/>
            </a:pPr>
            <a:r>
              <a:rPr lang="en-US" sz="1600" dirty="0">
                <a:solidFill>
                  <a:srgbClr val="FF0000"/>
                </a:solidFill>
              </a:rPr>
              <a:t> </a:t>
            </a:r>
            <a:r>
              <a:rPr lang="en-US" sz="1600" dirty="0" smtClean="0"/>
              <a:t>60 tons of Liquid Helium (cools ring to final 1.9 K)</a:t>
            </a:r>
            <a:endParaRPr lang="en-US" sz="1600" dirty="0"/>
          </a:p>
        </p:txBody>
      </p:sp>
    </p:spTree>
    <p:extLst>
      <p:ext uri="{BB962C8B-B14F-4D97-AF65-F5344CB8AC3E}">
        <p14:creationId xmlns:p14="http://schemas.microsoft.com/office/powerpoint/2010/main" val="1197555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Inside Large Hadron Collider (LHC) Tunnel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838200"/>
            <a:ext cx="76485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47714" y="6120000"/>
            <a:ext cx="7648574" cy="369332"/>
          </a:xfrm>
          <a:prstGeom prst="rect">
            <a:avLst/>
          </a:prstGeom>
          <a:noFill/>
        </p:spPr>
        <p:txBody>
          <a:bodyPr wrap="square" rtlCol="0">
            <a:spAutoFit/>
          </a:bodyPr>
          <a:lstStyle/>
          <a:p>
            <a:pPr algn="ctr"/>
            <a:r>
              <a:rPr lang="en-US" dirty="0" smtClean="0"/>
              <a:t>1232 superconducting magnets (</a:t>
            </a:r>
            <a:r>
              <a:rPr lang="en-US" sz="1600" dirty="0" smtClean="0"/>
              <a:t>14.3 m long, B = 0.5-8.33 T, 11700 Ampere</a:t>
            </a:r>
            <a:r>
              <a:rPr lang="en-US" dirty="0" smtClean="0"/>
              <a:t>)</a:t>
            </a:r>
            <a:endParaRPr lang="en-US" dirty="0"/>
          </a:p>
        </p:txBody>
      </p:sp>
    </p:spTree>
    <p:extLst>
      <p:ext uri="{BB962C8B-B14F-4D97-AF65-F5344CB8AC3E}">
        <p14:creationId xmlns:p14="http://schemas.microsoft.com/office/powerpoint/2010/main" val="1558640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High Energy Physics (HEP) - Detectors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80000"/>
            <a:ext cx="9146858" cy="315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1" y="900000"/>
            <a:ext cx="8136456" cy="1600438"/>
          </a:xfrm>
          <a:prstGeom prst="rect">
            <a:avLst/>
          </a:prstGeom>
          <a:noFill/>
        </p:spPr>
        <p:txBody>
          <a:bodyPr wrap="square" rtlCol="0">
            <a:spAutoFit/>
          </a:bodyPr>
          <a:lstStyle/>
          <a:p>
            <a:r>
              <a:rPr lang="en-US" dirty="0" smtClean="0"/>
              <a:t>A perfect detector should reconstruct any interaction of any type with 100% efficiency and unlimited resolution (get “4-momenta” of basic physics interaction)</a:t>
            </a:r>
          </a:p>
          <a:p>
            <a:endParaRPr lang="en-US" sz="800" dirty="0"/>
          </a:p>
          <a:p>
            <a:r>
              <a:rPr lang="en-US" dirty="0" smtClean="0"/>
              <a:t>Efficiency: not all particles are detected, some leave the detector without any trace (neutrinos), some escape through not sensitive detector areas (holes, cracks for e.g. water cooling and gas pipes, electronics, mechanics)</a:t>
            </a:r>
            <a:endParaRPr lang="en-US" dirty="0"/>
          </a:p>
        </p:txBody>
      </p:sp>
    </p:spTree>
    <p:extLst>
      <p:ext uri="{BB962C8B-B14F-4D97-AF65-F5344CB8AC3E}">
        <p14:creationId xmlns:p14="http://schemas.microsoft.com/office/powerpoint/2010/main" val="1756003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Experiments at LHC</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 y="648000"/>
            <a:ext cx="9142571" cy="575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16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Identification at ATLAS: Detector System @ Colliders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76001"/>
            <a:ext cx="9128379" cy="592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000" y="2700000"/>
            <a:ext cx="1300163"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8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Synchrotrons</a:t>
            </a:r>
            <a:endParaRPr lang="en-US" dirty="0"/>
          </a:p>
        </p:txBody>
      </p:sp>
      <p:sp>
        <p:nvSpPr>
          <p:cNvPr id="5" name="Textfeld 4"/>
          <p:cNvSpPr txBox="1"/>
          <p:nvPr/>
        </p:nvSpPr>
        <p:spPr>
          <a:xfrm>
            <a:off x="540001" y="720000"/>
            <a:ext cx="7416376" cy="175432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FF0000"/>
                </a:solidFill>
              </a:rPr>
              <a:t>Synchrotrons are the most widely used accelerators</a:t>
            </a:r>
          </a:p>
          <a:p>
            <a:endParaRPr lang="en-US" sz="800" dirty="0">
              <a:solidFill>
                <a:srgbClr val="0000CC"/>
              </a:solidFill>
            </a:endParaRPr>
          </a:p>
          <a:p>
            <a:pPr marL="742950" lvl="1" indent="-285750">
              <a:buFont typeface="Arial" panose="020B0604020202020204" pitchFamily="34" charset="0"/>
              <a:buChar char="•"/>
            </a:pPr>
            <a:r>
              <a:rPr lang="en-US" dirty="0" smtClean="0">
                <a:solidFill>
                  <a:srgbClr val="0000CC"/>
                </a:solidFill>
              </a:rPr>
              <a:t> </a:t>
            </a:r>
            <a:r>
              <a:rPr lang="en-US" sz="1600" dirty="0" smtClean="0"/>
              <a:t>Beam of particles is constrained in a circular path by bending dipole magnets</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1600" dirty="0">
                <a:solidFill>
                  <a:srgbClr val="0000CC"/>
                </a:solidFill>
              </a:rPr>
              <a:t> </a:t>
            </a:r>
            <a:r>
              <a:rPr lang="en-US" sz="1600" dirty="0" smtClean="0"/>
              <a:t>Accelerating cavities are placed along the ring</a:t>
            </a:r>
          </a:p>
          <a:p>
            <a:pPr marL="742950" lvl="1" indent="-285750">
              <a:buFont typeface="Arial" panose="020B0604020202020204" pitchFamily="34" charset="0"/>
              <a:buChar char="•"/>
            </a:pPr>
            <a:endParaRPr lang="en-US" sz="800" dirty="0">
              <a:solidFill>
                <a:srgbClr val="0000CC"/>
              </a:solidFill>
            </a:endParaRPr>
          </a:p>
          <a:p>
            <a:pPr marL="742950" lvl="1" indent="-285750">
              <a:buFont typeface="Arial" panose="020B0604020202020204" pitchFamily="34" charset="0"/>
              <a:buChar char="•"/>
            </a:pPr>
            <a:r>
              <a:rPr lang="en-US" sz="1600" dirty="0" smtClean="0">
                <a:solidFill>
                  <a:srgbClr val="0000CC"/>
                </a:solidFill>
              </a:rPr>
              <a:t> </a:t>
            </a:r>
            <a:r>
              <a:rPr lang="en-US" sz="1600" dirty="0" smtClean="0"/>
              <a:t>Charged particles which travel in a circular orbit with relativistic speeds emit </a:t>
            </a:r>
            <a:r>
              <a:rPr lang="en-US" sz="1600" b="1" i="1" dirty="0" smtClean="0">
                <a:solidFill>
                  <a:srgbClr val="0000CC"/>
                </a:solidFill>
              </a:rPr>
              <a:t>synchrotron radiation</a:t>
            </a:r>
            <a:endParaRPr lang="en-US" sz="1600" b="1" i="1"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540001" y="2520000"/>
                <a:ext cx="8064448" cy="1285929"/>
              </a:xfrm>
              <a:prstGeom prst="rect">
                <a:avLst/>
              </a:prstGeom>
              <a:noFill/>
            </p:spPr>
            <p:txBody>
              <a:bodyPr wrap="square" rtlCol="0">
                <a:spAutoFit/>
              </a:bodyPr>
              <a:lstStyle/>
              <a:p>
                <a:r>
                  <a:rPr lang="en-US" sz="1600" dirty="0" smtClean="0"/>
                  <a:t>Amount of energy radiated per turn is:</a:t>
                </a:r>
              </a:p>
              <a:p>
                <a:endParaRPr lang="en-US" dirty="0" smtClean="0"/>
              </a:p>
              <a:p>
                <a:endParaRPr lang="en-US" dirty="0"/>
              </a:p>
              <a:p>
                <a:endParaRPr lang="en-US" sz="1000" dirty="0" smtClean="0"/>
              </a:p>
              <a:p>
                <a:r>
                  <a:rPr lang="en-US" sz="1500" dirty="0" smtClean="0"/>
                  <a:t>here </a:t>
                </a:r>
                <a:r>
                  <a:rPr lang="en-US" sz="1500" b="1" i="1" dirty="0" smtClean="0"/>
                  <a:t>q</a:t>
                </a:r>
                <a:r>
                  <a:rPr lang="en-US" sz="1500" dirty="0" smtClean="0"/>
                  <a:t> is the electric charge of a particle, </a:t>
                </a:r>
                <a14:m>
                  <m:oMath xmlns:m="http://schemas.openxmlformats.org/officeDocument/2006/math">
                    <m:r>
                      <a:rPr lang="en-US" sz="1500" i="1" smtClean="0">
                        <a:latin typeface="Cambria Math"/>
                        <a:ea typeface="Cambria Math"/>
                      </a:rPr>
                      <m:t>𝛽</m:t>
                    </m:r>
                    <m:r>
                      <a:rPr lang="de-DE" sz="1500" b="0" i="1" smtClean="0">
                        <a:latin typeface="Cambria Math"/>
                        <a:ea typeface="Cambria Math"/>
                      </a:rPr>
                      <m:t>=</m:t>
                    </m:r>
                    <m:f>
                      <m:fPr>
                        <m:type m:val="lin"/>
                        <m:ctrlPr>
                          <a:rPr lang="de-DE" sz="1500" b="0" i="1" smtClean="0">
                            <a:latin typeface="Cambria Math"/>
                            <a:ea typeface="Cambria Math"/>
                          </a:rPr>
                        </m:ctrlPr>
                      </m:fPr>
                      <m:num>
                        <m:r>
                          <a:rPr lang="de-DE" sz="1500" b="0" i="1" smtClean="0">
                            <a:latin typeface="Cambria Math"/>
                            <a:ea typeface="Cambria Math"/>
                          </a:rPr>
                          <m:t>𝑣</m:t>
                        </m:r>
                      </m:num>
                      <m:den>
                        <m:r>
                          <a:rPr lang="de-DE" sz="1500" b="0" i="1" smtClean="0">
                            <a:latin typeface="Cambria Math"/>
                            <a:ea typeface="Cambria Math"/>
                          </a:rPr>
                          <m:t>𝑐</m:t>
                        </m:r>
                      </m:den>
                    </m:f>
                  </m:oMath>
                </a14:m>
                <a:r>
                  <a:rPr lang="en-US" sz="1500" dirty="0" smtClean="0"/>
                  <a:t>, </a:t>
                </a:r>
                <a14:m>
                  <m:oMath xmlns:m="http://schemas.openxmlformats.org/officeDocument/2006/math">
                    <m:r>
                      <a:rPr lang="en-US" sz="1500" i="1" smtClean="0">
                        <a:latin typeface="Cambria Math"/>
                        <a:ea typeface="Cambria Math"/>
                      </a:rPr>
                      <m:t>𝛾</m:t>
                    </m:r>
                    <m:r>
                      <a:rPr lang="de-DE" sz="1500" b="0" i="1" smtClean="0">
                        <a:latin typeface="Cambria Math"/>
                        <a:ea typeface="Cambria Math"/>
                      </a:rPr>
                      <m:t>=</m:t>
                    </m:r>
                    <m:sSup>
                      <m:sSupPr>
                        <m:ctrlPr>
                          <a:rPr lang="de-DE" sz="1500" b="0" i="1" smtClean="0">
                            <a:latin typeface="Cambria Math"/>
                            <a:ea typeface="Cambria Math"/>
                          </a:rPr>
                        </m:ctrlPr>
                      </m:sSupPr>
                      <m:e>
                        <m:d>
                          <m:dPr>
                            <m:ctrlPr>
                              <a:rPr lang="de-DE" sz="1500" b="0" i="1" smtClean="0">
                                <a:latin typeface="Cambria Math"/>
                                <a:ea typeface="Cambria Math"/>
                              </a:rPr>
                            </m:ctrlPr>
                          </m:dPr>
                          <m:e>
                            <m:r>
                              <a:rPr lang="de-DE" sz="1500" b="0" i="1" smtClean="0">
                                <a:latin typeface="Cambria Math"/>
                                <a:ea typeface="Cambria Math"/>
                              </a:rPr>
                              <m:t>1−</m:t>
                            </m:r>
                            <m:sSup>
                              <m:sSupPr>
                                <m:ctrlPr>
                                  <a:rPr lang="de-DE" sz="1500" b="0" i="1" smtClean="0">
                                    <a:latin typeface="Cambria Math"/>
                                    <a:ea typeface="Cambria Math"/>
                                  </a:rPr>
                                </m:ctrlPr>
                              </m:sSupPr>
                              <m:e>
                                <m:r>
                                  <a:rPr lang="de-DE" sz="1500" b="0" i="1" smtClean="0">
                                    <a:latin typeface="Cambria Math"/>
                                    <a:ea typeface="Cambria Math"/>
                                  </a:rPr>
                                  <m:t>𝛽</m:t>
                                </m:r>
                              </m:e>
                              <m:sup>
                                <m:r>
                                  <a:rPr lang="de-DE" sz="1500" b="0" i="1" smtClean="0">
                                    <a:latin typeface="Cambria Math"/>
                                    <a:ea typeface="Cambria Math"/>
                                  </a:rPr>
                                  <m:t>2</m:t>
                                </m:r>
                              </m:sup>
                            </m:sSup>
                          </m:e>
                        </m:d>
                      </m:e>
                      <m:sup>
                        <m:r>
                          <a:rPr lang="de-DE" sz="1500" b="0" i="1" smtClean="0">
                            <a:latin typeface="Cambria Math"/>
                            <a:ea typeface="Cambria Math"/>
                          </a:rPr>
                          <m:t>−1/2</m:t>
                        </m:r>
                      </m:sup>
                    </m:sSup>
                  </m:oMath>
                </a14:m>
                <a:r>
                  <a:rPr lang="en-US" sz="1500" dirty="0" smtClean="0"/>
                  <a:t>, and </a:t>
                </a:r>
                <a:r>
                  <a:rPr lang="el-GR" sz="1500" b="1" i="1" dirty="0" smtClean="0"/>
                  <a:t>ρ</a:t>
                </a:r>
                <a:r>
                  <a:rPr lang="de-DE" sz="1500" dirty="0" smtClean="0"/>
                  <a:t> </a:t>
                </a:r>
                <a:r>
                  <a:rPr lang="en-US" sz="1500" dirty="0" smtClean="0"/>
                  <a:t>is the radius of the orbit.</a:t>
                </a:r>
                <a:endParaRPr lang="en-US" sz="15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1" y="2520000"/>
                <a:ext cx="8064448" cy="1285929"/>
              </a:xfrm>
              <a:prstGeom prst="rect">
                <a:avLst/>
              </a:prstGeom>
              <a:blipFill rotWithShape="1">
                <a:blip r:embed="rId3"/>
                <a:stretch>
                  <a:fillRect l="-454" t="-1422" b="-4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2699792" y="2800751"/>
                <a:ext cx="3013133" cy="643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m:t>
                      </m:r>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m:t>
                      </m:r>
                      <m:f>
                        <m:fPr>
                          <m:ctrlPr>
                            <a:rPr lang="de-DE" sz="1600" b="0" i="1" smtClean="0">
                              <a:solidFill>
                                <a:srgbClr val="0000CC"/>
                              </a:solidFill>
                              <a:latin typeface="Cambria Math"/>
                              <a:ea typeface="Cambria Math"/>
                            </a:rPr>
                          </m:ctrlPr>
                        </m:fPr>
                        <m:num>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𝑒</m:t>
                              </m:r>
                            </m:e>
                            <m:sup>
                              <m:r>
                                <a:rPr lang="de-DE" sz="1600" b="0" i="1" smtClean="0">
                                  <a:solidFill>
                                    <a:srgbClr val="0000CC"/>
                                  </a:solidFill>
                                  <a:latin typeface="Cambria Math"/>
                                  <a:ea typeface="Cambria Math"/>
                                </a:rPr>
                                <m:t>2</m:t>
                              </m:r>
                            </m:sup>
                          </m:sSup>
                        </m:num>
                        <m:den>
                          <m:r>
                            <a:rPr lang="de-DE" sz="1600" b="0" i="1" smtClean="0">
                              <a:solidFill>
                                <a:srgbClr val="0000CC"/>
                              </a:solidFill>
                              <a:latin typeface="Cambria Math"/>
                              <a:ea typeface="Cambria Math"/>
                            </a:rPr>
                            <m:t>3</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sSup>
                            <m:sSupPr>
                              <m:ctrlPr>
                                <a:rPr lang="de-DE" sz="1600" b="0" i="1" smtClean="0">
                                  <a:solidFill>
                                    <a:srgbClr val="0000CC"/>
                                  </a:solidFill>
                                  <a:latin typeface="Cambria Math"/>
                                  <a:ea typeface="Cambria Math"/>
                                </a:rPr>
                              </m:ctrlPr>
                            </m:sSupPr>
                            <m:e>
                              <m:d>
                                <m:dPr>
                                  <m:ctrlPr>
                                    <a:rPr lang="de-DE" sz="1600" b="0" i="1" smtClean="0">
                                      <a:solidFill>
                                        <a:srgbClr val="0000CC"/>
                                      </a:solidFill>
                                      <a:latin typeface="Cambria Math"/>
                                      <a:ea typeface="Cambria Math"/>
                                    </a:rPr>
                                  </m:ctrlPr>
                                </m:dPr>
                                <m:e>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𝑚</m:t>
                                      </m:r>
                                    </m:e>
                                    <m:sub>
                                      <m:r>
                                        <a:rPr lang="de-DE" sz="1600" b="0" i="1" smtClean="0">
                                          <a:solidFill>
                                            <a:srgbClr val="0000CC"/>
                                          </a:solidFill>
                                          <a:latin typeface="Cambria Math"/>
                                          <a:ea typeface="Cambria Math"/>
                                        </a:rPr>
                                        <m:t>0</m:t>
                                      </m:r>
                                    </m:sub>
                                  </m:sSub>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𝑐</m:t>
                                      </m:r>
                                    </m:e>
                                    <m:sup>
                                      <m:r>
                                        <a:rPr lang="de-DE" sz="1600" b="0" i="1" smtClean="0">
                                          <a:solidFill>
                                            <a:srgbClr val="0000CC"/>
                                          </a:solidFill>
                                          <a:latin typeface="Cambria Math"/>
                                          <a:ea typeface="Cambria Math"/>
                                        </a:rPr>
                                        <m:t>2</m:t>
                                      </m:r>
                                    </m:sup>
                                  </m:sSup>
                                </m:e>
                              </m:d>
                            </m:e>
                            <m:sup>
                              <m:r>
                                <a:rPr lang="de-DE" sz="1600" b="0" i="1" smtClean="0">
                                  <a:solidFill>
                                    <a:srgbClr val="0000CC"/>
                                  </a:solidFill>
                                  <a:latin typeface="Cambria Math"/>
                                  <a:ea typeface="Cambria Math"/>
                                </a:rPr>
                                <m:t>4</m:t>
                              </m:r>
                            </m:sup>
                          </m:sSup>
                        </m:den>
                      </m:f>
                      <m:f>
                        <m:fPr>
                          <m:ctrlPr>
                            <a:rPr lang="de-DE" sz="1600" b="0" i="1" smtClean="0">
                              <a:solidFill>
                                <a:srgbClr val="0000CC"/>
                              </a:solidFill>
                              <a:latin typeface="Cambria Math"/>
                              <a:ea typeface="Cambria Math"/>
                            </a:rPr>
                          </m:ctrlPr>
                        </m:fPr>
                        <m:num>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𝐸</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𝜌</m:t>
                          </m:r>
                        </m:den>
                      </m:f>
                      <m:r>
                        <a:rPr lang="de-DE" sz="1600" b="0" i="1" smtClean="0">
                          <a:solidFill>
                            <a:srgbClr val="0000CC"/>
                          </a:solidFill>
                          <a:latin typeface="Cambria Math"/>
                          <a:ea typeface="Cambria Math"/>
                        </a:rPr>
                        <m:t>=</m:t>
                      </m:r>
                      <m:f>
                        <m:fPr>
                          <m:ctrlPr>
                            <a:rPr lang="de-DE" sz="1600" b="0" i="1" smtClean="0">
                              <a:solidFill>
                                <a:srgbClr val="0000CC"/>
                              </a:solidFill>
                              <a:latin typeface="Cambria Math"/>
                              <a:ea typeface="Cambria Math"/>
                            </a:rPr>
                          </m:ctrlPr>
                        </m:fPr>
                        <m:num>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𝑞</m:t>
                              </m:r>
                            </m:e>
                            <m:sup>
                              <m:r>
                                <a:rPr lang="de-DE" sz="1600" b="0" i="1" smtClean="0">
                                  <a:solidFill>
                                    <a:srgbClr val="0000CC"/>
                                  </a:solidFill>
                                  <a:latin typeface="Cambria Math"/>
                                  <a:ea typeface="Cambria Math"/>
                                </a:rPr>
                                <m:t>2</m:t>
                              </m:r>
                            </m:sup>
                          </m:sSup>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𝛽</m:t>
                              </m:r>
                            </m:e>
                            <m:sup>
                              <m:r>
                                <a:rPr lang="de-DE" sz="1600" b="0" i="1" smtClean="0">
                                  <a:solidFill>
                                    <a:srgbClr val="0000CC"/>
                                  </a:solidFill>
                                  <a:latin typeface="Cambria Math"/>
                                  <a:ea typeface="Cambria Math"/>
                                </a:rPr>
                                <m:t>3</m:t>
                              </m:r>
                            </m:sup>
                          </m:sSup>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𝛾</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3</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r>
                            <a:rPr lang="de-DE" sz="1600" b="0" i="1" smtClean="0">
                              <a:solidFill>
                                <a:srgbClr val="0000CC"/>
                              </a:solidFill>
                              <a:latin typeface="Cambria Math"/>
                              <a:ea typeface="Cambria Math"/>
                            </a:rPr>
                            <m:t>𝜌</m:t>
                          </m:r>
                        </m:den>
                      </m:f>
                    </m:oMath>
                  </m:oMathPara>
                </a14:m>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2699792" y="2800751"/>
                <a:ext cx="3013133" cy="64306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540000" y="4578331"/>
                <a:ext cx="6014275" cy="338554"/>
              </a:xfrm>
              <a:prstGeom prst="rect">
                <a:avLst/>
              </a:prstGeom>
              <a:noFill/>
            </p:spPr>
            <p:txBody>
              <a:bodyPr wrap="none" rtlCol="0">
                <a:spAutoFit/>
              </a:bodyPr>
              <a:lstStyle/>
              <a:p>
                <a:r>
                  <a:rPr lang="en-US" sz="1600" dirty="0" smtClean="0"/>
                  <a:t>For </a:t>
                </a:r>
                <a14:m>
                  <m:oMath xmlns:m="http://schemas.openxmlformats.org/officeDocument/2006/math">
                    <m:r>
                      <a:rPr lang="en-US" sz="1600" i="1" smtClean="0">
                        <a:latin typeface="Cambria Math"/>
                        <a:ea typeface="Cambria Math"/>
                      </a:rPr>
                      <m:t>𝛽</m:t>
                    </m:r>
                    <m:r>
                      <a:rPr lang="en-US" sz="1600" i="1" smtClean="0">
                        <a:latin typeface="Cambria Math"/>
                        <a:ea typeface="Cambria Math"/>
                      </a:rPr>
                      <m:t>≅1</m:t>
                    </m:r>
                  </m:oMath>
                </a14:m>
                <a:r>
                  <a:rPr lang="en-US" sz="1600" dirty="0" smtClean="0"/>
                  <a:t>, the energy </a:t>
                </a:r>
                <a14:m>
                  <m:oMath xmlns:m="http://schemas.openxmlformats.org/officeDocument/2006/math">
                    <m:r>
                      <a:rPr lang="de-DE" sz="1600" b="0" i="1" smtClean="0">
                        <a:latin typeface="Cambria Math"/>
                        <a:ea typeface="Cambria Math"/>
                      </a:rPr>
                      <m:t>∆</m:t>
                    </m:r>
                    <m:r>
                      <a:rPr lang="de-DE" sz="1600" b="0" i="1" smtClean="0">
                        <a:latin typeface="Cambria Math"/>
                        <a:ea typeface="Cambria Math"/>
                      </a:rPr>
                      <m:t>𝐸</m:t>
                    </m:r>
                  </m:oMath>
                </a14:m>
                <a:r>
                  <a:rPr lang="en-US" sz="1600" dirty="0" smtClean="0"/>
                  <a:t> lost per turn has a numerical value given by:</a:t>
                </a:r>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540000" y="4578331"/>
                <a:ext cx="6014275" cy="338554"/>
              </a:xfrm>
              <a:prstGeom prst="rect">
                <a:avLst/>
              </a:prstGeom>
              <a:blipFill rotWithShape="1">
                <a:blip r:embed="rId5"/>
                <a:stretch>
                  <a:fillRect l="-60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40000" y="4916885"/>
                <a:ext cx="3893630" cy="627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𝐸</m:t>
                      </m:r>
                      <m:d>
                        <m:dPr>
                          <m:ctrlPr>
                            <a:rPr lang="de-DE" sz="1600" b="0" i="1" smtClean="0">
                              <a:solidFill>
                                <a:srgbClr val="0000CC"/>
                              </a:solidFill>
                              <a:latin typeface="Cambria Math"/>
                              <a:ea typeface="Cambria Math"/>
                            </a:rPr>
                          </m:ctrlPr>
                        </m:dPr>
                        <m:e>
                          <m:r>
                            <a:rPr lang="de-DE" sz="1600" b="0" i="1" smtClean="0">
                              <a:solidFill>
                                <a:srgbClr val="0000CC"/>
                              </a:solidFill>
                              <a:latin typeface="Cambria Math"/>
                              <a:ea typeface="Cambria Math"/>
                            </a:rPr>
                            <m:t>𝑘𝑒𝑉</m:t>
                          </m:r>
                        </m:e>
                      </m:d>
                      <m:r>
                        <a:rPr lang="de-DE" sz="1600" b="0" i="1" smtClean="0">
                          <a:solidFill>
                            <a:srgbClr val="0000CC"/>
                          </a:solidFill>
                          <a:latin typeface="Cambria Math"/>
                          <a:ea typeface="Cambria Math"/>
                        </a:rPr>
                        <m:t>=88.5∙</m:t>
                      </m:r>
                      <m:f>
                        <m:fPr>
                          <m:ctrlPr>
                            <a:rPr lang="de-DE" sz="1600" b="0" i="1" smtClean="0">
                              <a:solidFill>
                                <a:srgbClr val="0000CC"/>
                              </a:solidFill>
                              <a:latin typeface="Cambria Math"/>
                              <a:ea typeface="Cambria Math"/>
                            </a:rPr>
                          </m:ctrlPr>
                        </m:fPr>
                        <m:num>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𝐸</m:t>
                              </m:r>
                            </m:e>
                            <m:sup>
                              <m:r>
                                <a:rPr lang="de-DE" sz="1600" b="0" i="1" smtClean="0">
                                  <a:solidFill>
                                    <a:srgbClr val="0000CC"/>
                                  </a:solidFill>
                                  <a:latin typeface="Cambria Math"/>
                                  <a:ea typeface="Cambria Math"/>
                                </a:rPr>
                                <m:t>4</m:t>
                              </m:r>
                            </m:sup>
                          </m:sSup>
                        </m:num>
                        <m:den>
                          <m:r>
                            <a:rPr lang="de-DE" sz="1600" b="0" i="1" smtClean="0">
                              <a:solidFill>
                                <a:srgbClr val="0000CC"/>
                              </a:solidFill>
                              <a:latin typeface="Cambria Math"/>
                              <a:ea typeface="Cambria Math"/>
                            </a:rPr>
                            <m:t>𝜌</m:t>
                          </m:r>
                        </m:den>
                      </m:f>
                      <m:r>
                        <a:rPr lang="de-DE" sz="1600" b="0" i="1" smtClean="0">
                          <a:solidFill>
                            <a:srgbClr val="0000CC"/>
                          </a:solidFill>
                          <a:latin typeface="Cambria Math"/>
                          <a:ea typeface="Cambria Math"/>
                        </a:rPr>
                        <m:t>     </m:t>
                      </m:r>
                      <m:d>
                        <m:dPr>
                          <m:ctrlPr>
                            <a:rPr lang="de-DE" sz="1600" b="0" i="1" smtClean="0">
                              <a:solidFill>
                                <a:srgbClr val="0000CC"/>
                              </a:solidFill>
                              <a:latin typeface="Cambria Math"/>
                              <a:ea typeface="Cambria Math"/>
                            </a:rPr>
                          </m:ctrlPr>
                        </m:dPr>
                        <m:e>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𝐺𝑒𝑉</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𝜌</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𝑚</m:t>
                          </m:r>
                        </m:e>
                      </m:d>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40000" y="4916885"/>
                <a:ext cx="3893630" cy="62709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550331"/>
                <a:ext cx="8136456" cy="830997"/>
              </a:xfrm>
              <a:prstGeom prst="rect">
                <a:avLst/>
              </a:prstGeom>
              <a:noFill/>
            </p:spPr>
            <p:txBody>
              <a:bodyPr wrap="square" rtlCol="0">
                <a:spAutoFit/>
              </a:bodyPr>
              <a:lstStyle/>
              <a:p>
                <a:r>
                  <a:rPr lang="en-US" sz="1600" dirty="0" smtClean="0"/>
                  <a:t>Some numbers: For </a:t>
                </a:r>
                <a:r>
                  <a:rPr lang="en-US" sz="1600" b="1" i="1" dirty="0" smtClean="0"/>
                  <a:t>large electron positron collider LEP </a:t>
                </a:r>
                <a:r>
                  <a:rPr lang="en-US" sz="1600" dirty="0" smtClean="0"/>
                  <a:t>at 86 GeV, </a:t>
                </a:r>
                <a14:m>
                  <m:oMath xmlns:m="http://schemas.openxmlformats.org/officeDocument/2006/math">
                    <m:r>
                      <a:rPr lang="en-US" sz="1600" i="1" smtClean="0">
                        <a:solidFill>
                          <a:srgbClr val="0000CC"/>
                        </a:solidFill>
                        <a:latin typeface="Cambria Math"/>
                        <a:ea typeface="Cambria Math"/>
                      </a:rPr>
                      <m:t>∆</m:t>
                    </m:r>
                    <m:r>
                      <a:rPr lang="de-DE" sz="1600" b="0" i="1" smtClean="0">
                        <a:solidFill>
                          <a:srgbClr val="0000CC"/>
                        </a:solidFill>
                        <a:latin typeface="Cambria Math"/>
                        <a:ea typeface="Cambria Math"/>
                      </a:rPr>
                      <m:t>𝐸</m:t>
                    </m:r>
                    <m:r>
                      <a:rPr lang="de-DE" sz="1600" b="0" i="1" smtClean="0">
                        <a:solidFill>
                          <a:srgbClr val="0000CC"/>
                        </a:solidFill>
                        <a:latin typeface="Cambria Math"/>
                        <a:ea typeface="Cambria Math"/>
                      </a:rPr>
                      <m:t>≅1.37 </m:t>
                    </m:r>
                    <m:f>
                      <m:fPr>
                        <m:type m:val="lin"/>
                        <m:ctrlPr>
                          <a:rPr lang="de-DE" sz="1600" b="0" i="1" smtClean="0">
                            <a:solidFill>
                              <a:srgbClr val="0000CC"/>
                            </a:solidFill>
                            <a:latin typeface="Cambria Math"/>
                            <a:ea typeface="Cambria Math"/>
                          </a:rPr>
                        </m:ctrlPr>
                      </m:fPr>
                      <m:num>
                        <m:r>
                          <a:rPr lang="de-DE" sz="1600" b="0" i="1" smtClean="0">
                            <a:solidFill>
                              <a:srgbClr val="0000CC"/>
                            </a:solidFill>
                            <a:latin typeface="Cambria Math"/>
                            <a:ea typeface="Cambria Math"/>
                          </a:rPr>
                          <m:t>𝐺𝑒𝑉</m:t>
                        </m:r>
                      </m:num>
                      <m:den>
                        <m:r>
                          <a:rPr lang="de-DE" sz="1600" b="0" i="1" smtClean="0">
                            <a:solidFill>
                              <a:srgbClr val="0000CC"/>
                            </a:solidFill>
                            <a:latin typeface="Cambria Math"/>
                            <a:ea typeface="Cambria Math"/>
                          </a:rPr>
                          <m:t>𝑒𝑙𝑒𝑐𝑡𝑟𝑜𝑛</m:t>
                        </m:r>
                      </m:den>
                    </m:f>
                  </m:oMath>
                </a14:m>
                <a:r>
                  <a:rPr lang="en-US" sz="1600" dirty="0" smtClean="0"/>
                  <a:t>. There are about 6∙10</a:t>
                </a:r>
                <a:r>
                  <a:rPr lang="en-US" sz="1600" baseline="30000" dirty="0" smtClean="0"/>
                  <a:t>12</a:t>
                </a:r>
                <a:r>
                  <a:rPr lang="en-US" sz="1600" dirty="0" smtClean="0"/>
                  <a:t> electrons per beam and hence the power required to make up for this loss </a:t>
                </a:r>
                <a14:m>
                  <m:oMath xmlns:m="http://schemas.openxmlformats.org/officeDocument/2006/math">
                    <m:r>
                      <a:rPr lang="en-US" sz="1600" i="1" smtClean="0">
                        <a:latin typeface="Cambria Math"/>
                        <a:ea typeface="Cambria Math"/>
                      </a:rPr>
                      <m:t>≅</m:t>
                    </m:r>
                    <m:r>
                      <a:rPr lang="de-DE" sz="1600" b="0" i="1" smtClean="0">
                        <a:latin typeface="Cambria Math"/>
                        <a:ea typeface="Cambria Math"/>
                      </a:rPr>
                      <m:t>20 </m:t>
                    </m:r>
                    <m:r>
                      <a:rPr lang="de-DE" sz="1600" b="0" i="1" smtClean="0">
                        <a:latin typeface="Cambria Math"/>
                        <a:ea typeface="Cambria Math"/>
                      </a:rPr>
                      <m:t>𝑀𝑊</m:t>
                    </m:r>
                  </m:oMath>
                </a14:m>
                <a:r>
                  <a:rPr lang="en-US" sz="1600" dirty="0" smtClean="0"/>
                  <a:t>. Power needed for RF is about 96 MW.</a:t>
                </a:r>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5550331"/>
                <a:ext cx="8136456" cy="830997"/>
              </a:xfrm>
              <a:prstGeom prst="rect">
                <a:avLst/>
              </a:prstGeom>
              <a:blipFill rotWithShape="1">
                <a:blip r:embed="rId7"/>
                <a:stretch>
                  <a:fillRect l="-450" t="-40876" r="-375" b="-8029"/>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998" y="2268000"/>
            <a:ext cx="1826419"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3708000" y="3150000"/>
            <a:ext cx="324000" cy="3240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10"/>
          <p:cNvCxnSpPr/>
          <p:nvPr/>
        </p:nvCxnSpPr>
        <p:spPr>
          <a:xfrm>
            <a:off x="539999" y="4500000"/>
            <a:ext cx="7740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924000" y="3384000"/>
            <a:ext cx="513282" cy="215444"/>
          </a:xfrm>
          <a:prstGeom prst="rect">
            <a:avLst/>
          </a:prstGeom>
          <a:noFill/>
        </p:spPr>
        <p:txBody>
          <a:bodyPr wrap="none" rtlCol="0">
            <a:spAutoFit/>
          </a:bodyPr>
          <a:lstStyle/>
          <a:p>
            <a:r>
              <a:rPr lang="en-US" sz="800" dirty="0" smtClean="0">
                <a:solidFill>
                  <a:srgbClr val="FF0000"/>
                </a:solidFill>
              </a:rPr>
              <a:t>electron</a:t>
            </a:r>
            <a:endParaRPr lang="en-US" sz="800" dirty="0">
              <a:solidFill>
                <a:srgbClr val="FF0000"/>
              </a:solidFill>
            </a:endParaRPr>
          </a:p>
        </p:txBody>
      </p:sp>
      <mc:AlternateContent xmlns:mc="http://schemas.openxmlformats.org/markup-compatibility/2006" xmlns:a14="http://schemas.microsoft.com/office/drawing/2010/main">
        <mc:Choice Requires="a14">
          <p:sp>
            <p:nvSpPr>
              <p:cNvPr id="10" name="Rechteck 9"/>
              <p:cNvSpPr/>
              <p:nvPr/>
            </p:nvSpPr>
            <p:spPr>
              <a:xfrm>
                <a:off x="5760000" y="3852000"/>
                <a:ext cx="2631746" cy="5430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p>
                        <m:sSupPr>
                          <m:ctrlPr>
                            <a:rPr lang="en-US" sz="1200" i="1" smtClean="0">
                              <a:solidFill>
                                <a:srgbClr val="FF0000"/>
                              </a:solidFill>
                              <a:latin typeface="Cambria Math"/>
                            </a:rPr>
                          </m:ctrlPr>
                        </m:sSupPr>
                        <m:e>
                          <m:d>
                            <m:dPr>
                              <m:ctrlPr>
                                <a:rPr lang="en-US" sz="1200" i="1">
                                  <a:solidFill>
                                    <a:srgbClr val="FF0000"/>
                                  </a:solidFill>
                                  <a:latin typeface="Cambria Math"/>
                                </a:rPr>
                              </m:ctrlPr>
                            </m:dPr>
                            <m:e>
                              <m:f>
                                <m:fPr>
                                  <m:ctrlPr>
                                    <a:rPr lang="en-US" sz="1200" i="1">
                                      <a:solidFill>
                                        <a:srgbClr val="FF0000"/>
                                      </a:solidFill>
                                      <a:latin typeface="Cambria Math"/>
                                    </a:rPr>
                                  </m:ctrlPr>
                                </m:fPr>
                                <m:num>
                                  <m:sSub>
                                    <m:sSubPr>
                                      <m:ctrlPr>
                                        <a:rPr lang="en-US" sz="1200" i="1">
                                          <a:solidFill>
                                            <a:srgbClr val="FF0000"/>
                                          </a:solidFill>
                                          <a:latin typeface="Cambria Math"/>
                                        </a:rPr>
                                      </m:ctrlPr>
                                    </m:sSubPr>
                                    <m:e>
                                      <m:r>
                                        <a:rPr lang="de-DE" sz="1200" i="1">
                                          <a:solidFill>
                                            <a:srgbClr val="FF0000"/>
                                          </a:solidFill>
                                          <a:latin typeface="Cambria Math"/>
                                        </a:rPr>
                                        <m:t>𝑚</m:t>
                                      </m:r>
                                    </m:e>
                                    <m:sub>
                                      <m:r>
                                        <a:rPr lang="de-DE" sz="1200" i="1">
                                          <a:solidFill>
                                            <a:srgbClr val="FF0000"/>
                                          </a:solidFill>
                                          <a:latin typeface="Cambria Math"/>
                                        </a:rPr>
                                        <m:t>𝑝</m:t>
                                      </m:r>
                                    </m:sub>
                                  </m:sSub>
                                </m:num>
                                <m:den>
                                  <m:sSub>
                                    <m:sSubPr>
                                      <m:ctrlPr>
                                        <a:rPr lang="en-US" sz="1200" i="1">
                                          <a:solidFill>
                                            <a:srgbClr val="FF0000"/>
                                          </a:solidFill>
                                          <a:latin typeface="Cambria Math"/>
                                        </a:rPr>
                                      </m:ctrlPr>
                                    </m:sSubPr>
                                    <m:e>
                                      <m:r>
                                        <a:rPr lang="de-DE" sz="1200" i="1">
                                          <a:solidFill>
                                            <a:srgbClr val="FF0000"/>
                                          </a:solidFill>
                                          <a:latin typeface="Cambria Math"/>
                                        </a:rPr>
                                        <m:t>𝑚</m:t>
                                      </m:r>
                                    </m:e>
                                    <m:sub>
                                      <m:r>
                                        <a:rPr lang="de-DE" sz="1200" i="1">
                                          <a:solidFill>
                                            <a:srgbClr val="FF0000"/>
                                          </a:solidFill>
                                          <a:latin typeface="Cambria Math"/>
                                        </a:rPr>
                                        <m:t>𝑒</m:t>
                                      </m:r>
                                    </m:sub>
                                  </m:sSub>
                                </m:den>
                              </m:f>
                            </m:e>
                          </m:d>
                        </m:e>
                        <m:sup>
                          <m:r>
                            <a:rPr lang="de-DE" sz="1200" b="0" i="1" smtClean="0">
                              <a:solidFill>
                                <a:srgbClr val="FF0000"/>
                              </a:solidFill>
                              <a:latin typeface="Cambria Math"/>
                            </a:rPr>
                            <m:t>4</m:t>
                          </m:r>
                        </m:sup>
                      </m:sSup>
                      <m:r>
                        <a:rPr lang="de-DE" sz="1200" i="1">
                          <a:solidFill>
                            <a:srgbClr val="FF0000"/>
                          </a:solidFill>
                          <a:latin typeface="Cambria Math"/>
                        </a:rPr>
                        <m:t>=</m:t>
                      </m:r>
                      <m:sSup>
                        <m:sSupPr>
                          <m:ctrlPr>
                            <a:rPr lang="de-DE" sz="1200" i="1">
                              <a:solidFill>
                                <a:srgbClr val="FF0000"/>
                              </a:solidFill>
                              <a:latin typeface="Cambria Math"/>
                            </a:rPr>
                          </m:ctrlPr>
                        </m:sSupPr>
                        <m:e>
                          <m:d>
                            <m:dPr>
                              <m:ctrlPr>
                                <a:rPr lang="de-DE" sz="1200" i="1">
                                  <a:solidFill>
                                    <a:srgbClr val="FF0000"/>
                                  </a:solidFill>
                                  <a:latin typeface="Cambria Math"/>
                                </a:rPr>
                              </m:ctrlPr>
                            </m:dPr>
                            <m:e>
                              <m:f>
                                <m:fPr>
                                  <m:ctrlPr>
                                    <a:rPr lang="de-DE" sz="1200" i="1">
                                      <a:solidFill>
                                        <a:srgbClr val="FF0000"/>
                                      </a:solidFill>
                                      <a:latin typeface="Cambria Math"/>
                                    </a:rPr>
                                  </m:ctrlPr>
                                </m:fPr>
                                <m:num>
                                  <m:r>
                                    <a:rPr lang="de-DE" sz="1200" i="1">
                                      <a:solidFill>
                                        <a:srgbClr val="FF0000"/>
                                      </a:solidFill>
                                      <a:latin typeface="Cambria Math"/>
                                    </a:rPr>
                                    <m:t>938 </m:t>
                                  </m:r>
                                  <m:r>
                                    <a:rPr lang="de-DE" sz="1200" i="1">
                                      <a:solidFill>
                                        <a:srgbClr val="FF0000"/>
                                      </a:solidFill>
                                      <a:latin typeface="Cambria Math"/>
                                    </a:rPr>
                                    <m:t>𝑀𝑒𝑉</m:t>
                                  </m:r>
                                </m:num>
                                <m:den>
                                  <m:r>
                                    <a:rPr lang="de-DE" sz="1200" i="1">
                                      <a:solidFill>
                                        <a:srgbClr val="FF0000"/>
                                      </a:solidFill>
                                      <a:latin typeface="Cambria Math"/>
                                    </a:rPr>
                                    <m:t>0.511 </m:t>
                                  </m:r>
                                  <m:r>
                                    <a:rPr lang="de-DE" sz="1200" i="1">
                                      <a:solidFill>
                                        <a:srgbClr val="FF0000"/>
                                      </a:solidFill>
                                      <a:latin typeface="Cambria Math"/>
                                    </a:rPr>
                                    <m:t>𝑀𝑒𝑉</m:t>
                                  </m:r>
                                </m:den>
                              </m:f>
                            </m:e>
                          </m:d>
                        </m:e>
                        <m:sup>
                          <m:r>
                            <a:rPr lang="de-DE" sz="1200" b="0" i="1" smtClean="0">
                              <a:solidFill>
                                <a:srgbClr val="FF0000"/>
                              </a:solidFill>
                              <a:latin typeface="Cambria Math"/>
                            </a:rPr>
                            <m:t>4</m:t>
                          </m:r>
                        </m:sup>
                      </m:sSup>
                      <m:r>
                        <a:rPr lang="de-DE" sz="1200" i="1">
                          <a:solidFill>
                            <a:srgbClr val="FF0000"/>
                          </a:solidFill>
                          <a:latin typeface="Cambria Math"/>
                        </a:rPr>
                        <m:t>=</m:t>
                      </m:r>
                      <m:r>
                        <a:rPr lang="de-DE" sz="1200" b="0" i="1" smtClean="0">
                          <a:solidFill>
                            <a:srgbClr val="FF0000"/>
                          </a:solidFill>
                          <a:latin typeface="Cambria Math"/>
                        </a:rPr>
                        <m:t>1.1</m:t>
                      </m:r>
                      <m:r>
                        <a:rPr lang="de-DE" sz="1200" i="1">
                          <a:solidFill>
                            <a:srgbClr val="FF0000"/>
                          </a:solidFill>
                          <a:latin typeface="Cambria Math"/>
                          <a:ea typeface="Cambria Math"/>
                        </a:rPr>
                        <m:t>∙</m:t>
                      </m:r>
                      <m:sSup>
                        <m:sSupPr>
                          <m:ctrlPr>
                            <a:rPr lang="de-DE" sz="1200" i="1">
                              <a:solidFill>
                                <a:srgbClr val="FF0000"/>
                              </a:solidFill>
                              <a:latin typeface="Cambria Math"/>
                              <a:ea typeface="Cambria Math"/>
                            </a:rPr>
                          </m:ctrlPr>
                        </m:sSupPr>
                        <m:e>
                          <m:r>
                            <a:rPr lang="de-DE" sz="1200" i="1">
                              <a:solidFill>
                                <a:srgbClr val="FF0000"/>
                              </a:solidFill>
                              <a:latin typeface="Cambria Math"/>
                              <a:ea typeface="Cambria Math"/>
                            </a:rPr>
                            <m:t>10</m:t>
                          </m:r>
                        </m:e>
                        <m:sup>
                          <m:r>
                            <a:rPr lang="de-DE" sz="1200" b="0" i="1" smtClean="0">
                              <a:solidFill>
                                <a:srgbClr val="FF0000"/>
                              </a:solidFill>
                              <a:latin typeface="Cambria Math"/>
                              <a:ea typeface="Cambria Math"/>
                            </a:rPr>
                            <m:t>13</m:t>
                          </m:r>
                        </m:sup>
                      </m:sSup>
                    </m:oMath>
                  </m:oMathPara>
                </a14:m>
                <a:endParaRPr lang="en-US" sz="1200" dirty="0"/>
              </a:p>
            </p:txBody>
          </p:sp>
        </mc:Choice>
        <mc:Fallback xmlns="">
          <p:sp>
            <p:nvSpPr>
              <p:cNvPr id="10" name="Rechteck 9"/>
              <p:cNvSpPr>
                <a:spLocks noRot="1" noChangeAspect="1" noMove="1" noResize="1" noEditPoints="1" noAdjustHandles="1" noChangeArrowheads="1" noChangeShapeType="1" noTextEdit="1"/>
              </p:cNvSpPr>
              <p:nvPr/>
            </p:nvSpPr>
            <p:spPr>
              <a:xfrm>
                <a:off x="5760000" y="3852000"/>
                <a:ext cx="2631746" cy="54303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6328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Identification at CMS: Detector System @ Colliders</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648000"/>
            <a:ext cx="9189720" cy="573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290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Multi-Purpose Detectors (LHC 2009 -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000"/>
            <a:ext cx="104679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1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8384" cy="636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24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Proton and Electron Velocity vs. Kinetic Energy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000" y="576000"/>
            <a:ext cx="4480560" cy="335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feld 10"/>
              <p:cNvSpPr txBox="1"/>
              <p:nvPr/>
            </p:nvSpPr>
            <p:spPr>
              <a:xfrm>
                <a:off x="1800000" y="3996000"/>
                <a:ext cx="2456506" cy="768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ea typeface="Cambria Math"/>
                        </a:rPr>
                        <m:t>𝛽</m:t>
                      </m:r>
                      <m:r>
                        <a:rPr lang="de-DE" sz="1400" i="1" smtClean="0">
                          <a:solidFill>
                            <a:srgbClr val="0000CC"/>
                          </a:solidFill>
                          <a:latin typeface="Cambria Math"/>
                          <a:ea typeface="Cambria Math"/>
                        </a:rPr>
                        <m:t>=</m:t>
                      </m:r>
                      <m:f>
                        <m:fPr>
                          <m:ctrlPr>
                            <a:rPr lang="de-DE" sz="1400" i="1" smtClean="0">
                              <a:solidFill>
                                <a:srgbClr val="0000CC"/>
                              </a:solidFill>
                              <a:latin typeface="Cambria Math"/>
                              <a:ea typeface="Cambria Math"/>
                            </a:rPr>
                          </m:ctrlPr>
                        </m:fPr>
                        <m:num>
                          <m:rad>
                            <m:radPr>
                              <m:degHide m:val="on"/>
                              <m:ctrlPr>
                                <a:rPr lang="de-DE" sz="1400" i="1" smtClean="0">
                                  <a:solidFill>
                                    <a:srgbClr val="0000CC"/>
                                  </a:solidFill>
                                  <a:latin typeface="Cambria Math"/>
                                  <a:ea typeface="Cambria Math"/>
                                </a:rPr>
                              </m:ctrlPr>
                            </m:radPr>
                            <m:deg/>
                            <m:e>
                              <m:sSup>
                                <m:sSupPr>
                                  <m:ctrlPr>
                                    <a:rPr lang="de-DE" sz="1400" i="1" smtClean="0">
                                      <a:solidFill>
                                        <a:srgbClr val="0000CC"/>
                                      </a:solidFill>
                                      <a:latin typeface="Cambria Math"/>
                                      <a:ea typeface="Cambria Math"/>
                                    </a:rPr>
                                  </m:ctrlPr>
                                </m:sSupPr>
                                <m:e>
                                  <m:sSub>
                                    <m:sSubPr>
                                      <m:ctrlPr>
                                        <a:rPr lang="de-DE" sz="1400" i="1" smtClean="0">
                                          <a:solidFill>
                                            <a:srgbClr val="0000CC"/>
                                          </a:solidFill>
                                          <a:latin typeface="Cambria Math"/>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e>
                                <m:sup>
                                  <m:r>
                                    <a:rPr lang="de-DE" sz="1400" i="1" smtClean="0">
                                      <a:solidFill>
                                        <a:srgbClr val="0000CC"/>
                                      </a:solidFill>
                                      <a:latin typeface="Cambria Math"/>
                                      <a:ea typeface="Cambria Math"/>
                                    </a:rPr>
                                    <m:t>2</m:t>
                                  </m:r>
                                </m:sup>
                              </m:sSup>
                              <m:r>
                                <a:rPr lang="de-DE" sz="1400" i="1" smtClean="0">
                                  <a:solidFill>
                                    <a:srgbClr val="0000CC"/>
                                  </a:solidFill>
                                  <a:latin typeface="Cambria Math"/>
                                  <a:ea typeface="Cambria Math"/>
                                </a:rPr>
                                <m:t>+1863∙</m:t>
                              </m:r>
                              <m:sSub>
                                <m:sSubPr>
                                  <m:ctrlPr>
                                    <a:rPr lang="de-DE" sz="1400" i="1" smtClean="0">
                                      <a:solidFill>
                                        <a:srgbClr val="0000CC"/>
                                      </a:solidFill>
                                      <a:latin typeface="Cambria Math"/>
                                      <a:ea typeface="Cambria Math"/>
                                    </a:rPr>
                                  </m:ctrlPr>
                                </m:sSubPr>
                                <m:e>
                                  <m:r>
                                    <a:rPr lang="de-DE" sz="1400" i="1" smtClean="0">
                                      <a:solidFill>
                                        <a:srgbClr val="0000CC"/>
                                      </a:solidFill>
                                      <a:latin typeface="Cambria Math"/>
                                      <a:ea typeface="Cambria Math"/>
                                    </a:rPr>
                                    <m:t>𝐴</m:t>
                                  </m:r>
                                </m:e>
                                <m:sub>
                                  <m:r>
                                    <a:rPr lang="de-DE" sz="1400" i="1" smtClean="0">
                                      <a:solidFill>
                                        <a:srgbClr val="0000CC"/>
                                      </a:solidFill>
                                      <a:latin typeface="Cambria Math"/>
                                      <a:ea typeface="Cambria Math"/>
                                    </a:rPr>
                                    <m:t>1</m:t>
                                  </m:r>
                                </m:sub>
                              </m:sSub>
                              <m:r>
                                <a:rPr lang="de-DE" sz="1400" i="1" smtClean="0">
                                  <a:solidFill>
                                    <a:srgbClr val="0000CC"/>
                                  </a:solidFill>
                                  <a:latin typeface="Cambria Math"/>
                                  <a:ea typeface="Cambria Math"/>
                                </a:rPr>
                                <m:t>∙</m:t>
                              </m:r>
                              <m:sSub>
                                <m:sSubPr>
                                  <m:ctrlPr>
                                    <a:rPr lang="de-DE" sz="1400" i="1" smtClean="0">
                                      <a:solidFill>
                                        <a:srgbClr val="0000CC"/>
                                      </a:solidFill>
                                      <a:latin typeface="Cambria Math"/>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e>
                          </m:rad>
                        </m:num>
                        <m:den>
                          <m:r>
                            <a:rPr lang="de-DE" sz="1400" i="1" smtClean="0">
                              <a:solidFill>
                                <a:srgbClr val="0000CC"/>
                              </a:solidFill>
                              <a:latin typeface="Cambria Math"/>
                              <a:ea typeface="Cambria Math"/>
                            </a:rPr>
                            <m:t>931.5∙</m:t>
                          </m:r>
                          <m:sSub>
                            <m:sSubPr>
                              <m:ctrlPr>
                                <a:rPr lang="de-DE" sz="1400" i="1" smtClean="0">
                                  <a:solidFill>
                                    <a:srgbClr val="0000CC"/>
                                  </a:solidFill>
                                  <a:latin typeface="Cambria Math"/>
                                  <a:ea typeface="Cambria Math"/>
                                </a:rPr>
                              </m:ctrlPr>
                            </m:sSubPr>
                            <m:e>
                              <m:r>
                                <a:rPr lang="de-DE" sz="1400" i="1" smtClean="0">
                                  <a:solidFill>
                                    <a:srgbClr val="0000CC"/>
                                  </a:solidFill>
                                  <a:latin typeface="Cambria Math"/>
                                  <a:ea typeface="Cambria Math"/>
                                </a:rPr>
                                <m:t>𝐴</m:t>
                              </m:r>
                            </m:e>
                            <m:sub>
                              <m:r>
                                <a:rPr lang="de-DE" sz="1400" i="1" smtClean="0">
                                  <a:solidFill>
                                    <a:srgbClr val="0000CC"/>
                                  </a:solidFill>
                                  <a:latin typeface="Cambria Math"/>
                                  <a:ea typeface="Cambria Math"/>
                                </a:rPr>
                                <m:t>1</m:t>
                              </m:r>
                            </m:sub>
                          </m:sSub>
                          <m:r>
                            <a:rPr lang="de-DE" sz="1400" i="1" smtClean="0">
                              <a:solidFill>
                                <a:srgbClr val="0000CC"/>
                              </a:solidFill>
                              <a:latin typeface="Cambria Math"/>
                              <a:ea typeface="Cambria Math"/>
                            </a:rPr>
                            <m:t>+</m:t>
                          </m:r>
                          <m:sSub>
                            <m:sSubPr>
                              <m:ctrlPr>
                                <a:rPr lang="de-DE" sz="1400" i="1" smtClean="0">
                                  <a:solidFill>
                                    <a:srgbClr val="0000CC"/>
                                  </a:solidFill>
                                  <a:latin typeface="Cambria Math"/>
                                  <a:ea typeface="Cambria Math"/>
                                </a:rPr>
                              </m:ctrlPr>
                            </m:sSubPr>
                            <m:e>
                              <m:r>
                                <a:rPr lang="de-DE" sz="1400" i="1" smtClean="0">
                                  <a:solidFill>
                                    <a:srgbClr val="0000CC"/>
                                  </a:solidFill>
                                  <a:latin typeface="Cambria Math"/>
                                  <a:ea typeface="Cambria Math"/>
                                </a:rPr>
                                <m:t>𝑇</m:t>
                              </m:r>
                            </m:e>
                            <m:sub>
                              <m:r>
                                <a:rPr lang="de-DE" sz="1400" i="1" smtClean="0">
                                  <a:solidFill>
                                    <a:srgbClr val="0000CC"/>
                                  </a:solidFill>
                                  <a:latin typeface="Cambria Math"/>
                                  <a:ea typeface="Cambria Math"/>
                                </a:rPr>
                                <m:t>𝑙𝑎𝑏</m:t>
                              </m:r>
                            </m:sub>
                          </m:sSub>
                        </m:den>
                      </m:f>
                    </m:oMath>
                  </m:oMathPara>
                </a14:m>
                <a:endParaRPr lang="de-DE" sz="1400" dirty="0">
                  <a:solidFill>
                    <a:srgbClr val="0000CC"/>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1800000" y="3996000"/>
                <a:ext cx="2456506" cy="768480"/>
              </a:xfrm>
              <a:prstGeom prst="rect">
                <a:avLst/>
              </a:prstGeom>
              <a:blipFill rotWithShape="1">
                <a:blip r:embed="rId4"/>
                <a:stretch>
                  <a:fillRect/>
                </a:stretch>
              </a:blipFill>
            </p:spPr>
            <p:txBody>
              <a:bodyPr/>
              <a:lstStyle/>
              <a:p>
                <a:r>
                  <a:rPr lang="en-US">
                    <a:noFill/>
                  </a:rPr>
                  <a:t> </a:t>
                </a:r>
              </a:p>
            </p:txBody>
          </p:sp>
        </mc:Fallback>
      </mc:AlternateContent>
      <p:sp>
        <p:nvSpPr>
          <p:cNvPr id="9" name="Textfeld 8"/>
          <p:cNvSpPr txBox="1"/>
          <p:nvPr/>
        </p:nvSpPr>
        <p:spPr>
          <a:xfrm>
            <a:off x="539552" y="4320000"/>
            <a:ext cx="1247457" cy="307777"/>
          </a:xfrm>
          <a:prstGeom prst="rect">
            <a:avLst/>
          </a:prstGeom>
          <a:noFill/>
        </p:spPr>
        <p:txBody>
          <a:bodyPr wrap="none" rtlCol="0">
            <a:spAutoFit/>
          </a:bodyPr>
          <a:lstStyle/>
          <a:p>
            <a:r>
              <a:rPr lang="en-US" sz="1400" dirty="0" smtClean="0">
                <a:solidFill>
                  <a:srgbClr val="0000CC"/>
                </a:solidFill>
              </a:rPr>
              <a:t>beam velocity:</a:t>
            </a:r>
            <a:endParaRPr lang="en-US" sz="1400" dirty="0">
              <a:solidFill>
                <a:srgbClr val="0000CC"/>
              </a:solidFill>
            </a:endParaRPr>
          </a:p>
        </p:txBody>
      </p:sp>
      <p:sp>
        <p:nvSpPr>
          <p:cNvPr id="10" name="Textfeld 9"/>
          <p:cNvSpPr txBox="1"/>
          <p:nvPr/>
        </p:nvSpPr>
        <p:spPr>
          <a:xfrm>
            <a:off x="540000" y="5040000"/>
            <a:ext cx="1083886" cy="307777"/>
          </a:xfrm>
          <a:prstGeom prst="rect">
            <a:avLst/>
          </a:prstGeom>
          <a:noFill/>
        </p:spPr>
        <p:txBody>
          <a:bodyPr wrap="none" rtlCol="0">
            <a:spAutoFit/>
          </a:bodyPr>
          <a:lstStyle/>
          <a:p>
            <a:r>
              <a:rPr lang="en-US" sz="1400" dirty="0" smtClean="0">
                <a:solidFill>
                  <a:srgbClr val="0000CC"/>
                </a:solidFill>
              </a:rPr>
              <a:t>total energy:</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14" name="Textfeld 13"/>
              <p:cNvSpPr txBox="1"/>
              <p:nvPr/>
            </p:nvSpPr>
            <p:spPr>
              <a:xfrm>
                <a:off x="1800000" y="5040000"/>
                <a:ext cx="16316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rPr>
                        <m:t>𝐸</m:t>
                      </m:r>
                      <m:r>
                        <a:rPr lang="de-DE" sz="1400" i="1" smtClean="0">
                          <a:solidFill>
                            <a:srgbClr val="0000CC"/>
                          </a:solidFill>
                          <a:latin typeface="Cambria Math"/>
                        </a:rPr>
                        <m:t>=</m:t>
                      </m:r>
                      <m:sSub>
                        <m:sSubPr>
                          <m:ctrlPr>
                            <a:rPr lang="de-DE" sz="1400" i="1" smtClean="0">
                              <a:solidFill>
                                <a:srgbClr val="0000CC"/>
                              </a:solidFill>
                              <a:latin typeface="Cambria Math"/>
                            </a:rPr>
                          </m:ctrlPr>
                        </m:sSubPr>
                        <m:e>
                          <m:r>
                            <a:rPr lang="de-DE" sz="1400" i="1" smtClean="0">
                              <a:solidFill>
                                <a:srgbClr val="0000CC"/>
                              </a:solidFill>
                              <a:latin typeface="Cambria Math"/>
                            </a:rPr>
                            <m:t>𝑇</m:t>
                          </m:r>
                        </m:e>
                        <m:sub>
                          <m:r>
                            <a:rPr lang="de-DE" sz="1400" i="1" smtClean="0">
                              <a:solidFill>
                                <a:srgbClr val="0000CC"/>
                              </a:solidFill>
                              <a:latin typeface="Cambria Math"/>
                            </a:rPr>
                            <m:t>𝑙𝑎𝑏</m:t>
                          </m:r>
                        </m:sub>
                      </m:sSub>
                      <m:r>
                        <a:rPr lang="de-DE" sz="1400" i="1" smtClean="0">
                          <a:solidFill>
                            <a:srgbClr val="0000CC"/>
                          </a:solidFill>
                          <a:latin typeface="Cambria Math"/>
                        </a:rPr>
                        <m:t>+</m:t>
                      </m:r>
                      <m:sSub>
                        <m:sSubPr>
                          <m:ctrlPr>
                            <a:rPr lang="de-DE" sz="1400" i="1" smtClean="0">
                              <a:solidFill>
                                <a:srgbClr val="0000CC"/>
                              </a:solidFill>
                              <a:latin typeface="Cambria Math"/>
                            </a:rPr>
                          </m:ctrlPr>
                        </m:sSubPr>
                        <m:e>
                          <m:r>
                            <a:rPr lang="de-DE" sz="1400" i="1" smtClean="0">
                              <a:solidFill>
                                <a:srgbClr val="0000CC"/>
                              </a:solidFill>
                              <a:latin typeface="Cambria Math"/>
                            </a:rPr>
                            <m:t>𝑚</m:t>
                          </m:r>
                        </m:e>
                        <m:sub>
                          <m:r>
                            <a:rPr lang="de-DE" sz="1400" i="1" smtClean="0">
                              <a:solidFill>
                                <a:srgbClr val="0000CC"/>
                              </a:solidFill>
                              <a:latin typeface="Cambria Math"/>
                            </a:rPr>
                            <m:t>0</m:t>
                          </m:r>
                        </m:sub>
                      </m:sSub>
                      <m:r>
                        <a:rPr lang="de-DE" sz="1400" i="1" smtClean="0">
                          <a:solidFill>
                            <a:srgbClr val="0000CC"/>
                          </a:solidFill>
                          <a:latin typeface="Cambria Math"/>
                          <a:ea typeface="Cambria Math"/>
                        </a:rPr>
                        <m:t>∙</m:t>
                      </m:r>
                      <m:sSup>
                        <m:sSupPr>
                          <m:ctrlPr>
                            <a:rPr lang="de-DE" sz="1400" i="1" smtClean="0">
                              <a:solidFill>
                                <a:srgbClr val="0000CC"/>
                              </a:solidFill>
                              <a:latin typeface="Cambria Math"/>
                              <a:ea typeface="Cambria Math"/>
                            </a:rPr>
                          </m:ctrlPr>
                        </m:sSupPr>
                        <m:e>
                          <m:r>
                            <a:rPr lang="de-DE" sz="1400" i="1" smtClean="0">
                              <a:solidFill>
                                <a:srgbClr val="0000CC"/>
                              </a:solidFill>
                              <a:latin typeface="Cambria Math"/>
                              <a:ea typeface="Cambria Math"/>
                            </a:rPr>
                            <m:t>𝑐</m:t>
                          </m:r>
                        </m:e>
                        <m:sup>
                          <m:r>
                            <a:rPr lang="de-DE" sz="1400" i="1" smtClean="0">
                              <a:solidFill>
                                <a:srgbClr val="0000CC"/>
                              </a:solidFill>
                              <a:latin typeface="Cambria Math"/>
                              <a:ea typeface="Cambria Math"/>
                            </a:rPr>
                            <m:t>2</m:t>
                          </m:r>
                        </m:sup>
                      </m:sSup>
                    </m:oMath>
                  </m:oMathPara>
                </a14:m>
                <a:endParaRPr lang="de-DE" sz="1400"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1800000" y="5040000"/>
                <a:ext cx="1631665" cy="307777"/>
              </a:xfrm>
              <a:prstGeom prst="rect">
                <a:avLst/>
              </a:prstGeom>
              <a:blipFill rotWithShape="1">
                <a:blip r:embed="rId5"/>
                <a:stretch>
                  <a:fillRect/>
                </a:stretch>
              </a:blipFill>
            </p:spPr>
            <p:txBody>
              <a:bodyPr/>
              <a:lstStyle/>
              <a:p>
                <a:r>
                  <a:rPr lang="en-US">
                    <a:noFill/>
                  </a:rPr>
                  <a:t> </a:t>
                </a:r>
              </a:p>
            </p:txBody>
          </p:sp>
        </mc:Fallback>
      </mc:AlternateContent>
      <p:sp>
        <p:nvSpPr>
          <p:cNvPr id="15" name="Textfeld 14"/>
          <p:cNvSpPr txBox="1"/>
          <p:nvPr/>
        </p:nvSpPr>
        <p:spPr>
          <a:xfrm>
            <a:off x="540000" y="5940000"/>
            <a:ext cx="8280472" cy="461665"/>
          </a:xfrm>
          <a:prstGeom prst="rect">
            <a:avLst/>
          </a:prstGeom>
          <a:noFill/>
        </p:spPr>
        <p:txBody>
          <a:bodyPr wrap="square" rtlCol="0">
            <a:spAutoFit/>
          </a:bodyPr>
          <a:lstStyle/>
          <a:p>
            <a:r>
              <a:rPr lang="en-US" sz="1200" dirty="0" smtClean="0">
                <a:solidFill>
                  <a:prstClr val="black"/>
                </a:solidFill>
                <a:latin typeface="Times New Roman" panose="02020603050405020304" pitchFamily="18" charset="0"/>
                <a:cs typeface="Times New Roman" panose="02020603050405020304" pitchFamily="18" charset="0"/>
              </a:rPr>
              <a:t>The relevant formulae are calculated if A</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and A</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are the mass number (u) and charge number of the projectile and target nucleus, respectively, and </a:t>
            </a:r>
            <a:r>
              <a:rPr lang="en-US" sz="1200" dirty="0" err="1" smtClean="0">
                <a:solidFill>
                  <a:prstClr val="black"/>
                </a:solidFill>
                <a:latin typeface="Times New Roman" panose="02020603050405020304" pitchFamily="18" charset="0"/>
                <a:cs typeface="Times New Roman" panose="02020603050405020304" pitchFamily="18" charset="0"/>
              </a:rPr>
              <a:t>T</a:t>
            </a:r>
            <a:r>
              <a:rPr lang="en-US" sz="1200" baseline="-25000" dirty="0" err="1" smtClean="0">
                <a:solidFill>
                  <a:prstClr val="black"/>
                </a:solidFill>
                <a:latin typeface="Times New Roman" panose="02020603050405020304" pitchFamily="18" charset="0"/>
                <a:cs typeface="Times New Roman" panose="02020603050405020304" pitchFamily="18" charset="0"/>
              </a:rPr>
              <a:t>lab</a:t>
            </a:r>
            <a:r>
              <a:rPr lang="en-US" sz="1200" dirty="0" smtClean="0">
                <a:solidFill>
                  <a:prstClr val="black"/>
                </a:solidFill>
                <a:latin typeface="Times New Roman" panose="02020603050405020304" pitchFamily="18" charset="0"/>
                <a:cs typeface="Times New Roman" panose="02020603050405020304" pitchFamily="18" charset="0"/>
              </a:rPr>
              <a:t> is the laboratory energy (MeV).</a:t>
            </a:r>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12" name="Rechteck 11"/>
          <p:cNvSpPr/>
          <p:nvPr/>
        </p:nvSpPr>
        <p:spPr>
          <a:xfrm>
            <a:off x="4680000" y="4320000"/>
            <a:ext cx="2108269" cy="307777"/>
          </a:xfrm>
          <a:prstGeom prst="rect">
            <a:avLst/>
          </a:prstGeom>
        </p:spPr>
        <p:txBody>
          <a:bodyPr wrap="none">
            <a:spAutoFit/>
          </a:bodyPr>
          <a:lstStyle/>
          <a:p>
            <a:r>
              <a:rPr lang="en-US" sz="1400" dirty="0">
                <a:solidFill>
                  <a:prstClr val="black"/>
                </a:solidFill>
                <a:latin typeface="Times New Roman" panose="02020603050405020304" pitchFamily="18" charset="0"/>
                <a:cs typeface="Times New Roman" panose="02020603050405020304" pitchFamily="18" charset="0"/>
              </a:rPr>
              <a:t>Lorentz contraction factor:</a:t>
            </a:r>
          </a:p>
        </p:txBody>
      </p:sp>
      <mc:AlternateContent xmlns:mc="http://schemas.openxmlformats.org/markup-compatibility/2006" xmlns:a14="http://schemas.microsoft.com/office/drawing/2010/main">
        <mc:Choice Requires="a14">
          <p:sp>
            <p:nvSpPr>
              <p:cNvPr id="17" name="Textfeld 16"/>
              <p:cNvSpPr txBox="1"/>
              <p:nvPr/>
            </p:nvSpPr>
            <p:spPr>
              <a:xfrm>
                <a:off x="6840000" y="4212000"/>
                <a:ext cx="1830309" cy="536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f>
                        <m:fPr>
                          <m:ctrlPr>
                            <a:rPr lang="de-DE" sz="1400" i="1" smtClean="0">
                              <a:solidFill>
                                <a:prstClr val="black"/>
                              </a:solidFill>
                              <a:latin typeface="Cambria Math"/>
                              <a:ea typeface="Cambria Math"/>
                            </a:rPr>
                          </m:ctrlPr>
                        </m:fPr>
                        <m:num>
                          <m:r>
                            <a:rPr lang="de-DE" sz="1400" i="1" smtClean="0">
                              <a:solidFill>
                                <a:prstClr val="black"/>
                              </a:solidFill>
                              <a:latin typeface="Cambria Math"/>
                              <a:ea typeface="Cambria Math"/>
                            </a:rPr>
                            <m:t>931.5∙</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den>
                      </m:f>
                    </m:oMath>
                  </m:oMathPara>
                </a14:m>
                <a:endParaRPr lang="de-DE" sz="1400" dirty="0">
                  <a:solidFill>
                    <a:prstClr val="black"/>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6840000" y="4212000"/>
                <a:ext cx="1830309" cy="53662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012000" y="4698000"/>
                <a:ext cx="2680542" cy="767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𝛽</m:t>
                      </m:r>
                      <m:r>
                        <a:rPr lang="en-US" sz="1400" i="1" smtClean="0">
                          <a:latin typeface="Cambria Math"/>
                          <a:ea typeface="Cambria Math"/>
                        </a:rPr>
                        <m:t>∙</m:t>
                      </m:r>
                      <m:r>
                        <a:rPr lang="en-US" sz="1400" i="1" smtClean="0">
                          <a:latin typeface="Cambria Math"/>
                          <a:ea typeface="Cambria Math"/>
                        </a:rPr>
                        <m:t>𝛾</m:t>
                      </m:r>
                      <m:r>
                        <a:rPr lang="de-DE" sz="1400" b="0" i="1" smtClean="0">
                          <a:latin typeface="Cambria Math"/>
                          <a:ea typeface="Cambria Math"/>
                        </a:rPr>
                        <m:t>=</m:t>
                      </m:r>
                      <m:f>
                        <m:fPr>
                          <m:ctrlPr>
                            <a:rPr lang="de-DE" sz="1400" b="0" i="1" smtClean="0">
                              <a:latin typeface="Cambria Math"/>
                              <a:ea typeface="Cambria Math"/>
                            </a:rPr>
                          </m:ctrlPr>
                        </m:fPr>
                        <m:num>
                          <m:rad>
                            <m:radPr>
                              <m:degHide m:val="on"/>
                              <m:ctrlPr>
                                <a:rPr lang="de-DE" sz="1400" b="0" i="1" smtClean="0">
                                  <a:latin typeface="Cambria Math"/>
                                  <a:ea typeface="Cambria Math"/>
                                </a:rPr>
                              </m:ctrlPr>
                            </m:radPr>
                            <m:deg/>
                            <m:e>
                              <m:sSup>
                                <m:sSupPr>
                                  <m:ctrlPr>
                                    <a:rPr lang="de-DE" sz="1400" b="0" i="1" smtClean="0">
                                      <a:latin typeface="Cambria Math"/>
                                      <a:ea typeface="Cambria Math"/>
                                    </a:rPr>
                                  </m:ctrlPr>
                                </m:sSupPr>
                                <m:e>
                                  <m:sSub>
                                    <m:sSubPr>
                                      <m:ctrlPr>
                                        <a:rPr lang="de-DE" sz="1400" b="0" i="1" smtClean="0">
                                          <a:latin typeface="Cambria Math"/>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sup>
                                  <m:r>
                                    <a:rPr lang="de-DE" sz="1400" b="0" i="1" smtClean="0">
                                      <a:latin typeface="Cambria Math"/>
                                      <a:ea typeface="Cambria Math"/>
                                    </a:rPr>
                                    <m:t>2</m:t>
                                  </m:r>
                                </m:sup>
                              </m:sSup>
                              <m:r>
                                <a:rPr lang="de-DE" sz="1400" b="0" i="1" smtClean="0">
                                  <a:latin typeface="Cambria Math"/>
                                  <a:ea typeface="Cambria Math"/>
                                </a:rPr>
                                <m:t>+1863∙</m:t>
                              </m:r>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rad>
                        </m:num>
                        <m:den>
                          <m:r>
                            <a:rPr lang="de-DE" sz="1400" b="0" i="1" smtClean="0">
                              <a:latin typeface="Cambria Math"/>
                              <a:ea typeface="Cambria Math"/>
                            </a:rPr>
                            <m:t>931.5∙</m:t>
                          </m:r>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den>
                      </m:f>
                    </m:oMath>
                  </m:oMathPara>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012000" y="4698000"/>
                <a:ext cx="2680542" cy="767326"/>
              </a:xfrm>
              <a:prstGeom prst="rect">
                <a:avLst/>
              </a:prstGeom>
              <a:blipFill rotWithShape="1">
                <a:blip r:embed="rId7"/>
                <a:stretch>
                  <a:fillRect/>
                </a:stretch>
              </a:blipFill>
            </p:spPr>
            <p:txBody>
              <a:bodyPr/>
              <a:lstStyle/>
              <a:p>
                <a:r>
                  <a:rPr lang="en-US">
                    <a:noFill/>
                  </a:rPr>
                  <a:t> </a:t>
                </a:r>
              </a:p>
            </p:txBody>
          </p:sp>
        </mc:Fallback>
      </mc:AlternateContent>
      <p:sp>
        <p:nvSpPr>
          <p:cNvPr id="13" name="Textfeld 12"/>
          <p:cNvSpPr txBox="1"/>
          <p:nvPr/>
        </p:nvSpPr>
        <p:spPr>
          <a:xfrm>
            <a:off x="6660000" y="2700000"/>
            <a:ext cx="2304488" cy="523220"/>
          </a:xfrm>
          <a:prstGeom prst="rect">
            <a:avLst/>
          </a:prstGeom>
          <a:noFill/>
        </p:spPr>
        <p:txBody>
          <a:bodyPr wrap="square" rtlCol="0">
            <a:spAutoFit/>
          </a:bodyPr>
          <a:lstStyle/>
          <a:p>
            <a:r>
              <a:rPr lang="en-US" sz="1400" dirty="0" smtClean="0"/>
              <a:t>heavy particle (</a:t>
            </a:r>
            <a:r>
              <a:rPr lang="en-US" sz="1400" b="1" i="1" dirty="0" smtClean="0"/>
              <a:t>p</a:t>
            </a:r>
            <a:r>
              <a:rPr lang="en-US" sz="1400" dirty="0" smtClean="0"/>
              <a:t>) become relativistic at higher energies</a:t>
            </a:r>
            <a:endParaRPr lang="en-US" sz="1400" dirty="0"/>
          </a:p>
        </p:txBody>
      </p:sp>
    </p:spTree>
    <p:extLst>
      <p:ext uri="{BB962C8B-B14F-4D97-AF65-F5344CB8AC3E}">
        <p14:creationId xmlns:p14="http://schemas.microsoft.com/office/powerpoint/2010/main" val="36597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Large Electron Positron Collider LEP</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540000" y="720000"/>
                <a:ext cx="8064449" cy="618054"/>
              </a:xfrm>
              <a:prstGeom prst="rect">
                <a:avLst/>
              </a:prstGeom>
              <a:noFill/>
            </p:spPr>
            <p:txBody>
              <a:bodyPr wrap="square" rtlCol="0">
                <a:spAutoFit/>
              </a:bodyPr>
              <a:lstStyle/>
              <a:p>
                <a14:m>
                  <m:oMath xmlns:m="http://schemas.openxmlformats.org/officeDocument/2006/math">
                    <m:r>
                      <a:rPr lang="en-US" sz="1600" i="1" smtClean="0">
                        <a:solidFill>
                          <a:srgbClr val="FF0000"/>
                        </a:solidFill>
                        <a:latin typeface="Cambria Math"/>
                        <a:ea typeface="Cambria Math"/>
                      </a:rPr>
                      <m:t>⇒</m:t>
                    </m:r>
                  </m:oMath>
                </a14:m>
                <a:r>
                  <a:rPr lang="en-US" sz="1600" dirty="0" smtClean="0">
                    <a:solidFill>
                      <a:srgbClr val="FF0000"/>
                    </a:solidFill>
                  </a:rPr>
                  <a:t> For relativistic particles, </a:t>
                </a:r>
                <a14:m>
                  <m:oMath xmlns:m="http://schemas.openxmlformats.org/officeDocument/2006/math">
                    <m:r>
                      <a:rPr lang="en-US" sz="1600" i="1" smtClean="0">
                        <a:solidFill>
                          <a:srgbClr val="FF0000"/>
                        </a:solidFill>
                        <a:latin typeface="Cambria Math"/>
                        <a:ea typeface="Cambria Math"/>
                      </a:rPr>
                      <m:t>𝛾</m:t>
                    </m:r>
                    <m:r>
                      <a:rPr lang="de-DE" sz="1600" b="0" i="1" smtClean="0">
                        <a:solidFill>
                          <a:srgbClr val="FF0000"/>
                        </a:solidFill>
                        <a:latin typeface="Cambria Math"/>
                        <a:ea typeface="Cambria Math"/>
                      </a:rPr>
                      <m:t>=</m:t>
                    </m:r>
                    <m:f>
                      <m:fPr>
                        <m:type m:val="lin"/>
                        <m:ctrlPr>
                          <a:rPr lang="de-DE" sz="1600" b="0" i="1" smtClean="0">
                            <a:solidFill>
                              <a:srgbClr val="FF0000"/>
                            </a:solidFill>
                            <a:latin typeface="Cambria Math"/>
                            <a:ea typeface="Cambria Math"/>
                          </a:rPr>
                        </m:ctrlPr>
                      </m:fPr>
                      <m:num>
                        <m:r>
                          <a:rPr lang="de-DE" sz="1600" b="0" i="1" smtClean="0">
                            <a:solidFill>
                              <a:srgbClr val="FF0000"/>
                            </a:solidFill>
                            <a:latin typeface="Cambria Math"/>
                            <a:ea typeface="Cambria Math"/>
                          </a:rPr>
                          <m:t>𝐸</m:t>
                        </m:r>
                      </m:num>
                      <m:den>
                        <m:r>
                          <a:rPr lang="de-DE" sz="1600" b="0" i="1" smtClean="0">
                            <a:solidFill>
                              <a:srgbClr val="FF0000"/>
                            </a:solidFill>
                            <a:latin typeface="Cambria Math"/>
                            <a:ea typeface="Cambria Math"/>
                          </a:rPr>
                          <m:t>𝑚</m:t>
                        </m:r>
                        <m:sSup>
                          <m:sSupPr>
                            <m:ctrlPr>
                              <a:rPr lang="de-DE" sz="1600" b="0" i="1" smtClean="0">
                                <a:solidFill>
                                  <a:srgbClr val="FF0000"/>
                                </a:solidFill>
                                <a:latin typeface="Cambria Math"/>
                                <a:ea typeface="Cambria Math"/>
                              </a:rPr>
                            </m:ctrlPr>
                          </m:sSupPr>
                          <m:e>
                            <m:r>
                              <a:rPr lang="de-DE" sz="1600" b="0" i="1" smtClean="0">
                                <a:solidFill>
                                  <a:srgbClr val="FF0000"/>
                                </a:solidFill>
                                <a:latin typeface="Cambria Math"/>
                                <a:ea typeface="Cambria Math"/>
                              </a:rPr>
                              <m:t>𝑐</m:t>
                            </m:r>
                          </m:e>
                          <m:sup>
                            <m:r>
                              <a:rPr lang="de-DE" sz="1600" b="0" i="1" smtClean="0">
                                <a:solidFill>
                                  <a:srgbClr val="FF0000"/>
                                </a:solidFill>
                                <a:latin typeface="Cambria Math"/>
                                <a:ea typeface="Cambria Math"/>
                              </a:rPr>
                              <m:t>2</m:t>
                            </m:r>
                          </m:sup>
                        </m:sSup>
                      </m:den>
                    </m:f>
                  </m:oMath>
                </a14:m>
                <a:r>
                  <a:rPr lang="en-US" sz="1600" dirty="0" smtClean="0">
                    <a:solidFill>
                      <a:srgbClr val="FF0000"/>
                    </a:solidFill>
                  </a:rPr>
                  <a:t>, hence energy loss grows dramatically with particle mass decreasing, being especially big for </a:t>
                </a:r>
                <a:r>
                  <a:rPr lang="en-US" sz="1600" b="1" i="1" dirty="0" smtClean="0">
                    <a:solidFill>
                      <a:srgbClr val="FF0000"/>
                    </a:solidFill>
                  </a:rPr>
                  <a:t>electrons</a:t>
                </a:r>
                <a:r>
                  <a:rPr lang="en-US" sz="1600" dirty="0" smtClean="0">
                    <a:solidFill>
                      <a:srgbClr val="FF0000"/>
                    </a:solidFill>
                  </a:rPr>
                  <a:t>. (</a:t>
                </a:r>
                <a14:m>
                  <m:oMath xmlns:m="http://schemas.openxmlformats.org/officeDocument/2006/math">
                    <m:f>
                      <m:fPr>
                        <m:type m:val="lin"/>
                        <m:ctrlPr>
                          <a:rPr lang="en-US" sz="1600" b="1" i="1" smtClean="0">
                            <a:solidFill>
                              <a:srgbClr val="0000CC"/>
                            </a:solidFill>
                            <a:latin typeface="Cambria Math"/>
                          </a:rPr>
                        </m:ctrlPr>
                      </m:fPr>
                      <m:num>
                        <m:r>
                          <a:rPr lang="en-US" sz="1600" b="1" i="1" smtClean="0">
                            <a:solidFill>
                              <a:srgbClr val="0000CC"/>
                            </a:solidFill>
                            <a:latin typeface="Cambria Math"/>
                            <a:ea typeface="Cambria Math"/>
                          </a:rPr>
                          <m:t>∆</m:t>
                        </m:r>
                        <m:sSub>
                          <m:sSubPr>
                            <m:ctrlPr>
                              <a:rPr lang="en-US" sz="1600" b="1" i="1" smtClean="0">
                                <a:solidFill>
                                  <a:srgbClr val="0000CC"/>
                                </a:solidFill>
                                <a:latin typeface="Cambria Math"/>
                                <a:ea typeface="Cambria Math"/>
                              </a:rPr>
                            </m:ctrlPr>
                          </m:sSubPr>
                          <m:e>
                            <m:r>
                              <a:rPr lang="de-DE" sz="1600" b="1" i="1" smtClean="0">
                                <a:solidFill>
                                  <a:srgbClr val="0000CC"/>
                                </a:solidFill>
                                <a:latin typeface="Cambria Math"/>
                                <a:ea typeface="Cambria Math"/>
                              </a:rPr>
                              <m:t>𝑬</m:t>
                            </m:r>
                          </m:e>
                          <m:sub>
                            <m:r>
                              <a:rPr lang="de-DE" sz="1600" b="1" i="1" smtClean="0">
                                <a:solidFill>
                                  <a:srgbClr val="0000CC"/>
                                </a:solidFill>
                                <a:latin typeface="Cambria Math"/>
                                <a:ea typeface="Cambria Math"/>
                              </a:rPr>
                              <m:t>𝒆𝒍𝒆𝒄𝒕𝒓𝒐𝒏</m:t>
                            </m:r>
                          </m:sub>
                        </m:sSub>
                      </m:num>
                      <m:den>
                        <m:r>
                          <a:rPr lang="en-US" sz="1600" b="1" i="1" smtClean="0">
                            <a:solidFill>
                              <a:srgbClr val="0000CC"/>
                            </a:solidFill>
                            <a:latin typeface="Cambria Math"/>
                            <a:ea typeface="Cambria Math"/>
                          </a:rPr>
                          <m:t>∆</m:t>
                        </m:r>
                        <m:sSub>
                          <m:sSubPr>
                            <m:ctrlPr>
                              <a:rPr lang="en-US" sz="1600" b="1" i="1" smtClean="0">
                                <a:solidFill>
                                  <a:srgbClr val="0000CC"/>
                                </a:solidFill>
                                <a:latin typeface="Cambria Math"/>
                                <a:ea typeface="Cambria Math"/>
                              </a:rPr>
                            </m:ctrlPr>
                          </m:sSubPr>
                          <m:e>
                            <m:r>
                              <a:rPr lang="de-DE" sz="1600" b="1" i="1" smtClean="0">
                                <a:solidFill>
                                  <a:srgbClr val="0000CC"/>
                                </a:solidFill>
                                <a:latin typeface="Cambria Math"/>
                                <a:ea typeface="Cambria Math"/>
                              </a:rPr>
                              <m:t>𝑬</m:t>
                            </m:r>
                          </m:e>
                          <m:sub>
                            <m:r>
                              <a:rPr lang="de-DE" sz="1600" b="1" i="1" smtClean="0">
                                <a:solidFill>
                                  <a:srgbClr val="0000CC"/>
                                </a:solidFill>
                                <a:latin typeface="Cambria Math"/>
                                <a:ea typeface="Cambria Math"/>
                              </a:rPr>
                              <m:t>𝒑𝒓𝒐𝒕𝒐𝒏</m:t>
                            </m:r>
                          </m:sub>
                        </m:sSub>
                      </m:den>
                    </m:f>
                    <m:r>
                      <a:rPr lang="en-US" sz="1600" b="1" i="1" smtClean="0">
                        <a:solidFill>
                          <a:srgbClr val="0000CC"/>
                        </a:solidFill>
                        <a:latin typeface="Cambria Math"/>
                        <a:ea typeface="Cambria Math"/>
                      </a:rPr>
                      <m:t>≈</m:t>
                    </m:r>
                    <m:sSup>
                      <m:sSupPr>
                        <m:ctrlPr>
                          <a:rPr lang="en-US" sz="1600" b="1" i="1" smtClean="0">
                            <a:solidFill>
                              <a:srgbClr val="0000CC"/>
                            </a:solidFill>
                            <a:latin typeface="Cambria Math"/>
                            <a:ea typeface="Cambria Math"/>
                          </a:rPr>
                        </m:ctrlPr>
                      </m:sSupPr>
                      <m:e>
                        <m:r>
                          <a:rPr lang="de-DE" sz="1600" b="1" i="1" smtClean="0">
                            <a:solidFill>
                              <a:srgbClr val="0000CC"/>
                            </a:solidFill>
                            <a:latin typeface="Cambria Math"/>
                            <a:ea typeface="Cambria Math"/>
                          </a:rPr>
                          <m:t>𝟏𝟎</m:t>
                        </m:r>
                      </m:e>
                      <m:sup>
                        <m:r>
                          <a:rPr lang="de-DE" sz="1600" b="1" i="1" smtClean="0">
                            <a:solidFill>
                              <a:srgbClr val="0000CC"/>
                            </a:solidFill>
                            <a:latin typeface="Cambria Math"/>
                            <a:ea typeface="Cambria Math"/>
                          </a:rPr>
                          <m:t>𝟏𝟑</m:t>
                        </m:r>
                      </m:sup>
                    </m:sSup>
                  </m:oMath>
                </a14:m>
                <a:r>
                  <a:rPr lang="en-US" sz="1600" dirty="0" smtClean="0">
                    <a:solidFill>
                      <a:srgbClr val="FF0000"/>
                    </a:solidFill>
                  </a:rPr>
                  <a:t>)</a:t>
                </a:r>
                <a:endParaRPr lang="en-US" sz="1600" dirty="0">
                  <a:solidFill>
                    <a:srgbClr val="FF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540000" y="720000"/>
                <a:ext cx="8064449" cy="618054"/>
              </a:xfrm>
              <a:prstGeom prst="rect">
                <a:avLst/>
              </a:prstGeom>
              <a:blipFill rotWithShape="1">
                <a:blip r:embed="rId4"/>
                <a:stretch>
                  <a:fillRect l="-454" t="-55446" b="-88119"/>
                </a:stretch>
              </a:blipFill>
            </p:spPr>
            <p:txBody>
              <a:bodyPr/>
              <a:lstStyle/>
              <a:p>
                <a:r>
                  <a:rPr lang="en-US">
                    <a:noFill/>
                  </a:rPr>
                  <a:t> </a:t>
                </a:r>
              </a:p>
            </p:txBody>
          </p:sp>
        </mc:Fallback>
      </mc:AlternateContent>
      <p:sp>
        <p:nvSpPr>
          <p:cNvPr id="5" name="Textfeld 4"/>
          <p:cNvSpPr txBox="1"/>
          <p:nvPr/>
        </p:nvSpPr>
        <p:spPr>
          <a:xfrm>
            <a:off x="540000" y="1440000"/>
            <a:ext cx="8064449" cy="830997"/>
          </a:xfrm>
          <a:prstGeom prst="rect">
            <a:avLst/>
          </a:prstGeom>
          <a:noFill/>
        </p:spPr>
        <p:txBody>
          <a:bodyPr wrap="square" rtlCol="0">
            <a:spAutoFit/>
          </a:bodyPr>
          <a:lstStyle/>
          <a:p>
            <a:r>
              <a:rPr lang="en-US" sz="1600" b="1" i="1" dirty="0" smtClean="0">
                <a:solidFill>
                  <a:srgbClr val="0000CC"/>
                </a:solidFill>
              </a:rPr>
              <a:t>Limits</a:t>
            </a:r>
            <a:r>
              <a:rPr lang="en-US" sz="1600" dirty="0" smtClean="0"/>
              <a:t> on the amount of the radio-frequency power means that electron synchrotrons (</a:t>
            </a:r>
            <a:r>
              <a:rPr lang="en-US" sz="1600" b="1" i="1" dirty="0" smtClean="0"/>
              <a:t>large electron positron collider LEP</a:t>
            </a:r>
            <a:r>
              <a:rPr lang="en-US" sz="1600" dirty="0" smtClean="0"/>
              <a:t>, used from 1989 until 2000 at CERN) can not produce beams with energies more than </a:t>
            </a:r>
            <a:r>
              <a:rPr lang="en-US" sz="1600" b="1" i="1" dirty="0" smtClean="0">
                <a:solidFill>
                  <a:srgbClr val="0000CC"/>
                </a:solidFill>
              </a:rPr>
              <a:t>100 GeV</a:t>
            </a:r>
            <a:r>
              <a:rPr lang="en-US" sz="1600" dirty="0" smtClean="0"/>
              <a:t>. </a:t>
            </a:r>
            <a:endParaRPr lang="en-US" sz="1600" dirty="0"/>
          </a:p>
        </p:txBody>
      </p:sp>
      <p:pic>
        <p:nvPicPr>
          <p:cNvPr id="6" name="Picture 3"/>
          <p:cNvPicPr>
            <a:picLocks noChangeAspect="1" noChangeArrowheads="1"/>
          </p:cNvPicPr>
          <p:nvPr/>
        </p:nvPicPr>
        <p:blipFill>
          <a:blip r:embed="rId5" cstate="print"/>
          <a:srcRect/>
          <a:stretch>
            <a:fillRect/>
          </a:stretch>
        </p:blipFill>
        <p:spPr bwMode="auto">
          <a:xfrm>
            <a:off x="6300000" y="2232005"/>
            <a:ext cx="2619375" cy="2619375"/>
          </a:xfrm>
          <a:prstGeom prst="rect">
            <a:avLst/>
          </a:prstGeom>
          <a:noFill/>
          <a:ln w="0" algn="ctr">
            <a:noFill/>
            <a:miter lim="800000"/>
            <a:headEnd/>
            <a:tailEnd/>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00" y="2232000"/>
            <a:ext cx="5648066" cy="42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6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elle 2"/>
              <p:cNvGraphicFramePr>
                <a:graphicFrameLocks noGrp="1"/>
              </p:cNvGraphicFramePr>
              <p:nvPr>
                <p:extLst>
                  <p:ext uri="{D42A27DB-BD31-4B8C-83A1-F6EECF244321}">
                    <p14:modId xmlns:p14="http://schemas.microsoft.com/office/powerpoint/2010/main" val="3342439699"/>
                  </p:ext>
                </p:extLst>
              </p:nvPr>
            </p:nvGraphicFramePr>
            <p:xfrm>
              <a:off x="1548000" y="900000"/>
              <a:ext cx="6096000" cy="3571240"/>
            </p:xfrm>
            <a:graphic>
              <a:graphicData uri="http://schemas.openxmlformats.org/drawingml/2006/table">
                <a:tbl>
                  <a:tblPr firstRow="1" bandRow="1">
                    <a:effectLst>
                      <a:outerShdw blurRad="50800" dist="50800" dir="5400000" algn="ctr" rotWithShape="0">
                        <a:schemeClr val="bg1"/>
                      </a:outerShdw>
                    </a:effectLst>
                    <a:tableStyleId>{7E9639D4-E3E2-4D34-9284-5A2195B3D0D7}</a:tableStyleId>
                  </a:tblPr>
                  <a:tblGrid>
                    <a:gridCol w="3048000"/>
                    <a:gridCol w="3048000"/>
                  </a:tblGrid>
                  <a:tr h="355064">
                    <a:tc>
                      <a:txBody>
                        <a:bodyPr/>
                        <a:lstStyle/>
                        <a:p>
                          <a:pPr algn="ctr"/>
                          <a:r>
                            <a:rPr lang="en-US" dirty="0" smtClean="0">
                              <a:solidFill>
                                <a:schemeClr val="tx1"/>
                              </a:solidFill>
                            </a:rPr>
                            <a:t>Electron Machine</a:t>
                          </a:r>
                          <a:endParaRPr lang="en-US" dirty="0">
                            <a:solidFill>
                              <a:schemeClr val="tx1"/>
                            </a:solidFill>
                          </a:endParaRPr>
                        </a:p>
                      </a:txBody>
                      <a:tcPr>
                        <a:solidFill>
                          <a:srgbClr val="FFFF00"/>
                        </a:solidFill>
                      </a:tcPr>
                    </a:tc>
                    <a:tc>
                      <a:txBody>
                        <a:bodyPr/>
                        <a:lstStyle/>
                        <a:p>
                          <a:pPr algn="ctr"/>
                          <a:r>
                            <a:rPr lang="en-US" dirty="0" smtClean="0">
                              <a:solidFill>
                                <a:schemeClr val="tx1"/>
                              </a:solidFill>
                            </a:rPr>
                            <a:t>Proton Machine</a:t>
                          </a:r>
                          <a:endParaRPr lang="en-US" dirty="0">
                            <a:solidFill>
                              <a:schemeClr val="tx1"/>
                            </a:solidFill>
                          </a:endParaRPr>
                        </a:p>
                      </a:txBody>
                      <a:tcPr>
                        <a:solidFill>
                          <a:srgbClr val="FFFF00"/>
                        </a:solidFill>
                      </a:tcPr>
                    </a:tc>
                  </a:tr>
                  <a:tr h="370840">
                    <a:tc>
                      <a:txBody>
                        <a:bodyPr/>
                        <a:lstStyle/>
                        <a:p>
                          <a:r>
                            <a:rPr lang="en-US" dirty="0" smtClean="0">
                              <a:solidFill>
                                <a:srgbClr val="FF0000"/>
                              </a:solidFill>
                            </a:rPr>
                            <a:t>Clean</a:t>
                          </a:r>
                          <a:r>
                            <a:rPr lang="en-US" dirty="0" smtClean="0">
                              <a:solidFill>
                                <a:schemeClr val="tx1"/>
                              </a:solidFill>
                            </a:rPr>
                            <a:t> – no other particle involved than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oMath>
                          </a14:m>
                          <a:endParaRPr lang="en-US" dirty="0">
                            <a:solidFill>
                              <a:srgbClr val="FF0000"/>
                            </a:solidFill>
                          </a:endParaRPr>
                        </a:p>
                      </a:txBody>
                      <a:tcPr/>
                    </a:tc>
                    <a:tc>
                      <a:txBody>
                        <a:bodyPr/>
                        <a:lstStyle/>
                        <a:p>
                          <a:r>
                            <a:rPr lang="en-US" dirty="0" smtClean="0">
                              <a:solidFill>
                                <a:srgbClr val="FF0000"/>
                              </a:solidFill>
                            </a:rPr>
                            <a:t>Messy</a:t>
                          </a:r>
                          <a:r>
                            <a:rPr lang="en-US" dirty="0" smtClean="0">
                              <a:solidFill>
                                <a:schemeClr val="tx1"/>
                              </a:solidFill>
                            </a:rPr>
                            <a:t> - </a:t>
                          </a:r>
                          <a14:m>
                            <m:oMath xmlns:m="http://schemas.openxmlformats.org/officeDocument/2006/math">
                              <m:r>
                                <a:rPr lang="de-DE" b="0" i="1" smtClean="0">
                                  <a:solidFill>
                                    <a:srgbClr val="0000CC"/>
                                  </a:solidFill>
                                  <a:latin typeface="Cambria Math"/>
                                </a:rPr>
                                <m:t>𝑞𝑞</m:t>
                              </m:r>
                            </m:oMath>
                          </a14:m>
                          <a:r>
                            <a:rPr lang="en-US" dirty="0" smtClean="0">
                              <a:solidFill>
                                <a:srgbClr val="FF0000"/>
                              </a:solidFill>
                            </a:rPr>
                            <a:t> </a:t>
                          </a:r>
                          <a:r>
                            <a:rPr lang="en-US" dirty="0" smtClean="0">
                              <a:solidFill>
                                <a:schemeClr val="tx1"/>
                              </a:solidFill>
                            </a:rPr>
                            <a:t>or </a:t>
                          </a:r>
                          <a14:m>
                            <m:oMath xmlns:m="http://schemas.openxmlformats.org/officeDocument/2006/math">
                              <m:r>
                                <a:rPr lang="de-DE" b="0" i="1" smtClean="0">
                                  <a:solidFill>
                                    <a:srgbClr val="0000CC"/>
                                  </a:solidFill>
                                  <a:latin typeface="Cambria Math"/>
                                </a:rPr>
                                <m:t>𝑞</m:t>
                              </m:r>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oMath>
                          </a14:m>
                          <a:r>
                            <a:rPr lang="en-US" dirty="0" smtClean="0">
                              <a:solidFill>
                                <a:schemeClr val="tx1"/>
                              </a:solidFill>
                            </a:rPr>
                            <a:t> interact and rest of</a:t>
                          </a:r>
                          <a:r>
                            <a:rPr lang="en-US" baseline="0" dirty="0" smtClean="0">
                              <a:solidFill>
                                <a:schemeClr val="tx1"/>
                              </a:solidFill>
                            </a:rPr>
                            <a:t> </a:t>
                          </a:r>
                          <a14:m>
                            <m:oMath xmlns:m="http://schemas.openxmlformats.org/officeDocument/2006/math">
                              <m:r>
                                <a:rPr lang="de-DE" b="0" i="1" baseline="0" smtClean="0">
                                  <a:solidFill>
                                    <a:srgbClr val="0000CC"/>
                                  </a:solidFill>
                                  <a:latin typeface="Cambria Math"/>
                                </a:rPr>
                                <m:t>𝑝</m:t>
                              </m:r>
                            </m:oMath>
                          </a14:m>
                          <a:r>
                            <a:rPr lang="en-US" dirty="0" smtClean="0">
                              <a:solidFill>
                                <a:schemeClr val="tx1"/>
                              </a:solidFill>
                            </a:rPr>
                            <a:t> or </a:t>
                          </a:r>
                          <a14:m>
                            <m:oMath xmlns:m="http://schemas.openxmlformats.org/officeDocument/2006/math">
                              <m:acc>
                                <m:accPr>
                                  <m:chr m:val="̅"/>
                                  <m:ctrlPr>
                                    <a:rPr lang="en-US" i="1" smtClean="0">
                                      <a:solidFill>
                                        <a:srgbClr val="0000CC"/>
                                      </a:solidFill>
                                      <a:latin typeface="Cambria Math"/>
                                    </a:rPr>
                                  </m:ctrlPr>
                                </m:accPr>
                                <m:e>
                                  <m:r>
                                    <a:rPr lang="de-DE" b="0" i="1" smtClean="0">
                                      <a:solidFill>
                                        <a:srgbClr val="0000CC"/>
                                      </a:solidFill>
                                      <a:latin typeface="Cambria Math"/>
                                    </a:rPr>
                                    <m:t>𝑝</m:t>
                                  </m:r>
                                </m:e>
                              </m:acc>
                            </m:oMath>
                          </a14:m>
                          <a:r>
                            <a:rPr lang="en-US" dirty="0" smtClean="0">
                              <a:solidFill>
                                <a:srgbClr val="0000CC"/>
                              </a:solidFill>
                            </a:rPr>
                            <a:t> </a:t>
                          </a:r>
                          <a:r>
                            <a:rPr lang="en-US" dirty="0" smtClean="0">
                              <a:solidFill>
                                <a:schemeClr val="tx1"/>
                              </a:solidFill>
                            </a:rPr>
                            <a:t>is junk.</a:t>
                          </a:r>
                          <a:endParaRPr lang="en-US" dirty="0">
                            <a:solidFill>
                              <a:schemeClr val="tx1"/>
                            </a:solidFill>
                          </a:endParaRPr>
                        </a:p>
                      </a:txBody>
                      <a:tcPr/>
                    </a:tc>
                  </a:tr>
                  <a:tr h="370840">
                    <a:tc>
                      <a:txBody>
                        <a:bodyPr/>
                        <a:lstStyle/>
                        <a:p>
                          <a:r>
                            <a:rPr lang="en-US" dirty="0" smtClean="0">
                              <a:solidFill>
                                <a:srgbClr val="FF0000"/>
                              </a:solidFill>
                            </a:rPr>
                            <a:t>Lower energy</a:t>
                          </a:r>
                          <a:r>
                            <a:rPr lang="en-US" dirty="0" smtClean="0">
                              <a:solidFill>
                                <a:schemeClr val="tx1"/>
                              </a:solidFill>
                            </a:rPr>
                            <a:t> for same radius (</a:t>
                          </a:r>
                          <a:r>
                            <a:rPr lang="en-US" dirty="0" err="1" smtClean="0">
                              <a:solidFill>
                                <a:schemeClr val="tx1"/>
                              </a:solidFill>
                            </a:rPr>
                            <a:t>synchroton</a:t>
                          </a:r>
                          <a:r>
                            <a:rPr lang="en-US" dirty="0" smtClean="0">
                              <a:solidFill>
                                <a:schemeClr val="tx1"/>
                              </a:solidFill>
                            </a:rPr>
                            <a:t> radiation). LEP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r>
                                <a:rPr lang="en-US" i="1" smtClean="0">
                                  <a:solidFill>
                                    <a:srgbClr val="0000CC"/>
                                  </a:solidFill>
                                  <a:latin typeface="Cambria Math"/>
                                  <a:ea typeface="Cambria Math"/>
                                </a:rPr>
                                <m:t>~</m:t>
                              </m:r>
                              <m:r>
                                <a:rPr lang="de-DE" b="0" i="1" smtClean="0">
                                  <a:solidFill>
                                    <a:srgbClr val="0000CC"/>
                                  </a:solidFill>
                                  <a:latin typeface="Cambria Math"/>
                                  <a:ea typeface="Cambria Math"/>
                                </a:rPr>
                                <m:t>200 </m:t>
                              </m:r>
                              <m:r>
                                <a:rPr lang="de-DE" b="0" i="1" smtClean="0">
                                  <a:solidFill>
                                    <a:srgbClr val="0000CC"/>
                                  </a:solidFill>
                                  <a:latin typeface="Cambria Math"/>
                                  <a:ea typeface="Cambria Math"/>
                                </a:rPr>
                                <m:t>𝐺𝑒𝑉</m:t>
                              </m:r>
                            </m:oMath>
                          </a14:m>
                          <a:endParaRPr lang="en-US" dirty="0">
                            <a:solidFill>
                              <a:srgbClr val="FF0000"/>
                            </a:solidFill>
                          </a:endParaRPr>
                        </a:p>
                      </a:txBody>
                      <a:tcPr/>
                    </a:tc>
                    <a:tc>
                      <a:txBody>
                        <a:bodyPr/>
                        <a:lstStyle/>
                        <a:p>
                          <a:r>
                            <a:rPr lang="en-US" dirty="0" smtClean="0">
                              <a:solidFill>
                                <a:srgbClr val="FF0000"/>
                              </a:solidFill>
                            </a:rPr>
                            <a:t>Higher energy</a:t>
                          </a:r>
                          <a:r>
                            <a:rPr lang="en-US" dirty="0" smtClean="0">
                              <a:solidFill>
                                <a:schemeClr val="tx1"/>
                              </a:solidFill>
                            </a:rPr>
                            <a:t> for same radius. LHC (</a:t>
                          </a:r>
                          <a14:m>
                            <m:oMath xmlns:m="http://schemas.openxmlformats.org/officeDocument/2006/math">
                              <m:r>
                                <a:rPr lang="de-DE" b="0" i="1" smtClean="0">
                                  <a:solidFill>
                                    <a:srgbClr val="0000CC"/>
                                  </a:solidFill>
                                  <a:latin typeface="Cambria Math"/>
                                </a:rPr>
                                <m:t>𝑝𝑝</m:t>
                              </m:r>
                            </m:oMath>
                          </a14:m>
                          <a:r>
                            <a:rPr lang="en-US" dirty="0" smtClean="0">
                              <a:solidFill>
                                <a:schemeClr val="tx1"/>
                              </a:solidFill>
                            </a:rPr>
                            <a:t>) in LEP tunnel </a:t>
                          </a:r>
                          <a14:m>
                            <m:oMath xmlns:m="http://schemas.openxmlformats.org/officeDocument/2006/math">
                              <m:r>
                                <a:rPr lang="en-US" i="1" smtClean="0">
                                  <a:solidFill>
                                    <a:srgbClr val="0000CC"/>
                                  </a:solidFill>
                                  <a:latin typeface="Cambria Math"/>
                                  <a:ea typeface="Cambria Math"/>
                                </a:rPr>
                                <m:t>~</m:t>
                              </m:r>
                              <m:r>
                                <a:rPr lang="de-DE" b="0" i="1" smtClean="0">
                                  <a:solidFill>
                                    <a:srgbClr val="0000CC"/>
                                  </a:solidFill>
                                  <a:latin typeface="Cambria Math"/>
                                  <a:ea typeface="Cambria Math"/>
                                </a:rPr>
                                <m:t>14 </m:t>
                              </m:r>
                              <m:r>
                                <a:rPr lang="de-DE" b="0" i="1" smtClean="0">
                                  <a:solidFill>
                                    <a:srgbClr val="0000CC"/>
                                  </a:solidFill>
                                  <a:latin typeface="Cambria Math"/>
                                  <a:ea typeface="Cambria Math"/>
                                </a:rPr>
                                <m:t>𝑇𝑒𝑉</m:t>
                              </m:r>
                            </m:oMath>
                          </a14:m>
                          <a:endParaRPr lang="en-US" dirty="0">
                            <a:solidFill>
                              <a:schemeClr val="tx1"/>
                            </a:solidFill>
                          </a:endParaRPr>
                        </a:p>
                      </a:txBody>
                      <a:tcPr/>
                    </a:tc>
                  </a:tr>
                  <a:tr h="370840">
                    <a:tc>
                      <a:txBody>
                        <a:bodyPr/>
                        <a:lstStyle/>
                        <a:p>
                          <a:r>
                            <a:rPr lang="en-US" dirty="0" smtClean="0">
                              <a:solidFill>
                                <a:srgbClr val="FF0000"/>
                              </a:solidFill>
                            </a:rPr>
                            <a:t>Energy</a:t>
                          </a:r>
                          <a:r>
                            <a:rPr lang="en-US" dirty="0" smtClean="0">
                              <a:solidFill>
                                <a:schemeClr val="tx1"/>
                              </a:solidFill>
                            </a:rPr>
                            <a:t> of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sup>
                              </m:sSup>
                            </m:oMath>
                          </a14:m>
                          <a:r>
                            <a:rPr lang="en-US" dirty="0" smtClean="0">
                              <a:solidFill>
                                <a:srgbClr val="FF0000"/>
                              </a:solidFill>
                            </a:rPr>
                            <a:t> known</a:t>
                          </a:r>
                          <a:endParaRPr lang="en-US" dirty="0">
                            <a:solidFill>
                              <a:srgbClr val="FF0000"/>
                            </a:solidFill>
                          </a:endParaRPr>
                        </a:p>
                      </a:txBody>
                      <a:tcPr/>
                    </a:tc>
                    <a:tc>
                      <a:txBody>
                        <a:bodyPr/>
                        <a:lstStyle/>
                        <a:p>
                          <a:r>
                            <a:rPr lang="en-US" dirty="0" smtClean="0">
                              <a:solidFill>
                                <a:srgbClr val="FF0000"/>
                              </a:solidFill>
                            </a:rPr>
                            <a:t>Energy</a:t>
                          </a:r>
                          <a:r>
                            <a:rPr lang="en-US" dirty="0" smtClean="0">
                              <a:solidFill>
                                <a:schemeClr val="tx1"/>
                              </a:solidFill>
                            </a:rPr>
                            <a:t> of </a:t>
                          </a:r>
                          <a14:m>
                            <m:oMath xmlns:m="http://schemas.openxmlformats.org/officeDocument/2006/math">
                              <m:r>
                                <a:rPr lang="de-DE" b="0" i="1" smtClean="0">
                                  <a:solidFill>
                                    <a:srgbClr val="0000CC"/>
                                  </a:solidFill>
                                  <a:latin typeface="Cambria Math"/>
                                </a:rPr>
                                <m:t>𝑞𝑞</m:t>
                              </m:r>
                            </m:oMath>
                          </a14:m>
                          <a:r>
                            <a:rPr lang="en-US" dirty="0" smtClean="0">
                              <a:solidFill>
                                <a:schemeClr val="tx1"/>
                              </a:solidFill>
                            </a:rPr>
                            <a:t> or</a:t>
                          </a:r>
                          <a:r>
                            <a:rPr lang="en-US" baseline="0" dirty="0" smtClean="0">
                              <a:solidFill>
                                <a:schemeClr val="tx1"/>
                              </a:solidFill>
                            </a:rPr>
                            <a:t> </a:t>
                          </a:r>
                          <a14:m>
                            <m:oMath xmlns:m="http://schemas.openxmlformats.org/officeDocument/2006/math">
                              <m:r>
                                <a:rPr lang="de-DE" b="0" i="1" baseline="0" smtClean="0">
                                  <a:solidFill>
                                    <a:srgbClr val="0000CC"/>
                                  </a:solidFill>
                                  <a:latin typeface="Cambria Math"/>
                                </a:rPr>
                                <m:t>𝑞</m:t>
                              </m:r>
                              <m:acc>
                                <m:accPr>
                                  <m:chr m:val="̅"/>
                                  <m:ctrlPr>
                                    <a:rPr lang="de-DE" b="0" i="1" baseline="0" smtClean="0">
                                      <a:solidFill>
                                        <a:srgbClr val="0000CC"/>
                                      </a:solidFill>
                                      <a:latin typeface="Cambria Math"/>
                                    </a:rPr>
                                  </m:ctrlPr>
                                </m:accPr>
                                <m:e>
                                  <m:r>
                                    <a:rPr lang="de-DE" b="0" i="1" baseline="0" smtClean="0">
                                      <a:solidFill>
                                        <a:srgbClr val="0000CC"/>
                                      </a:solidFill>
                                      <a:latin typeface="Cambria Math"/>
                                    </a:rPr>
                                    <m:t>𝑞</m:t>
                                  </m:r>
                                </m:e>
                              </m:acc>
                            </m:oMath>
                          </a14:m>
                          <a:r>
                            <a:rPr lang="en-US" dirty="0" smtClean="0">
                              <a:solidFill>
                                <a:srgbClr val="FF0000"/>
                              </a:solidFill>
                            </a:rPr>
                            <a:t> not known</a:t>
                          </a:r>
                          <a:endParaRPr lang="en-US" dirty="0">
                            <a:solidFill>
                              <a:srgbClr val="FF0000"/>
                            </a:solidFill>
                          </a:endParaRPr>
                        </a:p>
                      </a:txBody>
                      <a:tcPr/>
                    </a:tc>
                  </a:tr>
                  <a:tr h="370840">
                    <a:tc>
                      <a:txBody>
                        <a:bodyPr/>
                        <a:lstStyle/>
                        <a:p>
                          <a:r>
                            <a:rPr lang="en-US" dirty="0" smtClean="0">
                              <a:solidFill>
                                <a:srgbClr val="FF0000"/>
                              </a:solidFill>
                            </a:rPr>
                            <a:t>Fixed energy</a:t>
                          </a:r>
                          <a:r>
                            <a:rPr lang="en-US" dirty="0" smtClean="0">
                              <a:solidFill>
                                <a:schemeClr val="tx1"/>
                              </a:solidFill>
                            </a:rPr>
                            <a:t> (for a given set of operating conditions),</a:t>
                          </a:r>
                          <a:endParaRPr lang="en-US" dirty="0">
                            <a:solidFill>
                              <a:srgbClr val="FF0000"/>
                            </a:solidFill>
                          </a:endParaRPr>
                        </a:p>
                      </a:txBody>
                      <a:tcPr/>
                    </a:tc>
                    <a:tc>
                      <a:txBody>
                        <a:bodyPr/>
                        <a:lstStyle/>
                        <a:p>
                          <a:r>
                            <a:rPr lang="en-US" dirty="0" smtClean="0">
                              <a:solidFill>
                                <a:srgbClr val="FF0000"/>
                              </a:solidFill>
                            </a:rPr>
                            <a:t>Range</a:t>
                          </a:r>
                          <a:r>
                            <a:rPr lang="en-US" dirty="0" smtClean="0">
                              <a:solidFill>
                                <a:schemeClr val="tx1"/>
                              </a:solidFill>
                            </a:rPr>
                            <a:t> of </a:t>
                          </a:r>
                          <a14:m>
                            <m:oMath xmlns:m="http://schemas.openxmlformats.org/officeDocument/2006/math">
                              <m:r>
                                <a:rPr lang="de-DE" b="0" i="1" smtClean="0">
                                  <a:solidFill>
                                    <a:srgbClr val="0000CC"/>
                                  </a:solidFill>
                                  <a:latin typeface="Cambria Math"/>
                                </a:rPr>
                                <m:t>𝑞𝑞</m:t>
                              </m:r>
                            </m:oMath>
                          </a14:m>
                          <a:r>
                            <a:rPr lang="en-US" dirty="0" smtClean="0">
                              <a:solidFill>
                                <a:srgbClr val="FF0000"/>
                              </a:solidFill>
                            </a:rPr>
                            <a:t> </a:t>
                          </a:r>
                          <a:r>
                            <a:rPr lang="en-US" dirty="0" smtClean="0">
                              <a:solidFill>
                                <a:schemeClr val="tx1"/>
                              </a:solidFill>
                            </a:rPr>
                            <a:t>or</a:t>
                          </a:r>
                          <a:r>
                            <a:rPr lang="en-US" dirty="0" smtClean="0">
                              <a:solidFill>
                                <a:srgbClr val="FF0000"/>
                              </a:solidFill>
                            </a:rPr>
                            <a:t> </a:t>
                          </a:r>
                          <a14:m>
                            <m:oMath xmlns:m="http://schemas.openxmlformats.org/officeDocument/2006/math">
                              <m:r>
                                <a:rPr lang="de-DE" b="0" i="1" smtClean="0">
                                  <a:solidFill>
                                    <a:srgbClr val="0000CC"/>
                                  </a:solidFill>
                                  <a:latin typeface="Cambria Math"/>
                                </a:rPr>
                                <m:t>𝑞</m:t>
                              </m:r>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oMath>
                          </a14:m>
                          <a:r>
                            <a:rPr lang="en-US" dirty="0" smtClean="0">
                              <a:solidFill>
                                <a:srgbClr val="FF0000"/>
                              </a:solidFill>
                            </a:rPr>
                            <a:t> energies</a:t>
                          </a:r>
                          <a:r>
                            <a:rPr lang="en-US" dirty="0" smtClean="0">
                              <a:solidFill>
                                <a:schemeClr val="tx1"/>
                              </a:solidFill>
                            </a:rPr>
                            <a:t> for fixed </a:t>
                          </a:r>
                          <a14:m>
                            <m:oMath xmlns:m="http://schemas.openxmlformats.org/officeDocument/2006/math">
                              <m:r>
                                <a:rPr lang="de-DE" b="0" i="1" smtClean="0">
                                  <a:solidFill>
                                    <a:srgbClr val="0000CC"/>
                                  </a:solidFill>
                                  <a:latin typeface="Cambria Math"/>
                                </a:rPr>
                                <m:t>𝑝𝑝</m:t>
                              </m:r>
                            </m:oMath>
                          </a14:m>
                          <a:r>
                            <a:rPr lang="en-US" dirty="0" smtClean="0">
                              <a:solidFill>
                                <a:srgbClr val="FF0000"/>
                              </a:solidFill>
                            </a:rPr>
                            <a:t> </a:t>
                          </a:r>
                          <a:r>
                            <a:rPr lang="en-US" dirty="0" smtClean="0">
                              <a:solidFill>
                                <a:schemeClr val="tx1"/>
                              </a:solidFill>
                            </a:rPr>
                            <a:t>or</a:t>
                          </a:r>
                          <a:r>
                            <a:rPr lang="en-US" dirty="0" smtClean="0">
                              <a:solidFill>
                                <a:srgbClr val="FF0000"/>
                              </a:solidFill>
                            </a:rPr>
                            <a:t> </a:t>
                          </a:r>
                          <a14:m>
                            <m:oMath xmlns:m="http://schemas.openxmlformats.org/officeDocument/2006/math">
                              <m:r>
                                <a:rPr lang="de-DE" b="0" i="1" smtClean="0">
                                  <a:solidFill>
                                    <a:srgbClr val="0000CC"/>
                                  </a:solidFill>
                                  <a:latin typeface="Cambria Math"/>
                                </a:rPr>
                                <m:t>𝑝</m:t>
                              </m:r>
                              <m:acc>
                                <m:accPr>
                                  <m:chr m:val="̅"/>
                                  <m:ctrlPr>
                                    <a:rPr lang="de-DE" b="0" i="1" smtClean="0">
                                      <a:solidFill>
                                        <a:srgbClr val="0000CC"/>
                                      </a:solidFill>
                                      <a:latin typeface="Cambria Math"/>
                                    </a:rPr>
                                  </m:ctrlPr>
                                </m:accPr>
                                <m:e>
                                  <m:r>
                                    <a:rPr lang="de-DE" b="0" i="1" smtClean="0">
                                      <a:solidFill>
                                        <a:srgbClr val="0000CC"/>
                                      </a:solidFill>
                                      <a:latin typeface="Cambria Math"/>
                                    </a:rPr>
                                    <m:t>𝑝</m:t>
                                  </m:r>
                                </m:e>
                              </m:acc>
                            </m:oMath>
                          </a14:m>
                          <a:r>
                            <a:rPr lang="en-US" dirty="0" smtClean="0">
                              <a:solidFill>
                                <a:srgbClr val="FF0000"/>
                              </a:solidFill>
                            </a:rPr>
                            <a:t> </a:t>
                          </a:r>
                          <a:r>
                            <a:rPr lang="en-US" dirty="0" smtClean="0">
                              <a:solidFill>
                                <a:schemeClr val="tx1"/>
                              </a:solidFill>
                            </a:rPr>
                            <a:t>energy.</a:t>
                          </a:r>
                          <a:endParaRPr lang="en-US" dirty="0">
                            <a:solidFill>
                              <a:schemeClr val="tx1"/>
                            </a:solidFill>
                          </a:endParaRPr>
                        </a:p>
                      </a:txBody>
                      <a:tcPr/>
                    </a:tc>
                  </a:tr>
                  <a:tr h="370840">
                    <a:tc>
                      <a:txBody>
                        <a:bodyPr/>
                        <a:lstStyle/>
                        <a:p>
                          <a:r>
                            <a:rPr lang="en-US" dirty="0" smtClean="0"/>
                            <a:t>Best for detailed </a:t>
                          </a:r>
                          <a:r>
                            <a:rPr lang="en-US" dirty="0" smtClean="0">
                              <a:solidFill>
                                <a:srgbClr val="FF0000"/>
                              </a:solidFill>
                            </a:rPr>
                            <a:t>study</a:t>
                          </a:r>
                          <a:endParaRPr lang="en-US" dirty="0"/>
                        </a:p>
                      </a:txBody>
                      <a:tcPr/>
                    </a:tc>
                    <a:tc>
                      <a:txBody>
                        <a:bodyPr/>
                        <a:lstStyle/>
                        <a:p>
                          <a:r>
                            <a:rPr lang="en-US" dirty="0" smtClean="0">
                              <a:solidFill>
                                <a:schemeClr val="tx1"/>
                              </a:solidFill>
                            </a:rPr>
                            <a:t>Best for </a:t>
                          </a:r>
                          <a:r>
                            <a:rPr lang="en-US" dirty="0" smtClean="0">
                              <a:solidFill>
                                <a:srgbClr val="FF0000"/>
                              </a:solidFill>
                            </a:rPr>
                            <a:t>discovering</a:t>
                          </a:r>
                          <a:r>
                            <a:rPr lang="en-US" dirty="0" smtClean="0">
                              <a:solidFill>
                                <a:schemeClr val="tx1"/>
                              </a:solidFill>
                            </a:rPr>
                            <a:t> new things</a:t>
                          </a:r>
                          <a:endParaRPr lang="en-US" dirty="0">
                            <a:solidFill>
                              <a:schemeClr val="tx1"/>
                            </a:solidFill>
                          </a:endParaRPr>
                        </a:p>
                      </a:txBody>
                      <a:tcPr/>
                    </a:tc>
                  </a:tr>
                </a:tbl>
              </a:graphicData>
            </a:graphic>
          </p:graphicFrame>
        </mc:Choice>
        <mc:Fallback xmlns="">
          <p:graphicFrame>
            <p:nvGraphicFramePr>
              <p:cNvPr id="3" name="Tabelle 2"/>
              <p:cNvGraphicFramePr>
                <a:graphicFrameLocks noGrp="1"/>
              </p:cNvGraphicFramePr>
              <p:nvPr>
                <p:extLst>
                  <p:ext uri="{D42A27DB-BD31-4B8C-83A1-F6EECF244321}">
                    <p14:modId xmlns:p14="http://schemas.microsoft.com/office/powerpoint/2010/main" val="3342439699"/>
                  </p:ext>
                </p:extLst>
              </p:nvPr>
            </p:nvGraphicFramePr>
            <p:xfrm>
              <a:off x="1548000" y="900000"/>
              <a:ext cx="6096000" cy="3571240"/>
            </p:xfrm>
            <a:graphic>
              <a:graphicData uri="http://schemas.openxmlformats.org/drawingml/2006/table">
                <a:tbl>
                  <a:tblPr firstRow="1" bandRow="1">
                    <a:effectLst>
                      <a:outerShdw blurRad="50800" dist="50800" dir="5400000" algn="ctr" rotWithShape="0">
                        <a:schemeClr val="bg1"/>
                      </a:outerShdw>
                    </a:effectLst>
                    <a:tableStyleId>{7E9639D4-E3E2-4D34-9284-5A2195B3D0D7}</a:tableStyleId>
                  </a:tblPr>
                  <a:tblGrid>
                    <a:gridCol w="3048000"/>
                    <a:gridCol w="3048000"/>
                  </a:tblGrid>
                  <a:tr h="365760">
                    <a:tc>
                      <a:txBody>
                        <a:bodyPr/>
                        <a:lstStyle/>
                        <a:p>
                          <a:pPr algn="ctr"/>
                          <a:r>
                            <a:rPr lang="en-US" dirty="0" smtClean="0">
                              <a:solidFill>
                                <a:schemeClr val="tx1"/>
                              </a:solidFill>
                            </a:rPr>
                            <a:t>Electron Machine</a:t>
                          </a:r>
                          <a:endParaRPr lang="en-US" dirty="0">
                            <a:solidFill>
                              <a:schemeClr val="tx1"/>
                            </a:solidFill>
                          </a:endParaRPr>
                        </a:p>
                      </a:txBody>
                      <a:tcPr>
                        <a:solidFill>
                          <a:srgbClr val="FFFF00"/>
                        </a:solidFill>
                      </a:tcPr>
                    </a:tc>
                    <a:tc>
                      <a:txBody>
                        <a:bodyPr/>
                        <a:lstStyle/>
                        <a:p>
                          <a:pPr algn="ctr"/>
                          <a:r>
                            <a:rPr lang="en-US" dirty="0" smtClean="0">
                              <a:solidFill>
                                <a:schemeClr val="tx1"/>
                              </a:solidFill>
                            </a:rPr>
                            <a:t>Proton Machine</a:t>
                          </a:r>
                          <a:endParaRPr lang="en-US" dirty="0">
                            <a:solidFill>
                              <a:schemeClr val="tx1"/>
                            </a:solidFill>
                          </a:endParaRPr>
                        </a:p>
                      </a:txBody>
                      <a:tcPr>
                        <a:solidFill>
                          <a:srgbClr val="FFFF00"/>
                        </a:solidFill>
                      </a:tcPr>
                    </a:tc>
                  </a:tr>
                  <a:tr h="640080">
                    <a:tc>
                      <a:txBody>
                        <a:bodyPr/>
                        <a:lstStyle/>
                        <a:p>
                          <a:endParaRPr lang="en-US"/>
                        </a:p>
                      </a:txBody>
                      <a:tcPr>
                        <a:blipFill rotWithShape="1">
                          <a:blip r:embed="rId3"/>
                          <a:stretch>
                            <a:fillRect l="-1800" t="-61905" r="-101800" b="-417143"/>
                          </a:stretch>
                        </a:blipFill>
                      </a:tcPr>
                    </a:tc>
                    <a:tc>
                      <a:txBody>
                        <a:bodyPr/>
                        <a:lstStyle/>
                        <a:p>
                          <a:endParaRPr lang="en-US"/>
                        </a:p>
                      </a:txBody>
                      <a:tcPr>
                        <a:blipFill rotWithShape="1">
                          <a:blip r:embed="rId3"/>
                          <a:stretch>
                            <a:fillRect l="-101800" t="-61905" r="-1800" b="-417143"/>
                          </a:stretch>
                        </a:blipFill>
                      </a:tcPr>
                    </a:tc>
                  </a:tr>
                  <a:tr h="914400">
                    <a:tc>
                      <a:txBody>
                        <a:bodyPr/>
                        <a:lstStyle/>
                        <a:p>
                          <a:endParaRPr lang="en-US"/>
                        </a:p>
                      </a:txBody>
                      <a:tcPr>
                        <a:blipFill rotWithShape="1">
                          <a:blip r:embed="rId3"/>
                          <a:stretch>
                            <a:fillRect l="-1800" t="-113333" r="-101800" b="-192000"/>
                          </a:stretch>
                        </a:blipFill>
                      </a:tcPr>
                    </a:tc>
                    <a:tc>
                      <a:txBody>
                        <a:bodyPr/>
                        <a:lstStyle/>
                        <a:p>
                          <a:endParaRPr lang="en-US"/>
                        </a:p>
                      </a:txBody>
                      <a:tcPr>
                        <a:blipFill rotWithShape="1">
                          <a:blip r:embed="rId3"/>
                          <a:stretch>
                            <a:fillRect l="-101800" t="-113333" r="-1800" b="-192000"/>
                          </a:stretch>
                        </a:blipFill>
                      </a:tcPr>
                    </a:tc>
                  </a:tr>
                  <a:tr h="370840">
                    <a:tc>
                      <a:txBody>
                        <a:bodyPr/>
                        <a:lstStyle/>
                        <a:p>
                          <a:endParaRPr lang="en-US"/>
                        </a:p>
                      </a:txBody>
                      <a:tcPr>
                        <a:blipFill rotWithShape="1">
                          <a:blip r:embed="rId3"/>
                          <a:stretch>
                            <a:fillRect l="-1800" t="-533333" r="-101800" b="-380000"/>
                          </a:stretch>
                        </a:blipFill>
                      </a:tcPr>
                    </a:tc>
                    <a:tc>
                      <a:txBody>
                        <a:bodyPr/>
                        <a:lstStyle/>
                        <a:p>
                          <a:endParaRPr lang="en-US"/>
                        </a:p>
                      </a:txBody>
                      <a:tcPr>
                        <a:blipFill rotWithShape="1">
                          <a:blip r:embed="rId3"/>
                          <a:stretch>
                            <a:fillRect l="-101800" t="-533333" r="-1800" b="-380000"/>
                          </a:stretch>
                        </a:blipFill>
                      </a:tcPr>
                    </a:tc>
                  </a:tr>
                  <a:tr h="640080">
                    <a:tc>
                      <a:txBody>
                        <a:bodyPr/>
                        <a:lstStyle/>
                        <a:p>
                          <a:r>
                            <a:rPr lang="en-US" dirty="0" smtClean="0">
                              <a:solidFill>
                                <a:srgbClr val="FF0000"/>
                              </a:solidFill>
                            </a:rPr>
                            <a:t>Fixed energy</a:t>
                          </a:r>
                          <a:r>
                            <a:rPr lang="en-US" dirty="0" smtClean="0">
                              <a:solidFill>
                                <a:schemeClr val="tx1"/>
                              </a:solidFill>
                            </a:rPr>
                            <a:t> (for a given set of operating conditions),</a:t>
                          </a:r>
                          <a:endParaRPr lang="en-US" dirty="0">
                            <a:solidFill>
                              <a:srgbClr val="FF0000"/>
                            </a:solidFill>
                          </a:endParaRPr>
                        </a:p>
                      </a:txBody>
                      <a:tcPr/>
                    </a:tc>
                    <a:tc>
                      <a:txBody>
                        <a:bodyPr/>
                        <a:lstStyle/>
                        <a:p>
                          <a:endParaRPr lang="en-US"/>
                        </a:p>
                      </a:txBody>
                      <a:tcPr>
                        <a:blipFill rotWithShape="1">
                          <a:blip r:embed="rId3"/>
                          <a:stretch>
                            <a:fillRect l="-101800" t="-361905" r="-1800" b="-117143"/>
                          </a:stretch>
                        </a:blipFill>
                      </a:tcPr>
                    </a:tc>
                  </a:tr>
                  <a:tr h="640080">
                    <a:tc>
                      <a:txBody>
                        <a:bodyPr/>
                        <a:lstStyle/>
                        <a:p>
                          <a:r>
                            <a:rPr lang="en-US" dirty="0" smtClean="0"/>
                            <a:t>Best for detailed </a:t>
                          </a:r>
                          <a:r>
                            <a:rPr lang="en-US" dirty="0" smtClean="0">
                              <a:solidFill>
                                <a:srgbClr val="FF0000"/>
                              </a:solidFill>
                            </a:rPr>
                            <a:t>study</a:t>
                          </a:r>
                          <a:endParaRPr lang="en-US" dirty="0"/>
                        </a:p>
                      </a:txBody>
                      <a:tcPr/>
                    </a:tc>
                    <a:tc>
                      <a:txBody>
                        <a:bodyPr/>
                        <a:lstStyle/>
                        <a:p>
                          <a:r>
                            <a:rPr lang="en-US" dirty="0" smtClean="0">
                              <a:solidFill>
                                <a:schemeClr val="tx1"/>
                              </a:solidFill>
                            </a:rPr>
                            <a:t>Best for </a:t>
                          </a:r>
                          <a:r>
                            <a:rPr lang="en-US" dirty="0" smtClean="0">
                              <a:solidFill>
                                <a:srgbClr val="FF0000"/>
                              </a:solidFill>
                            </a:rPr>
                            <a:t>discovering</a:t>
                          </a:r>
                          <a:r>
                            <a:rPr lang="en-US" dirty="0" smtClean="0">
                              <a:solidFill>
                                <a:schemeClr val="tx1"/>
                              </a:solidFill>
                            </a:rPr>
                            <a:t> new things</a:t>
                          </a:r>
                          <a:endParaRPr lang="en-US" dirty="0">
                            <a:solidFill>
                              <a:schemeClr val="tx1"/>
                            </a:solidFill>
                          </a:endParaRPr>
                        </a:p>
                      </a:txBody>
                      <a:tcPr/>
                    </a:tc>
                  </a:tr>
                </a:tbl>
              </a:graphicData>
            </a:graphic>
          </p:graphicFrame>
        </mc:Fallback>
      </mc:AlternateContent>
      <p:sp>
        <p:nvSpPr>
          <p:cNvPr id="2" name="Titel 1"/>
          <p:cNvSpPr>
            <a:spLocks noGrp="1"/>
          </p:cNvSpPr>
          <p:nvPr>
            <p:ph type="title"/>
          </p:nvPr>
        </p:nvSpPr>
        <p:spPr/>
        <p:txBody>
          <a:bodyPr/>
          <a:lstStyle/>
          <a:p>
            <a:r>
              <a:rPr lang="en-US" dirty="0" smtClean="0"/>
              <a:t>Electron vs. Proton Machines</a:t>
            </a:r>
            <a:endParaRPr lang="en-US" dirty="0"/>
          </a:p>
        </p:txBody>
      </p:sp>
      <p:cxnSp>
        <p:nvCxnSpPr>
          <p:cNvPr id="8" name="Gerade Verbindung 7"/>
          <p:cNvCxnSpPr>
            <a:endCxn id="3" idx="2"/>
          </p:cNvCxnSpPr>
          <p:nvPr/>
        </p:nvCxnSpPr>
        <p:spPr>
          <a:xfrm>
            <a:off x="1548000" y="900000"/>
            <a:ext cx="0" cy="3598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a:endCxn id="3" idx="2"/>
          </p:cNvCxnSpPr>
          <p:nvPr/>
        </p:nvCxnSpPr>
        <p:spPr>
          <a:xfrm>
            <a:off x="4572000" y="900000"/>
            <a:ext cx="24000" cy="3571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0" y="5040000"/>
            <a:ext cx="1071429" cy="10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40001" y="5040000"/>
            <a:ext cx="6552280" cy="861774"/>
          </a:xfrm>
          <a:prstGeom prst="rect">
            <a:avLst/>
          </a:prstGeom>
          <a:noFill/>
        </p:spPr>
        <p:txBody>
          <a:bodyPr wrap="square" rtlCol="0">
            <a:spAutoFit/>
          </a:bodyPr>
          <a:lstStyle/>
          <a:p>
            <a:r>
              <a:rPr lang="en-US" b="1" i="1" dirty="0" smtClean="0"/>
              <a:t>Hadron Collider </a:t>
            </a:r>
            <a:r>
              <a:rPr lang="en-US" dirty="0" smtClean="0"/>
              <a:t>(</a:t>
            </a:r>
            <a:r>
              <a:rPr lang="en-US" sz="1600" dirty="0" smtClean="0"/>
              <a:t>note, proton is a complex mixture of quarks and gluons</a:t>
            </a:r>
            <a:r>
              <a:rPr lang="en-US" dirty="0" smtClean="0"/>
              <a:t>): </a:t>
            </a:r>
          </a:p>
          <a:p>
            <a:r>
              <a:rPr lang="en-US" sz="1600" dirty="0" smtClean="0"/>
              <a:t>Crazy background due to splashed quarks and gluons connected by complex color-charge strings.</a:t>
            </a:r>
            <a:endParaRPr lang="en-US" sz="1600" dirty="0"/>
          </a:p>
        </p:txBody>
      </p:sp>
    </p:spTree>
    <p:extLst>
      <p:ext uri="{BB962C8B-B14F-4D97-AF65-F5344CB8AC3E}">
        <p14:creationId xmlns:p14="http://schemas.microsoft.com/office/powerpoint/2010/main" val="322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Synchrotrons</a:t>
            </a:r>
            <a:endParaRPr lang="en-US" dirty="0"/>
          </a:p>
        </p:txBody>
      </p:sp>
      <p:sp>
        <p:nvSpPr>
          <p:cNvPr id="3" name="Textfeld 2"/>
          <p:cNvSpPr txBox="1"/>
          <p:nvPr/>
        </p:nvSpPr>
        <p:spPr>
          <a:xfrm>
            <a:off x="540000" y="720000"/>
            <a:ext cx="8136904"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sz="1600" dirty="0" smtClean="0"/>
              <a:t>The bending field changes with particle beam energy to maintain a constant radius:</a:t>
            </a:r>
            <a:endParaRPr lang="en-US" dirty="0"/>
          </a:p>
        </p:txBody>
      </p:sp>
      <p:sp>
        <p:nvSpPr>
          <p:cNvPr id="6" name="Textfeld 5"/>
          <p:cNvSpPr txBox="1"/>
          <p:nvPr/>
        </p:nvSpPr>
        <p:spPr>
          <a:xfrm>
            <a:off x="540000" y="2700000"/>
            <a:ext cx="8136904" cy="338554"/>
          </a:xfrm>
          <a:prstGeom prst="rect">
            <a:avLst/>
          </a:prstGeom>
          <a:noFill/>
        </p:spPr>
        <p:txBody>
          <a:bodyPr wrap="square" rtlCol="0">
            <a:spAutoFit/>
          </a:bodyPr>
          <a:lstStyle/>
          <a:p>
            <a:r>
              <a:rPr lang="en-US" sz="1600" dirty="0" smtClean="0"/>
              <a:t>B ramps in proportion to the momentum. The revolution frequency also changes with momentum</a:t>
            </a:r>
            <a:endParaRPr lang="en-US" sz="1600" dirty="0"/>
          </a:p>
        </p:txBody>
      </p:sp>
      <mc:AlternateContent xmlns:mc="http://schemas.openxmlformats.org/markup-compatibility/2006" xmlns:a14="http://schemas.microsoft.com/office/drawing/2010/main">
        <mc:Choice Requires="a14">
          <p:sp>
            <p:nvSpPr>
              <p:cNvPr id="11" name="Textfeld 10"/>
              <p:cNvSpPr txBox="1"/>
              <p:nvPr/>
            </p:nvSpPr>
            <p:spPr>
              <a:xfrm>
                <a:off x="540000" y="3060000"/>
                <a:ext cx="8136904" cy="646331"/>
              </a:xfrm>
              <a:prstGeom prst="rect">
                <a:avLst/>
              </a:prstGeom>
              <a:noFill/>
            </p:spPr>
            <p:txBody>
              <a:bodyPr wrap="square" rtlCol="0">
                <a:spAutoFit/>
              </a:bodyPr>
              <a:lstStyle/>
              <a:p>
                <a14:m>
                  <m:oMath xmlns:m="http://schemas.openxmlformats.org/officeDocument/2006/math">
                    <m:r>
                      <a:rPr lang="en-US" i="1" smtClean="0">
                        <a:solidFill>
                          <a:srgbClr val="FF0000"/>
                        </a:solidFill>
                        <a:latin typeface="Cambria Math"/>
                        <a:ea typeface="Cambria Math"/>
                      </a:rPr>
                      <m:t>⇒</m:t>
                    </m:r>
                  </m:oMath>
                </a14:m>
                <a:r>
                  <a:rPr lang="en-US" dirty="0" smtClean="0">
                    <a:solidFill>
                      <a:srgbClr val="FF0000"/>
                    </a:solidFill>
                  </a:rPr>
                  <a:t> Maximal momentum is therefore limited by both the maximal available magnetic field </a:t>
                </a:r>
                <a:r>
                  <a:rPr lang="en-US" b="1" i="1" dirty="0" smtClean="0">
                    <a:solidFill>
                      <a:srgbClr val="FF0000"/>
                    </a:solidFill>
                  </a:rPr>
                  <a:t>B</a:t>
                </a:r>
                <a:r>
                  <a:rPr lang="en-US" dirty="0" smtClean="0">
                    <a:solidFill>
                      <a:srgbClr val="FF0000"/>
                    </a:solidFill>
                  </a:rPr>
                  <a:t> and the size of the ring </a:t>
                </a:r>
                <a:r>
                  <a:rPr lang="el-GR" b="1" i="1" dirty="0" smtClean="0">
                    <a:solidFill>
                      <a:srgbClr val="FF0000"/>
                    </a:solidFill>
                  </a:rPr>
                  <a:t>ρ</a:t>
                </a:r>
                <a:r>
                  <a:rPr lang="en-US" sz="1600" dirty="0" smtClean="0">
                    <a:solidFill>
                      <a:srgbClr val="FF0000"/>
                    </a:solidFill>
                  </a:rPr>
                  <a:t>.</a:t>
                </a:r>
                <a:endParaRPr lang="en-US" sz="1600" dirty="0">
                  <a:solidFill>
                    <a:srgbClr val="FF0000"/>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540000" y="3060000"/>
                <a:ext cx="8136904" cy="646331"/>
              </a:xfrm>
              <a:prstGeom prst="rect">
                <a:avLst/>
              </a:prstGeom>
              <a:blipFill rotWithShape="1">
                <a:blip r:embed="rId3"/>
                <a:stretch>
                  <a:fillRect l="-675" t="-4717" b="-14151"/>
                </a:stretch>
              </a:blipFill>
            </p:spPr>
            <p:txBody>
              <a:bodyPr/>
              <a:lstStyle/>
              <a:p>
                <a:r>
                  <a:rPr lang="en-US">
                    <a:noFill/>
                  </a:rPr>
                  <a:t> </a:t>
                </a:r>
              </a:p>
            </p:txBody>
          </p:sp>
        </mc:Fallback>
      </mc:AlternateContent>
      <p:sp>
        <p:nvSpPr>
          <p:cNvPr id="12" name="Textfeld 11"/>
          <p:cNvSpPr txBox="1"/>
          <p:nvPr/>
        </p:nvSpPr>
        <p:spPr>
          <a:xfrm>
            <a:off x="540000" y="3780000"/>
            <a:ext cx="7921328" cy="1815882"/>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00CC"/>
                </a:solidFill>
              </a:rPr>
              <a:t> </a:t>
            </a:r>
            <a:r>
              <a:rPr lang="en-US" sz="1600" dirty="0" smtClean="0"/>
              <a:t>To </a:t>
            </a:r>
            <a:r>
              <a:rPr lang="en-US" sz="1600" dirty="0"/>
              <a:t>keep particles well contained inside </a:t>
            </a:r>
            <a:r>
              <a:rPr lang="en-US" sz="1600" dirty="0" smtClean="0"/>
              <a:t>the beam </a:t>
            </a:r>
            <a:r>
              <a:rPr lang="en-US" sz="1600" dirty="0"/>
              <a:t>pipe and to achieve the stable </a:t>
            </a:r>
            <a:r>
              <a:rPr lang="en-US" sz="1600" dirty="0" smtClean="0"/>
              <a:t>orbit, particles </a:t>
            </a:r>
            <a:r>
              <a:rPr lang="en-US" sz="1600" dirty="0"/>
              <a:t>are accelerated in </a:t>
            </a:r>
            <a:r>
              <a:rPr lang="en-US" sz="1600" b="1" i="1" dirty="0" smtClean="0">
                <a:solidFill>
                  <a:srgbClr val="0000CC"/>
                </a:solidFill>
              </a:rPr>
              <a:t>bunches</a:t>
            </a:r>
            <a:r>
              <a:rPr lang="en-US" sz="1600" dirty="0" smtClean="0"/>
              <a:t>, synchronized </a:t>
            </a:r>
            <a:r>
              <a:rPr lang="en-US" sz="1600" dirty="0"/>
              <a:t>with the radio-frequency </a:t>
            </a:r>
            <a:r>
              <a:rPr lang="en-US" sz="1600" dirty="0" smtClean="0"/>
              <a:t>field.</a:t>
            </a:r>
          </a:p>
          <a:p>
            <a:pPr marL="285750" indent="-285750">
              <a:buFont typeface="Wingdings" panose="05000000000000000000" pitchFamily="2" charset="2"/>
              <a:buChar char="v"/>
            </a:pPr>
            <a:endParaRPr lang="en-US" sz="800" dirty="0"/>
          </a:p>
          <a:p>
            <a:pPr marL="285750" indent="-285750">
              <a:buFont typeface="Wingdings" panose="05000000000000000000" pitchFamily="2" charset="2"/>
              <a:buChar char="v"/>
            </a:pPr>
            <a:r>
              <a:rPr lang="en-US" sz="1600" dirty="0" smtClean="0">
                <a:solidFill>
                  <a:srgbClr val="0000CC"/>
                </a:solidFill>
              </a:rPr>
              <a:t> </a:t>
            </a:r>
            <a:r>
              <a:rPr lang="en-US" sz="1600" dirty="0"/>
              <a:t>  Analogously to </a:t>
            </a:r>
            <a:r>
              <a:rPr lang="en-US" sz="1600" dirty="0" err="1"/>
              <a:t>linacs</a:t>
            </a:r>
            <a:r>
              <a:rPr lang="en-US" sz="1600" dirty="0"/>
              <a:t>, all particles in a bunch has to move with the circulation frequency in phase with the radio-frequency field</a:t>
            </a:r>
            <a:r>
              <a:rPr lang="en-US" sz="1600" dirty="0" smtClean="0"/>
              <a:t>.</a:t>
            </a:r>
          </a:p>
          <a:p>
            <a:pPr marL="285750" indent="-285750">
              <a:buFont typeface="Wingdings" panose="05000000000000000000" pitchFamily="2" charset="2"/>
              <a:buChar char="v"/>
            </a:pPr>
            <a:endParaRPr lang="en-US" sz="800" dirty="0"/>
          </a:p>
          <a:p>
            <a:pPr marL="285750" indent="-285750">
              <a:buFont typeface="Wingdings" panose="05000000000000000000" pitchFamily="2" charset="2"/>
              <a:buChar char="v"/>
            </a:pPr>
            <a:r>
              <a:rPr lang="en-US" sz="1600" dirty="0">
                <a:solidFill>
                  <a:srgbClr val="0000CC"/>
                </a:solidFill>
              </a:rPr>
              <a:t> </a:t>
            </a:r>
            <a:r>
              <a:rPr lang="en-US" sz="1600" dirty="0"/>
              <a:t>Requirement of precise synchronization, however, is not very tight: particles behind the radio-frequency phase will receive lower momentum increase, and other way </a:t>
            </a:r>
            <a:r>
              <a:rPr lang="en-US" sz="1600" dirty="0" smtClean="0"/>
              <a:t>around</a:t>
            </a:r>
            <a:r>
              <a:rPr lang="en-US" sz="1600" dirty="0"/>
              <a:t>.</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5" name="Textfeld 4"/>
              <p:cNvSpPr txBox="1"/>
              <p:nvPr/>
            </p:nvSpPr>
            <p:spPr>
              <a:xfrm>
                <a:off x="2879517" y="1196752"/>
                <a:ext cx="3457870" cy="6124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00CC"/>
                              </a:solidFill>
                              <a:latin typeface="Cambria Math"/>
                            </a:rPr>
                          </m:ctrlPr>
                        </m:fPr>
                        <m:num>
                          <m:r>
                            <a:rPr lang="de-DE" sz="1600" b="0" i="1" smtClean="0">
                              <a:solidFill>
                                <a:srgbClr val="0000CC"/>
                              </a:solidFill>
                              <a:latin typeface="Cambria Math"/>
                            </a:rPr>
                            <m:t>1</m:t>
                          </m:r>
                        </m:num>
                        <m:den>
                          <m:r>
                            <a:rPr lang="en-US" sz="1600" i="1" smtClean="0">
                              <a:solidFill>
                                <a:srgbClr val="0000CC"/>
                              </a:solidFill>
                              <a:latin typeface="Cambria Math"/>
                              <a:ea typeface="Cambria Math"/>
                            </a:rPr>
                            <m:t>𝜌</m:t>
                          </m:r>
                          <m:d>
                            <m:dPr>
                              <m:begChr m:val="["/>
                              <m:endChr m:val="]"/>
                              <m:ctrlPr>
                                <a:rPr lang="en-US" sz="1600" i="1" smtClean="0">
                                  <a:solidFill>
                                    <a:srgbClr val="0000CC"/>
                                  </a:solidFill>
                                  <a:latin typeface="Cambria Math"/>
                                  <a:ea typeface="Cambria Math"/>
                                </a:rPr>
                              </m:ctrlPr>
                            </m:dPr>
                            <m:e>
                              <m:r>
                                <a:rPr lang="de-DE" sz="1600" b="0" i="1" smtClean="0">
                                  <a:solidFill>
                                    <a:srgbClr val="0000CC"/>
                                  </a:solidFill>
                                  <a:latin typeface="Cambria Math"/>
                                  <a:ea typeface="Cambria Math"/>
                                </a:rPr>
                                <m:t>𝑚</m:t>
                              </m:r>
                            </m:e>
                          </m:d>
                        </m:den>
                      </m:f>
                      <m:r>
                        <a:rPr lang="de-DE" sz="1600" b="0" i="1" smtClean="0">
                          <a:solidFill>
                            <a:srgbClr val="0000CC"/>
                          </a:solidFill>
                          <a:latin typeface="Cambria Math"/>
                        </a:rPr>
                        <m:t>=0.3</m:t>
                      </m:r>
                      <m:f>
                        <m:fPr>
                          <m:ctrlPr>
                            <a:rPr lang="de-DE" sz="1600" b="0" i="1" smtClean="0">
                              <a:solidFill>
                                <a:srgbClr val="0000CC"/>
                              </a:solidFill>
                              <a:latin typeface="Cambria Math"/>
                            </a:rPr>
                          </m:ctrlPr>
                        </m:fPr>
                        <m:num>
                          <m:r>
                            <a:rPr lang="de-DE" sz="1600" b="0" i="1" smtClean="0">
                              <a:solidFill>
                                <a:srgbClr val="0000CC"/>
                              </a:solidFill>
                              <a:latin typeface="Cambria Math"/>
                            </a:rPr>
                            <m:t>𝐵</m:t>
                          </m:r>
                          <m:d>
                            <m:dPr>
                              <m:begChr m:val="["/>
                              <m:endChr m:val="]"/>
                              <m:ctrlPr>
                                <a:rPr lang="de-DE" sz="1600" b="0" i="1" smtClean="0">
                                  <a:solidFill>
                                    <a:srgbClr val="0000CC"/>
                                  </a:solidFill>
                                  <a:latin typeface="Cambria Math"/>
                                </a:rPr>
                              </m:ctrlPr>
                            </m:dPr>
                            <m:e>
                              <m:r>
                                <a:rPr lang="de-DE" sz="1600" b="0" i="1" smtClean="0">
                                  <a:solidFill>
                                    <a:srgbClr val="0000CC"/>
                                  </a:solidFill>
                                  <a:latin typeface="Cambria Math"/>
                                </a:rPr>
                                <m:t>𝑇</m:t>
                              </m:r>
                            </m:e>
                          </m:d>
                        </m:num>
                        <m:den>
                          <m:r>
                            <a:rPr lang="de-DE" sz="1600" b="0" i="1" smtClean="0">
                              <a:solidFill>
                                <a:srgbClr val="0000CC"/>
                              </a:solidFill>
                              <a:latin typeface="Cambria Math"/>
                              <a:ea typeface="Cambria Math"/>
                            </a:rPr>
                            <m:t>𝛽</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𝐸</m:t>
                          </m:r>
                          <m:d>
                            <m:dPr>
                              <m:begChr m:val="["/>
                              <m:endChr m:val="]"/>
                              <m:ctrlPr>
                                <a:rPr lang="de-DE" sz="1600" b="0" i="1" smtClean="0">
                                  <a:solidFill>
                                    <a:srgbClr val="0000CC"/>
                                  </a:solidFill>
                                  <a:latin typeface="Cambria Math"/>
                                  <a:ea typeface="Cambria Math"/>
                                </a:rPr>
                              </m:ctrlPr>
                            </m:dPr>
                            <m:e>
                              <m:r>
                                <a:rPr lang="de-DE" sz="1600" b="0" i="1" smtClean="0">
                                  <a:solidFill>
                                    <a:srgbClr val="0000CC"/>
                                  </a:solidFill>
                                  <a:latin typeface="Cambria Math"/>
                                  <a:ea typeface="Cambria Math"/>
                                </a:rPr>
                                <m:t>𝐺𝑒𝑉</m:t>
                              </m:r>
                            </m:e>
                          </m:d>
                        </m:den>
                      </m:f>
                      <m:r>
                        <a:rPr lang="de-DE" sz="1600" b="0" i="1" smtClean="0">
                          <a:solidFill>
                            <a:srgbClr val="0000CC"/>
                          </a:solidFill>
                          <a:latin typeface="Cambria Math"/>
                        </a:rPr>
                        <m:t>=0.3</m:t>
                      </m:r>
                      <m:f>
                        <m:fPr>
                          <m:ctrlPr>
                            <a:rPr lang="de-DE" sz="1600" b="0" i="1" smtClean="0">
                              <a:solidFill>
                                <a:srgbClr val="0000CC"/>
                              </a:solidFill>
                              <a:latin typeface="Cambria Math"/>
                            </a:rPr>
                          </m:ctrlPr>
                        </m:fPr>
                        <m:num>
                          <m:r>
                            <a:rPr lang="de-DE" sz="1600" b="0" i="1" smtClean="0">
                              <a:solidFill>
                                <a:srgbClr val="0000CC"/>
                              </a:solidFill>
                              <a:latin typeface="Cambria Math"/>
                            </a:rPr>
                            <m:t>𝐵</m:t>
                          </m:r>
                          <m:d>
                            <m:dPr>
                              <m:begChr m:val="["/>
                              <m:endChr m:val="]"/>
                              <m:ctrlPr>
                                <a:rPr lang="de-DE" sz="1600" b="0" i="1" smtClean="0">
                                  <a:solidFill>
                                    <a:srgbClr val="0000CC"/>
                                  </a:solidFill>
                                  <a:latin typeface="Cambria Math"/>
                                </a:rPr>
                              </m:ctrlPr>
                            </m:dPr>
                            <m:e>
                              <m:r>
                                <a:rPr lang="de-DE" sz="1600" b="0" i="1" smtClean="0">
                                  <a:solidFill>
                                    <a:srgbClr val="0000CC"/>
                                  </a:solidFill>
                                  <a:latin typeface="Cambria Math"/>
                                </a:rPr>
                                <m:t>𝑇</m:t>
                              </m:r>
                            </m:e>
                          </m:d>
                        </m:num>
                        <m:den>
                          <m:r>
                            <a:rPr lang="de-DE" sz="1600" b="0" i="1" smtClean="0">
                              <a:solidFill>
                                <a:srgbClr val="0000CC"/>
                              </a:solidFill>
                              <a:latin typeface="Cambria Math"/>
                            </a:rPr>
                            <m:t>𝑐𝑝</m:t>
                          </m:r>
                          <m:d>
                            <m:dPr>
                              <m:begChr m:val="["/>
                              <m:endChr m:val="]"/>
                              <m:ctrlPr>
                                <a:rPr lang="de-DE" sz="1600" b="0" i="1" smtClean="0">
                                  <a:solidFill>
                                    <a:srgbClr val="0000CC"/>
                                  </a:solidFill>
                                  <a:latin typeface="Cambria Math"/>
                                </a:rPr>
                              </m:ctrlPr>
                            </m:dPr>
                            <m:e>
                              <m:r>
                                <a:rPr lang="de-DE" sz="1600" b="0" i="1" smtClean="0">
                                  <a:solidFill>
                                    <a:srgbClr val="0000CC"/>
                                  </a:solidFill>
                                  <a:latin typeface="Cambria Math"/>
                                </a:rPr>
                                <m:t>𝐺𝑒𝑉</m:t>
                              </m:r>
                            </m:e>
                          </m:d>
                        </m:den>
                      </m:f>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879517" y="1196752"/>
                <a:ext cx="3457870" cy="612412"/>
              </a:xfrm>
              <a:prstGeom prst="rect">
                <a:avLst/>
              </a:prstGeom>
              <a:blipFill rotWithShape="1">
                <a:blip r:embed="rId4"/>
                <a:stretch>
                  <a:fillRect/>
                </a:stretch>
              </a:blipFill>
            </p:spPr>
            <p:txBody>
              <a:bodyPr/>
              <a:lstStyle/>
              <a:p>
                <a:r>
                  <a:rPr lang="en-US">
                    <a:noFill/>
                  </a:rPr>
                  <a:t> </a:t>
                </a:r>
              </a:p>
            </p:txBody>
          </p:sp>
        </mc:Fallback>
      </mc:AlternateContent>
      <p:sp>
        <p:nvSpPr>
          <p:cNvPr id="7" name="Textfeld 6"/>
          <p:cNvSpPr txBox="1"/>
          <p:nvPr/>
        </p:nvSpPr>
        <p:spPr>
          <a:xfrm>
            <a:off x="540001" y="1980000"/>
            <a:ext cx="8136904" cy="584775"/>
          </a:xfrm>
          <a:prstGeom prst="rect">
            <a:avLst/>
          </a:prstGeom>
          <a:noFill/>
        </p:spPr>
        <p:txBody>
          <a:bodyPr wrap="square" rtlCol="0">
            <a:spAutoFit/>
          </a:bodyPr>
          <a:lstStyle/>
          <a:p>
            <a:r>
              <a:rPr lang="en-US" sz="1600" i="1" dirty="0" smtClean="0">
                <a:solidFill>
                  <a:srgbClr val="0000CC"/>
                </a:solidFill>
              </a:rPr>
              <a:t>Example:</a:t>
            </a:r>
            <a:r>
              <a:rPr lang="en-US" sz="1600" dirty="0" smtClean="0"/>
              <a:t> for the large hadron collider LHC (</a:t>
            </a:r>
            <a:r>
              <a:rPr lang="el-GR" sz="1600" dirty="0" smtClean="0"/>
              <a:t>ρ</a:t>
            </a:r>
            <a:r>
              <a:rPr lang="de-DE" sz="1600" dirty="0" smtClean="0"/>
              <a:t> = 2805 [m]) </a:t>
            </a:r>
            <a:r>
              <a:rPr lang="en-US" sz="1600" dirty="0" smtClean="0"/>
              <a:t>and a magnetic field of the superconducting dipoles is B = 8.33 [T] (B</a:t>
            </a:r>
            <a:r>
              <a:rPr lang="en-US" sz="1600" baseline="-25000" dirty="0" smtClean="0"/>
              <a:t>iron</a:t>
            </a:r>
            <a:r>
              <a:rPr lang="en-US" sz="1600" dirty="0" smtClean="0"/>
              <a:t> </a:t>
            </a:r>
            <a:r>
              <a:rPr lang="en-US" sz="1600" smtClean="0"/>
              <a:t>= 1.5 </a:t>
            </a:r>
            <a:r>
              <a:rPr lang="en-US" sz="1600" dirty="0" smtClean="0"/>
              <a:t>[T]) one obtains an energy of </a:t>
            </a:r>
            <a:r>
              <a:rPr lang="en-US" sz="1600" dirty="0" err="1" smtClean="0"/>
              <a:t>E</a:t>
            </a:r>
            <a:r>
              <a:rPr lang="en-US" sz="1600" baseline="-25000" dirty="0" err="1" smtClean="0"/>
              <a:t>max</a:t>
            </a:r>
            <a:r>
              <a:rPr lang="en-US" sz="1600" dirty="0" smtClean="0"/>
              <a:t> = 7 [</a:t>
            </a:r>
            <a:r>
              <a:rPr lang="en-US" sz="1600" dirty="0" err="1" smtClean="0"/>
              <a:t>TeV</a:t>
            </a:r>
            <a:r>
              <a:rPr lang="en-US" sz="1600" dirty="0" smtClean="0"/>
              <a:t>]</a:t>
            </a:r>
            <a:endParaRPr lang="en-US" sz="1600" dirty="0"/>
          </a:p>
        </p:txBody>
      </p:sp>
    </p:spTree>
    <p:extLst>
      <p:ext uri="{BB962C8B-B14F-4D97-AF65-F5344CB8AC3E}">
        <p14:creationId xmlns:p14="http://schemas.microsoft.com/office/powerpoint/2010/main" val="399867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Synchrotrons</a:t>
            </a:r>
            <a:endParaRPr lang="en-US" dirty="0"/>
          </a:p>
        </p:txBody>
      </p:sp>
      <p:pic>
        <p:nvPicPr>
          <p:cNvPr id="9" name="Picture 4" descr="https://pdg.web.cern.ch/pdg/cpep/images/emwa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1620000"/>
            <a:ext cx="4105275" cy="3457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40000" y="720000"/>
            <a:ext cx="784887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Requirement </a:t>
            </a:r>
            <a:r>
              <a:rPr lang="en-US" sz="1600" dirty="0"/>
              <a:t>of precise </a:t>
            </a:r>
            <a:r>
              <a:rPr lang="en-US" sz="1600" dirty="0" smtClean="0"/>
              <a:t>synchronization, </a:t>
            </a:r>
            <a:r>
              <a:rPr lang="en-US" sz="1600" dirty="0"/>
              <a:t>however, </a:t>
            </a:r>
            <a:r>
              <a:rPr lang="en-US" sz="1600" dirty="0" smtClean="0"/>
              <a:t>is not </a:t>
            </a:r>
            <a:r>
              <a:rPr lang="en-US" sz="1600" dirty="0"/>
              <a:t>very tight: particles behind the </a:t>
            </a:r>
            <a:r>
              <a:rPr lang="en-US" sz="1600" dirty="0" smtClean="0"/>
              <a:t>radio-frequency phase </a:t>
            </a:r>
            <a:r>
              <a:rPr lang="en-US" sz="1600" dirty="0"/>
              <a:t>will receive lower momentum increase, </a:t>
            </a:r>
            <a:r>
              <a:rPr lang="en-US" sz="1600" dirty="0" smtClean="0"/>
              <a:t>and other </a:t>
            </a:r>
            <a:r>
              <a:rPr lang="en-US" sz="1600" dirty="0"/>
              <a:t>way around.</a:t>
            </a:r>
          </a:p>
        </p:txBody>
      </p:sp>
      <mc:AlternateContent xmlns:mc="http://schemas.openxmlformats.org/markup-compatibility/2006" xmlns:a14="http://schemas.microsoft.com/office/drawing/2010/main">
        <mc:Choice Requires="a14">
          <p:sp>
            <p:nvSpPr>
              <p:cNvPr id="7" name="Textfeld 6"/>
              <p:cNvSpPr txBox="1"/>
              <p:nvPr/>
            </p:nvSpPr>
            <p:spPr>
              <a:xfrm>
                <a:off x="540000" y="5400000"/>
                <a:ext cx="7561288" cy="338554"/>
              </a:xfrm>
              <a:prstGeom prst="rect">
                <a:avLst/>
              </a:prstGeom>
              <a:noFill/>
            </p:spPr>
            <p:txBody>
              <a:bodyPr wrap="square" rtlCol="0">
                <a:spAutoFit/>
              </a:bodyPr>
              <a:lstStyle/>
              <a:p>
                <a14:m>
                  <m:oMath xmlns:m="http://schemas.openxmlformats.org/officeDocument/2006/math">
                    <m:r>
                      <a:rPr lang="en-US" sz="1600" i="1" smtClean="0">
                        <a:solidFill>
                          <a:srgbClr val="FF0000"/>
                        </a:solidFill>
                        <a:latin typeface="Cambria Math"/>
                        <a:ea typeface="Cambria Math"/>
                      </a:rPr>
                      <m:t>⇒</m:t>
                    </m:r>
                  </m:oMath>
                </a14:m>
                <a:r>
                  <a:rPr lang="en-US" sz="1600" dirty="0" smtClean="0">
                    <a:solidFill>
                      <a:srgbClr val="FF0000"/>
                    </a:solidFill>
                  </a:rPr>
                  <a:t> </a:t>
                </a:r>
                <a:r>
                  <a:rPr lang="en-US" sz="1600" dirty="0">
                    <a:solidFill>
                      <a:srgbClr val="FF0000"/>
                    </a:solidFill>
                  </a:rPr>
                  <a:t>Therefore all particles in a bunch stay basically </a:t>
                </a:r>
                <a:r>
                  <a:rPr lang="en-US" sz="1600" dirty="0" smtClean="0">
                    <a:solidFill>
                      <a:srgbClr val="FF0000"/>
                    </a:solidFill>
                  </a:rPr>
                  <a:t>on the </a:t>
                </a:r>
                <a:r>
                  <a:rPr lang="en-US" sz="1600" dirty="0">
                    <a:solidFill>
                      <a:srgbClr val="FF0000"/>
                    </a:solidFill>
                  </a:rPr>
                  <a:t>same orbit, slightly oscillating</a:t>
                </a:r>
              </a:p>
            </p:txBody>
          </p:sp>
        </mc:Choice>
        <mc:Fallback xmlns="">
          <p:sp>
            <p:nvSpPr>
              <p:cNvPr id="7" name="Textfeld 6"/>
              <p:cNvSpPr txBox="1">
                <a:spLocks noRot="1" noChangeAspect="1" noMove="1" noResize="1" noEditPoints="1" noAdjustHandles="1" noChangeArrowheads="1" noChangeShapeType="1" noTextEdit="1"/>
              </p:cNvSpPr>
              <p:nvPr/>
            </p:nvSpPr>
            <p:spPr>
              <a:xfrm>
                <a:off x="540000" y="5400000"/>
                <a:ext cx="7561288" cy="338554"/>
              </a:xfrm>
              <a:prstGeom prst="rect">
                <a:avLst/>
              </a:prstGeom>
              <a:blipFill rotWithShape="1">
                <a:blip r:embed="rId4"/>
                <a:stretch>
                  <a:fillRect t="-5455" b="-23636"/>
                </a:stretch>
              </a:blipFill>
            </p:spPr>
            <p:txBody>
              <a:bodyPr/>
              <a:lstStyle/>
              <a:p>
                <a:r>
                  <a:rPr lang="en-US">
                    <a:noFill/>
                  </a:rPr>
                  <a:t> </a:t>
                </a:r>
              </a:p>
            </p:txBody>
          </p:sp>
        </mc:Fallback>
      </mc:AlternateContent>
      <p:sp>
        <p:nvSpPr>
          <p:cNvPr id="8" name="Textfeld 7"/>
          <p:cNvSpPr txBox="1"/>
          <p:nvPr/>
        </p:nvSpPr>
        <p:spPr>
          <a:xfrm>
            <a:off x="540000" y="5940000"/>
            <a:ext cx="784887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To </a:t>
            </a:r>
            <a:r>
              <a:rPr lang="en-US" sz="1600" dirty="0"/>
              <a:t>keep particle beams focused, </a:t>
            </a:r>
            <a:r>
              <a:rPr lang="en-US" sz="1600" dirty="0" smtClean="0"/>
              <a:t>quadrupole and sextuple </a:t>
            </a:r>
            <a:r>
              <a:rPr lang="en-US" sz="1600" dirty="0"/>
              <a:t>magnets are </a:t>
            </a:r>
            <a:r>
              <a:rPr lang="en-US" sz="1600" dirty="0" smtClean="0"/>
              <a:t>also placed </a:t>
            </a:r>
            <a:r>
              <a:rPr lang="en-US" sz="1600" dirty="0"/>
              <a:t>along the ring and </a:t>
            </a:r>
            <a:r>
              <a:rPr lang="en-US" sz="1600" dirty="0" smtClean="0"/>
              <a:t>act like </a:t>
            </a:r>
            <a:r>
              <a:rPr lang="en-US" sz="1600" dirty="0"/>
              <a:t>optical lenses</a:t>
            </a:r>
          </a:p>
        </p:txBody>
      </p:sp>
      <p:pic>
        <p:nvPicPr>
          <p:cNvPr id="3074" name="Picture 2" descr="http://www.particleadventure.org/images/page-elements/wav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944000"/>
            <a:ext cx="324802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6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Synchrotrons</a:t>
            </a:r>
            <a:endParaRPr lang="en-US" dirty="0"/>
          </a:p>
        </p:txBody>
      </p:sp>
      <p:sp>
        <p:nvSpPr>
          <p:cNvPr id="3" name="Textfeld 2"/>
          <p:cNvSpPr txBox="1"/>
          <p:nvPr/>
        </p:nvSpPr>
        <p:spPr>
          <a:xfrm>
            <a:off x="540000" y="720000"/>
            <a:ext cx="7992440" cy="646331"/>
          </a:xfrm>
          <a:prstGeom prst="rect">
            <a:avLst/>
          </a:prstGeom>
          <a:noFill/>
        </p:spPr>
        <p:txBody>
          <a:bodyPr wrap="square" rtlCol="0">
            <a:spAutoFit/>
          </a:bodyPr>
          <a:lstStyle/>
          <a:p>
            <a:r>
              <a:rPr lang="en-US" dirty="0"/>
              <a:t>Depending on whether beam is deposited onto </a:t>
            </a:r>
            <a:r>
              <a:rPr lang="en-US" dirty="0" smtClean="0"/>
              <a:t>a fixed </a:t>
            </a:r>
            <a:r>
              <a:rPr lang="en-US" dirty="0"/>
              <a:t>target or is collided with another beam, </a:t>
            </a:r>
            <a:r>
              <a:rPr lang="en-US" dirty="0" smtClean="0"/>
              <a:t>both linear </a:t>
            </a:r>
            <a:r>
              <a:rPr lang="en-US" dirty="0"/>
              <a:t>and cyclic accelerators are subdivided into </a:t>
            </a:r>
            <a:r>
              <a:rPr lang="en-US" dirty="0" smtClean="0"/>
              <a:t>two types</a:t>
            </a:r>
            <a:r>
              <a:rPr lang="en-US" dirty="0"/>
              <a:t>:</a:t>
            </a:r>
          </a:p>
        </p:txBody>
      </p:sp>
      <p:sp>
        <p:nvSpPr>
          <p:cNvPr id="4" name="Textfeld 3"/>
          <p:cNvSpPr txBox="1"/>
          <p:nvPr/>
        </p:nvSpPr>
        <p:spPr>
          <a:xfrm>
            <a:off x="1440000" y="1440000"/>
            <a:ext cx="5679760"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t> </a:t>
            </a:r>
            <a:r>
              <a:rPr lang="en-US" b="1" i="1" dirty="0" smtClean="0">
                <a:solidFill>
                  <a:srgbClr val="0000CC"/>
                </a:solidFill>
              </a:rPr>
              <a:t>“fixed-target”</a:t>
            </a:r>
            <a:r>
              <a:rPr lang="en-US" b="1" i="1" dirty="0" smtClean="0"/>
              <a:t> </a:t>
            </a:r>
            <a:r>
              <a:rPr lang="en-US" dirty="0" smtClean="0"/>
              <a:t>machines</a:t>
            </a:r>
          </a:p>
          <a:p>
            <a:pPr marL="285750" indent="-285750">
              <a:buFont typeface="Wingdings" panose="05000000000000000000" pitchFamily="2" charset="2"/>
              <a:buChar char="v"/>
            </a:pPr>
            <a:r>
              <a:rPr lang="en-US" dirty="0"/>
              <a:t> </a:t>
            </a:r>
            <a:r>
              <a:rPr lang="en-US" b="1" i="1" dirty="0" smtClean="0">
                <a:solidFill>
                  <a:srgbClr val="0000CC"/>
                </a:solidFill>
              </a:rPr>
              <a:t>“colliders”</a:t>
            </a:r>
            <a:r>
              <a:rPr lang="en-US" b="1" i="1" dirty="0" smtClean="0"/>
              <a:t> </a:t>
            </a:r>
            <a:r>
              <a:rPr lang="en-US" dirty="0" smtClean="0"/>
              <a:t>(</a:t>
            </a:r>
            <a:r>
              <a:rPr lang="en-US" dirty="0" smtClean="0">
                <a:solidFill>
                  <a:srgbClr val="0000CC"/>
                </a:solidFill>
              </a:rPr>
              <a:t>“storage rings”</a:t>
            </a:r>
            <a:r>
              <a:rPr lang="en-US" dirty="0" smtClean="0"/>
              <a:t> in case of cyclic machines)</a:t>
            </a:r>
            <a:endParaRPr lang="en-US" dirty="0"/>
          </a:p>
        </p:txBody>
      </p:sp>
      <p:sp>
        <p:nvSpPr>
          <p:cNvPr id="6" name="Textfeld 5"/>
          <p:cNvSpPr txBox="1"/>
          <p:nvPr/>
        </p:nvSpPr>
        <p:spPr>
          <a:xfrm>
            <a:off x="540000" y="2340000"/>
            <a:ext cx="7992440" cy="646331"/>
          </a:xfrm>
          <a:prstGeom prst="rect">
            <a:avLst/>
          </a:prstGeom>
          <a:noFill/>
        </p:spPr>
        <p:txBody>
          <a:bodyPr wrap="square" rtlCol="0">
            <a:spAutoFit/>
          </a:bodyPr>
          <a:lstStyle/>
          <a:p>
            <a:r>
              <a:rPr lang="en-US" dirty="0">
                <a:solidFill>
                  <a:srgbClr val="FF0000"/>
                </a:solidFill>
              </a:rPr>
              <a:t>Much higher energies for protons comparing </a:t>
            </a:r>
            <a:r>
              <a:rPr lang="en-US" dirty="0" smtClean="0">
                <a:solidFill>
                  <a:srgbClr val="FF0000"/>
                </a:solidFill>
              </a:rPr>
              <a:t>to electrons </a:t>
            </a:r>
            <a:r>
              <a:rPr lang="en-US" dirty="0">
                <a:solidFill>
                  <a:srgbClr val="FF0000"/>
                </a:solidFill>
              </a:rPr>
              <a:t>are achieved due to smaller losses </a:t>
            </a:r>
            <a:r>
              <a:rPr lang="en-US" dirty="0" smtClean="0">
                <a:solidFill>
                  <a:srgbClr val="FF0000"/>
                </a:solidFill>
              </a:rPr>
              <a:t>caused by </a:t>
            </a:r>
            <a:r>
              <a:rPr lang="en-US" dirty="0">
                <a:solidFill>
                  <a:srgbClr val="FF0000"/>
                </a:solidFill>
              </a:rPr>
              <a:t>synchrotron radiation</a:t>
            </a:r>
          </a:p>
        </p:txBody>
      </p:sp>
    </p:spTree>
    <p:extLst>
      <p:ext uri="{BB962C8B-B14F-4D97-AF65-F5344CB8AC3E}">
        <p14:creationId xmlns:p14="http://schemas.microsoft.com/office/powerpoint/2010/main" val="27599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Colliding-Beam Experiment</a:t>
            </a:r>
            <a:endParaRPr lang="en-US" dirty="0"/>
          </a:p>
        </p:txBody>
      </p:sp>
      <p:pic>
        <p:nvPicPr>
          <p:cNvPr id="2050" name="Picture 2" descr="http://www.particleadventure.org/images/page-elements/colliding_be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00" y="720000"/>
            <a:ext cx="3019425"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40000" y="720000"/>
            <a:ext cx="4968103" cy="584775"/>
          </a:xfrm>
          <a:prstGeom prst="rect">
            <a:avLst/>
          </a:prstGeom>
          <a:noFill/>
        </p:spPr>
        <p:txBody>
          <a:bodyPr wrap="square" rtlCol="0">
            <a:spAutoFit/>
          </a:bodyPr>
          <a:lstStyle/>
          <a:p>
            <a:r>
              <a:rPr lang="en-US" sz="1600" dirty="0" smtClean="0"/>
              <a:t>In a colliding-beam experiment two beams of high-energy particles are made to cross each other.</a:t>
            </a:r>
            <a:endParaRPr lang="en-US" sz="1600" dirty="0"/>
          </a:p>
        </p:txBody>
      </p:sp>
      <mc:AlternateContent xmlns:mc="http://schemas.openxmlformats.org/markup-compatibility/2006" xmlns:a14="http://schemas.microsoft.com/office/drawing/2010/main">
        <mc:Choice Requires="a14">
          <p:sp>
            <p:nvSpPr>
              <p:cNvPr id="6" name="Textfeld 5"/>
              <p:cNvSpPr txBox="1"/>
              <p:nvPr/>
            </p:nvSpPr>
            <p:spPr>
              <a:xfrm>
                <a:off x="540000" y="1800000"/>
                <a:ext cx="8208463" cy="186788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total energy of a projectile plus the target particle depends on the reference frame. For the production of high mass particles the relevant frame is given by the </a:t>
                </a:r>
                <a:r>
                  <a:rPr lang="en-US" sz="1600" b="1" i="1" dirty="0" smtClean="0">
                    <a:solidFill>
                      <a:srgbClr val="0000CC"/>
                    </a:solidFill>
                  </a:rPr>
                  <a:t>“center-of-mass” frame </a:t>
                </a:r>
                <a:r>
                  <a:rPr lang="en-US" sz="1600" dirty="0" smtClean="0"/>
                  <a:t>for which the projectile and target have equal and opposite momentum </a:t>
                </a:r>
                <a:r>
                  <a:rPr lang="en-US" sz="1600" b="1" i="1" dirty="0" smtClean="0"/>
                  <a:t>p</a:t>
                </a:r>
                <a:r>
                  <a:rPr lang="en-US" sz="1600" dirty="0" smtClean="0"/>
                  <a:t>.</a:t>
                </a:r>
              </a:p>
              <a:p>
                <a:endParaRPr lang="en-US" sz="800" dirty="0"/>
              </a:p>
              <a:p>
                <a:r>
                  <a:rPr lang="en-US" sz="1400" dirty="0" smtClean="0"/>
                  <a:t>For simplicity let us suppose that the </a:t>
                </a:r>
                <a:r>
                  <a:rPr lang="en-US" sz="1400" i="1" dirty="0" smtClean="0"/>
                  <a:t>projectile and target particle are the same</a:t>
                </a:r>
                <a:r>
                  <a:rPr lang="en-US" sz="1400" dirty="0" smtClean="0"/>
                  <a:t>, or possibly particle-antiparticle (e.g. proton-proton, proton-antiproton, or electron-positron). This means that in this frame both the particles have the same energy, </a:t>
                </a:r>
                <a14:m>
                  <m:oMath xmlns:m="http://schemas.openxmlformats.org/officeDocument/2006/math">
                    <m:sSub>
                      <m:sSubPr>
                        <m:ctrlPr>
                          <a:rPr lang="en-US" sz="1400" b="1" i="1" smtClean="0">
                            <a:latin typeface="Cambria Math"/>
                          </a:rPr>
                        </m:ctrlPr>
                      </m:sSubPr>
                      <m:e>
                        <m:r>
                          <a:rPr lang="de-DE" sz="1400" b="1" i="1" smtClean="0">
                            <a:latin typeface="Cambria Math"/>
                          </a:rPr>
                          <m:t>𝑬</m:t>
                        </m:r>
                      </m:e>
                      <m:sub>
                        <m:r>
                          <a:rPr lang="de-DE" sz="1400" b="1" i="1" smtClean="0">
                            <a:latin typeface="Cambria Math"/>
                          </a:rPr>
                          <m:t>𝟏</m:t>
                        </m:r>
                      </m:sub>
                    </m:sSub>
                    <m:r>
                      <a:rPr lang="de-DE" sz="1400" b="1" i="1" smtClean="0">
                        <a:latin typeface="Cambria Math"/>
                      </a:rPr>
                      <m:t>=</m:t>
                    </m:r>
                    <m:sSub>
                      <m:sSubPr>
                        <m:ctrlPr>
                          <a:rPr lang="de-DE" sz="1400" b="1" i="1" smtClean="0">
                            <a:latin typeface="Cambria Math"/>
                          </a:rPr>
                        </m:ctrlPr>
                      </m:sSubPr>
                      <m:e>
                        <m:r>
                          <a:rPr lang="de-DE" sz="1400" b="1" i="1" smtClean="0">
                            <a:latin typeface="Cambria Math"/>
                          </a:rPr>
                          <m:t>𝑬</m:t>
                        </m:r>
                      </m:e>
                      <m:sub>
                        <m:r>
                          <a:rPr lang="de-DE" sz="1400" b="1" i="1" smtClean="0">
                            <a:latin typeface="Cambria Math"/>
                          </a:rPr>
                          <m:t>𝟐</m:t>
                        </m:r>
                      </m:sub>
                    </m:sSub>
                    <m:r>
                      <a:rPr lang="de-DE" sz="1400" b="1" i="1" smtClean="0">
                        <a:latin typeface="Cambria Math"/>
                      </a:rPr>
                      <m:t>=</m:t>
                    </m:r>
                    <m:r>
                      <a:rPr lang="de-DE" sz="1400" b="1" i="1" smtClean="0">
                        <a:latin typeface="Cambria Math"/>
                        <a:ea typeface="Cambria Math"/>
                      </a:rPr>
                      <m:t>𝜸</m:t>
                    </m:r>
                    <m:r>
                      <a:rPr lang="de-DE" sz="1400" b="1" i="1" smtClean="0">
                        <a:latin typeface="Cambria Math"/>
                        <a:ea typeface="Cambria Math"/>
                      </a:rPr>
                      <m:t>∙</m:t>
                    </m:r>
                    <m:r>
                      <a:rPr lang="de-DE" sz="1400" b="1" i="1" smtClean="0">
                        <a:latin typeface="Cambria Math"/>
                        <a:ea typeface="Cambria Math"/>
                      </a:rPr>
                      <m:t>𝒎</m:t>
                    </m:r>
                    <m:sSup>
                      <m:sSupPr>
                        <m:ctrlPr>
                          <a:rPr lang="de-DE" sz="1400" b="1" i="1" smtClean="0">
                            <a:latin typeface="Cambria Math"/>
                            <a:ea typeface="Cambria Math"/>
                          </a:rPr>
                        </m:ctrlPr>
                      </m:sSupPr>
                      <m:e>
                        <m:r>
                          <a:rPr lang="de-DE" sz="1400" b="1" i="1" smtClean="0">
                            <a:latin typeface="Cambria Math"/>
                            <a:ea typeface="Cambria Math"/>
                          </a:rPr>
                          <m:t>𝒄</m:t>
                        </m:r>
                      </m:e>
                      <m:sup>
                        <m:r>
                          <a:rPr lang="de-DE" sz="1400" b="1" i="1" smtClean="0">
                            <a:latin typeface="Cambria Math"/>
                            <a:ea typeface="Cambria Math"/>
                          </a:rPr>
                          <m:t>𝟐</m:t>
                        </m:r>
                      </m:sup>
                    </m:sSup>
                  </m:oMath>
                </a14:m>
                <a:r>
                  <a:rPr lang="en-US" sz="1400" dirty="0" smtClean="0"/>
                  <a:t> (since we are dealing with relativistic particles, this means </a:t>
                </a:r>
                <a:r>
                  <a:rPr lang="en-US" sz="1400" b="1" i="1" dirty="0" smtClean="0"/>
                  <a:t>kinetic plus rest energy)</a:t>
                </a:r>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1800000"/>
                <a:ext cx="8208463" cy="1867884"/>
              </a:xfrm>
              <a:prstGeom prst="rect">
                <a:avLst/>
              </a:prstGeom>
              <a:blipFill rotWithShape="1">
                <a:blip r:embed="rId4"/>
                <a:stretch>
                  <a:fillRect l="-297" t="-977" r="-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240000" y="3384000"/>
                <a:ext cx="2909899" cy="7572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m:t>
                      </m:r>
                      <m:sSup>
                        <m:sSupPr>
                          <m:ctrlPr>
                            <a:rPr lang="de-DE" sz="1600" b="0" i="1" smtClean="0">
                              <a:solidFill>
                                <a:srgbClr val="0000CC"/>
                              </a:solidFill>
                              <a:latin typeface="Cambria Math"/>
                            </a:rPr>
                          </m:ctrlPr>
                        </m:sSupPr>
                        <m:e>
                          <m:d>
                            <m:dPr>
                              <m:ctrlPr>
                                <a:rPr lang="de-DE" sz="1600" b="0" i="1" smtClean="0">
                                  <a:solidFill>
                                    <a:srgbClr val="0000CC"/>
                                  </a:solidFill>
                                  <a:latin typeface="Cambria Math"/>
                                </a:rPr>
                              </m:ctrlPr>
                            </m:dPr>
                            <m:e>
                              <m:nary>
                                <m:naryPr>
                                  <m:chr m:val="∑"/>
                                  <m:supHide m:val="on"/>
                                  <m:ctrlPr>
                                    <a:rPr lang="de-DE" sz="1600" b="0" i="1" smtClean="0">
                                      <a:solidFill>
                                        <a:srgbClr val="0000CC"/>
                                      </a:solidFill>
                                      <a:latin typeface="Cambria Math"/>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a:rPr>
                                      </m:ctrlPr>
                                    </m:sSubPr>
                                    <m:e>
                                      <m:r>
                                        <a:rPr lang="de-DE" sz="1600" b="0" i="1" smtClean="0">
                                          <a:solidFill>
                                            <a:srgbClr val="0000CC"/>
                                          </a:solidFill>
                                          <a:latin typeface="Cambria Math"/>
                                        </a:rPr>
                                        <m:t>𝐸</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r>
                        <a:rPr lang="de-DE" sz="1600" b="0" i="1" smtClean="0">
                          <a:solidFill>
                            <a:srgbClr val="0000CC"/>
                          </a:solidFill>
                          <a:latin typeface="Cambria Math"/>
                        </a:rPr>
                        <m:t>−</m:t>
                      </m:r>
                      <m:sSup>
                        <m:sSupPr>
                          <m:ctrlPr>
                            <a:rPr lang="de-DE" sz="1600" b="0" i="1" smtClean="0">
                              <a:solidFill>
                                <a:srgbClr val="0000CC"/>
                              </a:solidFill>
                              <a:latin typeface="Cambria Math"/>
                            </a:rPr>
                          </m:ctrlPr>
                        </m:sSupPr>
                        <m:e>
                          <m:d>
                            <m:dPr>
                              <m:ctrlPr>
                                <a:rPr lang="de-DE" sz="1600" b="0" i="1" smtClean="0">
                                  <a:solidFill>
                                    <a:srgbClr val="0000CC"/>
                                  </a:solidFill>
                                  <a:latin typeface="Cambria Math"/>
                                </a:rPr>
                              </m:ctrlPr>
                            </m:dPr>
                            <m:e>
                              <m:nary>
                                <m:naryPr>
                                  <m:chr m:val="∑"/>
                                  <m:supHide m:val="on"/>
                                  <m:ctrlPr>
                                    <a:rPr lang="de-DE" sz="1600" b="0" i="1" smtClean="0">
                                      <a:solidFill>
                                        <a:srgbClr val="0000CC"/>
                                      </a:solidFill>
                                      <a:latin typeface="Cambria Math"/>
                                    </a:rPr>
                                  </m:ctrlPr>
                                </m:naryPr>
                                <m:sub>
                                  <m:r>
                                    <m:rPr>
                                      <m:brk m:alnAt="7"/>
                                    </m:rPr>
                                    <a:rPr lang="de-DE" sz="1600" b="0" i="1" smtClean="0">
                                      <a:solidFill>
                                        <a:srgbClr val="0000CC"/>
                                      </a:solidFill>
                                      <a:latin typeface="Cambria Math"/>
                                    </a:rPr>
                                    <m:t>𝑖</m:t>
                                  </m:r>
                                  <m:r>
                                    <a:rPr lang="de-DE" sz="1600" b="0" i="1" smtClean="0">
                                      <a:solidFill>
                                        <a:srgbClr val="0000CC"/>
                                      </a:solidFill>
                                      <a:latin typeface="Cambria Math"/>
                                    </a:rPr>
                                    <m:t>=1,2</m:t>
                                  </m:r>
                                </m:sub>
                                <m:sup/>
                                <m:e>
                                  <m:sSub>
                                    <m:sSubPr>
                                      <m:ctrlPr>
                                        <a:rPr lang="de-DE" sz="1600" b="0" i="1" smtClean="0">
                                          <a:solidFill>
                                            <a:srgbClr val="0000CC"/>
                                          </a:solidFill>
                                          <a:latin typeface="Cambria Math"/>
                                        </a:rPr>
                                      </m:ctrlPr>
                                    </m:sSubPr>
                                    <m:e>
                                      <m:r>
                                        <a:rPr lang="de-DE" sz="1600" b="0" i="1" smtClean="0">
                                          <a:solidFill>
                                            <a:srgbClr val="0000CC"/>
                                          </a:solidFill>
                                          <a:latin typeface="Cambria Math"/>
                                        </a:rPr>
                                        <m:t>𝑝</m:t>
                                      </m:r>
                                    </m:e>
                                    <m:sub>
                                      <m:r>
                                        <a:rPr lang="de-DE" sz="1600" b="0" i="1" smtClean="0">
                                          <a:solidFill>
                                            <a:srgbClr val="0000CC"/>
                                          </a:solidFill>
                                          <a:latin typeface="Cambria Math"/>
                                        </a:rPr>
                                        <m:t>𝑖</m:t>
                                      </m:r>
                                    </m:sub>
                                  </m:sSub>
                                </m:e>
                              </m:nary>
                            </m:e>
                          </m:d>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2</m:t>
                          </m:r>
                        </m:sup>
                      </m:sSup>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3240000" y="3384000"/>
                <a:ext cx="2909899" cy="757259"/>
              </a:xfrm>
              <a:prstGeom prst="rect">
                <a:avLst/>
              </a:prstGeom>
              <a:blipFill rotWithShape="1">
                <a:blip r:embed="rId5"/>
                <a:stretch>
                  <a:fillRect/>
                </a:stretch>
              </a:blipFill>
            </p:spPr>
            <p:txBody>
              <a:bodyPr/>
              <a:lstStyle/>
              <a:p>
                <a:r>
                  <a:rPr lang="en-US">
                    <a:noFill/>
                  </a:rPr>
                  <a:t> </a:t>
                </a:r>
              </a:p>
            </p:txBody>
          </p:sp>
        </mc:Fallback>
      </mc:AlternateContent>
      <p:sp>
        <p:nvSpPr>
          <p:cNvPr id="4" name="Textfeld 3"/>
          <p:cNvSpPr txBox="1"/>
          <p:nvPr/>
        </p:nvSpPr>
        <p:spPr>
          <a:xfrm>
            <a:off x="540000" y="4140000"/>
            <a:ext cx="8136457"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In the center-of-mass frame, where the momenta are equal and opposite </a:t>
            </a:r>
            <a:r>
              <a:rPr lang="en-US" sz="1600" b="1" i="1" dirty="0" smtClean="0"/>
              <a:t>p</a:t>
            </a:r>
            <a:r>
              <a:rPr lang="en-US" sz="1600" b="1" i="1" baseline="-25000" dirty="0" smtClean="0"/>
              <a:t>1</a:t>
            </a:r>
            <a:r>
              <a:rPr lang="en-US" sz="1600" b="1" i="1" dirty="0" smtClean="0"/>
              <a:t> = -p</a:t>
            </a:r>
            <a:r>
              <a:rPr lang="en-US" sz="1600" b="1" i="1" baseline="-25000" dirty="0" smtClean="0"/>
              <a:t>2</a:t>
            </a:r>
            <a:r>
              <a:rPr lang="en-US" sz="1600" dirty="0" smtClean="0"/>
              <a:t>, the second term vanishes and we have</a:t>
            </a:r>
            <a:endParaRPr lang="en-US" sz="1600" dirty="0"/>
          </a:p>
        </p:txBody>
      </p:sp>
      <mc:AlternateContent xmlns:mc="http://schemas.openxmlformats.org/markup-compatibility/2006" xmlns:a14="http://schemas.microsoft.com/office/drawing/2010/main">
        <mc:Choice Requires="a14">
          <p:sp>
            <p:nvSpPr>
              <p:cNvPr id="5" name="Textfeld 4"/>
              <p:cNvSpPr txBox="1"/>
              <p:nvPr/>
            </p:nvSpPr>
            <p:spPr>
              <a:xfrm>
                <a:off x="3240000" y="4644000"/>
                <a:ext cx="2156424" cy="3414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𝑠</m:t>
                      </m:r>
                      <m:r>
                        <a:rPr lang="de-DE" sz="1600" b="0" i="1" smtClean="0">
                          <a:solidFill>
                            <a:srgbClr val="0000CC"/>
                          </a:solidFill>
                          <a:latin typeface="Cambria Math"/>
                        </a:rPr>
                        <m:t>=4∙</m:t>
                      </m:r>
                      <m:sSubSup>
                        <m:sSubSupPr>
                          <m:ctrlPr>
                            <a:rPr lang="de-DE" sz="1600" b="0" i="1" smtClean="0">
                              <a:solidFill>
                                <a:srgbClr val="0000CC"/>
                              </a:solidFill>
                              <a:latin typeface="Cambria Math"/>
                            </a:rPr>
                          </m:ctrlPr>
                        </m:sSubSupPr>
                        <m:e>
                          <m:r>
                            <a:rPr lang="de-DE" sz="1600" b="0" i="1" smtClean="0">
                              <a:solidFill>
                                <a:srgbClr val="0000CC"/>
                              </a:solidFill>
                              <a:latin typeface="Cambria Math"/>
                            </a:rPr>
                            <m:t>𝐸</m:t>
                          </m:r>
                        </m:e>
                        <m:sub>
                          <m:r>
                            <a:rPr lang="de-DE" sz="1600" b="0" i="1" smtClean="0">
                              <a:solidFill>
                                <a:srgbClr val="0000CC"/>
                              </a:solidFill>
                              <a:latin typeface="Cambria Math"/>
                            </a:rPr>
                            <m:t>1</m:t>
                          </m:r>
                        </m:sub>
                        <m:sup>
                          <m:r>
                            <a:rPr lang="de-DE" sz="1600" b="0" i="1" smtClean="0">
                              <a:solidFill>
                                <a:srgbClr val="0000CC"/>
                              </a:solidFill>
                              <a:latin typeface="Cambria Math"/>
                            </a:rPr>
                            <m:t>2</m:t>
                          </m:r>
                        </m:sup>
                      </m:sSubSup>
                      <m:r>
                        <a:rPr lang="de-DE" sz="1600" b="0" i="1" smtClean="0">
                          <a:solidFill>
                            <a:srgbClr val="0000CC"/>
                          </a:solidFill>
                          <a:latin typeface="Cambria Math"/>
                        </a:rPr>
                        <m:t>=4</m:t>
                      </m:r>
                      <m:sSup>
                        <m:sSupPr>
                          <m:ctrlPr>
                            <a:rPr lang="de-DE" sz="1600" b="0" i="1" smtClean="0">
                              <a:solidFill>
                                <a:srgbClr val="0000CC"/>
                              </a:solidFill>
                              <a:latin typeface="Cambria Math"/>
                            </a:rPr>
                          </m:ctrlPr>
                        </m:sSupPr>
                        <m:e>
                          <m:r>
                            <a:rPr lang="de-DE" sz="1600" b="0" i="1" smtClean="0">
                              <a:solidFill>
                                <a:srgbClr val="0000CC"/>
                              </a:solidFill>
                              <a:latin typeface="Cambria Math"/>
                              <a:ea typeface="Cambria Math"/>
                            </a:rPr>
                            <m:t>𝛾</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𝑚</m:t>
                          </m:r>
                        </m:e>
                        <m:sup>
                          <m:r>
                            <a:rPr lang="de-DE" sz="1600" b="0" i="1" smtClean="0">
                              <a:solidFill>
                                <a:srgbClr val="0000CC"/>
                              </a:solidFill>
                              <a:latin typeface="Cambria Math"/>
                            </a:rPr>
                            <m:t>2</m:t>
                          </m:r>
                        </m:sup>
                      </m:sSup>
                      <m:sSup>
                        <m:sSupPr>
                          <m:ctrlPr>
                            <a:rPr lang="de-DE" sz="1600" b="0" i="1" smtClean="0">
                              <a:solidFill>
                                <a:srgbClr val="0000CC"/>
                              </a:solidFill>
                              <a:latin typeface="Cambria Math"/>
                            </a:rPr>
                          </m:ctrlPr>
                        </m:sSupPr>
                        <m:e>
                          <m:r>
                            <a:rPr lang="de-DE" sz="1600" b="0" i="1" smtClean="0">
                              <a:solidFill>
                                <a:srgbClr val="0000CC"/>
                              </a:solidFill>
                              <a:latin typeface="Cambria Math"/>
                            </a:rPr>
                            <m:t>𝑐</m:t>
                          </m:r>
                        </m:e>
                        <m:sup>
                          <m:r>
                            <a:rPr lang="de-DE" sz="1600" b="0" i="1" smtClean="0">
                              <a:solidFill>
                                <a:srgbClr val="0000CC"/>
                              </a:solidFill>
                              <a:latin typeface="Cambria Math"/>
                            </a:rPr>
                            <m:t>4</m:t>
                          </m:r>
                        </m:sup>
                      </m:sSup>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3240000" y="4644000"/>
                <a:ext cx="2156424" cy="341440"/>
              </a:xfrm>
              <a:prstGeom prst="rect">
                <a:avLst/>
              </a:prstGeom>
              <a:blipFill rotWithShape="1">
                <a:blip r:embed="rId6"/>
                <a:stretch>
                  <a:fillRect b="-3571"/>
                </a:stretch>
              </a:blipFill>
            </p:spPr>
            <p:txBody>
              <a:bodyPr/>
              <a:lstStyle/>
              <a:p>
                <a:r>
                  <a:rPr lang="en-US">
                    <a:noFill/>
                  </a:rPr>
                  <a:t> </a:t>
                </a:r>
              </a:p>
            </p:txBody>
          </p:sp>
        </mc:Fallback>
      </mc:AlternateContent>
      <p:sp>
        <p:nvSpPr>
          <p:cNvPr id="8" name="Textfeld 7"/>
          <p:cNvSpPr txBox="1"/>
          <p:nvPr/>
        </p:nvSpPr>
        <p:spPr>
          <a:xfrm>
            <a:off x="540000" y="5040000"/>
            <a:ext cx="8136457" cy="584775"/>
          </a:xfrm>
          <a:prstGeom prst="rect">
            <a:avLst/>
          </a:prstGeom>
          <a:noFill/>
        </p:spPr>
        <p:txBody>
          <a:bodyPr wrap="square" rtlCol="0">
            <a:spAutoFit/>
          </a:bodyPr>
          <a:lstStyle/>
          <a:p>
            <a:r>
              <a:rPr lang="en-US" sz="1600" dirty="0" smtClean="0"/>
              <a:t>i.e. </a:t>
            </a:r>
            <a:r>
              <a:rPr lang="en-US" sz="1600" b="1" i="1" dirty="0" smtClean="0">
                <a:solidFill>
                  <a:srgbClr val="0000CC"/>
                </a:solidFill>
              </a:rPr>
              <a:t>s</a:t>
            </a:r>
            <a:r>
              <a:rPr lang="en-US" sz="1600" b="1" i="1" dirty="0" smtClean="0"/>
              <a:t> is the square of the total incoming energy in the center-of-mass frame </a:t>
            </a:r>
            <a:r>
              <a:rPr lang="en-US" sz="1600" dirty="0" smtClean="0"/>
              <a:t>– this is a quantity that is often used in particle physics.</a:t>
            </a:r>
            <a:endParaRPr lang="en-US" sz="1600" dirty="0"/>
          </a:p>
        </p:txBody>
      </p:sp>
      <mc:AlternateContent xmlns:mc="http://schemas.openxmlformats.org/markup-compatibility/2006" xmlns:a14="http://schemas.microsoft.com/office/drawing/2010/main">
        <mc:Choice Requires="a14">
          <p:sp>
            <p:nvSpPr>
              <p:cNvPr id="9" name="Textfeld 8"/>
              <p:cNvSpPr txBox="1"/>
              <p:nvPr/>
            </p:nvSpPr>
            <p:spPr>
              <a:xfrm>
                <a:off x="3240000" y="5760000"/>
                <a:ext cx="2065181" cy="341247"/>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0000CC"/>
                              </a:solidFill>
                              <a:latin typeface="Cambria Math"/>
                            </a:rPr>
                          </m:ctrlPr>
                        </m:radPr>
                        <m:deg/>
                        <m:e>
                          <m:r>
                            <a:rPr lang="de-DE" sz="1600" b="0" i="1" smtClean="0">
                              <a:solidFill>
                                <a:srgbClr val="0000CC"/>
                              </a:solidFill>
                              <a:latin typeface="Cambria Math"/>
                            </a:rPr>
                            <m:t>𝑠</m:t>
                          </m:r>
                        </m:e>
                      </m:rad>
                      <m:r>
                        <a:rPr lang="de-DE" sz="1600" b="0" i="1" smtClean="0">
                          <a:solidFill>
                            <a:srgbClr val="0000CC"/>
                          </a:solidFill>
                          <a:latin typeface="Cambria Math"/>
                        </a:rPr>
                        <m:t>=2</m:t>
                      </m:r>
                      <m:r>
                        <a:rPr lang="de-DE" sz="1600" b="0" i="1" smtClean="0">
                          <a:solidFill>
                            <a:srgbClr val="0000CC"/>
                          </a:solidFill>
                          <a:latin typeface="Cambria Math"/>
                          <a:ea typeface="Cambria Math"/>
                        </a:rPr>
                        <m:t>∙</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𝐸</m:t>
                          </m:r>
                        </m:e>
                        <m:sub>
                          <m:r>
                            <a:rPr lang="de-DE" sz="1600" b="0" i="1" smtClean="0">
                              <a:solidFill>
                                <a:srgbClr val="0000CC"/>
                              </a:solidFill>
                              <a:latin typeface="Cambria Math"/>
                              <a:ea typeface="Cambria Math"/>
                            </a:rPr>
                            <m:t>1</m:t>
                          </m:r>
                        </m:sub>
                      </m:sSub>
                      <m:r>
                        <a:rPr lang="de-DE" sz="1600" b="0" i="1" smtClean="0">
                          <a:solidFill>
                            <a:srgbClr val="0000CC"/>
                          </a:solidFill>
                          <a:latin typeface="Cambria Math"/>
                          <a:ea typeface="Cambria Math"/>
                        </a:rPr>
                        <m:t>=2</m:t>
                      </m:r>
                      <m:r>
                        <a:rPr lang="de-DE" sz="1600" b="0" i="1" smtClean="0">
                          <a:solidFill>
                            <a:srgbClr val="0000CC"/>
                          </a:solidFill>
                          <a:latin typeface="Cambria Math"/>
                          <a:ea typeface="Cambria Math"/>
                        </a:rPr>
                        <m:t>𝛾</m:t>
                      </m:r>
                      <m:r>
                        <a:rPr lang="de-DE" sz="1600" b="0" i="1" smtClean="0">
                          <a:solidFill>
                            <a:srgbClr val="0000CC"/>
                          </a:solidFill>
                          <a:latin typeface="Cambria Math"/>
                          <a:ea typeface="Cambria Math"/>
                        </a:rPr>
                        <m:t>𝑚</m:t>
                      </m:r>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𝑐</m:t>
                          </m:r>
                        </m:e>
                        <m:sup>
                          <m:r>
                            <a:rPr lang="de-DE" sz="1600" b="0" i="1" smtClean="0">
                              <a:solidFill>
                                <a:srgbClr val="0000CC"/>
                              </a:solidFill>
                              <a:latin typeface="Cambria Math"/>
                              <a:ea typeface="Cambria Math"/>
                            </a:rPr>
                            <m:t>2</m:t>
                          </m:r>
                        </m:sup>
                      </m:sSup>
                    </m:oMath>
                  </m:oMathPara>
                </a14:m>
                <a:endParaRPr lang="en-US" sz="16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3240000" y="5760000"/>
                <a:ext cx="2065181" cy="341247"/>
              </a:xfrm>
              <a:prstGeom prst="rect">
                <a:avLst/>
              </a:prstGeom>
              <a:blipFill rotWithShape="1">
                <a:blip r:embed="rId7"/>
                <a:stretch>
                  <a:fillRect b="-6897"/>
                </a:stretch>
              </a:blipFill>
              <a:ln>
                <a:solidFill>
                  <a:srgbClr val="FF0000"/>
                </a:solidFill>
              </a:ln>
            </p:spPr>
            <p:txBody>
              <a:bodyPr/>
              <a:lstStyle/>
              <a:p>
                <a:r>
                  <a:rPr lang="en-US">
                    <a:noFill/>
                  </a:rPr>
                  <a:t> </a:t>
                </a:r>
              </a:p>
            </p:txBody>
          </p:sp>
        </mc:Fallback>
      </mc:AlternateContent>
      <p:sp>
        <p:nvSpPr>
          <p:cNvPr id="10" name="Textfeld 9"/>
          <p:cNvSpPr txBox="1"/>
          <p:nvPr/>
        </p:nvSpPr>
        <p:spPr>
          <a:xfrm>
            <a:off x="540000" y="6264000"/>
            <a:ext cx="3358933" cy="307777"/>
          </a:xfrm>
          <a:prstGeom prst="rect">
            <a:avLst/>
          </a:prstGeom>
          <a:noFill/>
        </p:spPr>
        <p:txBody>
          <a:bodyPr wrap="none" rtlCol="0">
            <a:spAutoFit/>
          </a:bodyPr>
          <a:lstStyle/>
          <a:p>
            <a:r>
              <a:rPr lang="en-US" sz="1400" dirty="0" smtClean="0">
                <a:solidFill>
                  <a:srgbClr val="FF0000"/>
                </a:solidFill>
              </a:rPr>
              <a:t>1 </a:t>
            </a:r>
            <a:r>
              <a:rPr lang="en-US" sz="1400" dirty="0" err="1" smtClean="0">
                <a:solidFill>
                  <a:srgbClr val="FF0000"/>
                </a:solidFill>
              </a:rPr>
              <a:t>TeV</a:t>
            </a:r>
            <a:r>
              <a:rPr lang="en-US" sz="1400" dirty="0" smtClean="0">
                <a:solidFill>
                  <a:srgbClr val="FF0000"/>
                </a:solidFill>
              </a:rPr>
              <a:t> + 1 </a:t>
            </a:r>
            <a:r>
              <a:rPr lang="en-US" sz="1400" dirty="0" err="1" smtClean="0">
                <a:solidFill>
                  <a:srgbClr val="FF0000"/>
                </a:solidFill>
              </a:rPr>
              <a:t>TeV</a:t>
            </a:r>
            <a:r>
              <a:rPr lang="en-US" sz="1400" dirty="0" smtClean="0">
                <a:solidFill>
                  <a:srgbClr val="FF0000"/>
                </a:solidFill>
              </a:rPr>
              <a:t> = 2 </a:t>
            </a:r>
            <a:r>
              <a:rPr lang="en-US" sz="1400" dirty="0" err="1" smtClean="0">
                <a:solidFill>
                  <a:srgbClr val="FF0000"/>
                </a:solidFill>
              </a:rPr>
              <a:t>TeV</a:t>
            </a:r>
            <a:r>
              <a:rPr lang="en-US" sz="1400" dirty="0" smtClean="0">
                <a:solidFill>
                  <a:srgbClr val="FF0000"/>
                </a:solidFill>
              </a:rPr>
              <a:t> available cm energy</a:t>
            </a:r>
            <a:endParaRPr lang="en-US" sz="1400" dirty="0">
              <a:solidFill>
                <a:srgbClr val="FF0000"/>
              </a:solidFill>
            </a:endParaRPr>
          </a:p>
        </p:txBody>
      </p:sp>
    </p:spTree>
    <p:extLst>
      <p:ext uri="{BB962C8B-B14F-4D97-AF65-F5344CB8AC3E}">
        <p14:creationId xmlns:p14="http://schemas.microsoft.com/office/powerpoint/2010/main" val="23852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2104</Words>
  <Application>Microsoft Office PowerPoint</Application>
  <PresentationFormat>Bildschirmpräsentation (4:3)</PresentationFormat>
  <Paragraphs>152</Paragraphs>
  <Slides>22</Slides>
  <Notes>22</Notes>
  <HiddenSlides>2</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vt:lpstr>
      <vt:lpstr>Synchrotron Ring Schematic</vt:lpstr>
      <vt:lpstr>Synchrotrons</vt:lpstr>
      <vt:lpstr>Proton and Electron Velocity vs. Kinetic Energy</vt:lpstr>
      <vt:lpstr>Large Electron Positron Collider LEP</vt:lpstr>
      <vt:lpstr>Electron vs. Proton Machines</vt:lpstr>
      <vt:lpstr>Synchrotrons</vt:lpstr>
      <vt:lpstr>Synchrotrons</vt:lpstr>
      <vt:lpstr>Synchrotrons</vt:lpstr>
      <vt:lpstr>Colliding-Beam Experiment</vt:lpstr>
      <vt:lpstr>Fixed-Target Experiment</vt:lpstr>
      <vt:lpstr>Luminosity Parameters</vt:lpstr>
      <vt:lpstr>Accelerator Complex CERN</vt:lpstr>
      <vt:lpstr>Accelerator Chains</vt:lpstr>
      <vt:lpstr>The LHC Layout</vt:lpstr>
      <vt:lpstr>Large Hadron Collider (LHC)</vt:lpstr>
      <vt:lpstr>Inside Large Hadron Collider (LHC) Tunnel</vt:lpstr>
      <vt:lpstr>High Energy Physics (HEP) - Detectors</vt:lpstr>
      <vt:lpstr>Experiments at LHC</vt:lpstr>
      <vt:lpstr>Particle Identification at ATLAS: Detector System @ Colliders</vt:lpstr>
      <vt:lpstr>Particle Identification at CMS: Detector System @ Colliders</vt:lpstr>
      <vt:lpstr>Multi-Purpose Detectors (LHC 2009 - …)</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435</cp:revision>
  <dcterms:created xsi:type="dcterms:W3CDTF">2016-04-06T12:04:03Z</dcterms:created>
  <dcterms:modified xsi:type="dcterms:W3CDTF">2017-11-06T05:40:29Z</dcterms:modified>
</cp:coreProperties>
</file>