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277" r:id="rId3"/>
    <p:sldId id="278" r:id="rId4"/>
    <p:sldId id="279" r:id="rId5"/>
    <p:sldId id="258" r:id="rId6"/>
    <p:sldId id="282" r:id="rId7"/>
    <p:sldId id="308" r:id="rId8"/>
    <p:sldId id="296" r:id="rId9"/>
    <p:sldId id="326" r:id="rId10"/>
    <p:sldId id="295" r:id="rId11"/>
    <p:sldId id="290" r:id="rId12"/>
    <p:sldId id="291" r:id="rId13"/>
    <p:sldId id="293" r:id="rId14"/>
    <p:sldId id="294" r:id="rId15"/>
    <p:sldId id="309" r:id="rId16"/>
    <p:sldId id="297" r:id="rId17"/>
    <p:sldId id="300" r:id="rId18"/>
    <p:sldId id="302" r:id="rId19"/>
    <p:sldId id="303" r:id="rId20"/>
    <p:sldId id="301" r:id="rId21"/>
    <p:sldId id="280" r:id="rId22"/>
    <p:sldId id="305" r:id="rId23"/>
    <p:sldId id="307" r:id="rId24"/>
    <p:sldId id="306" r:id="rId25"/>
    <p:sldId id="304" r:id="rId26"/>
    <p:sldId id="317" r:id="rId27"/>
    <p:sldId id="324" r:id="rId28"/>
    <p:sldId id="310" r:id="rId29"/>
    <p:sldId id="271" r:id="rId30"/>
    <p:sldId id="287" r:id="rId31"/>
    <p:sldId id="288" r:id="rId32"/>
    <p:sldId id="283" r:id="rId33"/>
    <p:sldId id="312" r:id="rId34"/>
    <p:sldId id="313" r:id="rId35"/>
    <p:sldId id="314" r:id="rId36"/>
    <p:sldId id="311" r:id="rId37"/>
    <p:sldId id="315" r:id="rId38"/>
    <p:sldId id="318" r:id="rId39"/>
    <p:sldId id="319" r:id="rId40"/>
    <p:sldId id="320" r:id="rId41"/>
    <p:sldId id="321" r:id="rId42"/>
    <p:sldId id="284" r:id="rId43"/>
    <p:sldId id="272" r:id="rId44"/>
    <p:sldId id="316" r:id="rId45"/>
    <p:sldId id="323" r:id="rId46"/>
    <p:sldId id="322" r:id="rId4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9900FF"/>
    <a:srgbClr val="009900"/>
    <a:srgbClr val="006600"/>
    <a:srgbClr val="FFFF00"/>
    <a:srgbClr val="CC00CC"/>
    <a:srgbClr val="008080"/>
    <a:srgbClr val="FF00FF"/>
    <a:srgbClr val="F6F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>
        <p:scale>
          <a:sx n="90" d="100"/>
          <a:sy n="90" d="100"/>
        </p:scale>
        <p:origin x="-1200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7/24/2017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05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82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34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9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3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781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4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47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78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42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453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382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589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512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26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054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395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800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939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296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27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735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781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460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147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202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12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961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353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01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12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94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58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12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12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01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24.07.2017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24.07.2017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24.07.2017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24.07.2017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24.07.2017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24.07.2017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24.07.2017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24.07.2017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24.07.2017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24.07.2017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 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2017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565900"/>
            <a:ext cx="247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"/>
          <p:cNvSpPr txBox="1">
            <a:spLocks noChangeArrowheads="1"/>
          </p:cNvSpPr>
          <p:nvPr userDrawn="1"/>
        </p:nvSpPr>
        <p:spPr bwMode="auto">
          <a:xfrm>
            <a:off x="360363" y="6559550"/>
            <a:ext cx="28479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300" dirty="0" smtClean="0">
                <a:solidFill>
                  <a:srgbClr val="FF0000"/>
                </a:solidFill>
              </a:rPr>
              <a:t>Indian Institute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of</a:t>
            </a:r>
            <a:r>
              <a:rPr lang="de-DE" altLang="de-DE" sz="1300" dirty="0" smtClean="0">
                <a:solidFill>
                  <a:srgbClr val="FF0000"/>
                </a:solidFill>
              </a:rPr>
              <a:t> Technology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Ropar</a:t>
            </a:r>
            <a:endParaRPr lang="de-DE" altLang="de-DE" sz="13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30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4.jpe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31.pn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6.wmf"/><Relationship Id="rId4" Type="http://schemas.openxmlformats.org/officeDocument/2006/relationships/image" Target="../media/image3.jpeg"/><Relationship Id="rId9" Type="http://schemas.openxmlformats.org/officeDocument/2006/relationships/oleObject" Target="../embeddings/oleObject7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28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jpe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1.jpe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image" Target="../media/image61.jpe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28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14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14.wmf"/><Relationship Id="rId7" Type="http://schemas.openxmlformats.org/officeDocument/2006/relationships/image" Target="../media/image19.jpeg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jpeg"/><Relationship Id="rId11" Type="http://schemas.openxmlformats.org/officeDocument/2006/relationships/image" Target="../media/image9.emf"/><Relationship Id="rId5" Type="http://schemas.openxmlformats.org/officeDocument/2006/relationships/image" Target="../media/image17.jpeg"/><Relationship Id="rId15" Type="http://schemas.openxmlformats.org/officeDocument/2006/relationships/image" Target="../media/image11.wmf"/><Relationship Id="rId23" Type="http://schemas.openxmlformats.org/officeDocument/2006/relationships/image" Target="../media/image15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13.wmf"/><Relationship Id="rId4" Type="http://schemas.openxmlformats.org/officeDocument/2006/relationships/image" Target="../media/image16.jpeg"/><Relationship Id="rId9" Type="http://schemas.openxmlformats.org/officeDocument/2006/relationships/image" Target="../media/image8.emf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of </a:t>
            </a:r>
            <a:r>
              <a:rPr lang="en-US" baseline="30000" dirty="0" smtClean="0"/>
              <a:t>178</a:t>
            </a:r>
            <a:r>
              <a:rPr lang="en-US" dirty="0" smtClean="0"/>
              <a:t>Hf – K-Isomers</a:t>
            </a:r>
            <a:endParaRPr lang="en-US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0" y="836712"/>
            <a:ext cx="8844410" cy="4941073"/>
            <a:chOff x="0" y="836712"/>
            <a:chExt cx="8844410" cy="4941073"/>
          </a:xfrm>
        </p:grpSpPr>
        <p:sp>
          <p:nvSpPr>
            <p:cNvPr id="81" name="Inhaltsplatzhalter 2"/>
            <p:cNvSpPr txBox="1">
              <a:spLocks/>
            </p:cNvSpPr>
            <p:nvPr/>
          </p:nvSpPr>
          <p:spPr>
            <a:xfrm>
              <a:off x="422565" y="874200"/>
              <a:ext cx="8211834" cy="49035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24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20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8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6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4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well-known example:</a:t>
              </a:r>
              <a:endParaRPr 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2" name="Picture 4" descr="178Hf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DCA"/>
                </a:clrFrom>
                <a:clrTo>
                  <a:srgbClr val="FFFDC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38090"/>
              <a:ext cx="4800600" cy="347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Line 7"/>
            <p:cNvSpPr>
              <a:spLocks noChangeShapeType="1"/>
            </p:cNvSpPr>
            <p:nvPr/>
          </p:nvSpPr>
          <p:spPr bwMode="auto">
            <a:xfrm>
              <a:off x="5586860" y="2579633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84" name="Line 8"/>
            <p:cNvSpPr>
              <a:spLocks noChangeShapeType="1"/>
            </p:cNvSpPr>
            <p:nvPr/>
          </p:nvSpPr>
          <p:spPr bwMode="auto">
            <a:xfrm>
              <a:off x="5586860" y="3036833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85" name="Line 9"/>
            <p:cNvSpPr>
              <a:spLocks noChangeShapeType="1"/>
            </p:cNvSpPr>
            <p:nvPr/>
          </p:nvSpPr>
          <p:spPr bwMode="auto">
            <a:xfrm>
              <a:off x="5586860" y="3570233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86" name="Line 10"/>
            <p:cNvSpPr>
              <a:spLocks noChangeShapeType="1"/>
            </p:cNvSpPr>
            <p:nvPr/>
          </p:nvSpPr>
          <p:spPr bwMode="auto">
            <a:xfrm>
              <a:off x="5586860" y="4179833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87" name="Line 11"/>
            <p:cNvSpPr>
              <a:spLocks noChangeShapeType="1"/>
            </p:cNvSpPr>
            <p:nvPr/>
          </p:nvSpPr>
          <p:spPr bwMode="auto">
            <a:xfrm>
              <a:off x="5586860" y="4713233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88" name="Line 12"/>
            <p:cNvSpPr>
              <a:spLocks noChangeShapeType="1"/>
            </p:cNvSpPr>
            <p:nvPr/>
          </p:nvSpPr>
          <p:spPr bwMode="auto">
            <a:xfrm>
              <a:off x="5586860" y="5170433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89" name="Line 13"/>
            <p:cNvSpPr>
              <a:spLocks noChangeShapeType="1"/>
            </p:cNvSpPr>
            <p:nvPr/>
          </p:nvSpPr>
          <p:spPr bwMode="auto">
            <a:xfrm>
              <a:off x="7110860" y="2579633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90" name="Line 14"/>
            <p:cNvSpPr>
              <a:spLocks noChangeShapeType="1"/>
            </p:cNvSpPr>
            <p:nvPr/>
          </p:nvSpPr>
          <p:spPr bwMode="auto">
            <a:xfrm>
              <a:off x="7110860" y="3036833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91" name="Line 15"/>
            <p:cNvSpPr>
              <a:spLocks noChangeShapeType="1"/>
            </p:cNvSpPr>
            <p:nvPr/>
          </p:nvSpPr>
          <p:spPr bwMode="auto">
            <a:xfrm>
              <a:off x="7110860" y="3570233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92" name="Line 16"/>
            <p:cNvSpPr>
              <a:spLocks noChangeShapeType="1"/>
            </p:cNvSpPr>
            <p:nvPr/>
          </p:nvSpPr>
          <p:spPr bwMode="auto">
            <a:xfrm>
              <a:off x="7110860" y="4179833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93" name="Line 17"/>
            <p:cNvSpPr>
              <a:spLocks noChangeShapeType="1"/>
            </p:cNvSpPr>
            <p:nvPr/>
          </p:nvSpPr>
          <p:spPr bwMode="auto">
            <a:xfrm>
              <a:off x="7110860" y="4713233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94" name="Line 18"/>
            <p:cNvSpPr>
              <a:spLocks noChangeShapeType="1"/>
            </p:cNvSpPr>
            <p:nvPr/>
          </p:nvSpPr>
          <p:spPr bwMode="auto">
            <a:xfrm>
              <a:off x="7110860" y="5170433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95" name="Line 19"/>
            <p:cNvSpPr>
              <a:spLocks noChangeShapeType="1"/>
            </p:cNvSpPr>
            <p:nvPr/>
          </p:nvSpPr>
          <p:spPr bwMode="auto">
            <a:xfrm>
              <a:off x="5434460" y="3951233"/>
              <a:ext cx="2743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96" name="Oval 20"/>
            <p:cNvSpPr>
              <a:spLocks noChangeArrowheads="1"/>
            </p:cNvSpPr>
            <p:nvPr/>
          </p:nvSpPr>
          <p:spPr bwMode="auto">
            <a:xfrm>
              <a:off x="5815460" y="5094233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7" name="Oval 21"/>
            <p:cNvSpPr>
              <a:spLocks noChangeArrowheads="1"/>
            </p:cNvSpPr>
            <p:nvPr/>
          </p:nvSpPr>
          <p:spPr bwMode="auto">
            <a:xfrm>
              <a:off x="6120260" y="5094233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8" name="Oval 22"/>
            <p:cNvSpPr>
              <a:spLocks noChangeArrowheads="1"/>
            </p:cNvSpPr>
            <p:nvPr/>
          </p:nvSpPr>
          <p:spPr bwMode="auto">
            <a:xfrm>
              <a:off x="5815460" y="4637033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9" name="Oval 23"/>
            <p:cNvSpPr>
              <a:spLocks noChangeArrowheads="1"/>
            </p:cNvSpPr>
            <p:nvPr/>
          </p:nvSpPr>
          <p:spPr bwMode="auto">
            <a:xfrm>
              <a:off x="6120260" y="4637033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0" name="Oval 24"/>
            <p:cNvSpPr>
              <a:spLocks noChangeArrowheads="1"/>
            </p:cNvSpPr>
            <p:nvPr/>
          </p:nvSpPr>
          <p:spPr bwMode="auto">
            <a:xfrm>
              <a:off x="7339460" y="463703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1" name="Oval 25"/>
            <p:cNvSpPr>
              <a:spLocks noChangeArrowheads="1"/>
            </p:cNvSpPr>
            <p:nvPr/>
          </p:nvSpPr>
          <p:spPr bwMode="auto">
            <a:xfrm>
              <a:off x="7644260" y="463703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2" name="Oval 26"/>
            <p:cNvSpPr>
              <a:spLocks noChangeArrowheads="1"/>
            </p:cNvSpPr>
            <p:nvPr/>
          </p:nvSpPr>
          <p:spPr bwMode="auto">
            <a:xfrm>
              <a:off x="7339460" y="509423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3" name="Oval 27"/>
            <p:cNvSpPr>
              <a:spLocks noChangeArrowheads="1"/>
            </p:cNvSpPr>
            <p:nvPr/>
          </p:nvSpPr>
          <p:spPr bwMode="auto">
            <a:xfrm>
              <a:off x="7644260" y="509423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4" name="Oval 28"/>
            <p:cNvSpPr>
              <a:spLocks noChangeArrowheads="1"/>
            </p:cNvSpPr>
            <p:nvPr/>
          </p:nvSpPr>
          <p:spPr bwMode="auto">
            <a:xfrm>
              <a:off x="5815460" y="4103633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5" name="Oval 31"/>
            <p:cNvSpPr>
              <a:spLocks noChangeArrowheads="1"/>
            </p:cNvSpPr>
            <p:nvPr/>
          </p:nvSpPr>
          <p:spPr bwMode="auto">
            <a:xfrm>
              <a:off x="7339460" y="410363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06" name="Text Box 32"/>
            <p:cNvSpPr txBox="1">
              <a:spLocks noChangeArrowheads="1"/>
            </p:cNvSpPr>
            <p:nvPr/>
          </p:nvSpPr>
          <p:spPr bwMode="auto">
            <a:xfrm>
              <a:off x="6194872" y="3722633"/>
              <a:ext cx="129698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Fermi Surface</a:t>
              </a:r>
            </a:p>
          </p:txBody>
        </p:sp>
        <p:sp>
          <p:nvSpPr>
            <p:cNvPr id="107" name="Text Box 33"/>
            <p:cNvSpPr txBox="1">
              <a:spLocks noChangeArrowheads="1"/>
            </p:cNvSpPr>
            <p:nvPr/>
          </p:nvSpPr>
          <p:spPr bwMode="auto">
            <a:xfrm>
              <a:off x="5542410" y="5399033"/>
              <a:ext cx="958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neutron</a:t>
              </a:r>
            </a:p>
          </p:txBody>
        </p:sp>
        <p:sp>
          <p:nvSpPr>
            <p:cNvPr id="108" name="Text Box 34"/>
            <p:cNvSpPr txBox="1">
              <a:spLocks noChangeArrowheads="1"/>
            </p:cNvSpPr>
            <p:nvPr/>
          </p:nvSpPr>
          <p:spPr bwMode="auto">
            <a:xfrm>
              <a:off x="7117210" y="5399033"/>
              <a:ext cx="831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proton</a:t>
              </a:r>
            </a:p>
          </p:txBody>
        </p:sp>
        <p:sp>
          <p:nvSpPr>
            <p:cNvPr id="109" name="Text Box 35"/>
            <p:cNvSpPr txBox="1">
              <a:spLocks noChangeArrowheads="1"/>
            </p:cNvSpPr>
            <p:nvPr/>
          </p:nvSpPr>
          <p:spPr bwMode="auto">
            <a:xfrm>
              <a:off x="4758185" y="4022671"/>
              <a:ext cx="82391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7/2[514]</a:t>
              </a:r>
            </a:p>
          </p:txBody>
        </p:sp>
        <p:sp>
          <p:nvSpPr>
            <p:cNvPr id="110" name="Text Box 36"/>
            <p:cNvSpPr txBox="1">
              <a:spLocks noChangeArrowheads="1"/>
            </p:cNvSpPr>
            <p:nvPr/>
          </p:nvSpPr>
          <p:spPr bwMode="auto">
            <a:xfrm>
              <a:off x="4758185" y="3413071"/>
              <a:ext cx="82391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9/2[624]</a:t>
              </a:r>
            </a:p>
          </p:txBody>
        </p:sp>
        <p:sp>
          <p:nvSpPr>
            <p:cNvPr id="111" name="Text Box 37"/>
            <p:cNvSpPr txBox="1">
              <a:spLocks noChangeArrowheads="1"/>
            </p:cNvSpPr>
            <p:nvPr/>
          </p:nvSpPr>
          <p:spPr bwMode="auto">
            <a:xfrm>
              <a:off x="8020497" y="3417833"/>
              <a:ext cx="8239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9/2[514]</a:t>
              </a:r>
            </a:p>
          </p:txBody>
        </p:sp>
        <p:sp>
          <p:nvSpPr>
            <p:cNvPr id="112" name="Text Box 38"/>
            <p:cNvSpPr txBox="1">
              <a:spLocks noChangeArrowheads="1"/>
            </p:cNvSpPr>
            <p:nvPr/>
          </p:nvSpPr>
          <p:spPr bwMode="auto">
            <a:xfrm>
              <a:off x="8020497" y="4027433"/>
              <a:ext cx="8239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7/2[404]</a:t>
              </a:r>
            </a:p>
          </p:txBody>
        </p:sp>
        <p:sp>
          <p:nvSpPr>
            <p:cNvPr id="113" name="Line 52"/>
            <p:cNvSpPr>
              <a:spLocks noChangeShapeType="1"/>
            </p:cNvSpPr>
            <p:nvPr/>
          </p:nvSpPr>
          <p:spPr bwMode="auto">
            <a:xfrm flipV="1">
              <a:off x="5886897" y="4941833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14" name="Line 53"/>
            <p:cNvSpPr>
              <a:spLocks noChangeShapeType="1"/>
            </p:cNvSpPr>
            <p:nvPr/>
          </p:nvSpPr>
          <p:spPr bwMode="auto">
            <a:xfrm>
              <a:off x="6191697" y="5246633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15" name="Line 54"/>
            <p:cNvSpPr>
              <a:spLocks noChangeShapeType="1"/>
            </p:cNvSpPr>
            <p:nvPr/>
          </p:nvSpPr>
          <p:spPr bwMode="auto">
            <a:xfrm flipV="1">
              <a:off x="5886897" y="4484633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16" name="Line 55"/>
            <p:cNvSpPr>
              <a:spLocks noChangeShapeType="1"/>
            </p:cNvSpPr>
            <p:nvPr/>
          </p:nvSpPr>
          <p:spPr bwMode="auto">
            <a:xfrm flipV="1">
              <a:off x="5886897" y="3951233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17" name="Line 57"/>
            <p:cNvSpPr>
              <a:spLocks noChangeShapeType="1"/>
            </p:cNvSpPr>
            <p:nvPr/>
          </p:nvSpPr>
          <p:spPr bwMode="auto">
            <a:xfrm>
              <a:off x="6191697" y="4789433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18" name="Line 58"/>
            <p:cNvSpPr>
              <a:spLocks noChangeShapeType="1"/>
            </p:cNvSpPr>
            <p:nvPr/>
          </p:nvSpPr>
          <p:spPr bwMode="auto">
            <a:xfrm flipV="1">
              <a:off x="7410897" y="4484633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19" name="Line 59"/>
            <p:cNvSpPr>
              <a:spLocks noChangeShapeType="1"/>
            </p:cNvSpPr>
            <p:nvPr/>
          </p:nvSpPr>
          <p:spPr bwMode="auto">
            <a:xfrm flipV="1">
              <a:off x="7410897" y="4941833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20" name="Line 60"/>
            <p:cNvSpPr>
              <a:spLocks noChangeShapeType="1"/>
            </p:cNvSpPr>
            <p:nvPr/>
          </p:nvSpPr>
          <p:spPr bwMode="auto">
            <a:xfrm flipV="1">
              <a:off x="7410897" y="3951233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21" name="Line 62"/>
            <p:cNvSpPr>
              <a:spLocks noChangeShapeType="1"/>
            </p:cNvSpPr>
            <p:nvPr/>
          </p:nvSpPr>
          <p:spPr bwMode="auto">
            <a:xfrm>
              <a:off x="7715697" y="4789433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22" name="Line 63"/>
            <p:cNvSpPr>
              <a:spLocks noChangeShapeType="1"/>
            </p:cNvSpPr>
            <p:nvPr/>
          </p:nvSpPr>
          <p:spPr bwMode="auto">
            <a:xfrm>
              <a:off x="7715697" y="5246633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23" name="Oval 23"/>
            <p:cNvSpPr>
              <a:spLocks noChangeArrowheads="1"/>
            </p:cNvSpPr>
            <p:nvPr/>
          </p:nvSpPr>
          <p:spPr bwMode="auto">
            <a:xfrm>
              <a:off x="6113165" y="4108921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4" name="Line 57"/>
            <p:cNvSpPr>
              <a:spLocks noChangeShapeType="1"/>
            </p:cNvSpPr>
            <p:nvPr/>
          </p:nvSpPr>
          <p:spPr bwMode="auto">
            <a:xfrm>
              <a:off x="6184602" y="4261321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25" name="Oval 25"/>
            <p:cNvSpPr>
              <a:spLocks noChangeArrowheads="1"/>
            </p:cNvSpPr>
            <p:nvPr/>
          </p:nvSpPr>
          <p:spPr bwMode="auto">
            <a:xfrm>
              <a:off x="7647798" y="409828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26" name="Line 62"/>
            <p:cNvSpPr>
              <a:spLocks noChangeShapeType="1"/>
            </p:cNvSpPr>
            <p:nvPr/>
          </p:nvSpPr>
          <p:spPr bwMode="auto">
            <a:xfrm>
              <a:off x="7719235" y="425068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27" name="Line 13"/>
            <p:cNvSpPr>
              <a:spLocks noChangeShapeType="1"/>
            </p:cNvSpPr>
            <p:nvPr/>
          </p:nvSpPr>
          <p:spPr bwMode="auto">
            <a:xfrm>
              <a:off x="7110860" y="2579633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28" name="Line 67"/>
            <p:cNvSpPr>
              <a:spLocks noChangeShapeType="1"/>
            </p:cNvSpPr>
            <p:nvPr/>
          </p:nvSpPr>
          <p:spPr bwMode="auto">
            <a:xfrm flipV="1">
              <a:off x="7446275" y="836712"/>
              <a:ext cx="0" cy="9667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9" name="Line 68"/>
            <p:cNvSpPr>
              <a:spLocks noChangeShapeType="1"/>
            </p:cNvSpPr>
            <p:nvPr/>
          </p:nvSpPr>
          <p:spPr bwMode="auto">
            <a:xfrm>
              <a:off x="7444688" y="1827312"/>
              <a:ext cx="123031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0" name="Oval 70"/>
            <p:cNvSpPr>
              <a:spLocks noChangeAspect="1" noChangeArrowheads="1"/>
            </p:cNvSpPr>
            <p:nvPr/>
          </p:nvSpPr>
          <p:spPr bwMode="auto">
            <a:xfrm>
              <a:off x="7049400" y="1687612"/>
              <a:ext cx="755650" cy="30162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00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1" name="Rectangle 83"/>
            <p:cNvSpPr>
              <a:spLocks noChangeArrowheads="1"/>
            </p:cNvSpPr>
            <p:nvPr/>
          </p:nvSpPr>
          <p:spPr bwMode="auto">
            <a:xfrm>
              <a:off x="7154175" y="2035275"/>
              <a:ext cx="6508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24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K=0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430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 - Isomerism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720000" y="6300000"/>
            <a:ext cx="24128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K.E.G. </a:t>
            </a:r>
            <a:r>
              <a:rPr lang="en-US" sz="1000" dirty="0" err="1" smtClean="0"/>
              <a:t>Löbner</a:t>
            </a:r>
            <a:r>
              <a:rPr lang="en-US" sz="1000" dirty="0" smtClean="0"/>
              <a:t>; Phys. Lett 26B (1968), 369</a:t>
            </a:r>
            <a:endParaRPr lang="en-US" sz="1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00000"/>
            <a:ext cx="3261360" cy="4191000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882000" y="4788000"/>
            <a:ext cx="468000" cy="252000"/>
            <a:chOff x="882000" y="4860000"/>
            <a:chExt cx="468000" cy="252000"/>
          </a:xfrm>
        </p:grpSpPr>
        <p:sp>
          <p:nvSpPr>
            <p:cNvPr id="4" name="Ellipse 3"/>
            <p:cNvSpPr/>
            <p:nvPr/>
          </p:nvSpPr>
          <p:spPr>
            <a:xfrm>
              <a:off x="882000" y="4860000"/>
              <a:ext cx="468000" cy="252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ihandform 6"/>
            <p:cNvSpPr/>
            <p:nvPr/>
          </p:nvSpPr>
          <p:spPr>
            <a:xfrm>
              <a:off x="941097" y="4893155"/>
              <a:ext cx="28800" cy="1800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ihandform 18"/>
            <p:cNvSpPr>
              <a:spLocks noChangeAspect="1"/>
            </p:cNvSpPr>
            <p:nvPr/>
          </p:nvSpPr>
          <p:spPr>
            <a:xfrm>
              <a:off x="1008000" y="4860000"/>
              <a:ext cx="38016" cy="2376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ihandform 19"/>
            <p:cNvSpPr>
              <a:spLocks noChangeAspect="1"/>
            </p:cNvSpPr>
            <p:nvPr/>
          </p:nvSpPr>
          <p:spPr>
            <a:xfrm>
              <a:off x="1080000" y="4860000"/>
              <a:ext cx="39916" cy="24948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ihandform 20"/>
            <p:cNvSpPr>
              <a:spLocks noChangeAspect="1"/>
            </p:cNvSpPr>
            <p:nvPr/>
          </p:nvSpPr>
          <p:spPr>
            <a:xfrm>
              <a:off x="1160400" y="4870800"/>
              <a:ext cx="38016" cy="2376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1242000" y="4896000"/>
              <a:ext cx="28800" cy="1800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uppieren 22"/>
          <p:cNvGrpSpPr>
            <a:grpSpLocks noChangeAspect="1"/>
          </p:cNvGrpSpPr>
          <p:nvPr/>
        </p:nvGrpSpPr>
        <p:grpSpPr>
          <a:xfrm rot="5400000">
            <a:off x="1962000" y="3574800"/>
            <a:ext cx="468000" cy="252000"/>
            <a:chOff x="882000" y="4860000"/>
            <a:chExt cx="468000" cy="252000"/>
          </a:xfrm>
        </p:grpSpPr>
        <p:sp>
          <p:nvSpPr>
            <p:cNvPr id="24" name="Ellipse 23"/>
            <p:cNvSpPr/>
            <p:nvPr/>
          </p:nvSpPr>
          <p:spPr>
            <a:xfrm>
              <a:off x="882000" y="4860000"/>
              <a:ext cx="468000" cy="252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941097" y="4893155"/>
              <a:ext cx="28800" cy="1800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ihandform 25"/>
            <p:cNvSpPr>
              <a:spLocks noChangeAspect="1"/>
            </p:cNvSpPr>
            <p:nvPr/>
          </p:nvSpPr>
          <p:spPr>
            <a:xfrm>
              <a:off x="1008000" y="4860000"/>
              <a:ext cx="38016" cy="2376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ihandform 26"/>
            <p:cNvSpPr>
              <a:spLocks noChangeAspect="1"/>
            </p:cNvSpPr>
            <p:nvPr/>
          </p:nvSpPr>
          <p:spPr>
            <a:xfrm>
              <a:off x="1080000" y="4860000"/>
              <a:ext cx="39916" cy="24948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ihandform 27"/>
            <p:cNvSpPr>
              <a:spLocks noChangeAspect="1"/>
            </p:cNvSpPr>
            <p:nvPr/>
          </p:nvSpPr>
          <p:spPr>
            <a:xfrm>
              <a:off x="1160400" y="4870800"/>
              <a:ext cx="38016" cy="2376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1242000" y="4896000"/>
              <a:ext cx="28800" cy="1800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uppieren 29"/>
          <p:cNvGrpSpPr>
            <a:grpSpLocks noChangeAspect="1"/>
          </p:cNvGrpSpPr>
          <p:nvPr/>
        </p:nvGrpSpPr>
        <p:grpSpPr>
          <a:xfrm rot="5400000">
            <a:off x="3117600" y="1911600"/>
            <a:ext cx="468000" cy="252000"/>
            <a:chOff x="882000" y="4860000"/>
            <a:chExt cx="468000" cy="252000"/>
          </a:xfrm>
        </p:grpSpPr>
        <p:sp>
          <p:nvSpPr>
            <p:cNvPr id="31" name="Ellipse 30"/>
            <p:cNvSpPr/>
            <p:nvPr/>
          </p:nvSpPr>
          <p:spPr>
            <a:xfrm>
              <a:off x="882000" y="4860000"/>
              <a:ext cx="468000" cy="252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941097" y="4893155"/>
              <a:ext cx="28800" cy="1800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ihandform 32"/>
            <p:cNvSpPr>
              <a:spLocks noChangeAspect="1"/>
            </p:cNvSpPr>
            <p:nvPr/>
          </p:nvSpPr>
          <p:spPr>
            <a:xfrm>
              <a:off x="1008000" y="4860000"/>
              <a:ext cx="38016" cy="2376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ihandform 33"/>
            <p:cNvSpPr>
              <a:spLocks noChangeAspect="1"/>
            </p:cNvSpPr>
            <p:nvPr/>
          </p:nvSpPr>
          <p:spPr>
            <a:xfrm>
              <a:off x="1080000" y="4860000"/>
              <a:ext cx="39916" cy="24948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ihandform 34"/>
            <p:cNvSpPr>
              <a:spLocks noChangeAspect="1"/>
            </p:cNvSpPr>
            <p:nvPr/>
          </p:nvSpPr>
          <p:spPr>
            <a:xfrm>
              <a:off x="1160400" y="4870800"/>
              <a:ext cx="38016" cy="2376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1242000" y="4896000"/>
              <a:ext cx="28800" cy="1800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3203848" y="1512000"/>
            <a:ext cx="260960" cy="145800"/>
            <a:chOff x="3951000" y="2358000"/>
            <a:chExt cx="260960" cy="145800"/>
          </a:xfrm>
        </p:grpSpPr>
        <p:sp>
          <p:nvSpPr>
            <p:cNvPr id="5" name="Bogen 4"/>
            <p:cNvSpPr/>
            <p:nvPr/>
          </p:nvSpPr>
          <p:spPr>
            <a:xfrm rot="10800000">
              <a:off x="3977960" y="2358000"/>
              <a:ext cx="234000" cy="1440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Bogen 36"/>
            <p:cNvSpPr/>
            <p:nvPr/>
          </p:nvSpPr>
          <p:spPr>
            <a:xfrm rot="5400000">
              <a:off x="3996000" y="2314800"/>
              <a:ext cx="144000" cy="2340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Gerade Verbindung 8"/>
            <p:cNvCxnSpPr/>
            <p:nvPr/>
          </p:nvCxnSpPr>
          <p:spPr>
            <a:xfrm rot="-1800000">
              <a:off x="4194000" y="2412000"/>
              <a:ext cx="0" cy="6110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/>
          <p:nvPr/>
        </p:nvGrpSpPr>
        <p:grpSpPr>
          <a:xfrm>
            <a:off x="2052000" y="3186000"/>
            <a:ext cx="260960" cy="145800"/>
            <a:chOff x="3951000" y="2358000"/>
            <a:chExt cx="260960" cy="145800"/>
          </a:xfrm>
        </p:grpSpPr>
        <p:sp>
          <p:nvSpPr>
            <p:cNvPr id="39" name="Bogen 38"/>
            <p:cNvSpPr/>
            <p:nvPr/>
          </p:nvSpPr>
          <p:spPr>
            <a:xfrm rot="10800000">
              <a:off x="3977960" y="2358000"/>
              <a:ext cx="234000" cy="1440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Bogen 39"/>
            <p:cNvSpPr/>
            <p:nvPr/>
          </p:nvSpPr>
          <p:spPr>
            <a:xfrm rot="5400000">
              <a:off x="3996000" y="2314800"/>
              <a:ext cx="144000" cy="2340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Gerade Verbindung 40"/>
            <p:cNvCxnSpPr/>
            <p:nvPr/>
          </p:nvCxnSpPr>
          <p:spPr>
            <a:xfrm rot="-1800000">
              <a:off x="4194000" y="2412000"/>
              <a:ext cx="0" cy="6110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ieren 41"/>
          <p:cNvGrpSpPr/>
          <p:nvPr/>
        </p:nvGrpSpPr>
        <p:grpSpPr>
          <a:xfrm>
            <a:off x="982800" y="4464000"/>
            <a:ext cx="260960" cy="145800"/>
            <a:chOff x="3951000" y="2358000"/>
            <a:chExt cx="260960" cy="145800"/>
          </a:xfrm>
        </p:grpSpPr>
        <p:sp>
          <p:nvSpPr>
            <p:cNvPr id="43" name="Bogen 42"/>
            <p:cNvSpPr/>
            <p:nvPr/>
          </p:nvSpPr>
          <p:spPr>
            <a:xfrm rot="10800000">
              <a:off x="3977960" y="2358000"/>
              <a:ext cx="234000" cy="1440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Bogen 43"/>
            <p:cNvSpPr/>
            <p:nvPr/>
          </p:nvSpPr>
          <p:spPr>
            <a:xfrm rot="5400000">
              <a:off x="3996000" y="2314800"/>
              <a:ext cx="144000" cy="2340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Gerade Verbindung 44"/>
            <p:cNvCxnSpPr/>
            <p:nvPr/>
          </p:nvCxnSpPr>
          <p:spPr>
            <a:xfrm rot="-1800000">
              <a:off x="4194000" y="2412000"/>
              <a:ext cx="0" cy="6110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Ellipse 45"/>
          <p:cNvSpPr/>
          <p:nvPr/>
        </p:nvSpPr>
        <p:spPr>
          <a:xfrm>
            <a:off x="2574000" y="2556000"/>
            <a:ext cx="324000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4139952" y="9000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H = 10</a:t>
            </a:r>
            <a:r>
              <a:rPr lang="en-US" baseline="30000" dirty="0" smtClean="0">
                <a:solidFill>
                  <a:srgbClr val="0000CC"/>
                </a:solidFill>
              </a:rPr>
              <a:t>9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4140000" y="2520000"/>
            <a:ext cx="115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H = 2·10</a:t>
            </a:r>
            <a:r>
              <a:rPr lang="en-US" baseline="30000" dirty="0" smtClean="0">
                <a:solidFill>
                  <a:srgbClr val="0000CC"/>
                </a:solidFill>
              </a:rPr>
              <a:t>13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endParaRPr lang="en-US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5760000" y="2700000"/>
                <a:ext cx="3044167" cy="63914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𝐻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d>
                            <m:d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𝑒𝑥𝑝𝑒𝑟𝑖𝑚𝑒𝑛𝑡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d>
                            <m:dPr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𝑊𝑒𝑖𝑠𝑠𝑘𝑜𝑝𝑓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𝑒𝑠𝑡𝑖𝑚𝑎𝑡𝑒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000" y="2700000"/>
                <a:ext cx="3044167" cy="63914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3420000"/>
            <a:ext cx="3770653" cy="3095660"/>
          </a:xfrm>
          <a:prstGeom prst="rect">
            <a:avLst/>
          </a:prstGeom>
        </p:spPr>
      </p:pic>
      <p:sp>
        <p:nvSpPr>
          <p:cNvPr id="48" name="Ellipse 47"/>
          <p:cNvSpPr/>
          <p:nvPr/>
        </p:nvSpPr>
        <p:spPr>
          <a:xfrm>
            <a:off x="8017200" y="4824000"/>
            <a:ext cx="324000" cy="32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5148064" y="4185120"/>
            <a:ext cx="324000" cy="32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3672000" y="3600000"/>
            <a:ext cx="166584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K-selection rule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720000" y="5940000"/>
            <a:ext cx="26452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Helmer &amp; Reich; </a:t>
            </a:r>
            <a:r>
              <a:rPr lang="en-US" sz="1000" dirty="0" err="1" smtClean="0"/>
              <a:t>Nucl</a:t>
            </a:r>
            <a:r>
              <a:rPr lang="en-US" sz="1000" dirty="0" smtClean="0"/>
              <a:t>. Phys. A114 (1968), 649</a:t>
            </a:r>
            <a:endParaRPr lang="en-US" sz="1000" dirty="0"/>
          </a:p>
        </p:txBody>
      </p:sp>
      <p:sp>
        <p:nvSpPr>
          <p:cNvPr id="51" name="Ellipse 50"/>
          <p:cNvSpPr/>
          <p:nvPr/>
        </p:nvSpPr>
        <p:spPr>
          <a:xfrm>
            <a:off x="7488360" y="5949280"/>
            <a:ext cx="324000" cy="32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Ellipse 51"/>
          <p:cNvSpPr/>
          <p:nvPr/>
        </p:nvSpPr>
        <p:spPr>
          <a:xfrm>
            <a:off x="5148000" y="5508000"/>
            <a:ext cx="324000" cy="324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Ellipse 52"/>
          <p:cNvSpPr/>
          <p:nvPr/>
        </p:nvSpPr>
        <p:spPr>
          <a:xfrm>
            <a:off x="3618000" y="908720"/>
            <a:ext cx="324000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151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178</a:t>
            </a:r>
            <a:r>
              <a:rPr lang="en-US" dirty="0" smtClean="0"/>
              <a:t>Hf: Particle Spectroscopy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0" y="900000"/>
            <a:ext cx="3054096" cy="148437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-1740000">
            <a:off x="6930000" y="1170000"/>
            <a:ext cx="198000" cy="19800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 rot="-960000">
            <a:off x="7038000" y="1404000"/>
            <a:ext cx="198000" cy="19800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 rot="-540000">
            <a:off x="7099200" y="1670400"/>
            <a:ext cx="198000" cy="19800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7357753" y="1052736"/>
            <a:ext cx="814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 counter</a:t>
            </a:r>
            <a:endParaRPr lang="en-US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7776000" y="1692000"/>
            <a:ext cx="65114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rgbClr val="0000CC"/>
                </a:solidFill>
              </a:rPr>
              <a:t>α</a:t>
            </a:r>
            <a:r>
              <a:rPr lang="de-DE" sz="1200" dirty="0" smtClean="0"/>
              <a:t>-beam</a:t>
            </a:r>
            <a:endParaRPr lang="en-US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5292080" y="2143889"/>
            <a:ext cx="90165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aseline="30000" dirty="0" smtClean="0">
                <a:solidFill>
                  <a:srgbClr val="0000CC"/>
                </a:solidFill>
              </a:rPr>
              <a:t>178</a:t>
            </a:r>
            <a:r>
              <a:rPr lang="en-US" sz="1200" dirty="0" smtClean="0">
                <a:solidFill>
                  <a:srgbClr val="0000CC"/>
                </a:solidFill>
              </a:rPr>
              <a:t>Hf</a:t>
            </a:r>
            <a:r>
              <a:rPr lang="en-US" sz="1200" dirty="0" smtClean="0"/>
              <a:t>-target</a:t>
            </a:r>
            <a:endParaRPr lang="en-US" sz="1200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3960000" y="2995612"/>
            <a:ext cx="5134521" cy="793428"/>
            <a:chOff x="3960000" y="2995612"/>
            <a:chExt cx="5134521" cy="7934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/>
                <p:cNvSpPr txBox="1"/>
                <p:nvPr/>
              </p:nvSpPr>
              <p:spPr>
                <a:xfrm>
                  <a:off x="3960000" y="2995612"/>
                  <a:ext cx="309482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de-DE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de-DE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𝐶</m:t>
                            </m:r>
                            <m:r>
                              <a:rPr lang="de-DE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.</m:t>
                            </m:r>
                            <m:r>
                              <a:rPr lang="de-DE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𝐸</m:t>
                            </m:r>
                            <m:r>
                              <a:rPr lang="de-DE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.</m:t>
                            </m:r>
                          </m:sub>
                        </m:sSub>
                        <m:d>
                          <m:dPr>
                            <m:ctrlPr>
                              <a:rPr lang="de-DE" sz="1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1200" b="0" i="1" smtClean="0">
                                <a:latin typeface="Cambria Math"/>
                              </a:rPr>
                              <m:t>𝐸</m:t>
                            </m:r>
                            <m:r>
                              <a:rPr lang="de-DE" sz="12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sz="1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200" b="0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de-DE" sz="1200" b="0" i="1" smtClean="0">
                                    <a:latin typeface="Cambria Math"/>
                                  </a:rPr>
                                  <m:t>𝑐𝑚</m:t>
                                </m:r>
                              </m:sub>
                            </m:sSub>
                          </m:e>
                        </m:d>
                        <m:r>
                          <a:rPr lang="de-DE" sz="12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de-DE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de-DE" sz="1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  <m:d>
                          <m:dPr>
                            <m:ctrlPr>
                              <a:rPr lang="de-DE" sz="1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sz="1200" b="0" i="1" smtClean="0">
                                <a:latin typeface="Cambria Math"/>
                              </a:rPr>
                              <m:t>𝐸</m:t>
                            </m:r>
                            <m:r>
                              <a:rPr lang="de-DE" sz="1200" b="0" i="1" smtClean="0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sz="1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200" b="0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de-DE" sz="1200" b="0" i="1" smtClean="0">
                                    <a:latin typeface="Cambria Math"/>
                                  </a:rPr>
                                  <m:t>𝑐𝑚</m:t>
                                </m:r>
                              </m:sub>
                            </m:sSub>
                          </m:e>
                        </m:d>
                        <m:r>
                          <a:rPr lang="de-DE" sz="12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sz="1200" b="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  <m:t>𝑅𝑢𝑡h</m:t>
                            </m:r>
                          </m:sub>
                        </m:sSub>
                        <m:d>
                          <m:dPr>
                            <m:ctrlP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de-DE" sz="12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sz="1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200" b="0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de-DE" sz="1200" b="0" i="1" smtClean="0">
                                    <a:latin typeface="Cambria Math"/>
                                    <a:ea typeface="Cambria Math"/>
                                  </a:rPr>
                                  <m:t>𝑐𝑚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0000" y="2995612"/>
                  <a:ext cx="3094822" cy="27699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feld 9"/>
                <p:cNvSpPr txBox="1"/>
                <p:nvPr/>
              </p:nvSpPr>
              <p:spPr>
                <a:xfrm>
                  <a:off x="4896000" y="3282876"/>
                  <a:ext cx="4198521" cy="5061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100" b="0" i="1" smtClean="0">
                            <a:latin typeface="Cambria Math"/>
                          </a:rPr>
                          <m:t>=4.82</m:t>
                        </m:r>
                        <m:sSup>
                          <m:sSupPr>
                            <m:ctrlPr>
                              <a:rPr lang="de-DE" sz="11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11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1100" b="0" i="1" smtClean="0">
                                    <a:latin typeface="Cambria Math"/>
                                    <a:ea typeface="Cambria Math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de-DE" sz="11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de-DE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de-DE" sz="11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de-DE" sz="1100" b="0" i="1" smtClean="0">
                                <a:latin typeface="Cambria Math"/>
                                <a:ea typeface="Cambria Math"/>
                              </a:rPr>
                              <m:t>−2</m:t>
                            </m:r>
                          </m:sup>
                        </m:sSup>
                        <m:f>
                          <m:fPr>
                            <m:ctrlPr>
                              <a:rPr lang="de-DE" sz="11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sz="11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100" b="0" i="1" smtClean="0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de-DE" sz="1100" b="0" i="1" smtClean="0">
                                    <a:latin typeface="Cambria Math"/>
                                    <a:ea typeface="Cambria Math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de-DE" sz="11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de-DE" sz="1100" b="0" i="1" smtClean="0">
                                    <a:latin typeface="Cambria Math"/>
                                    <a:ea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de-DE" sz="1100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de-DE" sz="11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d>
                          <m:dPr>
                            <m:ctrlPr>
                              <a:rPr lang="de-DE" sz="11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sz="11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100" b="0" i="1" smtClean="0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de-DE" sz="1100" b="0" i="1" smtClean="0">
                                    <a:latin typeface="Cambria Math"/>
                                    <a:ea typeface="Cambria Math"/>
                                  </a:rPr>
                                  <m:t>𝑙𝑎𝑏</m:t>
                                </m:r>
                              </m:sub>
                            </m:sSub>
                            <m:r>
                              <a:rPr lang="de-DE" sz="11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sz="1100" b="0" i="1" smtClean="0">
                                <a:latin typeface="Cambria Math"/>
                                <a:ea typeface="Cambria Math"/>
                              </a:rPr>
                              <m:t>Δ</m:t>
                            </m:r>
                            <m:r>
                              <a:rPr lang="de-DE" sz="11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de-DE" sz="1100" b="0" i="1" smtClean="0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e>
                        </m:d>
                        <m:r>
                          <a:rPr lang="de-DE" sz="11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sz="11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  <m:d>
                          <m:dPr>
                            <m:ctrlPr>
                              <a:rPr lang="de-DE" sz="1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sz="1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de-DE" sz="1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2,</m:t>
                            </m:r>
                            <m:sSup>
                              <m:sSupPr>
                                <m:ctrlPr>
                                  <a:rPr lang="de-DE" sz="11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1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de-DE" sz="11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de-DE" sz="11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de-DE" sz="11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1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de-DE" sz="11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de-DE" sz="11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de-DE" sz="11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1100" b="0" i="1" smtClean="0">
                                <a:latin typeface="Cambria Math"/>
                                <a:ea typeface="Cambria Math"/>
                              </a:rPr>
                              <m:t>𝑑𝑓</m:t>
                            </m:r>
                          </m:e>
                          <m:sub>
                            <m:r>
                              <a:rPr lang="de-DE" sz="1100" b="0" i="1" smtClean="0"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r>
                              <a:rPr lang="de-DE" sz="11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de-DE" sz="11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de-DE" sz="1100" b="0" i="1" smtClean="0">
                                <a:latin typeface="Cambria Math"/>
                                <a:ea typeface="Cambria Math"/>
                              </a:rPr>
                              <m:t>𝜉</m:t>
                            </m:r>
                            <m:r>
                              <a:rPr lang="de-DE" sz="11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sz="11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100" b="0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de-DE" sz="1100" b="0" i="1" smtClean="0">
                                    <a:latin typeface="Cambria Math"/>
                                    <a:ea typeface="Cambria Math"/>
                                  </a:rPr>
                                  <m:t>𝑐𝑚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6000" y="3282876"/>
                  <a:ext cx="4198521" cy="50616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el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3515717"/>
                  </p:ext>
                </p:extLst>
              </p:nvPr>
            </p:nvGraphicFramePr>
            <p:xfrm>
              <a:off x="4680000" y="4860000"/>
              <a:ext cx="1872208" cy="110210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48"/>
                    <a:gridCol w="1440160"/>
                  </a:tblGrid>
                  <a:tr h="2710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I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12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2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200" b="0" i="1" smtClean="0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de-DE" sz="1200" b="0" i="1" smtClean="0">
                                            <a:latin typeface="Cambria Math"/>
                                          </a:rPr>
                                          <m:t>𝐼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2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sz="1200" b="0" i="1" smtClean="0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sSup>
                                          <m:sSupPr>
                                            <m:ctrlPr>
                                              <a:rPr lang="en-US" sz="120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de-DE" sz="1200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  <m:sup>
                                            <m:r>
                                              <a:rPr lang="de-DE" sz="1200" b="0" i="1" smtClean="0">
                                                <a:latin typeface="Cambria Math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</m:sub>
                                    </m:sSub>
                                  </m:den>
                                </m:f>
                                <m:r>
                                  <a:rPr lang="de-DE" sz="1200" b="0" i="1" smtClean="0">
                                    <a:latin typeface="Cambria Math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de-DE" sz="12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de-DE" sz="12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sz="1200" b="0" i="1" smtClean="0">
                                            <a:latin typeface="Cambria Math"/>
                                          </a:rPr>
                                          <m:t>160</m:t>
                                        </m:r>
                                      </m:e>
                                      <m:sup>
                                        <m:r>
                                          <a:rPr lang="de-DE" sz="12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</a:tr>
                  <a:tr h="20789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2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6.8·10</a:t>
                          </a:r>
                          <a:r>
                            <a:rPr lang="en-US" sz="1200" baseline="30000" dirty="0" smtClean="0"/>
                            <a:t>-2</a:t>
                          </a:r>
                          <a:endParaRPr lang="en-US" sz="1200" baseline="30000" dirty="0"/>
                        </a:p>
                      </a:txBody>
                      <a:tcPr/>
                    </a:tc>
                  </a:tr>
                  <a:tr h="1495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4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7.6·10</a:t>
                          </a:r>
                          <a:r>
                            <a:rPr lang="en-US" sz="1200" baseline="30000" dirty="0" smtClean="0"/>
                            <a:t>-4</a:t>
                          </a:r>
                          <a:endParaRPr lang="en-US" sz="1200" baseline="30000" dirty="0"/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CC"/>
                              </a:solidFill>
                            </a:rPr>
                            <a:t>17</a:t>
                          </a:r>
                          <a:endParaRPr lang="en-US" sz="120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CC"/>
                              </a:solidFill>
                            </a:rPr>
                            <a:t>4.0·10</a:t>
                          </a:r>
                          <a:r>
                            <a:rPr lang="en-US" sz="1200" baseline="30000" dirty="0" smtClean="0">
                              <a:solidFill>
                                <a:srgbClr val="0000CC"/>
                              </a:solidFill>
                            </a:rPr>
                            <a:t>-4</a:t>
                          </a:r>
                          <a:endParaRPr lang="en-US" sz="1200" baseline="3000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el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3515717"/>
                  </p:ext>
                </p:extLst>
              </p:nvPr>
            </p:nvGraphicFramePr>
            <p:xfrm>
              <a:off x="4680000" y="4860000"/>
              <a:ext cx="1872208" cy="110210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32048"/>
                    <a:gridCol w="1440160"/>
                  </a:tblGrid>
                  <a:tr h="2791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I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30508" t="-91304" b="-310870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2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6.8·10</a:t>
                          </a:r>
                          <a:r>
                            <a:rPr lang="en-US" sz="1200" baseline="30000" dirty="0" smtClean="0"/>
                            <a:t>-2</a:t>
                          </a:r>
                          <a:endParaRPr lang="en-US" sz="1200" baseline="30000" dirty="0"/>
                        </a:p>
                      </a:txBody>
                      <a:tcPr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4</a:t>
                          </a:r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/>
                            <a:t>7.6·10</a:t>
                          </a:r>
                          <a:r>
                            <a:rPr lang="en-US" sz="1200" baseline="30000" dirty="0" smtClean="0"/>
                            <a:t>-4</a:t>
                          </a:r>
                          <a:endParaRPr lang="en-US" sz="1200" baseline="30000" dirty="0"/>
                        </a:p>
                      </a:txBody>
                      <a:tcPr/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CC"/>
                              </a:solidFill>
                            </a:rPr>
                            <a:t>17</a:t>
                          </a:r>
                          <a:endParaRPr lang="en-US" sz="120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200" dirty="0" smtClean="0">
                              <a:solidFill>
                                <a:srgbClr val="0000CC"/>
                              </a:solidFill>
                            </a:rPr>
                            <a:t>4.0·10</a:t>
                          </a:r>
                          <a:r>
                            <a:rPr lang="en-US" sz="1200" baseline="30000" dirty="0" smtClean="0">
                              <a:solidFill>
                                <a:srgbClr val="0000CC"/>
                              </a:solidFill>
                            </a:rPr>
                            <a:t>-4</a:t>
                          </a:r>
                          <a:endParaRPr lang="en-US" sz="1200" baseline="30000" dirty="0">
                            <a:solidFill>
                              <a:srgbClr val="0000CC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pSp>
        <p:nvGrpSpPr>
          <p:cNvPr id="22" name="Gruppieren 21"/>
          <p:cNvGrpSpPr/>
          <p:nvPr/>
        </p:nvGrpSpPr>
        <p:grpSpPr>
          <a:xfrm>
            <a:off x="281284" y="900000"/>
            <a:ext cx="3623876" cy="4951777"/>
            <a:chOff x="281284" y="900000"/>
            <a:chExt cx="3623876" cy="4951777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900000"/>
              <a:ext cx="3185160" cy="4733544"/>
            </a:xfrm>
            <a:prstGeom prst="rect">
              <a:avLst/>
            </a:prstGeom>
          </p:spPr>
        </p:pic>
        <p:cxnSp>
          <p:nvCxnSpPr>
            <p:cNvPr id="13" name="Gerade Verbindung 12"/>
            <p:cNvCxnSpPr/>
            <p:nvPr/>
          </p:nvCxnSpPr>
          <p:spPr>
            <a:xfrm rot="-2700000">
              <a:off x="3327364" y="1800000"/>
              <a:ext cx="1260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/>
          </p:nvCxnSpPr>
          <p:spPr>
            <a:xfrm rot="-2700000">
              <a:off x="3305674" y="1980000"/>
              <a:ext cx="1692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/>
          </p:nvCxnSpPr>
          <p:spPr>
            <a:xfrm rot="-2700000">
              <a:off x="3281091" y="2160000"/>
              <a:ext cx="2088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/>
            <p:nvPr/>
          </p:nvCxnSpPr>
          <p:spPr>
            <a:xfrm rot="-2700000">
              <a:off x="3270201" y="2340000"/>
              <a:ext cx="2340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/>
            <p:nvPr/>
          </p:nvCxnSpPr>
          <p:spPr>
            <a:xfrm rot="-2700000">
              <a:off x="3248164" y="2520000"/>
              <a:ext cx="2700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53"/>
            <p:cNvCxnSpPr/>
            <p:nvPr/>
          </p:nvCxnSpPr>
          <p:spPr>
            <a:xfrm rot="-2700000">
              <a:off x="3222873" y="2700000"/>
              <a:ext cx="3132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4"/>
            <p:cNvCxnSpPr/>
            <p:nvPr/>
          </p:nvCxnSpPr>
          <p:spPr>
            <a:xfrm rot="-2700000">
              <a:off x="3215764" y="2880000"/>
              <a:ext cx="3240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/>
          </p:nvCxnSpPr>
          <p:spPr>
            <a:xfrm rot="-2700000">
              <a:off x="3196092" y="3060000"/>
              <a:ext cx="3600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/>
          </p:nvCxnSpPr>
          <p:spPr>
            <a:xfrm rot="-2700000">
              <a:off x="3161146" y="3258000"/>
              <a:ext cx="4068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/>
          </p:nvCxnSpPr>
          <p:spPr>
            <a:xfrm rot="-2700000">
              <a:off x="3125674" y="3456000"/>
              <a:ext cx="4500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/>
          </p:nvCxnSpPr>
          <p:spPr>
            <a:xfrm rot="-2700000">
              <a:off x="3088092" y="3636000"/>
              <a:ext cx="5040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/>
          </p:nvCxnSpPr>
          <p:spPr>
            <a:xfrm rot="-2700000">
              <a:off x="3009766" y="3853634"/>
              <a:ext cx="6012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/>
          </p:nvCxnSpPr>
          <p:spPr>
            <a:xfrm rot="-2700000">
              <a:off x="2308444" y="4324556"/>
              <a:ext cx="14400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 Verbindung 61"/>
            <p:cNvCxnSpPr/>
            <p:nvPr/>
          </p:nvCxnSpPr>
          <p:spPr>
            <a:xfrm rot="-2700000">
              <a:off x="2521808" y="4410000"/>
              <a:ext cx="11880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62"/>
            <p:cNvCxnSpPr/>
            <p:nvPr/>
          </p:nvCxnSpPr>
          <p:spPr>
            <a:xfrm rot="-2700000">
              <a:off x="2736000" y="4500000"/>
              <a:ext cx="9540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/>
            <p:nvPr/>
          </p:nvCxnSpPr>
          <p:spPr>
            <a:xfrm rot="-2700000">
              <a:off x="2964728" y="4595272"/>
              <a:ext cx="7020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/>
            <p:nvPr/>
          </p:nvCxnSpPr>
          <p:spPr>
            <a:xfrm rot="-2700000">
              <a:off x="3218234" y="4678366"/>
              <a:ext cx="4248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/>
            <p:nvPr/>
          </p:nvCxnSpPr>
          <p:spPr>
            <a:xfrm rot="-2700000">
              <a:off x="3437850" y="4766550"/>
              <a:ext cx="180000" cy="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/>
            <p:nvPr/>
          </p:nvCxnSpPr>
          <p:spPr>
            <a:xfrm rot="2700000">
              <a:off x="3009088" y="2865088"/>
              <a:ext cx="126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/>
            <p:nvPr/>
          </p:nvCxnSpPr>
          <p:spPr>
            <a:xfrm rot="2700000">
              <a:off x="2980092" y="3036580"/>
              <a:ext cx="180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/>
            <p:nvPr/>
          </p:nvCxnSpPr>
          <p:spPr>
            <a:xfrm rot="2700000">
              <a:off x="2964728" y="3216728"/>
              <a:ext cx="216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/>
            <p:nvPr/>
          </p:nvCxnSpPr>
          <p:spPr>
            <a:xfrm rot="2700000">
              <a:off x="2946728" y="3396728"/>
              <a:ext cx="252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/>
            <p:nvPr/>
          </p:nvCxnSpPr>
          <p:spPr>
            <a:xfrm rot="2700000">
              <a:off x="2905456" y="3564000"/>
              <a:ext cx="324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/>
            <p:nvPr/>
          </p:nvCxnSpPr>
          <p:spPr>
            <a:xfrm rot="2700000">
              <a:off x="2898000" y="3723600"/>
              <a:ext cx="324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/>
            <p:nvPr/>
          </p:nvCxnSpPr>
          <p:spPr>
            <a:xfrm rot="2700000">
              <a:off x="2880000" y="3888000"/>
              <a:ext cx="324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/>
          </p:nvCxnSpPr>
          <p:spPr>
            <a:xfrm rot="2700000">
              <a:off x="2844000" y="4040400"/>
              <a:ext cx="324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/>
            <p:nvPr/>
          </p:nvCxnSpPr>
          <p:spPr>
            <a:xfrm rot="2700000">
              <a:off x="2836544" y="4186544"/>
              <a:ext cx="252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/>
          </p:nvCxnSpPr>
          <p:spPr>
            <a:xfrm rot="2700000">
              <a:off x="2777272" y="4307272"/>
              <a:ext cx="216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/>
            <p:nvPr/>
          </p:nvCxnSpPr>
          <p:spPr>
            <a:xfrm rot="2700000">
              <a:off x="2705272" y="4415272"/>
              <a:ext cx="180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/>
            <p:cNvSpPr txBox="1"/>
            <p:nvPr/>
          </p:nvSpPr>
          <p:spPr>
            <a:xfrm>
              <a:off x="3240000" y="1332000"/>
              <a:ext cx="364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CC"/>
                  </a:solidFill>
                </a:rPr>
                <a:t>0</a:t>
              </a:r>
              <a:r>
                <a:rPr lang="en-US" sz="1600" baseline="30000" dirty="0" smtClean="0">
                  <a:solidFill>
                    <a:srgbClr val="0000CC"/>
                  </a:solidFill>
                </a:rPr>
                <a:t>+</a:t>
              </a:r>
              <a:endParaRPr lang="en-US" sz="1600" baseline="30000" dirty="0">
                <a:solidFill>
                  <a:srgbClr val="0000CC"/>
                </a:solidFill>
              </a:endParaRPr>
            </a:p>
          </p:txBody>
        </p:sp>
        <p:sp>
          <p:nvSpPr>
            <p:cNvPr id="78" name="Textfeld 77"/>
            <p:cNvSpPr txBox="1"/>
            <p:nvPr/>
          </p:nvSpPr>
          <p:spPr>
            <a:xfrm>
              <a:off x="2916000" y="2268000"/>
              <a:ext cx="364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CC"/>
                  </a:solidFill>
                </a:rPr>
                <a:t>2</a:t>
              </a:r>
              <a:r>
                <a:rPr lang="en-US" sz="1600" baseline="30000" dirty="0" smtClean="0">
                  <a:solidFill>
                    <a:srgbClr val="0000CC"/>
                  </a:solidFill>
                </a:rPr>
                <a:t>+</a:t>
              </a:r>
              <a:endParaRPr lang="en-US" sz="1600" baseline="30000" dirty="0">
                <a:solidFill>
                  <a:srgbClr val="0000CC"/>
                </a:solidFill>
              </a:endParaRPr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2123728" y="3810526"/>
              <a:ext cx="3642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CC"/>
                  </a:solidFill>
                </a:rPr>
                <a:t>4</a:t>
              </a:r>
              <a:r>
                <a:rPr lang="en-US" sz="1600" baseline="30000" dirty="0" smtClean="0">
                  <a:solidFill>
                    <a:srgbClr val="0000CC"/>
                  </a:solidFill>
                </a:rPr>
                <a:t>+</a:t>
              </a:r>
              <a:endParaRPr lang="en-US" sz="1600" baseline="30000" dirty="0">
                <a:solidFill>
                  <a:srgbClr val="0000CC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803584" y="5544000"/>
              <a:ext cx="8242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400" dirty="0" smtClean="0"/>
                <a:t>α</a:t>
              </a:r>
              <a:r>
                <a:rPr lang="en-US" sz="1400" dirty="0" smtClean="0"/>
                <a:t>-energy</a:t>
              </a:r>
              <a:endParaRPr lang="en-US" sz="1400" dirty="0"/>
            </a:p>
          </p:txBody>
        </p:sp>
        <p:sp>
          <p:nvSpPr>
            <p:cNvPr id="80" name="Textfeld 79"/>
            <p:cNvSpPr txBox="1"/>
            <p:nvPr/>
          </p:nvSpPr>
          <p:spPr>
            <a:xfrm rot="-5400000">
              <a:off x="108000" y="3082938"/>
              <a:ext cx="6543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counts</a:t>
              </a:r>
              <a:endParaRPr lang="en-US" sz="1400" dirty="0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467544" y="1836000"/>
              <a:ext cx="3561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10</a:t>
              </a:r>
              <a:r>
                <a:rPr lang="en-US" sz="1000" baseline="30000" dirty="0" smtClean="0"/>
                <a:t>5</a:t>
              </a:r>
              <a:endParaRPr lang="en-US" sz="1000" baseline="30000" dirty="0"/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504000" y="2702189"/>
              <a:ext cx="3561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10</a:t>
              </a:r>
              <a:r>
                <a:rPr lang="en-US" sz="1000" baseline="30000" dirty="0"/>
                <a:t>4</a:t>
              </a:r>
            </a:p>
          </p:txBody>
        </p:sp>
        <p:sp>
          <p:nvSpPr>
            <p:cNvPr id="82" name="Textfeld 81"/>
            <p:cNvSpPr txBox="1"/>
            <p:nvPr/>
          </p:nvSpPr>
          <p:spPr>
            <a:xfrm>
              <a:off x="468000" y="3564000"/>
              <a:ext cx="3561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10</a:t>
              </a:r>
              <a:r>
                <a:rPr lang="en-US" sz="1000" baseline="30000" dirty="0"/>
                <a:t>3</a:t>
              </a:r>
            </a:p>
          </p:txBody>
        </p:sp>
        <p:sp>
          <p:nvSpPr>
            <p:cNvPr id="83" name="Textfeld 82"/>
            <p:cNvSpPr txBox="1"/>
            <p:nvPr/>
          </p:nvSpPr>
          <p:spPr>
            <a:xfrm>
              <a:off x="468000" y="4428000"/>
              <a:ext cx="3561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10</a:t>
              </a:r>
              <a:r>
                <a:rPr lang="en-US" sz="1000" baseline="30000" dirty="0"/>
                <a:t>2</a:t>
              </a:r>
            </a:p>
          </p:txBody>
        </p:sp>
        <p:sp>
          <p:nvSpPr>
            <p:cNvPr id="94" name="Textfeld 93"/>
            <p:cNvSpPr txBox="1"/>
            <p:nvPr/>
          </p:nvSpPr>
          <p:spPr>
            <a:xfrm>
              <a:off x="467544" y="5271011"/>
              <a:ext cx="35618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10</a:t>
              </a:r>
              <a:r>
                <a:rPr lang="en-US" sz="1000" baseline="30000" dirty="0"/>
                <a:t>1</a:t>
              </a:r>
            </a:p>
          </p:txBody>
        </p:sp>
      </p:grpSp>
      <p:sp>
        <p:nvSpPr>
          <p:cNvPr id="23" name="Textfeld 22"/>
          <p:cNvSpPr txBox="1"/>
          <p:nvPr/>
        </p:nvSpPr>
        <p:spPr>
          <a:xfrm>
            <a:off x="720000" y="6300000"/>
            <a:ext cx="13853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G. </a:t>
            </a:r>
            <a:r>
              <a:rPr lang="en-US" sz="1000" dirty="0" err="1" smtClean="0"/>
              <a:t>Ebel</a:t>
            </a:r>
            <a:r>
              <a:rPr lang="en-US" sz="1000" dirty="0" smtClean="0"/>
              <a:t>, diploma thesis</a:t>
            </a:r>
            <a:endParaRPr lang="en-US" sz="1000" dirty="0"/>
          </a:p>
        </p:txBody>
      </p:sp>
      <p:sp>
        <p:nvSpPr>
          <p:cNvPr id="24" name="Textfeld 23"/>
          <p:cNvSpPr txBox="1"/>
          <p:nvPr/>
        </p:nvSpPr>
        <p:spPr>
          <a:xfrm>
            <a:off x="6474040" y="5672281"/>
            <a:ext cx="1050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rgbClr val="0000CC"/>
                </a:solidFill>
              </a:rPr>
              <a:t>σ</a:t>
            </a:r>
            <a:r>
              <a:rPr lang="de-DE" sz="1200" baseline="-25000" dirty="0" smtClean="0">
                <a:solidFill>
                  <a:srgbClr val="0000CC"/>
                </a:solidFill>
              </a:rPr>
              <a:t>m2</a:t>
            </a:r>
            <a:r>
              <a:rPr lang="de-DE" sz="1200" dirty="0" smtClean="0">
                <a:solidFill>
                  <a:srgbClr val="0000CC"/>
                </a:solidFill>
              </a:rPr>
              <a:t>/</a:t>
            </a:r>
            <a:r>
              <a:rPr lang="el-GR" sz="1200" dirty="0" smtClean="0">
                <a:solidFill>
                  <a:srgbClr val="0000CC"/>
                </a:solidFill>
              </a:rPr>
              <a:t>σ</a:t>
            </a:r>
            <a:r>
              <a:rPr lang="de-DE" sz="1200" baseline="-25000" dirty="0" err="1" smtClean="0">
                <a:solidFill>
                  <a:srgbClr val="0000CC"/>
                </a:solidFill>
              </a:rPr>
              <a:t>gs</a:t>
            </a:r>
            <a:r>
              <a:rPr lang="de-DE" sz="1200" dirty="0" smtClean="0">
                <a:solidFill>
                  <a:srgbClr val="0000CC"/>
                </a:solidFill>
              </a:rPr>
              <a:t> = 0.05</a:t>
            </a:r>
            <a:endParaRPr lang="en-US" sz="1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9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 of </a:t>
            </a:r>
            <a:r>
              <a:rPr lang="en-US" baseline="30000" dirty="0" smtClean="0"/>
              <a:t>178</a:t>
            </a:r>
            <a:r>
              <a:rPr lang="en-US" dirty="0" smtClean="0"/>
              <a:t>Hf with </a:t>
            </a:r>
            <a:r>
              <a:rPr lang="en-US" baseline="30000" dirty="0" smtClean="0"/>
              <a:t>208</a:t>
            </a:r>
            <a:r>
              <a:rPr lang="en-US" dirty="0" smtClean="0"/>
              <a:t>Pb ions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" y="720852"/>
            <a:ext cx="7126224" cy="541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 of </a:t>
            </a:r>
            <a:r>
              <a:rPr lang="en-US" baseline="30000" dirty="0" smtClean="0"/>
              <a:t>178</a:t>
            </a:r>
            <a:r>
              <a:rPr lang="en-US" dirty="0" smtClean="0"/>
              <a:t>Hf with </a:t>
            </a:r>
            <a:r>
              <a:rPr lang="en-US" baseline="30000" dirty="0" smtClean="0"/>
              <a:t>208</a:t>
            </a:r>
            <a:r>
              <a:rPr lang="en-US" dirty="0" smtClean="0"/>
              <a:t>Pb ions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720000" y="6300000"/>
            <a:ext cx="39485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J.H. Hamilton et al.; Phys. Lett. 112B (1982), 327: </a:t>
            </a:r>
            <a:r>
              <a:rPr lang="en-US" sz="1000" dirty="0" smtClean="0">
                <a:solidFill>
                  <a:srgbClr val="0000CC"/>
                </a:solidFill>
              </a:rPr>
              <a:t>lifetime measurement</a:t>
            </a:r>
            <a:endParaRPr lang="en-US" sz="1000" dirty="0">
              <a:solidFill>
                <a:srgbClr val="0000CC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720000"/>
            <a:ext cx="4357947" cy="3201439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508000" y="2304000"/>
            <a:ext cx="324960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E2, E3 excitation of collective states:</a:t>
            </a:r>
          </a:p>
          <a:p>
            <a:endParaRPr lang="en-US" dirty="0"/>
          </a:p>
          <a:p>
            <a:r>
              <a:rPr lang="en-US" sz="1400" dirty="0" smtClean="0">
                <a:solidFill>
                  <a:srgbClr val="0000CC"/>
                </a:solidFill>
              </a:rPr>
              <a:t>ground state band</a:t>
            </a:r>
            <a:r>
              <a:rPr lang="en-US" sz="1400" dirty="0" smtClean="0"/>
              <a:t> K = 0</a:t>
            </a:r>
          </a:p>
          <a:p>
            <a:endParaRPr lang="en-US" sz="800" dirty="0" smtClean="0"/>
          </a:p>
          <a:p>
            <a:r>
              <a:rPr lang="el-GR" sz="1400" dirty="0" smtClean="0">
                <a:solidFill>
                  <a:srgbClr val="0000CC"/>
                </a:solidFill>
              </a:rPr>
              <a:t>γ</a:t>
            </a:r>
            <a:r>
              <a:rPr lang="de-DE" sz="1400" dirty="0" smtClean="0">
                <a:solidFill>
                  <a:srgbClr val="0000CC"/>
                </a:solidFill>
              </a:rPr>
              <a:t>-</a:t>
            </a:r>
            <a:r>
              <a:rPr lang="en-US" sz="1400" dirty="0" smtClean="0">
                <a:solidFill>
                  <a:srgbClr val="0000CC"/>
                </a:solidFill>
              </a:rPr>
              <a:t>vibrational</a:t>
            </a:r>
            <a:r>
              <a:rPr lang="de-DE" sz="1400" dirty="0" smtClean="0">
                <a:solidFill>
                  <a:srgbClr val="0000CC"/>
                </a:solidFill>
              </a:rPr>
              <a:t> band </a:t>
            </a:r>
            <a:r>
              <a:rPr lang="de-DE" sz="1400" dirty="0" smtClean="0"/>
              <a:t>K = 2</a:t>
            </a:r>
            <a:endParaRPr lang="en-US" sz="1400" dirty="0"/>
          </a:p>
        </p:txBody>
      </p:sp>
      <p:sp>
        <p:nvSpPr>
          <p:cNvPr id="50" name="Textfeld 49"/>
          <p:cNvSpPr txBox="1"/>
          <p:nvPr/>
        </p:nvSpPr>
        <p:spPr>
          <a:xfrm>
            <a:off x="1368000" y="4104000"/>
            <a:ext cx="36535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determination of K-quantum number: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feld 50"/>
              <p:cNvSpPr txBox="1"/>
              <p:nvPr/>
            </p:nvSpPr>
            <p:spPr>
              <a:xfrm>
                <a:off x="1368000" y="4653136"/>
                <a:ext cx="4968604" cy="621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2;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</m:e>
                      </m:d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6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600" b="0" i="1" smtClean="0">
                                          <a:latin typeface="Cambria Math"/>
                                        </a:rPr>
                                        <m:t>𝐼</m:t>
                                      </m:r>
                                      <m:r>
                                        <a:rPr lang="de-DE" sz="1600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600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de-DE" sz="16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de-DE" sz="1600" b="0" i="1" smtClean="0">
                              <a:latin typeface="Cambria Math"/>
                            </a:rPr>
                            <m:t>𝐼</m:t>
                          </m:r>
                          <m:d>
                            <m:d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f>
                        <m:f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/>
                            </a:rPr>
                            <m:t>32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de-DE" sz="1600" b="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20</m:t>
                          </m:r>
                        </m:sub>
                        <m:sup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1" name="Textfeld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000" y="4653136"/>
                <a:ext cx="4968604" cy="6212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feld 51"/>
          <p:cNvSpPr txBox="1"/>
          <p:nvPr/>
        </p:nvSpPr>
        <p:spPr>
          <a:xfrm>
            <a:off x="1438543" y="3110771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H. Bohn et al.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feld 52"/>
              <p:cNvSpPr txBox="1"/>
              <p:nvPr/>
            </p:nvSpPr>
            <p:spPr>
              <a:xfrm>
                <a:off x="1458818" y="5807251"/>
                <a:ext cx="1645643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20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=6.99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3" name="Textfeld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818" y="5807251"/>
                <a:ext cx="1645643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feld 53"/>
              <p:cNvSpPr txBox="1"/>
              <p:nvPr/>
            </p:nvSpPr>
            <p:spPr>
              <a:xfrm>
                <a:off x="3240000" y="5735251"/>
                <a:ext cx="3584892" cy="502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40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=0.54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6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6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de-DE" sz="16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6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47</m:t>
                                </m:r>
                              </m:e>
                            </m:mr>
                          </m:m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 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𝑜𝑟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−1.58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48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feld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5735251"/>
                <a:ext cx="3584892" cy="502061"/>
              </a:xfrm>
              <a:prstGeom prst="rect">
                <a:avLst/>
              </a:prstGeom>
              <a:blipFill rotWithShape="1">
                <a:blip r:embed="rId6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ck 2"/>
          <p:cNvSpPr/>
          <p:nvPr/>
        </p:nvSpPr>
        <p:spPr>
          <a:xfrm>
            <a:off x="1458818" y="5760000"/>
            <a:ext cx="5328000" cy="46800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4572000" y="6300000"/>
            <a:ext cx="45656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R.M. </a:t>
            </a:r>
            <a:r>
              <a:rPr lang="en-US" sz="1000" dirty="0" err="1" smtClean="0"/>
              <a:t>Ronningen</a:t>
            </a:r>
            <a:r>
              <a:rPr lang="en-US" sz="1000" dirty="0" smtClean="0"/>
              <a:t> </a:t>
            </a:r>
            <a:r>
              <a:rPr lang="en-US" sz="1000" dirty="0" smtClean="0"/>
              <a:t>et al.; Phys</a:t>
            </a:r>
            <a:r>
              <a:rPr lang="en-US" sz="1000" dirty="0" smtClean="0"/>
              <a:t>. Rev C16 (1977), 2218; Phys. Rev. Lett. 40 (1978), 364 </a:t>
            </a:r>
            <a:endParaRPr lang="en-US" sz="1000" dirty="0">
              <a:solidFill>
                <a:srgbClr val="0000CC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128000" y="5857527"/>
            <a:ext cx="1835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β</a:t>
            </a:r>
            <a:r>
              <a:rPr lang="de-DE" sz="1200" baseline="-25000" dirty="0" smtClean="0"/>
              <a:t>2</a:t>
            </a:r>
            <a:r>
              <a:rPr lang="de-DE" sz="1200" dirty="0" smtClean="0"/>
              <a:t> = 0.29(1)   </a:t>
            </a:r>
            <a:r>
              <a:rPr lang="el-GR" sz="1200" dirty="0" smtClean="0"/>
              <a:t>β</a:t>
            </a:r>
            <a:r>
              <a:rPr lang="de-DE" sz="1200" baseline="-25000" dirty="0" smtClean="0"/>
              <a:t>4</a:t>
            </a:r>
            <a:r>
              <a:rPr lang="de-DE" sz="1200" dirty="0" smtClean="0"/>
              <a:t> = -0.20(4)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7707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 of </a:t>
            </a:r>
            <a:r>
              <a:rPr lang="en-US" baseline="30000" dirty="0" smtClean="0"/>
              <a:t>178</a:t>
            </a:r>
            <a:r>
              <a:rPr lang="en-US" dirty="0" smtClean="0"/>
              <a:t>Hf with </a:t>
            </a:r>
            <a:r>
              <a:rPr lang="en-US" baseline="30000" dirty="0" smtClean="0"/>
              <a:t>208</a:t>
            </a:r>
            <a:r>
              <a:rPr lang="en-US" dirty="0" smtClean="0"/>
              <a:t>Pb ions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720000" y="6300000"/>
            <a:ext cx="39837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J.H. Hamilton et al.; Phys. Lett. 112B (1982), 327: </a:t>
            </a:r>
            <a:r>
              <a:rPr lang="en-US" sz="1000" dirty="0" smtClean="0">
                <a:solidFill>
                  <a:srgbClr val="0000CC"/>
                </a:solidFill>
              </a:rPr>
              <a:t>lifetime measurement</a:t>
            </a:r>
            <a:endParaRPr lang="en-US" sz="1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720000"/>
            <a:ext cx="4357947" cy="3201439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508000" y="2304000"/>
            <a:ext cx="324960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E2, E3 excitation of collective states:</a:t>
            </a:r>
          </a:p>
          <a:p>
            <a:endParaRPr lang="en-US" dirty="0"/>
          </a:p>
          <a:p>
            <a:r>
              <a:rPr lang="en-US" sz="1400" dirty="0" smtClean="0">
                <a:solidFill>
                  <a:srgbClr val="0000CC"/>
                </a:solidFill>
              </a:rPr>
              <a:t>ground state band</a:t>
            </a:r>
            <a:r>
              <a:rPr lang="en-US" sz="1400" dirty="0" smtClean="0"/>
              <a:t> K = 0</a:t>
            </a:r>
          </a:p>
          <a:p>
            <a:endParaRPr lang="en-US" sz="800" dirty="0" smtClean="0"/>
          </a:p>
          <a:p>
            <a:r>
              <a:rPr lang="el-GR" sz="1400" dirty="0" smtClean="0">
                <a:solidFill>
                  <a:srgbClr val="0000CC"/>
                </a:solidFill>
              </a:rPr>
              <a:t>γ</a:t>
            </a:r>
            <a:r>
              <a:rPr lang="de-DE" sz="1400" dirty="0" smtClean="0">
                <a:solidFill>
                  <a:srgbClr val="0000CC"/>
                </a:solidFill>
              </a:rPr>
              <a:t>-</a:t>
            </a:r>
            <a:r>
              <a:rPr lang="en-US" sz="1400" dirty="0" smtClean="0">
                <a:solidFill>
                  <a:srgbClr val="0000CC"/>
                </a:solidFill>
              </a:rPr>
              <a:t>vibrational</a:t>
            </a:r>
            <a:r>
              <a:rPr lang="de-DE" sz="1400" dirty="0" smtClean="0">
                <a:solidFill>
                  <a:srgbClr val="0000CC"/>
                </a:solidFill>
              </a:rPr>
              <a:t> band </a:t>
            </a:r>
            <a:r>
              <a:rPr lang="de-DE" sz="1400" dirty="0" smtClean="0"/>
              <a:t>K = 2</a:t>
            </a:r>
            <a:endParaRPr lang="en-US" sz="1400" dirty="0"/>
          </a:p>
        </p:txBody>
      </p:sp>
      <p:sp>
        <p:nvSpPr>
          <p:cNvPr id="50" name="Textfeld 49"/>
          <p:cNvSpPr txBox="1"/>
          <p:nvPr/>
        </p:nvSpPr>
        <p:spPr>
          <a:xfrm>
            <a:off x="1368000" y="4104000"/>
            <a:ext cx="4530407" cy="16312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excitation of the K = 8 isomeric state </a:t>
            </a:r>
            <a:r>
              <a:rPr lang="en-US" sz="3200" dirty="0" smtClean="0">
                <a:solidFill>
                  <a:srgbClr val="FF0000"/>
                </a:solidFill>
                <a:latin typeface="Showcard Gothic" panose="04020904020102020604" pitchFamily="82" charset="0"/>
                <a:cs typeface="Mongolian Baiti" panose="03000500000000000000" pitchFamily="66" charset="0"/>
              </a:rPr>
              <a:t>!</a:t>
            </a:r>
            <a:endParaRPr lang="en-US" dirty="0" smtClean="0">
              <a:solidFill>
                <a:srgbClr val="0000CC"/>
              </a:solidFill>
              <a:cs typeface="Mongolian Baiti" panose="03000500000000000000" pitchFamily="66" charset="0"/>
            </a:endParaRPr>
          </a:p>
          <a:p>
            <a:r>
              <a:rPr lang="en-US" sz="1400" dirty="0" smtClean="0">
                <a:solidFill>
                  <a:srgbClr val="0000CC"/>
                </a:solidFill>
                <a:cs typeface="Mongolian Baiti" panose="03000500000000000000" pitchFamily="66" charset="0"/>
              </a:rPr>
              <a:t>observation of delayed </a:t>
            </a:r>
            <a:r>
              <a:rPr lang="el-GR" sz="1400" dirty="0" smtClean="0">
                <a:solidFill>
                  <a:srgbClr val="0000CC"/>
                </a:solidFill>
                <a:cs typeface="Mongolian Baiti" panose="03000500000000000000" pitchFamily="66" charset="0"/>
              </a:rPr>
              <a:t>γ</a:t>
            </a:r>
            <a:r>
              <a:rPr lang="en-US" sz="1400" dirty="0" smtClean="0">
                <a:solidFill>
                  <a:srgbClr val="0000CC"/>
                </a:solidFill>
                <a:cs typeface="Mongolian Baiti" panose="03000500000000000000" pitchFamily="66" charset="0"/>
              </a:rPr>
              <a:t>-rays in the K = 0 ground state band</a:t>
            </a:r>
          </a:p>
          <a:p>
            <a:endParaRPr lang="en-US" dirty="0">
              <a:solidFill>
                <a:srgbClr val="0000CC"/>
              </a:solidFill>
              <a:cs typeface="Mongolian Baiti" panose="03000500000000000000" pitchFamily="66" charset="0"/>
            </a:endParaRPr>
          </a:p>
          <a:p>
            <a:endParaRPr lang="en-US" dirty="0" smtClean="0">
              <a:solidFill>
                <a:srgbClr val="0000CC"/>
              </a:solidFill>
              <a:cs typeface="Mongolian Baiti" panose="03000500000000000000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aseline="30000" dirty="0" smtClean="0">
                <a:cs typeface="Mongolian Baiti" panose="03000500000000000000" pitchFamily="66" charset="0"/>
              </a:rPr>
              <a:t> </a:t>
            </a:r>
            <a:r>
              <a:rPr lang="en-US" sz="1400" baseline="30000" dirty="0" smtClean="0">
                <a:cs typeface="Mongolian Baiti" panose="03000500000000000000" pitchFamily="66" charset="0"/>
              </a:rPr>
              <a:t>178</a:t>
            </a:r>
            <a:r>
              <a:rPr lang="en-US" sz="1400" dirty="0" smtClean="0">
                <a:cs typeface="Mongolian Baiti" panose="03000500000000000000" pitchFamily="66" charset="0"/>
              </a:rPr>
              <a:t>Hf + </a:t>
            </a:r>
            <a:r>
              <a:rPr lang="en-US" sz="1400" baseline="30000" dirty="0" smtClean="0">
                <a:cs typeface="Mongolian Baiti" panose="03000500000000000000" pitchFamily="66" charset="0"/>
              </a:rPr>
              <a:t>86</a:t>
            </a:r>
            <a:r>
              <a:rPr lang="en-US" sz="1400" dirty="0" smtClean="0">
                <a:cs typeface="Mongolian Baiti" panose="03000500000000000000" pitchFamily="66" charset="0"/>
              </a:rPr>
              <a:t>Kr, </a:t>
            </a:r>
            <a:r>
              <a:rPr lang="en-US" sz="1400" baseline="30000" dirty="0" smtClean="0">
                <a:cs typeface="Mongolian Baiti" panose="03000500000000000000" pitchFamily="66" charset="0"/>
              </a:rPr>
              <a:t>178</a:t>
            </a:r>
            <a:r>
              <a:rPr lang="en-US" sz="1400" dirty="0" smtClean="0">
                <a:cs typeface="Mongolian Baiti" panose="03000500000000000000" pitchFamily="66" charset="0"/>
              </a:rPr>
              <a:t>Hf + </a:t>
            </a:r>
            <a:r>
              <a:rPr lang="en-US" sz="1400" baseline="30000" dirty="0" smtClean="0">
                <a:cs typeface="Mongolian Baiti" panose="03000500000000000000" pitchFamily="66" charset="0"/>
              </a:rPr>
              <a:t>136</a:t>
            </a:r>
            <a:r>
              <a:rPr lang="en-US" sz="1400" dirty="0" smtClean="0">
                <a:cs typeface="Mongolian Baiti" panose="03000500000000000000" pitchFamily="66" charset="0"/>
              </a:rPr>
              <a:t>Xe</a:t>
            </a:r>
            <a:endParaRPr lang="en-US" sz="1400" dirty="0">
              <a:cs typeface="Mongolian Baiti" panose="03000500000000000000" pitchFamily="66" charset="0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1438543" y="3110771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H. Bohn et al.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2086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 of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720000"/>
            <a:ext cx="3820530" cy="276980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0" y="3240000"/>
            <a:ext cx="3785616" cy="314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6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 of the K = 8 Isomer in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20000"/>
            <a:ext cx="2648712" cy="413613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680000" y="720000"/>
            <a:ext cx="27158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parameters and resolutions FWHM</a:t>
            </a:r>
          </a:p>
          <a:p>
            <a:endParaRPr lang="en-US" sz="400" dirty="0"/>
          </a:p>
          <a:p>
            <a:r>
              <a:rPr lang="en-US" sz="1400" dirty="0" err="1" smtClean="0"/>
              <a:t>E</a:t>
            </a:r>
            <a:r>
              <a:rPr lang="en-US" sz="1400" baseline="-25000" dirty="0" err="1" smtClean="0"/>
              <a:t>i</a:t>
            </a:r>
            <a:r>
              <a:rPr lang="en-US" sz="1400" dirty="0" smtClean="0"/>
              <a:t>       5.5% at 1332 </a:t>
            </a:r>
            <a:r>
              <a:rPr lang="en-US" sz="1400" dirty="0" err="1" smtClean="0"/>
              <a:t>keV</a:t>
            </a:r>
            <a:endParaRPr lang="en-US" sz="1400" dirty="0" smtClean="0"/>
          </a:p>
          <a:p>
            <a:r>
              <a:rPr lang="en-US" sz="1400" dirty="0" err="1" smtClean="0"/>
              <a:t>t</a:t>
            </a:r>
            <a:r>
              <a:rPr lang="en-US" sz="1400" baseline="-25000" dirty="0" err="1" smtClean="0"/>
              <a:t>i</a:t>
            </a:r>
            <a:r>
              <a:rPr lang="en-US" sz="1400" dirty="0" smtClean="0"/>
              <a:t>         2.8 ns</a:t>
            </a:r>
          </a:p>
          <a:p>
            <a:r>
              <a:rPr lang="en-US" sz="1400" dirty="0" smtClean="0"/>
              <a:t>W(</a:t>
            </a:r>
            <a:r>
              <a:rPr lang="el-GR" sz="1400" dirty="0" smtClean="0"/>
              <a:t>θ</a:t>
            </a:r>
            <a:r>
              <a:rPr lang="de-DE" sz="1400" dirty="0" smtClean="0"/>
              <a:t>)   14</a:t>
            </a:r>
            <a:r>
              <a:rPr lang="de-DE" sz="1400" baseline="30000" dirty="0" smtClean="0"/>
              <a:t>0</a:t>
            </a:r>
          </a:p>
          <a:p>
            <a:r>
              <a:rPr lang="de-DE" sz="1400" dirty="0" err="1" smtClean="0"/>
              <a:t>E</a:t>
            </a:r>
            <a:r>
              <a:rPr lang="de-DE" sz="1400" baseline="-25000" dirty="0" err="1" smtClean="0"/>
              <a:t>total</a:t>
            </a:r>
            <a:r>
              <a:rPr lang="de-DE" sz="1400" dirty="0" smtClean="0"/>
              <a:t>    18-22% </a:t>
            </a:r>
            <a:r>
              <a:rPr lang="de-DE" sz="1400" dirty="0" err="1" smtClean="0"/>
              <a:t>for</a:t>
            </a:r>
            <a:r>
              <a:rPr lang="de-DE" sz="1400" dirty="0" smtClean="0"/>
              <a:t> M</a:t>
            </a:r>
            <a:r>
              <a:rPr lang="el-GR" sz="1400" baseline="-25000" dirty="0" smtClean="0"/>
              <a:t>γ</a:t>
            </a:r>
            <a:r>
              <a:rPr lang="de-DE" sz="1400" dirty="0" smtClean="0"/>
              <a:t>=20</a:t>
            </a:r>
          </a:p>
          <a:p>
            <a:r>
              <a:rPr lang="de-DE" sz="1400" dirty="0" smtClean="0"/>
              <a:t>M</a:t>
            </a:r>
            <a:r>
              <a:rPr lang="el-GR" sz="1400" baseline="-25000" dirty="0" smtClean="0"/>
              <a:t>γ</a:t>
            </a:r>
            <a:r>
              <a:rPr lang="de-DE" sz="1400" dirty="0" smtClean="0"/>
              <a:t>   25-30% </a:t>
            </a:r>
            <a:r>
              <a:rPr lang="de-DE" sz="1400" dirty="0" err="1" smtClean="0"/>
              <a:t>for</a:t>
            </a:r>
            <a:r>
              <a:rPr lang="de-DE" sz="1400" dirty="0" smtClean="0"/>
              <a:t> M</a:t>
            </a:r>
            <a:r>
              <a:rPr lang="el-GR" sz="1400" baseline="-25000" dirty="0" smtClean="0"/>
              <a:t>γ</a:t>
            </a:r>
            <a:r>
              <a:rPr lang="de-DE" sz="1400" dirty="0" smtClean="0"/>
              <a:t>=20</a:t>
            </a:r>
            <a:endParaRPr lang="en-US" sz="1400" dirty="0"/>
          </a:p>
        </p:txBody>
      </p:sp>
      <p:sp>
        <p:nvSpPr>
          <p:cNvPr id="10" name="Textfeld 9"/>
          <p:cNvSpPr txBox="1"/>
          <p:nvPr/>
        </p:nvSpPr>
        <p:spPr>
          <a:xfrm>
            <a:off x="4680001" y="2340000"/>
            <a:ext cx="4356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The two basic observables </a:t>
            </a:r>
            <a:r>
              <a:rPr lang="en-US" sz="1200" dirty="0" smtClean="0">
                <a:solidFill>
                  <a:srgbClr val="0000CC"/>
                </a:solidFill>
              </a:rPr>
              <a:t>which can be measured for the resulting </a:t>
            </a:r>
            <a:r>
              <a:rPr lang="el-GR" sz="1200" dirty="0" smtClean="0">
                <a:solidFill>
                  <a:srgbClr val="0000CC"/>
                </a:solidFill>
              </a:rPr>
              <a:t>γ</a:t>
            </a:r>
            <a:r>
              <a:rPr lang="en-US" sz="1200" dirty="0" smtClean="0">
                <a:solidFill>
                  <a:srgbClr val="0000CC"/>
                </a:solidFill>
              </a:rPr>
              <a:t>-ray shower are the </a:t>
            </a:r>
            <a:r>
              <a:rPr lang="en-US" sz="1200" b="1" dirty="0" smtClean="0"/>
              <a:t>total energy </a:t>
            </a:r>
            <a:r>
              <a:rPr lang="en-US" sz="1200" dirty="0" smtClean="0"/>
              <a:t>emitted as </a:t>
            </a:r>
            <a:r>
              <a:rPr lang="el-GR" sz="1200" dirty="0" smtClean="0"/>
              <a:t>γ</a:t>
            </a:r>
            <a:r>
              <a:rPr lang="en-US" sz="1200" dirty="0" smtClean="0"/>
              <a:t>-radiation </a:t>
            </a:r>
            <a:r>
              <a:rPr lang="en-US" sz="1200" dirty="0" smtClean="0">
                <a:solidFill>
                  <a:srgbClr val="0000CC"/>
                </a:solidFill>
              </a:rPr>
              <a:t>and the </a:t>
            </a:r>
            <a:r>
              <a:rPr lang="en-US" sz="1200" b="1" dirty="0" smtClean="0"/>
              <a:t>number of </a:t>
            </a:r>
            <a:r>
              <a:rPr lang="el-GR" sz="1200" b="1" dirty="0" smtClean="0"/>
              <a:t>γ</a:t>
            </a:r>
            <a:r>
              <a:rPr lang="de-DE" sz="1200" b="1" dirty="0" smtClean="0"/>
              <a:t>-</a:t>
            </a:r>
            <a:r>
              <a:rPr lang="en-US" sz="1200" b="1" dirty="0" smtClean="0"/>
              <a:t>rays</a:t>
            </a:r>
            <a:r>
              <a:rPr lang="de-DE" sz="1200" dirty="0" smtClean="0"/>
              <a:t>.</a:t>
            </a:r>
            <a:endParaRPr lang="en-US" sz="1200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4752000" y="1008000"/>
            <a:ext cx="25920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4752000" y="2160000"/>
            <a:ext cx="25920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720000" y="6300000"/>
            <a:ext cx="23695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H. </a:t>
            </a:r>
            <a:r>
              <a:rPr lang="en-US" sz="1000" dirty="0" err="1" smtClean="0"/>
              <a:t>Xie</a:t>
            </a:r>
            <a:r>
              <a:rPr lang="en-US" sz="1000" dirty="0" smtClean="0"/>
              <a:t> et al.; Phys. Rev. C48 (1993), 2517</a:t>
            </a:r>
            <a:endParaRPr lang="en-US" sz="1000" dirty="0"/>
          </a:p>
        </p:txBody>
      </p:sp>
      <p:sp>
        <p:nvSpPr>
          <p:cNvPr id="15" name="Textfeld 14"/>
          <p:cNvSpPr txBox="1"/>
          <p:nvPr/>
        </p:nvSpPr>
        <p:spPr>
          <a:xfrm>
            <a:off x="1080000" y="5220000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162 </a:t>
            </a:r>
            <a:r>
              <a:rPr lang="en-US" sz="1400" b="1" dirty="0" err="1" smtClean="0">
                <a:solidFill>
                  <a:srgbClr val="9900FF"/>
                </a:solidFill>
              </a:rPr>
              <a:t>NaI</a:t>
            </a:r>
            <a:r>
              <a:rPr lang="en-US" sz="1400" dirty="0" smtClean="0"/>
              <a:t> detectors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6 </a:t>
            </a:r>
            <a:r>
              <a:rPr lang="en-US" sz="1400" b="1" dirty="0" smtClean="0">
                <a:solidFill>
                  <a:srgbClr val="FF0000"/>
                </a:solidFill>
              </a:rPr>
              <a:t>Ge</a:t>
            </a:r>
            <a:r>
              <a:rPr lang="en-US" sz="1400" dirty="0" smtClean="0"/>
              <a:t>  detector</a:t>
            </a:r>
            <a:endParaRPr lang="en-US" sz="1400" dirty="0"/>
          </a:p>
        </p:txBody>
      </p:sp>
      <p:pic>
        <p:nvPicPr>
          <p:cNvPr id="5122" name="Picture 2" descr="D:\IIT-Ropar\NuclearPhysics\HJW\Hf-178\picture\p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0" y="3816000"/>
            <a:ext cx="2865437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680000" y="5899338"/>
            <a:ext cx="446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CC"/>
                </a:solidFill>
              </a:rPr>
              <a:t>Delayed sum-energy spectrum taken at 590 MeV. (delayed time window 20-65ns with respect to beam pulse) A peak associated to the K</a:t>
            </a:r>
            <a:r>
              <a:rPr lang="el-GR" sz="1000" baseline="30000" dirty="0" smtClean="0">
                <a:solidFill>
                  <a:srgbClr val="0000CC"/>
                </a:solidFill>
              </a:rPr>
              <a:t>π</a:t>
            </a:r>
            <a:r>
              <a:rPr lang="de-DE" sz="1000" dirty="0" smtClean="0">
                <a:solidFill>
                  <a:srgbClr val="0000CC"/>
                </a:solidFill>
              </a:rPr>
              <a:t>=8</a:t>
            </a:r>
            <a:r>
              <a:rPr lang="de-DE" sz="1000" baseline="30000" dirty="0" smtClean="0">
                <a:solidFill>
                  <a:srgbClr val="0000CC"/>
                </a:solidFill>
              </a:rPr>
              <a:t>-</a:t>
            </a:r>
            <a:r>
              <a:rPr lang="de-DE" sz="1000" dirty="0" smtClean="0">
                <a:solidFill>
                  <a:srgbClr val="0000CC"/>
                </a:solidFill>
              </a:rPr>
              <a:t> </a:t>
            </a:r>
            <a:r>
              <a:rPr lang="en-US" sz="1000" dirty="0" smtClean="0">
                <a:solidFill>
                  <a:srgbClr val="0000CC"/>
                </a:solidFill>
              </a:rPr>
              <a:t>shows up. </a:t>
            </a:r>
          </a:p>
          <a:p>
            <a:r>
              <a:rPr lang="en-US" sz="1000" dirty="0" smtClean="0"/>
              <a:t>The other peaks correspond to isomers of fusion products from target contaminants and</a:t>
            </a:r>
            <a:r>
              <a:rPr lang="de-DE" sz="1000" dirty="0" smtClean="0"/>
              <a:t> </a:t>
            </a:r>
            <a:r>
              <a:rPr lang="el-GR" sz="1000" dirty="0" smtClean="0"/>
              <a:t>β</a:t>
            </a:r>
            <a:r>
              <a:rPr lang="de-DE" sz="1000" dirty="0" smtClean="0"/>
              <a:t>-</a:t>
            </a:r>
            <a:r>
              <a:rPr lang="en-US" sz="1000" dirty="0" smtClean="0"/>
              <a:t>decay</a:t>
            </a:r>
            <a:r>
              <a:rPr lang="de-DE" sz="1000" dirty="0" smtClean="0"/>
              <a:t>.</a:t>
            </a:r>
            <a:endParaRPr lang="en-US" sz="1000" dirty="0"/>
          </a:p>
        </p:txBody>
      </p:sp>
      <p:sp>
        <p:nvSpPr>
          <p:cNvPr id="18" name="Textfeld 17"/>
          <p:cNvSpPr txBox="1"/>
          <p:nvPr/>
        </p:nvSpPr>
        <p:spPr>
          <a:xfrm>
            <a:off x="4680000" y="3068960"/>
            <a:ext cx="42844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aseline="30000" dirty="0" smtClean="0">
                <a:solidFill>
                  <a:srgbClr val="FF0000"/>
                </a:solidFill>
              </a:rPr>
              <a:t> </a:t>
            </a:r>
            <a:r>
              <a:rPr lang="en-US" sz="1400" baseline="30000" dirty="0" smtClean="0">
                <a:solidFill>
                  <a:srgbClr val="0000CC"/>
                </a:solidFill>
              </a:rPr>
              <a:t>178</a:t>
            </a:r>
            <a:r>
              <a:rPr lang="en-US" sz="1400" dirty="0" smtClean="0">
                <a:solidFill>
                  <a:srgbClr val="0000CC"/>
                </a:solidFill>
              </a:rPr>
              <a:t>Hf + </a:t>
            </a:r>
            <a:r>
              <a:rPr lang="en-US" sz="1400" baseline="30000" dirty="0" smtClean="0">
                <a:solidFill>
                  <a:srgbClr val="0000CC"/>
                </a:solidFill>
              </a:rPr>
              <a:t>130</a:t>
            </a:r>
            <a:r>
              <a:rPr lang="en-US" sz="1400" dirty="0" smtClean="0">
                <a:solidFill>
                  <a:srgbClr val="0000CC"/>
                </a:solidFill>
              </a:rPr>
              <a:t>Te </a:t>
            </a:r>
            <a:r>
              <a:rPr lang="en-US" sz="1200" dirty="0" smtClean="0">
                <a:solidFill>
                  <a:srgbClr val="0000CC"/>
                </a:solidFill>
              </a:rPr>
              <a:t>at 560, 590, 620 MeV</a:t>
            </a:r>
          </a:p>
          <a:p>
            <a:r>
              <a:rPr lang="en-US" sz="1000" dirty="0"/>
              <a:t> </a:t>
            </a:r>
            <a:r>
              <a:rPr lang="en-US" sz="1000" dirty="0" smtClean="0"/>
              <a:t>          particle detection at ~180</a:t>
            </a:r>
            <a:r>
              <a:rPr lang="en-US" sz="1000" baseline="30000" dirty="0" smtClean="0"/>
              <a:t>0</a:t>
            </a:r>
            <a:r>
              <a:rPr lang="en-US" sz="1000" dirty="0" smtClean="0"/>
              <a:t>, </a:t>
            </a:r>
            <a:r>
              <a:rPr lang="en-US" sz="1000" dirty="0" err="1" smtClean="0"/>
              <a:t>Pb</a:t>
            </a:r>
            <a:r>
              <a:rPr lang="en-US" sz="1000" dirty="0" smtClean="0"/>
              <a:t> catcher (0.5 mm thickness) was positioned </a:t>
            </a:r>
          </a:p>
          <a:p>
            <a:r>
              <a:rPr lang="en-US" sz="1000" dirty="0"/>
              <a:t> </a:t>
            </a:r>
            <a:r>
              <a:rPr lang="en-US" sz="1000" dirty="0" smtClean="0"/>
              <a:t>         1cm downstream to stop the recoiling </a:t>
            </a:r>
            <a:r>
              <a:rPr lang="en-US" sz="1000" baseline="30000" dirty="0" smtClean="0"/>
              <a:t>178</a:t>
            </a:r>
            <a:r>
              <a:rPr lang="en-US" sz="1000" dirty="0" smtClean="0"/>
              <a:t>Hf ions. </a:t>
            </a:r>
            <a:endParaRPr lang="en-US" sz="1000" dirty="0"/>
          </a:p>
        </p:txBody>
      </p:sp>
      <p:sp>
        <p:nvSpPr>
          <p:cNvPr id="4" name="Textfeld 3"/>
          <p:cNvSpPr txBox="1"/>
          <p:nvPr/>
        </p:nvSpPr>
        <p:spPr>
          <a:xfrm>
            <a:off x="6372200" y="4221088"/>
            <a:ext cx="252000" cy="324000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8</a:t>
            </a:r>
            <a:r>
              <a:rPr lang="en-US" baseline="30000" dirty="0" smtClean="0">
                <a:solidFill>
                  <a:srgbClr val="0000CC"/>
                </a:solidFill>
              </a:rPr>
              <a:t>-</a:t>
            </a:r>
            <a:endParaRPr lang="en-US" baseline="30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8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8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 of the K = 8 Isomer in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8" y="1268760"/>
            <a:ext cx="4172989" cy="2959331"/>
          </a:xfrm>
          <a:prstGeom prst="rect">
            <a:avLst/>
          </a:prstGeom>
        </p:spPr>
      </p:pic>
      <p:cxnSp>
        <p:nvCxnSpPr>
          <p:cNvPr id="16" name="Gerade Verbindung mit Pfeil 15"/>
          <p:cNvCxnSpPr/>
          <p:nvPr/>
        </p:nvCxnSpPr>
        <p:spPr>
          <a:xfrm>
            <a:off x="3810088" y="1725960"/>
            <a:ext cx="0" cy="432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3759688" y="2150760"/>
            <a:ext cx="0" cy="342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3716488" y="2481960"/>
            <a:ext cx="0" cy="2448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/>
          <p:cNvGrpSpPr/>
          <p:nvPr/>
        </p:nvGrpSpPr>
        <p:grpSpPr>
          <a:xfrm>
            <a:off x="4734194" y="1313504"/>
            <a:ext cx="447558" cy="369332"/>
            <a:chOff x="4700506" y="1124744"/>
            <a:chExt cx="447558" cy="369332"/>
          </a:xfrm>
        </p:grpSpPr>
        <p:sp>
          <p:nvSpPr>
            <p:cNvPr id="19" name="Ellipse 18"/>
            <p:cNvSpPr/>
            <p:nvPr/>
          </p:nvSpPr>
          <p:spPr>
            <a:xfrm>
              <a:off x="4788072" y="1152000"/>
              <a:ext cx="324000" cy="32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4700506" y="1124744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1400" dirty="0" smtClean="0">
                  <a:solidFill>
                    <a:srgbClr val="0000CC"/>
                  </a:solidFill>
                </a:rPr>
                <a:t>4 s</a:t>
              </a:r>
              <a:endParaRPr lang="en-US" sz="1400" dirty="0">
                <a:solidFill>
                  <a:srgbClr val="0000CC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5220072" y="1344281"/>
                <a:ext cx="17099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30</m:t>
                          </m:r>
                        </m:sub>
                      </m:sSub>
                      <m:d>
                        <m:d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0.01</m:t>
                      </m:r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344281"/>
                <a:ext cx="1709955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feld 20"/>
          <p:cNvSpPr txBox="1"/>
          <p:nvPr/>
        </p:nvSpPr>
        <p:spPr>
          <a:xfrm>
            <a:off x="1653360" y="3185712"/>
            <a:ext cx="1585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delayed </a:t>
            </a:r>
            <a:r>
              <a:rPr lang="el-GR" sz="1400" dirty="0" smtClean="0">
                <a:solidFill>
                  <a:srgbClr val="0000CC"/>
                </a:solidFill>
              </a:rPr>
              <a:t>γ</a:t>
            </a:r>
            <a:r>
              <a:rPr lang="en-US" sz="1400" dirty="0" smtClean="0">
                <a:solidFill>
                  <a:srgbClr val="0000CC"/>
                </a:solidFill>
              </a:rPr>
              <a:t>-spectrum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080000" y="720000"/>
            <a:ext cx="2959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aseline="30000" dirty="0" smtClean="0">
                <a:solidFill>
                  <a:srgbClr val="FF0000"/>
                </a:solidFill>
              </a:rPr>
              <a:t> </a:t>
            </a:r>
            <a:r>
              <a:rPr lang="en-US" sz="1600" baseline="30000" dirty="0" smtClean="0">
                <a:solidFill>
                  <a:srgbClr val="0000CC"/>
                </a:solidFill>
              </a:rPr>
              <a:t>178</a:t>
            </a:r>
            <a:r>
              <a:rPr lang="en-US" sz="1600" dirty="0" smtClean="0">
                <a:solidFill>
                  <a:srgbClr val="0000CC"/>
                </a:solidFill>
              </a:rPr>
              <a:t>Hf + </a:t>
            </a:r>
            <a:r>
              <a:rPr lang="en-US" sz="1600" baseline="30000" dirty="0" smtClean="0">
                <a:solidFill>
                  <a:srgbClr val="0000CC"/>
                </a:solidFill>
              </a:rPr>
              <a:t>130</a:t>
            </a:r>
            <a:r>
              <a:rPr lang="en-US" sz="1600" dirty="0" smtClean="0">
                <a:solidFill>
                  <a:srgbClr val="0000CC"/>
                </a:solidFill>
              </a:rPr>
              <a:t>Te </a:t>
            </a:r>
            <a:r>
              <a:rPr lang="en-US" sz="1200" dirty="0" smtClean="0"/>
              <a:t>at 560, 590, 620 MeV</a:t>
            </a:r>
            <a:endParaRPr lang="en-US" sz="1200" dirty="0">
              <a:solidFill>
                <a:srgbClr val="0000CC"/>
              </a:solidFill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00" y="720000"/>
            <a:ext cx="1588562" cy="2481349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720000" y="6300000"/>
            <a:ext cx="23695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H. </a:t>
            </a:r>
            <a:r>
              <a:rPr lang="en-US" sz="1000" dirty="0" err="1" smtClean="0"/>
              <a:t>Xie</a:t>
            </a:r>
            <a:r>
              <a:rPr lang="en-US" sz="1000" dirty="0" smtClean="0"/>
              <a:t> et al.; Phys. Rev. C48 (1993), 2517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756000" y="4500000"/>
                <a:ext cx="5040136" cy="649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Delayed </a:t>
                </a:r>
                <a:r>
                  <a:rPr lang="el-GR" sz="1200" dirty="0" smtClean="0">
                    <a:solidFill>
                      <a:schemeClr val="tx1"/>
                    </a:solidFill>
                  </a:rPr>
                  <a:t>γ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-ray spectrum of the Crystal Ball with </a:t>
                </a:r>
                <a14:m>
                  <m:oMath xmlns:m="http://schemas.openxmlformats.org/officeDocument/2006/math"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</a:rPr>
                      <m:t>850</m:t>
                    </m:r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</a:rPr>
                      <m:t>𝑘𝑒𝑉</m:t>
                    </m:r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sSubSup>
                      <m:sSubSupPr>
                        <m:ctrlP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𝑠𝑢𝑚</m:t>
                        </m:r>
                      </m:sub>
                      <m:sup>
                        <m: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𝑑𝑒𝑙</m:t>
                        </m:r>
                      </m:sup>
                    </m:sSubSup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≤1100</m:t>
                    </m:r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𝑘𝑒𝑉</m:t>
                    </m:r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de-DE" sz="1200" b="0" dirty="0" smtClean="0">
                  <a:solidFill>
                    <a:schemeClr val="tx1"/>
                  </a:solidFill>
                  <a:ea typeface="Cambria Math"/>
                </a:endParaRPr>
              </a:p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𝑑𝑒𝑡</m:t>
                        </m:r>
                      </m:sub>
                    </m:sSub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≤6</m:t>
                    </m:r>
                  </m:oMath>
                </a14:m>
                <a:r>
                  <a:rPr lang="en-US" sz="1200" dirty="0" smtClean="0">
                    <a:solidFill>
                      <a:schemeClr val="tx1"/>
                    </a:solidFill>
                  </a:rPr>
                  <a:t>. In addition at least one of the delayed </a:t>
                </a:r>
                <a:r>
                  <a:rPr lang="el-GR" sz="1200" dirty="0" smtClean="0">
                    <a:solidFill>
                      <a:schemeClr val="tx1"/>
                    </a:solidFill>
                  </a:rPr>
                  <a:t>γ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-rays must have been detected in one of the Ge-detectors.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00" y="4500000"/>
                <a:ext cx="5040136" cy="649665"/>
              </a:xfrm>
              <a:prstGeom prst="rect">
                <a:avLst/>
              </a:prstGeom>
              <a:blipFill rotWithShape="1">
                <a:blip r:embed="rId6"/>
                <a:stretch>
                  <a:fillRect b="-6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9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 of the Isomer by Barrier Penetration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3471395" cy="2713274"/>
          </a:xfrm>
          <a:prstGeom prst="rect">
            <a:avLst/>
          </a:prstGeom>
        </p:spPr>
      </p:pic>
      <p:grpSp>
        <p:nvGrpSpPr>
          <p:cNvPr id="23" name="Gruppieren 22"/>
          <p:cNvGrpSpPr/>
          <p:nvPr/>
        </p:nvGrpSpPr>
        <p:grpSpPr>
          <a:xfrm>
            <a:off x="1547664" y="3032920"/>
            <a:ext cx="468000" cy="252000"/>
            <a:chOff x="882000" y="4860000"/>
            <a:chExt cx="468000" cy="252000"/>
          </a:xfrm>
        </p:grpSpPr>
        <p:sp>
          <p:nvSpPr>
            <p:cNvPr id="25" name="Ellipse 24"/>
            <p:cNvSpPr/>
            <p:nvPr/>
          </p:nvSpPr>
          <p:spPr>
            <a:xfrm>
              <a:off x="882000" y="4860000"/>
              <a:ext cx="468000" cy="252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941097" y="4893155"/>
              <a:ext cx="28800" cy="1800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ihandform 29"/>
            <p:cNvSpPr>
              <a:spLocks noChangeAspect="1"/>
            </p:cNvSpPr>
            <p:nvPr/>
          </p:nvSpPr>
          <p:spPr>
            <a:xfrm>
              <a:off x="1008000" y="4860000"/>
              <a:ext cx="38016" cy="2376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ihandform 30"/>
            <p:cNvSpPr>
              <a:spLocks noChangeAspect="1"/>
            </p:cNvSpPr>
            <p:nvPr/>
          </p:nvSpPr>
          <p:spPr>
            <a:xfrm>
              <a:off x="1080000" y="4860000"/>
              <a:ext cx="39916" cy="24948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ihandform 31"/>
            <p:cNvSpPr>
              <a:spLocks noChangeAspect="1"/>
            </p:cNvSpPr>
            <p:nvPr/>
          </p:nvSpPr>
          <p:spPr>
            <a:xfrm>
              <a:off x="1160400" y="4870800"/>
              <a:ext cx="38016" cy="2376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ihandform 32"/>
            <p:cNvSpPr/>
            <p:nvPr/>
          </p:nvSpPr>
          <p:spPr>
            <a:xfrm>
              <a:off x="1242000" y="4896000"/>
              <a:ext cx="28800" cy="1800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uppieren 33"/>
          <p:cNvGrpSpPr/>
          <p:nvPr/>
        </p:nvGrpSpPr>
        <p:grpSpPr>
          <a:xfrm>
            <a:off x="1648464" y="2779144"/>
            <a:ext cx="260960" cy="145800"/>
            <a:chOff x="3951000" y="2358000"/>
            <a:chExt cx="260960" cy="145800"/>
          </a:xfrm>
        </p:grpSpPr>
        <p:sp>
          <p:nvSpPr>
            <p:cNvPr id="35" name="Bogen 34"/>
            <p:cNvSpPr/>
            <p:nvPr/>
          </p:nvSpPr>
          <p:spPr>
            <a:xfrm rot="10800000">
              <a:off x="3977960" y="2358000"/>
              <a:ext cx="234000" cy="1440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Bogen 35"/>
            <p:cNvSpPr/>
            <p:nvPr/>
          </p:nvSpPr>
          <p:spPr>
            <a:xfrm rot="5400000">
              <a:off x="3996000" y="2314800"/>
              <a:ext cx="144000" cy="2340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Gerade Verbindung 36"/>
            <p:cNvCxnSpPr/>
            <p:nvPr/>
          </p:nvCxnSpPr>
          <p:spPr>
            <a:xfrm rot="-1800000">
              <a:off x="4194000" y="2412000"/>
              <a:ext cx="0" cy="6110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ieren 37"/>
          <p:cNvGrpSpPr>
            <a:grpSpLocks noChangeAspect="1"/>
          </p:cNvGrpSpPr>
          <p:nvPr/>
        </p:nvGrpSpPr>
        <p:grpSpPr>
          <a:xfrm rot="5400000">
            <a:off x="3096000" y="2996992"/>
            <a:ext cx="468000" cy="252000"/>
            <a:chOff x="882000" y="4860000"/>
            <a:chExt cx="468000" cy="252000"/>
          </a:xfrm>
        </p:grpSpPr>
        <p:sp>
          <p:nvSpPr>
            <p:cNvPr id="39" name="Ellipse 38"/>
            <p:cNvSpPr/>
            <p:nvPr/>
          </p:nvSpPr>
          <p:spPr>
            <a:xfrm>
              <a:off x="882000" y="4860000"/>
              <a:ext cx="468000" cy="25200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941097" y="4893155"/>
              <a:ext cx="28800" cy="1800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ihandform 40"/>
            <p:cNvSpPr>
              <a:spLocks noChangeAspect="1"/>
            </p:cNvSpPr>
            <p:nvPr/>
          </p:nvSpPr>
          <p:spPr>
            <a:xfrm>
              <a:off x="1008000" y="4860000"/>
              <a:ext cx="38016" cy="2376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ihandform 41"/>
            <p:cNvSpPr>
              <a:spLocks noChangeAspect="1"/>
            </p:cNvSpPr>
            <p:nvPr/>
          </p:nvSpPr>
          <p:spPr>
            <a:xfrm>
              <a:off x="1080000" y="4860000"/>
              <a:ext cx="39916" cy="24948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ihandform 42"/>
            <p:cNvSpPr>
              <a:spLocks noChangeAspect="1"/>
            </p:cNvSpPr>
            <p:nvPr/>
          </p:nvSpPr>
          <p:spPr>
            <a:xfrm>
              <a:off x="1160400" y="4870800"/>
              <a:ext cx="38016" cy="2376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ihandform 43"/>
            <p:cNvSpPr/>
            <p:nvPr/>
          </p:nvSpPr>
          <p:spPr>
            <a:xfrm>
              <a:off x="1242000" y="4896000"/>
              <a:ext cx="28800" cy="180000"/>
            </a:xfrm>
            <a:custGeom>
              <a:avLst/>
              <a:gdLst>
                <a:gd name="connsiteX0" fmla="*/ 31289 w 31289"/>
                <a:gd name="connsiteY0" fmla="*/ 0 h 187341"/>
                <a:gd name="connsiteX1" fmla="*/ 66 w 31289"/>
                <a:gd name="connsiteY1" fmla="*/ 98131 h 187341"/>
                <a:gd name="connsiteX2" fmla="*/ 22368 w 31289"/>
                <a:gd name="connsiteY2" fmla="*/ 187341 h 187341"/>
                <a:gd name="connsiteX3" fmla="*/ 22368 w 31289"/>
                <a:gd name="connsiteY3" fmla="*/ 187341 h 187341"/>
                <a:gd name="connsiteX4" fmla="*/ 22368 w 31289"/>
                <a:gd name="connsiteY4" fmla="*/ 187341 h 18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89" h="187341">
                  <a:moveTo>
                    <a:pt x="31289" y="0"/>
                  </a:moveTo>
                  <a:cubicBezTo>
                    <a:pt x="16421" y="33454"/>
                    <a:pt x="1553" y="66908"/>
                    <a:pt x="66" y="98131"/>
                  </a:cubicBezTo>
                  <a:cubicBezTo>
                    <a:pt x="-1421" y="129354"/>
                    <a:pt x="22368" y="187341"/>
                    <a:pt x="22368" y="187341"/>
                  </a:cubicBezTo>
                  <a:lnTo>
                    <a:pt x="22368" y="187341"/>
                  </a:lnTo>
                  <a:lnTo>
                    <a:pt x="22368" y="187341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3186000" y="2700000"/>
            <a:ext cx="260960" cy="145800"/>
            <a:chOff x="3951000" y="2358000"/>
            <a:chExt cx="260960" cy="145800"/>
          </a:xfrm>
        </p:grpSpPr>
        <p:sp>
          <p:nvSpPr>
            <p:cNvPr id="46" name="Bogen 45"/>
            <p:cNvSpPr/>
            <p:nvPr/>
          </p:nvSpPr>
          <p:spPr>
            <a:xfrm rot="10800000">
              <a:off x="3977960" y="2358000"/>
              <a:ext cx="234000" cy="1440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Bogen 46"/>
            <p:cNvSpPr/>
            <p:nvPr/>
          </p:nvSpPr>
          <p:spPr>
            <a:xfrm rot="5400000">
              <a:off x="3996000" y="2314800"/>
              <a:ext cx="144000" cy="234000"/>
            </a:xfrm>
            <a:prstGeom prst="arc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Gerade Verbindung 47"/>
            <p:cNvCxnSpPr/>
            <p:nvPr/>
          </p:nvCxnSpPr>
          <p:spPr>
            <a:xfrm rot="-1800000">
              <a:off x="4194000" y="2412000"/>
              <a:ext cx="0" cy="61104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600000"/>
            <a:ext cx="4666973" cy="255782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320000" y="3060000"/>
            <a:ext cx="1858201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+ small K=8 admixture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6732000" y="3060000"/>
            <a:ext cx="1858201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+ small K=0 admixture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0000" y="498193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rigid rotor model: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720000" y="5413938"/>
                <a:ext cx="3188437" cy="319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ra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0|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</m: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30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5413938"/>
                <a:ext cx="3188437" cy="319318"/>
              </a:xfrm>
              <a:prstGeom prst="rect">
                <a:avLst/>
              </a:prstGeom>
              <a:blipFill rotWithShape="1">
                <a:blip r:embed="rId5"/>
                <a:stretch>
                  <a:fillRect l="-7457" t="-119231" b="-18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Ellipse 50"/>
          <p:cNvSpPr/>
          <p:nvPr/>
        </p:nvSpPr>
        <p:spPr>
          <a:xfrm>
            <a:off x="4572048" y="5760000"/>
            <a:ext cx="396000" cy="39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Ellipse 51"/>
          <p:cNvSpPr/>
          <p:nvPr/>
        </p:nvSpPr>
        <p:spPr>
          <a:xfrm>
            <a:off x="8064432" y="4581128"/>
            <a:ext cx="396000" cy="39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9" name="Gerade Verbindung mit Pfeil 48"/>
          <p:cNvCxnSpPr/>
          <p:nvPr/>
        </p:nvCxnSpPr>
        <p:spPr>
          <a:xfrm rot="4380000">
            <a:off x="7668000" y="4428000"/>
            <a:ext cx="0" cy="288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6372000" y="6228000"/>
            <a:ext cx="2755883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</a:rPr>
              <a:t>8</a:t>
            </a:r>
            <a:r>
              <a:rPr lang="en-US" sz="1200" baseline="30000" dirty="0" smtClean="0">
                <a:solidFill>
                  <a:srgbClr val="0000CC"/>
                </a:solidFill>
              </a:rPr>
              <a:t>-</a:t>
            </a:r>
            <a:r>
              <a:rPr lang="en-US" sz="1200" dirty="0" smtClean="0">
                <a:solidFill>
                  <a:srgbClr val="0000CC"/>
                </a:solidFill>
              </a:rPr>
              <a:t> lifetime is independent from excitation</a:t>
            </a:r>
            <a:endParaRPr lang="en-US" sz="1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2-Band K-Mixing Model</a:t>
            </a:r>
            <a:endParaRPr lang="en-US" dirty="0"/>
          </a:p>
        </p:txBody>
      </p:sp>
      <p:pic>
        <p:nvPicPr>
          <p:cNvPr id="49" name="Grafik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0688"/>
            <a:ext cx="4666973" cy="2557826"/>
          </a:xfrm>
          <a:prstGeom prst="rect">
            <a:avLst/>
          </a:prstGeom>
        </p:spPr>
      </p:pic>
      <p:sp>
        <p:nvSpPr>
          <p:cNvPr id="53" name="Textfeld 52"/>
          <p:cNvSpPr txBox="1"/>
          <p:nvPr/>
        </p:nvSpPr>
        <p:spPr>
          <a:xfrm>
            <a:off x="539552" y="620688"/>
            <a:ext cx="1858201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+ small K=8 admixture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2951552" y="620688"/>
            <a:ext cx="1858201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+ small K=0 admixture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55" name="Ellipse 54"/>
          <p:cNvSpPr/>
          <p:nvPr/>
        </p:nvSpPr>
        <p:spPr>
          <a:xfrm>
            <a:off x="791600" y="3320688"/>
            <a:ext cx="396000" cy="39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Ellipse 55"/>
          <p:cNvSpPr/>
          <p:nvPr/>
        </p:nvSpPr>
        <p:spPr>
          <a:xfrm>
            <a:off x="4283984" y="2141816"/>
            <a:ext cx="396000" cy="39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Textfeld 56"/>
          <p:cNvSpPr txBox="1"/>
          <p:nvPr/>
        </p:nvSpPr>
        <p:spPr>
          <a:xfrm>
            <a:off x="720000" y="498193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rigid rotor model: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feld 57"/>
              <p:cNvSpPr txBox="1"/>
              <p:nvPr/>
            </p:nvSpPr>
            <p:spPr>
              <a:xfrm>
                <a:off x="720000" y="5413938"/>
                <a:ext cx="3188437" cy="319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‖"/>
                          <m:endChr m:val="‖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𝑀</m:t>
                          </m:r>
                          <m:d>
                            <m:d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+1</m:t>
                          </m:r>
                        </m:e>
                      </m:ra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0|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𝐾</m:t>
                          </m:r>
                        </m:e>
                      </m:d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30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8" name="Textfeld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5413938"/>
                <a:ext cx="3188437" cy="319318"/>
              </a:xfrm>
              <a:prstGeom prst="rect">
                <a:avLst/>
              </a:prstGeom>
              <a:blipFill rotWithShape="1">
                <a:blip r:embed="rId4"/>
                <a:stretch>
                  <a:fillRect l="-7457" t="-119231" b="-186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00" y="3852000"/>
            <a:ext cx="4575117" cy="2660281"/>
          </a:xfrm>
          <a:prstGeom prst="rect">
            <a:avLst/>
          </a:prstGeom>
        </p:spPr>
      </p:pic>
      <p:sp>
        <p:nvSpPr>
          <p:cNvPr id="59" name="Textfeld 58"/>
          <p:cNvSpPr txBox="1"/>
          <p:nvPr/>
        </p:nvSpPr>
        <p:spPr>
          <a:xfrm>
            <a:off x="4572000" y="3492000"/>
            <a:ext cx="2500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CC"/>
                </a:solidFill>
              </a:rPr>
              <a:t>Clebsch</a:t>
            </a:r>
            <a:r>
              <a:rPr lang="en-US" sz="1600" dirty="0" smtClean="0">
                <a:solidFill>
                  <a:srgbClr val="0000CC"/>
                </a:solidFill>
              </a:rPr>
              <a:t> </a:t>
            </a:r>
            <a:r>
              <a:rPr lang="en-US" sz="1600" dirty="0" err="1" smtClean="0">
                <a:solidFill>
                  <a:srgbClr val="0000CC"/>
                </a:solidFill>
              </a:rPr>
              <a:t>Gordan</a:t>
            </a:r>
            <a:r>
              <a:rPr lang="en-US" sz="1600" dirty="0" smtClean="0">
                <a:solidFill>
                  <a:srgbClr val="0000CC"/>
                </a:solidFill>
              </a:rPr>
              <a:t> coefficient:</a:t>
            </a:r>
          </a:p>
        </p:txBody>
      </p:sp>
      <p:cxnSp>
        <p:nvCxnSpPr>
          <p:cNvPr id="60" name="Gerade Verbindung mit Pfeil 59"/>
          <p:cNvCxnSpPr/>
          <p:nvPr/>
        </p:nvCxnSpPr>
        <p:spPr>
          <a:xfrm rot="4380000">
            <a:off x="3903340" y="1980000"/>
            <a:ext cx="0" cy="288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5364088" y="1943398"/>
            <a:ext cx="2755883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</a:rPr>
              <a:t>8</a:t>
            </a:r>
            <a:r>
              <a:rPr lang="en-US" sz="1200" baseline="30000" dirty="0" smtClean="0">
                <a:solidFill>
                  <a:srgbClr val="0000CC"/>
                </a:solidFill>
              </a:rPr>
              <a:t>-</a:t>
            </a:r>
            <a:r>
              <a:rPr lang="en-US" sz="1200" dirty="0" smtClean="0">
                <a:solidFill>
                  <a:srgbClr val="0000CC"/>
                </a:solidFill>
              </a:rPr>
              <a:t> lifetime is independent from excitation</a:t>
            </a:r>
            <a:endParaRPr lang="en-US" sz="1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4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of </a:t>
            </a:r>
            <a:r>
              <a:rPr lang="en-US" baseline="30000" dirty="0" smtClean="0"/>
              <a:t>178</a:t>
            </a:r>
            <a:r>
              <a:rPr lang="en-US" dirty="0" smtClean="0"/>
              <a:t>Hf – K-Isomers</a:t>
            </a:r>
            <a:endParaRPr lang="en-US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0" y="810000"/>
            <a:ext cx="8844410" cy="5172500"/>
            <a:chOff x="0" y="1380700"/>
            <a:chExt cx="8844410" cy="5172500"/>
          </a:xfrm>
        </p:grpSpPr>
        <p:sp>
          <p:nvSpPr>
            <p:cNvPr id="169" name="Inhaltsplatzhalter 2"/>
            <p:cNvSpPr txBox="1">
              <a:spLocks/>
            </p:cNvSpPr>
            <p:nvPr/>
          </p:nvSpPr>
          <p:spPr>
            <a:xfrm>
              <a:off x="422565" y="1450685"/>
              <a:ext cx="8211834" cy="49035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24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20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8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6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4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well-known example</a:t>
              </a:r>
              <a:r>
                <a:rPr lang="de-DE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0" name="Picture 4" descr="178Hf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DCA"/>
                </a:clrFrom>
                <a:clrTo>
                  <a:srgbClr val="FFFDC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14575"/>
              <a:ext cx="4800600" cy="347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71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008709"/>
                </p:ext>
              </p:extLst>
            </p:nvPr>
          </p:nvGraphicFramePr>
          <p:xfrm>
            <a:off x="1880196" y="6019800"/>
            <a:ext cx="45402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2" name="Equation" r:id="rId5" imgW="215713" imgH="253780" progId="Equation.DSMT4">
                    <p:embed/>
                  </p:oleObj>
                </mc:Choice>
                <mc:Fallback>
                  <p:oleObj name="Equation" r:id="rId5" imgW="215713" imgH="2537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0196" y="6019800"/>
                          <a:ext cx="454025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2" name="Line 71"/>
            <p:cNvSpPr>
              <a:spLocks noChangeShapeType="1"/>
            </p:cNvSpPr>
            <p:nvPr/>
          </p:nvSpPr>
          <p:spPr bwMode="auto">
            <a:xfrm flipV="1">
              <a:off x="2032596" y="4800600"/>
              <a:ext cx="0" cy="1219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73" name="Line 7"/>
            <p:cNvSpPr>
              <a:spLocks noChangeShapeType="1"/>
            </p:cNvSpPr>
            <p:nvPr/>
          </p:nvSpPr>
          <p:spPr bwMode="auto">
            <a:xfrm>
              <a:off x="5586860" y="31561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74" name="Line 8"/>
            <p:cNvSpPr>
              <a:spLocks noChangeShapeType="1"/>
            </p:cNvSpPr>
            <p:nvPr/>
          </p:nvSpPr>
          <p:spPr bwMode="auto">
            <a:xfrm>
              <a:off x="5586860" y="36133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75" name="Line 9"/>
            <p:cNvSpPr>
              <a:spLocks noChangeShapeType="1"/>
            </p:cNvSpPr>
            <p:nvPr/>
          </p:nvSpPr>
          <p:spPr bwMode="auto">
            <a:xfrm>
              <a:off x="5586860" y="41467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76" name="Line 10"/>
            <p:cNvSpPr>
              <a:spLocks noChangeShapeType="1"/>
            </p:cNvSpPr>
            <p:nvPr/>
          </p:nvSpPr>
          <p:spPr bwMode="auto">
            <a:xfrm>
              <a:off x="5586860" y="47563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77" name="Line 11"/>
            <p:cNvSpPr>
              <a:spLocks noChangeShapeType="1"/>
            </p:cNvSpPr>
            <p:nvPr/>
          </p:nvSpPr>
          <p:spPr bwMode="auto">
            <a:xfrm>
              <a:off x="5586860" y="52897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78" name="Line 12"/>
            <p:cNvSpPr>
              <a:spLocks noChangeShapeType="1"/>
            </p:cNvSpPr>
            <p:nvPr/>
          </p:nvSpPr>
          <p:spPr bwMode="auto">
            <a:xfrm>
              <a:off x="5586860" y="57469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79" name="Line 13"/>
            <p:cNvSpPr>
              <a:spLocks noChangeShapeType="1"/>
            </p:cNvSpPr>
            <p:nvPr/>
          </p:nvSpPr>
          <p:spPr bwMode="auto">
            <a:xfrm>
              <a:off x="7110860" y="31561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80" name="Line 14"/>
            <p:cNvSpPr>
              <a:spLocks noChangeShapeType="1"/>
            </p:cNvSpPr>
            <p:nvPr/>
          </p:nvSpPr>
          <p:spPr bwMode="auto">
            <a:xfrm>
              <a:off x="7110860" y="36133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81" name="Line 15"/>
            <p:cNvSpPr>
              <a:spLocks noChangeShapeType="1"/>
            </p:cNvSpPr>
            <p:nvPr/>
          </p:nvSpPr>
          <p:spPr bwMode="auto">
            <a:xfrm>
              <a:off x="7110860" y="41467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82" name="Line 16"/>
            <p:cNvSpPr>
              <a:spLocks noChangeShapeType="1"/>
            </p:cNvSpPr>
            <p:nvPr/>
          </p:nvSpPr>
          <p:spPr bwMode="auto">
            <a:xfrm>
              <a:off x="7110860" y="47563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83" name="Line 17"/>
            <p:cNvSpPr>
              <a:spLocks noChangeShapeType="1"/>
            </p:cNvSpPr>
            <p:nvPr/>
          </p:nvSpPr>
          <p:spPr bwMode="auto">
            <a:xfrm>
              <a:off x="7110860" y="52897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84" name="Line 18"/>
            <p:cNvSpPr>
              <a:spLocks noChangeShapeType="1"/>
            </p:cNvSpPr>
            <p:nvPr/>
          </p:nvSpPr>
          <p:spPr bwMode="auto">
            <a:xfrm>
              <a:off x="7110860" y="57469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85" name="Line 19"/>
            <p:cNvSpPr>
              <a:spLocks noChangeShapeType="1"/>
            </p:cNvSpPr>
            <p:nvPr/>
          </p:nvSpPr>
          <p:spPr bwMode="auto">
            <a:xfrm>
              <a:off x="5434460" y="4527718"/>
              <a:ext cx="2743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86" name="Oval 20"/>
            <p:cNvSpPr>
              <a:spLocks noChangeArrowheads="1"/>
            </p:cNvSpPr>
            <p:nvPr/>
          </p:nvSpPr>
          <p:spPr bwMode="auto">
            <a:xfrm>
              <a:off x="5815460" y="5670718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87" name="Oval 21"/>
            <p:cNvSpPr>
              <a:spLocks noChangeArrowheads="1"/>
            </p:cNvSpPr>
            <p:nvPr/>
          </p:nvSpPr>
          <p:spPr bwMode="auto">
            <a:xfrm>
              <a:off x="6120260" y="5670718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88" name="Oval 22"/>
            <p:cNvSpPr>
              <a:spLocks noChangeArrowheads="1"/>
            </p:cNvSpPr>
            <p:nvPr/>
          </p:nvSpPr>
          <p:spPr bwMode="auto">
            <a:xfrm>
              <a:off x="5815460" y="5213518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89" name="Oval 23"/>
            <p:cNvSpPr>
              <a:spLocks noChangeArrowheads="1"/>
            </p:cNvSpPr>
            <p:nvPr/>
          </p:nvSpPr>
          <p:spPr bwMode="auto">
            <a:xfrm>
              <a:off x="6120260" y="5213518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90" name="Oval 24"/>
            <p:cNvSpPr>
              <a:spLocks noChangeArrowheads="1"/>
            </p:cNvSpPr>
            <p:nvPr/>
          </p:nvSpPr>
          <p:spPr bwMode="auto">
            <a:xfrm>
              <a:off x="7339460" y="521351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91" name="Oval 25"/>
            <p:cNvSpPr>
              <a:spLocks noChangeArrowheads="1"/>
            </p:cNvSpPr>
            <p:nvPr/>
          </p:nvSpPr>
          <p:spPr bwMode="auto">
            <a:xfrm>
              <a:off x="7644260" y="521351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92" name="Oval 26"/>
            <p:cNvSpPr>
              <a:spLocks noChangeArrowheads="1"/>
            </p:cNvSpPr>
            <p:nvPr/>
          </p:nvSpPr>
          <p:spPr bwMode="auto">
            <a:xfrm>
              <a:off x="7339460" y="567071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93" name="Oval 27"/>
            <p:cNvSpPr>
              <a:spLocks noChangeArrowheads="1"/>
            </p:cNvSpPr>
            <p:nvPr/>
          </p:nvSpPr>
          <p:spPr bwMode="auto">
            <a:xfrm>
              <a:off x="7644260" y="567071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94" name="Oval 28"/>
            <p:cNvSpPr>
              <a:spLocks noChangeArrowheads="1"/>
            </p:cNvSpPr>
            <p:nvPr/>
          </p:nvSpPr>
          <p:spPr bwMode="auto">
            <a:xfrm>
              <a:off x="5815460" y="4680118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95" name="Oval 29"/>
            <p:cNvSpPr>
              <a:spLocks noChangeArrowheads="1"/>
            </p:cNvSpPr>
            <p:nvPr/>
          </p:nvSpPr>
          <p:spPr bwMode="auto">
            <a:xfrm>
              <a:off x="5815460" y="4070518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96" name="Oval 31"/>
            <p:cNvSpPr>
              <a:spLocks noChangeArrowheads="1"/>
            </p:cNvSpPr>
            <p:nvPr/>
          </p:nvSpPr>
          <p:spPr bwMode="auto">
            <a:xfrm>
              <a:off x="7339460" y="468011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97" name="Text Box 32"/>
            <p:cNvSpPr txBox="1">
              <a:spLocks noChangeArrowheads="1"/>
            </p:cNvSpPr>
            <p:nvPr/>
          </p:nvSpPr>
          <p:spPr bwMode="auto">
            <a:xfrm>
              <a:off x="6194872" y="4299118"/>
              <a:ext cx="129698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Fermi Surface</a:t>
              </a:r>
            </a:p>
          </p:txBody>
        </p:sp>
        <p:sp>
          <p:nvSpPr>
            <p:cNvPr id="198" name="Text Box 33"/>
            <p:cNvSpPr txBox="1">
              <a:spLocks noChangeArrowheads="1"/>
            </p:cNvSpPr>
            <p:nvPr/>
          </p:nvSpPr>
          <p:spPr bwMode="auto">
            <a:xfrm>
              <a:off x="5542410" y="5975518"/>
              <a:ext cx="958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neutron</a:t>
              </a:r>
            </a:p>
          </p:txBody>
        </p:sp>
        <p:sp>
          <p:nvSpPr>
            <p:cNvPr id="199" name="Text Box 34"/>
            <p:cNvSpPr txBox="1">
              <a:spLocks noChangeArrowheads="1"/>
            </p:cNvSpPr>
            <p:nvPr/>
          </p:nvSpPr>
          <p:spPr bwMode="auto">
            <a:xfrm>
              <a:off x="7117210" y="5975518"/>
              <a:ext cx="831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proton</a:t>
              </a:r>
            </a:p>
          </p:txBody>
        </p:sp>
        <p:sp>
          <p:nvSpPr>
            <p:cNvPr id="200" name="Text Box 35"/>
            <p:cNvSpPr txBox="1">
              <a:spLocks noChangeArrowheads="1"/>
            </p:cNvSpPr>
            <p:nvPr/>
          </p:nvSpPr>
          <p:spPr bwMode="auto">
            <a:xfrm>
              <a:off x="4758185" y="4599156"/>
              <a:ext cx="82391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7/2[514]</a:t>
              </a:r>
            </a:p>
          </p:txBody>
        </p:sp>
        <p:sp>
          <p:nvSpPr>
            <p:cNvPr id="201" name="Text Box 36"/>
            <p:cNvSpPr txBox="1">
              <a:spLocks noChangeArrowheads="1"/>
            </p:cNvSpPr>
            <p:nvPr/>
          </p:nvSpPr>
          <p:spPr bwMode="auto">
            <a:xfrm>
              <a:off x="4758185" y="3989556"/>
              <a:ext cx="82391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9/2[624]</a:t>
              </a:r>
            </a:p>
          </p:txBody>
        </p:sp>
        <p:sp>
          <p:nvSpPr>
            <p:cNvPr id="202" name="Text Box 37"/>
            <p:cNvSpPr txBox="1">
              <a:spLocks noChangeArrowheads="1"/>
            </p:cNvSpPr>
            <p:nvPr/>
          </p:nvSpPr>
          <p:spPr bwMode="auto">
            <a:xfrm>
              <a:off x="8020497" y="3994318"/>
              <a:ext cx="8239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9/2[514]</a:t>
              </a:r>
            </a:p>
          </p:txBody>
        </p:sp>
        <p:sp>
          <p:nvSpPr>
            <p:cNvPr id="203" name="Text Box 38"/>
            <p:cNvSpPr txBox="1">
              <a:spLocks noChangeArrowheads="1"/>
            </p:cNvSpPr>
            <p:nvPr/>
          </p:nvSpPr>
          <p:spPr bwMode="auto">
            <a:xfrm>
              <a:off x="8020497" y="4603918"/>
              <a:ext cx="8239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7/2[404]</a:t>
              </a:r>
            </a:p>
          </p:txBody>
        </p:sp>
        <p:sp>
          <p:nvSpPr>
            <p:cNvPr id="204" name="Line 52"/>
            <p:cNvSpPr>
              <a:spLocks noChangeShapeType="1"/>
            </p:cNvSpPr>
            <p:nvPr/>
          </p:nvSpPr>
          <p:spPr bwMode="auto">
            <a:xfrm flipV="1">
              <a:off x="5886897" y="55183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205" name="Line 53"/>
            <p:cNvSpPr>
              <a:spLocks noChangeShapeType="1"/>
            </p:cNvSpPr>
            <p:nvPr/>
          </p:nvSpPr>
          <p:spPr bwMode="auto">
            <a:xfrm>
              <a:off x="6191697" y="58231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206" name="Line 54"/>
            <p:cNvSpPr>
              <a:spLocks noChangeShapeType="1"/>
            </p:cNvSpPr>
            <p:nvPr/>
          </p:nvSpPr>
          <p:spPr bwMode="auto">
            <a:xfrm flipV="1">
              <a:off x="5886897" y="50611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207" name="Line 55"/>
            <p:cNvSpPr>
              <a:spLocks noChangeShapeType="1"/>
            </p:cNvSpPr>
            <p:nvPr/>
          </p:nvSpPr>
          <p:spPr bwMode="auto">
            <a:xfrm flipV="1">
              <a:off x="5886897" y="45277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208" name="Line 56"/>
            <p:cNvSpPr>
              <a:spLocks noChangeShapeType="1"/>
            </p:cNvSpPr>
            <p:nvPr/>
          </p:nvSpPr>
          <p:spPr bwMode="auto">
            <a:xfrm flipV="1">
              <a:off x="5886897" y="39181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209" name="Line 57"/>
            <p:cNvSpPr>
              <a:spLocks noChangeShapeType="1"/>
            </p:cNvSpPr>
            <p:nvPr/>
          </p:nvSpPr>
          <p:spPr bwMode="auto">
            <a:xfrm>
              <a:off x="6191697" y="53659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210" name="Line 58"/>
            <p:cNvSpPr>
              <a:spLocks noChangeShapeType="1"/>
            </p:cNvSpPr>
            <p:nvPr/>
          </p:nvSpPr>
          <p:spPr bwMode="auto">
            <a:xfrm flipV="1">
              <a:off x="7410897" y="50611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211" name="Line 59"/>
            <p:cNvSpPr>
              <a:spLocks noChangeShapeType="1"/>
            </p:cNvSpPr>
            <p:nvPr/>
          </p:nvSpPr>
          <p:spPr bwMode="auto">
            <a:xfrm flipV="1">
              <a:off x="7410897" y="55183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212" name="Line 60"/>
            <p:cNvSpPr>
              <a:spLocks noChangeShapeType="1"/>
            </p:cNvSpPr>
            <p:nvPr/>
          </p:nvSpPr>
          <p:spPr bwMode="auto">
            <a:xfrm flipV="1">
              <a:off x="7410897" y="45277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213" name="Line 62"/>
            <p:cNvSpPr>
              <a:spLocks noChangeShapeType="1"/>
            </p:cNvSpPr>
            <p:nvPr/>
          </p:nvSpPr>
          <p:spPr bwMode="auto">
            <a:xfrm>
              <a:off x="7715697" y="53659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214" name="Line 63"/>
            <p:cNvSpPr>
              <a:spLocks noChangeShapeType="1"/>
            </p:cNvSpPr>
            <p:nvPr/>
          </p:nvSpPr>
          <p:spPr bwMode="auto">
            <a:xfrm>
              <a:off x="7715697" y="58231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graphicFrame>
          <p:nvGraphicFramePr>
            <p:cNvPr id="215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9171766"/>
                </p:ext>
              </p:extLst>
            </p:nvPr>
          </p:nvGraphicFramePr>
          <p:xfrm>
            <a:off x="5810697" y="2394118"/>
            <a:ext cx="45402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3" name="Equation" r:id="rId7" imgW="215713" imgH="253780" progId="Equation.DSMT4">
                    <p:embed/>
                  </p:oleObj>
                </mc:Choice>
                <mc:Fallback>
                  <p:oleObj name="Equation" r:id="rId7" imgW="215713" imgH="2537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0697" y="2394118"/>
                          <a:ext cx="454025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6" name="Oval 25"/>
            <p:cNvSpPr>
              <a:spLocks noChangeArrowheads="1"/>
            </p:cNvSpPr>
            <p:nvPr/>
          </p:nvSpPr>
          <p:spPr bwMode="auto">
            <a:xfrm>
              <a:off x="7647798" y="4674773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217" name="Line 62"/>
            <p:cNvSpPr>
              <a:spLocks noChangeShapeType="1"/>
            </p:cNvSpPr>
            <p:nvPr/>
          </p:nvSpPr>
          <p:spPr bwMode="auto">
            <a:xfrm>
              <a:off x="7719235" y="4827173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218" name="Line 67"/>
            <p:cNvSpPr>
              <a:spLocks noChangeShapeType="1"/>
            </p:cNvSpPr>
            <p:nvPr/>
          </p:nvSpPr>
          <p:spPr bwMode="auto">
            <a:xfrm flipV="1">
              <a:off x="7446275" y="1380700"/>
              <a:ext cx="0" cy="9667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19" name="Line 68"/>
            <p:cNvSpPr>
              <a:spLocks noChangeShapeType="1"/>
            </p:cNvSpPr>
            <p:nvPr/>
          </p:nvSpPr>
          <p:spPr bwMode="auto">
            <a:xfrm>
              <a:off x="7444688" y="2371300"/>
              <a:ext cx="123031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0" name="Oval 70"/>
            <p:cNvSpPr>
              <a:spLocks noChangeAspect="1" noChangeArrowheads="1"/>
            </p:cNvSpPr>
            <p:nvPr/>
          </p:nvSpPr>
          <p:spPr bwMode="auto">
            <a:xfrm>
              <a:off x="7049400" y="2231600"/>
              <a:ext cx="755650" cy="30162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00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1" name="Oval 71"/>
            <p:cNvSpPr>
              <a:spLocks noChangeAspect="1" noChangeArrowheads="1"/>
            </p:cNvSpPr>
            <p:nvPr/>
          </p:nvSpPr>
          <p:spPr bwMode="auto">
            <a:xfrm rot="19760150">
              <a:off x="7319275" y="1985538"/>
              <a:ext cx="269875" cy="76358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2" name="Line 72"/>
            <p:cNvSpPr>
              <a:spLocks noChangeShapeType="1"/>
            </p:cNvSpPr>
            <p:nvPr/>
          </p:nvSpPr>
          <p:spPr bwMode="auto">
            <a:xfrm flipH="1">
              <a:off x="8381313" y="1596600"/>
              <a:ext cx="17462" cy="765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3" name="Oval 73"/>
            <p:cNvSpPr>
              <a:spLocks noChangeAspect="1" noChangeArrowheads="1"/>
            </p:cNvSpPr>
            <p:nvPr/>
          </p:nvSpPr>
          <p:spPr bwMode="auto">
            <a:xfrm rot="17859314">
              <a:off x="7322451" y="1922037"/>
              <a:ext cx="292100" cy="9112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224" name="Picture 74" descr="BD14868_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0688" y="1956963"/>
              <a:ext cx="111125" cy="119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" name="Picture 75" descr="BD14868_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5050" y="2533225"/>
              <a:ext cx="111125" cy="119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6" name="Rectangle 76"/>
            <p:cNvSpPr>
              <a:spLocks noChangeArrowheads="1"/>
            </p:cNvSpPr>
            <p:nvPr/>
          </p:nvSpPr>
          <p:spPr bwMode="auto">
            <a:xfrm>
              <a:off x="8093975" y="2363363"/>
              <a:ext cx="6508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2400" b="1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K&gt;0</a:t>
              </a:r>
              <a:endParaRPr lang="en-US" altLang="de-DE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227" name="Line 77"/>
            <p:cNvSpPr>
              <a:spLocks noChangeShapeType="1"/>
            </p:cNvSpPr>
            <p:nvPr/>
          </p:nvSpPr>
          <p:spPr bwMode="auto">
            <a:xfrm flipV="1">
              <a:off x="7433575" y="1883938"/>
              <a:ext cx="371475" cy="4635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8" name="Line 78"/>
            <p:cNvSpPr>
              <a:spLocks noChangeShapeType="1"/>
            </p:cNvSpPr>
            <p:nvPr/>
          </p:nvSpPr>
          <p:spPr bwMode="auto">
            <a:xfrm flipV="1">
              <a:off x="7805050" y="1525163"/>
              <a:ext cx="647700" cy="3587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9" name="Line 79"/>
            <p:cNvSpPr>
              <a:spLocks noChangeShapeType="1"/>
            </p:cNvSpPr>
            <p:nvPr/>
          </p:nvSpPr>
          <p:spPr bwMode="auto">
            <a:xfrm flipV="1">
              <a:off x="7443100" y="1525163"/>
              <a:ext cx="1009650" cy="8223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30" name="Text Box 80"/>
            <p:cNvSpPr txBox="1">
              <a:spLocks noChangeArrowheads="1"/>
            </p:cNvSpPr>
            <p:nvPr/>
          </p:nvSpPr>
          <p:spPr bwMode="auto">
            <a:xfrm>
              <a:off x="7373250" y="1661688"/>
              <a:ext cx="4826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BF5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99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1600" b="1" smtClean="0">
                  <a:solidFill>
                    <a:srgbClr val="000000"/>
                  </a:solidFill>
                  <a:latin typeface="Palatino Linotype" pitchFamily="18" charset="0"/>
                </a:rPr>
                <a:t>j</a:t>
              </a:r>
              <a:r>
                <a:rPr lang="en-US" altLang="de-DE" sz="1600" b="1" baseline="-25000" smtClean="0">
                  <a:solidFill>
                    <a:srgbClr val="000000"/>
                  </a:solidFill>
                  <a:latin typeface="Symbol" pitchFamily="18" charset="2"/>
                </a:rPr>
                <a:t>1</a:t>
              </a:r>
            </a:p>
          </p:txBody>
        </p:sp>
        <p:sp>
          <p:nvSpPr>
            <p:cNvPr id="231" name="Text Box 81"/>
            <p:cNvSpPr txBox="1">
              <a:spLocks noChangeArrowheads="1"/>
            </p:cNvSpPr>
            <p:nvPr/>
          </p:nvSpPr>
          <p:spPr bwMode="auto">
            <a:xfrm>
              <a:off x="7805050" y="1380700"/>
              <a:ext cx="4826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BF5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99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1600" b="1" smtClean="0">
                  <a:solidFill>
                    <a:srgbClr val="000000"/>
                  </a:solidFill>
                  <a:latin typeface="Palatino Linotype" pitchFamily="18" charset="0"/>
                </a:rPr>
                <a:t>j</a:t>
              </a:r>
              <a:r>
                <a:rPr lang="en-US" altLang="de-DE" sz="1600" b="1" baseline="-25000" smtClean="0">
                  <a:solidFill>
                    <a:srgbClr val="000000"/>
                  </a:solidFill>
                  <a:latin typeface="Symbol" pitchFamily="18" charset="2"/>
                </a:rPr>
                <a:t>2</a:t>
              </a:r>
            </a:p>
          </p:txBody>
        </p:sp>
        <p:sp>
          <p:nvSpPr>
            <p:cNvPr id="232" name="Text Box 82"/>
            <p:cNvSpPr txBox="1">
              <a:spLocks noChangeArrowheads="1"/>
            </p:cNvSpPr>
            <p:nvPr/>
          </p:nvSpPr>
          <p:spPr bwMode="auto">
            <a:xfrm>
              <a:off x="7805050" y="1883938"/>
              <a:ext cx="4826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BF5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99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1600" b="1" smtClean="0">
                  <a:solidFill>
                    <a:srgbClr val="000000"/>
                  </a:solidFill>
                  <a:latin typeface="Palatino Linotype" pitchFamily="18" charset="0"/>
                </a:rPr>
                <a:t>j</a:t>
              </a:r>
              <a:endParaRPr lang="en-US" altLang="de-DE" sz="1600" b="1" baseline="-250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6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 of the K = 8 Isomer in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8" y="1268760"/>
            <a:ext cx="4172989" cy="295933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92" y="3459056"/>
            <a:ext cx="3307080" cy="3066288"/>
          </a:xfrm>
          <a:prstGeom prst="rect">
            <a:avLst/>
          </a:prstGeom>
        </p:spPr>
      </p:pic>
      <p:cxnSp>
        <p:nvCxnSpPr>
          <p:cNvPr id="16" name="Gerade Verbindung mit Pfeil 15"/>
          <p:cNvCxnSpPr/>
          <p:nvPr/>
        </p:nvCxnSpPr>
        <p:spPr>
          <a:xfrm>
            <a:off x="3810088" y="1725960"/>
            <a:ext cx="0" cy="432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3759688" y="2150760"/>
            <a:ext cx="0" cy="342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3716488" y="2481960"/>
            <a:ext cx="0" cy="2448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/>
          <p:cNvGrpSpPr/>
          <p:nvPr/>
        </p:nvGrpSpPr>
        <p:grpSpPr>
          <a:xfrm>
            <a:off x="4734194" y="1313504"/>
            <a:ext cx="447558" cy="369332"/>
            <a:chOff x="4700506" y="1124744"/>
            <a:chExt cx="447558" cy="369332"/>
          </a:xfrm>
        </p:grpSpPr>
        <p:sp>
          <p:nvSpPr>
            <p:cNvPr id="19" name="Ellipse 18"/>
            <p:cNvSpPr/>
            <p:nvPr/>
          </p:nvSpPr>
          <p:spPr>
            <a:xfrm>
              <a:off x="4788072" y="1152000"/>
              <a:ext cx="324000" cy="32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4700506" y="1124744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1400" dirty="0" smtClean="0">
                  <a:solidFill>
                    <a:srgbClr val="0000CC"/>
                  </a:solidFill>
                </a:rPr>
                <a:t>4 s</a:t>
              </a:r>
              <a:endParaRPr lang="en-US" sz="1400" dirty="0">
                <a:solidFill>
                  <a:srgbClr val="0000CC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5220072" y="1344281"/>
                <a:ext cx="17099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30</m:t>
                          </m:r>
                        </m:sub>
                      </m:sSub>
                      <m:d>
                        <m:d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0.01</m:t>
                      </m:r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344281"/>
                <a:ext cx="1709955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feld 20"/>
          <p:cNvSpPr txBox="1"/>
          <p:nvPr/>
        </p:nvSpPr>
        <p:spPr>
          <a:xfrm>
            <a:off x="1653360" y="3185712"/>
            <a:ext cx="1585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delayed </a:t>
            </a:r>
            <a:r>
              <a:rPr lang="el-GR" sz="1400" dirty="0" smtClean="0">
                <a:solidFill>
                  <a:srgbClr val="0000CC"/>
                </a:solidFill>
              </a:rPr>
              <a:t>γ</a:t>
            </a:r>
            <a:r>
              <a:rPr lang="en-US" sz="1400" dirty="0" smtClean="0">
                <a:solidFill>
                  <a:srgbClr val="0000CC"/>
                </a:solidFill>
              </a:rPr>
              <a:t>-spectrum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1080000" y="720000"/>
            <a:ext cx="2959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aseline="30000" dirty="0" smtClean="0">
                <a:solidFill>
                  <a:srgbClr val="FF0000"/>
                </a:solidFill>
              </a:rPr>
              <a:t> </a:t>
            </a:r>
            <a:r>
              <a:rPr lang="en-US" sz="1600" baseline="30000" dirty="0" smtClean="0">
                <a:solidFill>
                  <a:srgbClr val="0000CC"/>
                </a:solidFill>
              </a:rPr>
              <a:t>178</a:t>
            </a:r>
            <a:r>
              <a:rPr lang="en-US" sz="1600" dirty="0" smtClean="0">
                <a:solidFill>
                  <a:srgbClr val="0000CC"/>
                </a:solidFill>
              </a:rPr>
              <a:t>Hf + </a:t>
            </a:r>
            <a:r>
              <a:rPr lang="en-US" sz="1600" baseline="30000" dirty="0" smtClean="0">
                <a:solidFill>
                  <a:srgbClr val="0000CC"/>
                </a:solidFill>
              </a:rPr>
              <a:t>130</a:t>
            </a:r>
            <a:r>
              <a:rPr lang="en-US" sz="1600" dirty="0" smtClean="0">
                <a:solidFill>
                  <a:srgbClr val="0000CC"/>
                </a:solidFill>
              </a:rPr>
              <a:t>Te </a:t>
            </a:r>
            <a:r>
              <a:rPr lang="en-US" sz="1200" dirty="0" smtClean="0"/>
              <a:t>at 560, 590, 620 MeV</a:t>
            </a:r>
            <a:endParaRPr lang="en-US" sz="1200" dirty="0">
              <a:solidFill>
                <a:srgbClr val="0000CC"/>
              </a:solidFill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8159392" y="4962056"/>
            <a:ext cx="342000" cy="34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7956376" y="3612056"/>
                <a:ext cx="705385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30</m:t>
                          </m:r>
                        </m:sub>
                      </m:sSub>
                      <m:d>
                        <m:d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3612056"/>
                <a:ext cx="705385" cy="215444"/>
              </a:xfrm>
              <a:prstGeom prst="rect">
                <a:avLst/>
              </a:prstGeom>
              <a:blipFill rotWithShape="1">
                <a:blip r:embed="rId6"/>
                <a:stretch>
                  <a:fillRect l="-4310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feld 28"/>
          <p:cNvSpPr txBox="1"/>
          <p:nvPr/>
        </p:nvSpPr>
        <p:spPr>
          <a:xfrm>
            <a:off x="2880000" y="5157192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coupling between rotational motion and single particle excitation</a:t>
            </a:r>
            <a:endParaRPr lang="en-US" sz="1400" dirty="0">
              <a:solidFill>
                <a:srgbClr val="0000CC"/>
              </a:solidFill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00" y="720000"/>
            <a:ext cx="1588562" cy="24813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2880000" y="5794372"/>
                <a:ext cx="2440732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n-US" sz="14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8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≅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14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=8</m:t>
                          </m:r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𝛼</m:t>
                      </m:r>
                      <m:d>
                        <m:dPr>
                          <m:begChr m:val=""/>
                          <m:endChr m:val="⟩"/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=0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5794372"/>
                <a:ext cx="2440732" cy="307777"/>
              </a:xfrm>
              <a:prstGeom prst="rect">
                <a:avLst/>
              </a:prstGeom>
              <a:blipFill rotWithShape="1">
                <a:blip r:embed="rId8"/>
                <a:stretch>
                  <a:fillRect t="-96154" r="-12903" b="-15576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feld 22"/>
          <p:cNvSpPr txBox="1"/>
          <p:nvPr/>
        </p:nvSpPr>
        <p:spPr>
          <a:xfrm>
            <a:off x="720000" y="6300000"/>
            <a:ext cx="23695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H. </a:t>
            </a:r>
            <a:r>
              <a:rPr lang="en-US" sz="1000" dirty="0" err="1" smtClean="0"/>
              <a:t>Xie</a:t>
            </a:r>
            <a:r>
              <a:rPr lang="en-US" sz="1000" dirty="0" smtClean="0"/>
              <a:t> et al.; Phys. Rev. C48 (1993), 2517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2665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of the K=16 isomer in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008000"/>
            <a:ext cx="3852950" cy="399509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764000" y="612000"/>
            <a:ext cx="2204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decay scheme of 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178m2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392000" y="1044000"/>
            <a:ext cx="324000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051720" y="342900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quasi-particle state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203848" y="162880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quasi-particle state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3564000" y="1184400"/>
            <a:ext cx="6840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720000" y="6300000"/>
            <a:ext cx="26452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Helmer &amp; Reich; </a:t>
            </a:r>
            <a:r>
              <a:rPr lang="en-US" sz="1000" dirty="0" err="1" smtClean="0"/>
              <a:t>Nucl</a:t>
            </a:r>
            <a:r>
              <a:rPr lang="en-US" sz="1000" dirty="0" smtClean="0"/>
              <a:t>. Phys. A114 (1968), 649</a:t>
            </a:r>
            <a:endParaRPr lang="en-US" sz="1000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507043"/>
              </p:ext>
            </p:extLst>
          </p:nvPr>
        </p:nvGraphicFramePr>
        <p:xfrm>
          <a:off x="4283968" y="2852936"/>
          <a:ext cx="4824536" cy="234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6104"/>
                <a:gridCol w="1080120"/>
                <a:gridCol w="504056"/>
                <a:gridCol w="2304256"/>
              </a:tblGrid>
              <a:tr h="27943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reaction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projectile energy (MeV)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000" dirty="0" smtClean="0">
                          <a:solidFill>
                            <a:schemeClr val="tx1"/>
                          </a:solidFill>
                        </a:rPr>
                        <a:t>σ</a:t>
                      </a:r>
                      <a:r>
                        <a:rPr lang="de-DE" sz="1000" baseline="-250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l-GR" sz="1000" dirty="0" smtClean="0">
                          <a:solidFill>
                            <a:schemeClr val="tx1"/>
                          </a:solidFill>
                        </a:rPr>
                        <a:t>σ</a:t>
                      </a:r>
                      <a:r>
                        <a:rPr lang="de-DE" sz="1000" baseline="-25000" dirty="0" err="1" smtClean="0">
                          <a:solidFill>
                            <a:schemeClr val="tx1"/>
                          </a:solidFill>
                        </a:rPr>
                        <a:t>gs</a:t>
                      </a:r>
                      <a:endParaRPr lang="en-US" sz="100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reference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4016">
                <a:tc>
                  <a:txBody>
                    <a:bodyPr/>
                    <a:lstStyle/>
                    <a:p>
                      <a:pPr algn="l"/>
                      <a:r>
                        <a:rPr lang="en-US" sz="1000" baseline="30000" dirty="0" smtClean="0">
                          <a:solidFill>
                            <a:schemeClr val="tx1"/>
                          </a:solidFill>
                        </a:rPr>
                        <a:t>177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Hf(n,</a:t>
                      </a:r>
                      <a:r>
                        <a:rPr lang="el-GR" sz="1000" dirty="0" smtClean="0">
                          <a:solidFill>
                            <a:schemeClr val="tx1"/>
                          </a:solidFill>
                        </a:rPr>
                        <a:t>γ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thermal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000" baseline="30000" dirty="0" smtClean="0">
                          <a:solidFill>
                            <a:schemeClr val="tx1"/>
                          </a:solidFill>
                        </a:rPr>
                        <a:t>-9</a:t>
                      </a:r>
                      <a:endParaRPr lang="en-US" sz="1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R.G. Helmer et al.; </a:t>
                      </a:r>
                      <a:r>
                        <a:rPr lang="en-US" sz="800" dirty="0" err="1" smtClean="0">
                          <a:solidFill>
                            <a:schemeClr val="tx1"/>
                          </a:solidFill>
                        </a:rPr>
                        <a:t>Nucl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. Phys. A211,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</a:rPr>
                        <a:t> 1 (1973)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000" baseline="30000" dirty="0" smtClean="0">
                          <a:solidFill>
                            <a:schemeClr val="tx1"/>
                          </a:solidFill>
                        </a:rPr>
                        <a:t>181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Ta(</a:t>
                      </a:r>
                      <a:r>
                        <a:rPr lang="el-GR" sz="1000" dirty="0" smtClean="0">
                          <a:solidFill>
                            <a:schemeClr val="tx1"/>
                          </a:solidFill>
                        </a:rPr>
                        <a:t>γ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,p2n)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≤85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low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F.W.N. de Boer et al.; </a:t>
                      </a:r>
                      <a:r>
                        <a:rPr lang="en-US" sz="800" dirty="0" err="1" smtClean="0">
                          <a:solidFill>
                            <a:schemeClr val="tx1"/>
                          </a:solidFill>
                        </a:rPr>
                        <a:t>Nucl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. Phys. A263,1 (1976)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71440">
                <a:tc>
                  <a:txBody>
                    <a:bodyPr/>
                    <a:lstStyle/>
                    <a:p>
                      <a:pPr algn="l"/>
                      <a:r>
                        <a:rPr lang="en-US" sz="1000" baseline="30000" dirty="0" smtClean="0">
                          <a:solidFill>
                            <a:schemeClr val="tx1"/>
                          </a:solidFill>
                        </a:rPr>
                        <a:t>181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Ta(</a:t>
                      </a:r>
                      <a:r>
                        <a:rPr lang="el-GR" sz="1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l-GR" sz="1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p2n)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J. Van </a:t>
                      </a:r>
                      <a:r>
                        <a:rPr lang="en-US" sz="800" dirty="0" err="1" smtClean="0">
                          <a:solidFill>
                            <a:schemeClr val="tx1"/>
                          </a:solidFill>
                        </a:rPr>
                        <a:t>Klinken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 et al.; </a:t>
                      </a:r>
                      <a:r>
                        <a:rPr lang="en-US" sz="800" dirty="0" err="1" smtClean="0">
                          <a:solidFill>
                            <a:schemeClr val="tx1"/>
                          </a:solidFill>
                        </a:rPr>
                        <a:t>Nucl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. Phys. A339, 189 (1980)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5152">
                <a:tc>
                  <a:txBody>
                    <a:bodyPr/>
                    <a:lstStyle/>
                    <a:p>
                      <a:pPr algn="l"/>
                      <a:r>
                        <a:rPr lang="en-US" sz="1000" baseline="30000" dirty="0" smtClean="0">
                          <a:solidFill>
                            <a:schemeClr val="tx1"/>
                          </a:solidFill>
                        </a:rPr>
                        <a:t>181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Ta(p,</a:t>
                      </a:r>
                      <a:r>
                        <a:rPr lang="el-GR" sz="1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92.5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000" baseline="30000" dirty="0" smtClean="0">
                          <a:solidFill>
                            <a:schemeClr val="tx1"/>
                          </a:solidFill>
                        </a:rPr>
                        <a:t>-3</a:t>
                      </a:r>
                      <a:endParaRPr lang="en-US" sz="10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W. </a:t>
                      </a:r>
                      <a:r>
                        <a:rPr lang="en-US" sz="800" dirty="0" err="1" smtClean="0">
                          <a:solidFill>
                            <a:schemeClr val="tx1"/>
                          </a:solidFill>
                        </a:rPr>
                        <a:t>Kutschera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 et al.; Radio. Beam Conf., 345 (1989)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98864">
                <a:tc>
                  <a:txBody>
                    <a:bodyPr/>
                    <a:lstStyle/>
                    <a:p>
                      <a:pPr algn="l"/>
                      <a:r>
                        <a:rPr lang="en-US" sz="1000" baseline="30000" dirty="0" smtClean="0">
                          <a:solidFill>
                            <a:schemeClr val="tx1"/>
                          </a:solidFill>
                        </a:rPr>
                        <a:t>176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Yb(</a:t>
                      </a:r>
                      <a:r>
                        <a:rPr lang="el-GR" sz="1000" dirty="0" smtClean="0">
                          <a:solidFill>
                            <a:schemeClr val="tx1"/>
                          </a:solidFill>
                        </a:rPr>
                        <a:t>α</a:t>
                      </a:r>
                      <a:r>
                        <a:rPr lang="de-DE" sz="1000" dirty="0" smtClean="0">
                          <a:solidFill>
                            <a:schemeClr val="tx1"/>
                          </a:solidFill>
                        </a:rPr>
                        <a:t>,2n)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0.01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T. </a:t>
                      </a:r>
                      <a:r>
                        <a:rPr lang="en-US" sz="800" dirty="0" err="1" smtClean="0">
                          <a:solidFill>
                            <a:schemeClr val="tx1"/>
                          </a:solidFill>
                        </a:rPr>
                        <a:t>Khoo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 et al.; Phys. Lett. 67B, 271 (1977)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12576"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0.005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A. </a:t>
                      </a:r>
                      <a:r>
                        <a:rPr lang="en-US" sz="800" dirty="0" err="1" smtClean="0">
                          <a:solidFill>
                            <a:schemeClr val="tx1"/>
                          </a:solidFill>
                        </a:rPr>
                        <a:t>Kugler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 et al.; priv. communication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6288"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NUPECC News 1991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40000"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0.08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5580000" y="2340000"/>
            <a:ext cx="2856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</a:rPr>
              <a:t>Production of </a:t>
            </a:r>
            <a:r>
              <a:rPr lang="en-US" sz="1600" baseline="30000" dirty="0" smtClean="0">
                <a:solidFill>
                  <a:srgbClr val="0000CC"/>
                </a:solidFill>
              </a:rPr>
              <a:t>178m2</a:t>
            </a:r>
            <a:r>
              <a:rPr lang="en-US" sz="1600" dirty="0" smtClean="0">
                <a:solidFill>
                  <a:srgbClr val="0000CC"/>
                </a:solidFill>
              </a:rPr>
              <a:t>Hf in the past</a:t>
            </a:r>
            <a:endParaRPr lang="en-US" sz="1200" dirty="0"/>
          </a:p>
        </p:txBody>
      </p:sp>
      <p:sp>
        <p:nvSpPr>
          <p:cNvPr id="4" name="Rechteck 3"/>
          <p:cNvSpPr/>
          <p:nvPr/>
        </p:nvSpPr>
        <p:spPr>
          <a:xfrm>
            <a:off x="4320000" y="2880000"/>
            <a:ext cx="4752000" cy="2340000"/>
          </a:xfrm>
          <a:prstGeom prst="rect">
            <a:avLst/>
          </a:prstGeom>
          <a:noFill/>
          <a:ln w="95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2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of the K=16 isomer in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008000"/>
            <a:ext cx="3852950" cy="399509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764000" y="612000"/>
            <a:ext cx="2204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decay scheme of 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178m2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392000" y="1044000"/>
            <a:ext cx="324000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051720" y="342900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quasi-particle state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203848" y="162880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quasi-particle state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3564000" y="1184400"/>
            <a:ext cx="6840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720000" y="6300000"/>
            <a:ext cx="26452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Helmer &amp; Reich; </a:t>
            </a:r>
            <a:r>
              <a:rPr lang="en-US" sz="1000" dirty="0" err="1" smtClean="0"/>
              <a:t>Nucl</a:t>
            </a:r>
            <a:r>
              <a:rPr lang="en-US" sz="1000" dirty="0" smtClean="0"/>
              <a:t>. Phys. A114 (1968), 649</a:t>
            </a:r>
            <a:endParaRPr lang="en-US" sz="1000" dirty="0"/>
          </a:p>
        </p:txBody>
      </p:sp>
      <p:pic>
        <p:nvPicPr>
          <p:cNvPr id="5122" name="Picture 2" descr="D:\IIT-Ropar\NuclearPhysics\HJW\Hf-178\picture\p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44000"/>
            <a:ext cx="2243938" cy="346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5580000" y="2340000"/>
            <a:ext cx="3275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</a:rPr>
              <a:t>Production of </a:t>
            </a:r>
            <a:r>
              <a:rPr lang="en-US" sz="1600" baseline="30000" dirty="0" smtClean="0">
                <a:solidFill>
                  <a:srgbClr val="0000CC"/>
                </a:solidFill>
              </a:rPr>
              <a:t>178m2</a:t>
            </a:r>
            <a:r>
              <a:rPr lang="en-US" sz="1600" dirty="0" smtClean="0">
                <a:solidFill>
                  <a:srgbClr val="0000CC"/>
                </a:solidFill>
              </a:rPr>
              <a:t>Hf </a:t>
            </a: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200" dirty="0" smtClean="0"/>
              <a:t>using </a:t>
            </a:r>
            <a:r>
              <a:rPr lang="en-US" sz="1200" baseline="30000" dirty="0" smtClean="0"/>
              <a:t>176</a:t>
            </a:r>
            <a:r>
              <a:rPr lang="en-US" sz="1200" dirty="0" smtClean="0"/>
              <a:t>Yb(</a:t>
            </a:r>
            <a:r>
              <a:rPr lang="el-GR" sz="1200" dirty="0" smtClean="0"/>
              <a:t>α</a:t>
            </a:r>
            <a:r>
              <a:rPr lang="de-DE" sz="1200" dirty="0" smtClean="0"/>
              <a:t>,2n)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8029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of the K=16 isomer in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008000"/>
            <a:ext cx="3852950" cy="399509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764000" y="612000"/>
            <a:ext cx="2204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decay scheme of 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178m2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392000" y="1044000"/>
            <a:ext cx="324000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051720" y="342900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quasi-particle state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203848" y="162880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quasi-particle state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3564000" y="1184400"/>
            <a:ext cx="6840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720000" y="6300000"/>
            <a:ext cx="26452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Helmer &amp; Reich; </a:t>
            </a:r>
            <a:r>
              <a:rPr lang="en-US" sz="1000" dirty="0" err="1" smtClean="0"/>
              <a:t>Nucl</a:t>
            </a:r>
            <a:r>
              <a:rPr lang="en-US" sz="1000" dirty="0" smtClean="0"/>
              <a:t>. Phys. A114 (1968), 649</a:t>
            </a:r>
            <a:endParaRPr lang="en-US" sz="1000" dirty="0"/>
          </a:p>
        </p:txBody>
      </p:sp>
      <p:pic>
        <p:nvPicPr>
          <p:cNvPr id="7170" name="Picture 2" descr="D:\IIT-Ropar\NuclearPhysics\HJW\Hf-178\picture\p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00" y="2844000"/>
            <a:ext cx="3904488" cy="172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30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of the K=16 isomer in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008000"/>
            <a:ext cx="3852950" cy="399509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764000" y="612000"/>
            <a:ext cx="2204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decay scheme of 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178m2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392000" y="1044000"/>
            <a:ext cx="324000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051720" y="342900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quasi-particle state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203848" y="162880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quasi-particle state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3564000" y="1184400"/>
            <a:ext cx="6840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720000" y="6300000"/>
            <a:ext cx="26452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Helmer &amp; Reich; </a:t>
            </a:r>
            <a:r>
              <a:rPr lang="en-US" sz="1000" dirty="0" err="1" smtClean="0"/>
              <a:t>Nucl</a:t>
            </a:r>
            <a:r>
              <a:rPr lang="en-US" sz="1000" dirty="0" smtClean="0"/>
              <a:t>. Phys. A114 (1968), 649</a:t>
            </a:r>
            <a:endParaRPr lang="en-US" sz="1000" dirty="0"/>
          </a:p>
        </p:txBody>
      </p:sp>
      <p:sp>
        <p:nvSpPr>
          <p:cNvPr id="14" name="Textfeld 13"/>
          <p:cNvSpPr txBox="1"/>
          <p:nvPr/>
        </p:nvSpPr>
        <p:spPr>
          <a:xfrm>
            <a:off x="5580000" y="2340000"/>
            <a:ext cx="3275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</a:rPr>
              <a:t>Production of </a:t>
            </a:r>
            <a:r>
              <a:rPr lang="en-US" sz="1600" baseline="30000" dirty="0" smtClean="0">
                <a:solidFill>
                  <a:srgbClr val="0000CC"/>
                </a:solidFill>
              </a:rPr>
              <a:t>178m2</a:t>
            </a:r>
            <a:r>
              <a:rPr lang="en-US" sz="1600" dirty="0" smtClean="0">
                <a:solidFill>
                  <a:srgbClr val="0000CC"/>
                </a:solidFill>
              </a:rPr>
              <a:t>Hf </a:t>
            </a: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200" dirty="0" smtClean="0"/>
              <a:t>using </a:t>
            </a:r>
            <a:r>
              <a:rPr lang="en-US" sz="1200" baseline="30000" dirty="0" smtClean="0"/>
              <a:t>176</a:t>
            </a:r>
            <a:r>
              <a:rPr lang="en-US" sz="1200" dirty="0" smtClean="0"/>
              <a:t>Yb(</a:t>
            </a:r>
            <a:r>
              <a:rPr lang="el-GR" sz="1200" dirty="0" smtClean="0"/>
              <a:t>α</a:t>
            </a:r>
            <a:r>
              <a:rPr lang="de-DE" sz="1200" dirty="0" smtClean="0"/>
              <a:t>,2n)</a:t>
            </a:r>
            <a:endParaRPr lang="en-US" sz="1200" dirty="0"/>
          </a:p>
        </p:txBody>
      </p:sp>
      <p:pic>
        <p:nvPicPr>
          <p:cNvPr id="6146" name="Picture 2" descr="D:\IIT-Ropar\NuclearPhysics\HJW\Hf-178\picture\p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0" y="2880000"/>
            <a:ext cx="3799942" cy="180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32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of the K=16 isomer in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008000"/>
            <a:ext cx="3852950" cy="399509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764000" y="612000"/>
            <a:ext cx="2204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decay scheme of 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178m2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392000" y="1044000"/>
            <a:ext cx="324000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051720" y="342900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quasi-particle state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203848" y="162880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quasi-particle state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3564000" y="1184400"/>
            <a:ext cx="6840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720000" y="6300000"/>
            <a:ext cx="26452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Helmer &amp; Reich; </a:t>
            </a:r>
            <a:r>
              <a:rPr lang="en-US" sz="1000" dirty="0" err="1" smtClean="0"/>
              <a:t>Nucl</a:t>
            </a:r>
            <a:r>
              <a:rPr lang="en-US" sz="1000" dirty="0" smtClean="0"/>
              <a:t>. Phys. A114 (1968), 649</a:t>
            </a:r>
            <a:endParaRPr lang="en-US" sz="1000" dirty="0"/>
          </a:p>
        </p:txBody>
      </p:sp>
      <p:sp>
        <p:nvSpPr>
          <p:cNvPr id="18" name="Textfeld 17"/>
          <p:cNvSpPr txBox="1"/>
          <p:nvPr/>
        </p:nvSpPr>
        <p:spPr>
          <a:xfrm>
            <a:off x="4680000" y="3240000"/>
            <a:ext cx="4196983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0000CC"/>
                </a:solidFill>
              </a:rPr>
              <a:t>magnet moment µ(</a:t>
            </a:r>
            <a:r>
              <a:rPr lang="en-US" sz="1600" dirty="0" smtClean="0"/>
              <a:t>16</a:t>
            </a:r>
            <a:r>
              <a:rPr lang="en-US" sz="1600" baseline="30000" dirty="0" smtClean="0"/>
              <a:t>+</a:t>
            </a:r>
            <a:r>
              <a:rPr lang="en-US" sz="1600" dirty="0" smtClean="0">
                <a:solidFill>
                  <a:srgbClr val="0000CC"/>
                </a:solidFill>
              </a:rPr>
              <a:t>) = 7.3±0.2 nm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0000CC"/>
                </a:solidFill>
              </a:rPr>
              <a:t>4-qp state: </a:t>
            </a:r>
            <a:r>
              <a:rPr lang="en-US" sz="1200" dirty="0" smtClean="0"/>
              <a:t>π[514]9/2+</a:t>
            </a:r>
            <a:r>
              <a:rPr lang="el-GR" sz="1200" dirty="0" smtClean="0"/>
              <a:t>π</a:t>
            </a:r>
            <a:r>
              <a:rPr lang="de-DE" sz="1200" dirty="0" smtClean="0"/>
              <a:t>[404]7/2 + </a:t>
            </a:r>
            <a:r>
              <a:rPr lang="el-GR" sz="1200" dirty="0" smtClean="0"/>
              <a:t>ν</a:t>
            </a:r>
            <a:r>
              <a:rPr lang="de-DE" sz="1200" dirty="0" smtClean="0"/>
              <a:t>[514]7/2+</a:t>
            </a:r>
            <a:r>
              <a:rPr lang="el-GR" sz="1200" dirty="0" smtClean="0"/>
              <a:t>ν</a:t>
            </a:r>
            <a:r>
              <a:rPr lang="de-DE" sz="1200" dirty="0" smtClean="0"/>
              <a:t>[624]9/2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0000CC"/>
                </a:solidFill>
              </a:rPr>
              <a:t>production: </a:t>
            </a:r>
            <a:r>
              <a:rPr lang="en-US" sz="1600" baseline="30000" dirty="0" smtClean="0"/>
              <a:t>176</a:t>
            </a:r>
            <a:r>
              <a:rPr lang="en-US" sz="1600" dirty="0" smtClean="0"/>
              <a:t>Yb(</a:t>
            </a:r>
            <a:r>
              <a:rPr lang="el-GR" sz="1600" dirty="0" smtClean="0"/>
              <a:t>α</a:t>
            </a:r>
            <a:r>
              <a:rPr lang="de-DE" sz="1600" dirty="0" smtClean="0"/>
              <a:t>,2n)</a:t>
            </a:r>
            <a:r>
              <a:rPr lang="de-DE" sz="1600" baseline="30000" dirty="0" smtClean="0"/>
              <a:t>178</a:t>
            </a:r>
            <a:r>
              <a:rPr lang="de-DE" sz="1600" dirty="0" smtClean="0"/>
              <a:t>Hf   </a:t>
            </a:r>
            <a:r>
              <a:rPr lang="en-US" sz="1600" dirty="0" err="1" smtClean="0"/>
              <a:t>Dubna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0000CC"/>
                </a:solidFill>
              </a:rPr>
              <a:t>chemical separation      </a:t>
            </a:r>
            <a:r>
              <a:rPr lang="en-US" sz="1600" dirty="0" err="1" smtClean="0"/>
              <a:t>Orsay</a:t>
            </a:r>
            <a:r>
              <a:rPr lang="en-US" sz="1600" dirty="0" smtClean="0"/>
              <a:t>, </a:t>
            </a:r>
            <a:r>
              <a:rPr lang="en-US" sz="1600" dirty="0" err="1" smtClean="0"/>
              <a:t>Dubna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0000CC"/>
                </a:solidFill>
              </a:rPr>
              <a:t>mass separation        </a:t>
            </a:r>
            <a:r>
              <a:rPr lang="en-US" sz="1600" dirty="0" err="1" smtClean="0"/>
              <a:t>Orsay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0000CC"/>
                </a:solidFill>
              </a:rPr>
              <a:t>target preparation     </a:t>
            </a:r>
            <a:r>
              <a:rPr lang="en-US" sz="1600" dirty="0" err="1" smtClean="0"/>
              <a:t>Orsay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000" dirty="0" smtClean="0"/>
              <a:t>chemistry by M. </a:t>
            </a:r>
            <a:r>
              <a:rPr lang="en-US" sz="1000" dirty="0" err="1" smtClean="0"/>
              <a:t>Hussonnois</a:t>
            </a:r>
            <a:r>
              <a:rPr lang="en-US" sz="1000" dirty="0" smtClean="0"/>
              <a:t> (IN2P3-CNRS </a:t>
            </a:r>
            <a:r>
              <a:rPr lang="en-US" sz="1000" dirty="0" err="1" smtClean="0"/>
              <a:t>Orsay</a:t>
            </a:r>
            <a:r>
              <a:rPr lang="en-US" sz="1000" dirty="0" smtClean="0"/>
              <a:t>, France)</a:t>
            </a:r>
          </a:p>
          <a:p>
            <a:r>
              <a:rPr lang="en-US" sz="1000" dirty="0" smtClean="0"/>
              <a:t> </a:t>
            </a:r>
          </a:p>
          <a:p>
            <a:r>
              <a:rPr lang="en-US" sz="1000" dirty="0" smtClean="0"/>
              <a:t>Yu. </a:t>
            </a:r>
            <a:r>
              <a:rPr lang="en-US" sz="1000" dirty="0" err="1" smtClean="0"/>
              <a:t>Ts</a:t>
            </a:r>
            <a:r>
              <a:rPr lang="en-US" sz="1000" dirty="0" smtClean="0"/>
              <a:t>. </a:t>
            </a:r>
            <a:r>
              <a:rPr lang="en-US" sz="1000" dirty="0" err="1" smtClean="0"/>
              <a:t>Oganessian</a:t>
            </a:r>
            <a:r>
              <a:rPr lang="en-US" sz="1000" dirty="0" smtClean="0"/>
              <a:t>; J. Phys. G: </a:t>
            </a:r>
            <a:r>
              <a:rPr lang="en-US" sz="1000" dirty="0" err="1" smtClean="0"/>
              <a:t>Nucl</a:t>
            </a:r>
            <a:r>
              <a:rPr lang="en-US" sz="1000" dirty="0" smtClean="0"/>
              <a:t>. Part. Phys. 18 (1992),393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4369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γ-Background from the Decay of the K=16 isomer in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008000"/>
            <a:ext cx="3852950" cy="399509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764000" y="612000"/>
            <a:ext cx="2204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decay scheme of 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178m2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392000" y="1044000"/>
            <a:ext cx="324000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051720" y="342900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quasi-particle state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203848" y="162880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quasi-particle state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3564000" y="1184400"/>
            <a:ext cx="6840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720000" y="6300000"/>
            <a:ext cx="26452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Helmer &amp; Reich; </a:t>
            </a:r>
            <a:r>
              <a:rPr lang="en-US" sz="1000" dirty="0" err="1" smtClean="0"/>
              <a:t>Nucl</a:t>
            </a:r>
            <a:r>
              <a:rPr lang="en-US" sz="1000" dirty="0" smtClean="0"/>
              <a:t>. Phys. A114 (1968), 649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4752950" y="2852936"/>
                <a:ext cx="3852337" cy="3347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reaction: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1600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de-DE" sz="1600" b="0" i="1" smtClean="0">
                            <a:latin typeface="Cambria Math"/>
                          </a:rPr>
                          <m:t>70</m:t>
                        </m:r>
                      </m:sub>
                      <m:sup>
                        <m:r>
                          <a:rPr lang="de-DE" sz="1600" b="0" i="1" smtClean="0">
                            <a:latin typeface="Cambria Math"/>
                          </a:rPr>
                          <m:t>176</m:t>
                        </m:r>
                      </m:sup>
                      <m:e>
                        <m:r>
                          <a:rPr lang="de-DE" sz="1600" b="0" i="1" smtClean="0">
                            <a:latin typeface="Cambria Math"/>
                          </a:rPr>
                          <m:t>𝑌𝑏</m:t>
                        </m:r>
                      </m:e>
                    </m:sPre>
                    <m:d>
                      <m:dPr>
                        <m:ctrlPr>
                          <a:rPr lang="en-US" sz="16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,2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sPre>
                      <m:sPrePr>
                        <m:ctrlPr>
                          <a:rPr lang="en-US" sz="1600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de-DE" sz="1600" b="0" i="1" smtClean="0">
                            <a:latin typeface="Cambria Math"/>
                          </a:rPr>
                          <m:t>72</m:t>
                        </m:r>
                      </m:sub>
                      <m:sup>
                        <m:r>
                          <a:rPr lang="de-DE" sz="1600" b="0" i="1" smtClean="0">
                            <a:latin typeface="Cambria Math"/>
                          </a:rPr>
                          <m:t>178</m:t>
                        </m:r>
                      </m:sup>
                      <m:e>
                        <m:r>
                          <a:rPr lang="de-DE" sz="1600" b="0" i="1" smtClean="0">
                            <a:latin typeface="Cambria Math"/>
                          </a:rPr>
                          <m:t>𝐻𝑓</m:t>
                        </m:r>
                      </m:e>
                    </m:sPre>
                  </m:oMath>
                </a14:m>
                <a:endParaRPr lang="en-US" sz="1600" dirty="0" smtClean="0"/>
              </a:p>
              <a:p>
                <a:endParaRPr lang="en-US" sz="400" dirty="0" smtClean="0"/>
              </a:p>
              <a:p>
                <a:r>
                  <a:rPr lang="en-US" sz="1600" dirty="0" smtClean="0"/>
                  <a:t>production rate for </a:t>
                </a:r>
                <a:r>
                  <a:rPr lang="en-US" sz="1600" baseline="30000" dirty="0" smtClean="0"/>
                  <a:t>178m2</a:t>
                </a:r>
                <a:r>
                  <a:rPr lang="en-US" sz="1600" dirty="0" smtClean="0"/>
                  <a:t>Hf   </a:t>
                </a:r>
                <a:r>
                  <a:rPr lang="en-US" sz="1600" dirty="0" smtClean="0">
                    <a:solidFill>
                      <a:srgbClr val="0000CC"/>
                    </a:solidFill>
                  </a:rPr>
                  <a:t>N</a:t>
                </a:r>
                <a:r>
                  <a:rPr lang="en-US" sz="1600" baseline="-25000" dirty="0" smtClean="0">
                    <a:solidFill>
                      <a:srgbClr val="0000CC"/>
                    </a:solidFill>
                  </a:rPr>
                  <a:t>0</a:t>
                </a:r>
                <a:r>
                  <a:rPr lang="en-US" sz="1600" dirty="0" smtClean="0">
                    <a:solidFill>
                      <a:srgbClr val="0000CC"/>
                    </a:solidFill>
                  </a:rPr>
                  <a:t> = 10</a:t>
                </a:r>
                <a:r>
                  <a:rPr lang="en-US" sz="1600" baseline="30000" dirty="0" smtClean="0">
                    <a:solidFill>
                      <a:srgbClr val="0000CC"/>
                    </a:solidFill>
                  </a:rPr>
                  <a:t>14</a:t>
                </a:r>
                <a:r>
                  <a:rPr lang="en-US" sz="1600" dirty="0" smtClean="0">
                    <a:solidFill>
                      <a:srgbClr val="0000CC"/>
                    </a:solidFill>
                  </a:rPr>
                  <a:t> atoms</a:t>
                </a:r>
              </a:p>
              <a:p>
                <a:endParaRPr lang="en-US" sz="2000" dirty="0">
                  <a:solidFill>
                    <a:srgbClr val="0000CC"/>
                  </a:solidFill>
                </a:endParaRPr>
              </a:p>
              <a:p>
                <a:r>
                  <a:rPr lang="en-US" sz="1600" dirty="0" smtClean="0">
                    <a:solidFill>
                      <a:srgbClr val="0000CC"/>
                    </a:solidFill>
                  </a:rPr>
                  <a:t>radioactive decay: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𝐾</m:t>
                      </m:r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16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groupChr>
                        <m:groupChrPr>
                          <m:chr m:val="→"/>
                          <m:vertJc m:val="bot"/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m:rPr>
                              <m:brk m:alnAt="2"/>
                            </m:rPr>
                            <a:rPr lang="de-DE" sz="1600" b="0" i="1" smtClean="0">
                              <a:latin typeface="Cambria Math"/>
                            </a:rPr>
                            <m:t>=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31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𝑦</m:t>
                          </m:r>
                        </m:e>
                      </m:groupChr>
                      <m:r>
                        <a:rPr lang="de-DE" sz="1600" b="0" i="1" smtClean="0">
                          <a:latin typeface="Cambria Math"/>
                        </a:rPr>
                        <m:t>𝐾</m:t>
                      </m:r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8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groupChr>
                        <m:groupChrPr>
                          <m:chr m:val="→"/>
                          <m:vertJc m:val="bot"/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m:rPr>
                              <m:brk m:alnAt="2"/>
                            </m:rPr>
                            <a:rPr lang="de-DE" sz="1600" b="0" i="1" smtClean="0">
                              <a:latin typeface="Cambria Math"/>
                            </a:rPr>
                            <m:t>=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𝑠</m:t>
                          </m:r>
                        </m:e>
                      </m:groupChr>
                      <m:r>
                        <a:rPr lang="de-DE" sz="1600" b="0" i="1" smtClean="0">
                          <a:latin typeface="Cambria Math"/>
                        </a:rPr>
                        <m:t>𝐾</m:t>
                      </m:r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1600" dirty="0" smtClean="0"/>
              </a:p>
              <a:p>
                <a:endParaRPr lang="en-US" sz="800" dirty="0"/>
              </a:p>
              <a:p>
                <a:r>
                  <a:rPr lang="en-US" sz="1600" dirty="0" smtClean="0">
                    <a:solidFill>
                      <a:srgbClr val="0000CC"/>
                    </a:solidFill>
                  </a:rPr>
                  <a:t>activity: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sz="16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de-DE" sz="16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 smtClean="0"/>
              </a:p>
              <a:p>
                <a:r>
                  <a:rPr lang="en-US" sz="1600" dirty="0"/>
                  <a:t> </a:t>
                </a:r>
                <a:r>
                  <a:rPr lang="en-US" sz="1600" dirty="0" smtClean="0"/>
                  <a:t>             </a:t>
                </a:r>
                <a:r>
                  <a:rPr lang="en-US" sz="1600" dirty="0" smtClean="0">
                    <a:solidFill>
                      <a:srgbClr val="0000CC"/>
                    </a:solidFill>
                  </a:rPr>
                  <a:t>= 7.1·10</a:t>
                </a:r>
                <a:r>
                  <a:rPr lang="en-US" sz="1600" baseline="30000" dirty="0" smtClean="0">
                    <a:solidFill>
                      <a:srgbClr val="0000CC"/>
                    </a:solidFill>
                  </a:rPr>
                  <a:t>4</a:t>
                </a:r>
                <a:r>
                  <a:rPr lang="en-US" sz="1600" dirty="0" smtClean="0">
                    <a:solidFill>
                      <a:srgbClr val="0000CC"/>
                    </a:solidFill>
                  </a:rPr>
                  <a:t> [s</a:t>
                </a:r>
                <a:r>
                  <a:rPr lang="en-US" sz="1600" baseline="30000" dirty="0" smtClean="0">
                    <a:solidFill>
                      <a:srgbClr val="0000CC"/>
                    </a:solidFill>
                  </a:rPr>
                  <a:t>-1</a:t>
                </a:r>
                <a:r>
                  <a:rPr lang="en-US" sz="1600" dirty="0" smtClean="0">
                    <a:solidFill>
                      <a:srgbClr val="0000CC"/>
                    </a:solidFill>
                  </a:rPr>
                  <a:t>]</a:t>
                </a:r>
              </a:p>
              <a:p>
                <a:endParaRPr lang="en-US" sz="800" dirty="0">
                  <a:solidFill>
                    <a:srgbClr val="0000CC"/>
                  </a:solidFill>
                </a:endParaRPr>
              </a:p>
              <a:p>
                <a:r>
                  <a:rPr lang="en-US" sz="1600" dirty="0" smtClean="0"/>
                  <a:t>γ-multiplicity to the ground state M</a:t>
                </a:r>
                <a:r>
                  <a:rPr lang="el-GR" sz="1600" baseline="-25000" dirty="0" smtClean="0"/>
                  <a:t>γ</a:t>
                </a:r>
                <a:r>
                  <a:rPr lang="de-DE" sz="1600" dirty="0" smtClean="0"/>
                  <a:t>~5</a:t>
                </a:r>
              </a:p>
              <a:p>
                <a:r>
                  <a:rPr lang="en-US" sz="1600" b="1" dirty="0" smtClean="0">
                    <a:solidFill>
                      <a:srgbClr val="0000CC"/>
                    </a:solidFill>
                  </a:rPr>
                  <a:t>γ-ray count rate in </a:t>
                </a:r>
                <a:r>
                  <a:rPr lang="de-DE" sz="1600" b="1" dirty="0" smtClean="0">
                    <a:solidFill>
                      <a:srgbClr val="0000CC"/>
                    </a:solidFill>
                  </a:rPr>
                  <a:t>4</a:t>
                </a:r>
                <a:r>
                  <a:rPr lang="el-GR" sz="1600" b="1" dirty="0" smtClean="0">
                    <a:solidFill>
                      <a:srgbClr val="0000CC"/>
                    </a:solidFill>
                  </a:rPr>
                  <a:t>π</a:t>
                </a:r>
                <a:r>
                  <a:rPr lang="de-DE" sz="1600" b="1" dirty="0" smtClean="0">
                    <a:solidFill>
                      <a:srgbClr val="0000CC"/>
                    </a:solidFill>
                  </a:rPr>
                  <a:t>: 3.6·10</a:t>
                </a:r>
                <a:r>
                  <a:rPr lang="de-DE" sz="1600" b="1" baseline="30000" dirty="0" smtClean="0">
                    <a:solidFill>
                      <a:srgbClr val="0000CC"/>
                    </a:solidFill>
                  </a:rPr>
                  <a:t>5</a:t>
                </a:r>
                <a:r>
                  <a:rPr lang="de-DE" sz="1600" b="1" dirty="0" smtClean="0">
                    <a:solidFill>
                      <a:srgbClr val="0000CC"/>
                    </a:solidFill>
                  </a:rPr>
                  <a:t> [s</a:t>
                </a:r>
                <a:r>
                  <a:rPr lang="de-DE" sz="1600" b="1" baseline="30000" dirty="0" smtClean="0">
                    <a:solidFill>
                      <a:srgbClr val="0000CC"/>
                    </a:solidFill>
                  </a:rPr>
                  <a:t>-1</a:t>
                </a:r>
                <a:r>
                  <a:rPr lang="de-DE" sz="1600" b="1" dirty="0" smtClean="0">
                    <a:solidFill>
                      <a:srgbClr val="0000CC"/>
                    </a:solidFill>
                  </a:rPr>
                  <a:t>]</a:t>
                </a:r>
                <a:endParaRPr lang="en-US" sz="16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950" y="2852936"/>
                <a:ext cx="3852337" cy="3347455"/>
              </a:xfrm>
              <a:prstGeom prst="rect">
                <a:avLst/>
              </a:prstGeom>
              <a:blipFill rotWithShape="1">
                <a:blip r:embed="rId3"/>
                <a:stretch>
                  <a:fillRect l="-949" t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87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γ-Background from the Decay of the K=16 isomer in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008000"/>
            <a:ext cx="3852950" cy="399509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764000" y="612000"/>
            <a:ext cx="2204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decay scheme of 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178m2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392000" y="1044000"/>
            <a:ext cx="324000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051720" y="342900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quasi-particle state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203848" y="162880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quasi-particle state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3564000" y="1184400"/>
            <a:ext cx="6840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720000" y="6300000"/>
            <a:ext cx="26452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Helmer &amp; Reich; </a:t>
            </a:r>
            <a:r>
              <a:rPr lang="en-US" sz="1000" dirty="0" err="1" smtClean="0"/>
              <a:t>Nucl</a:t>
            </a:r>
            <a:r>
              <a:rPr lang="en-US" sz="1000" dirty="0" smtClean="0"/>
              <a:t>. Phys. A114 (1968), 649</a:t>
            </a:r>
            <a:endParaRPr lang="en-US" sz="1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6" y="3600000"/>
            <a:ext cx="2654046" cy="2766268"/>
          </a:xfrm>
          <a:prstGeom prst="rect">
            <a:avLst/>
          </a:prstGeom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036790"/>
              </p:ext>
            </p:extLst>
          </p:nvPr>
        </p:nvGraphicFramePr>
        <p:xfrm>
          <a:off x="5760000" y="2160000"/>
          <a:ext cx="3204336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072"/>
                <a:gridCol w="936104"/>
                <a:gridCol w="1440160"/>
              </a:tblGrid>
              <a:tr h="13704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C-backing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40 </a:t>
                      </a:r>
                      <a:r>
                        <a:rPr lang="el-GR" sz="1200" dirty="0" smtClean="0"/>
                        <a:t>μ</a:t>
                      </a:r>
                      <a:r>
                        <a:rPr lang="de-DE" sz="1200" dirty="0" smtClean="0"/>
                        <a:t>g/cm</a:t>
                      </a:r>
                      <a:r>
                        <a:rPr lang="de-DE" sz="1200" baseline="30000" dirty="0" smtClean="0"/>
                        <a:t>2</a:t>
                      </a:r>
                      <a:endParaRPr lang="en-US" sz="1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2.0·10</a:t>
                      </a:r>
                      <a:r>
                        <a:rPr lang="en-US" sz="1200" baseline="30000" dirty="0" smtClean="0"/>
                        <a:t>18</a:t>
                      </a:r>
                      <a:r>
                        <a:rPr lang="en-US" sz="1200" dirty="0" smtClean="0"/>
                        <a:t> atoms/cm</a:t>
                      </a:r>
                      <a:r>
                        <a:rPr lang="en-US" sz="1200" baseline="30000" dirty="0" smtClean="0"/>
                        <a:t>2</a:t>
                      </a:r>
                      <a:endParaRPr lang="en-US" sz="1200" baseline="30000" dirty="0"/>
                    </a:p>
                  </a:txBody>
                  <a:tcPr/>
                </a:tc>
              </a:tr>
              <a:tr h="1507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0.9 </a:t>
                      </a:r>
                      <a:r>
                        <a:rPr lang="el-GR" sz="1200" dirty="0" smtClean="0"/>
                        <a:t>μ</a:t>
                      </a:r>
                      <a:r>
                        <a:rPr lang="de-DE" sz="1200" dirty="0" smtClean="0"/>
                        <a:t>g/cm</a:t>
                      </a:r>
                      <a:r>
                        <a:rPr lang="de-DE" sz="1200" baseline="30000" dirty="0" smtClean="0"/>
                        <a:t>2</a:t>
                      </a:r>
                      <a:endParaRPr lang="en-US" sz="12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3.2·10</a:t>
                      </a:r>
                      <a:r>
                        <a:rPr lang="en-US" sz="1200" baseline="30000" dirty="0" smtClean="0"/>
                        <a:t>16</a:t>
                      </a:r>
                      <a:r>
                        <a:rPr lang="en-US" sz="1200" dirty="0" smtClean="0"/>
                        <a:t> atoms/cm</a:t>
                      </a:r>
                      <a:r>
                        <a:rPr lang="en-US" sz="1200" baseline="300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 smtClean="0"/>
                        <a:t>178</a:t>
                      </a:r>
                      <a:r>
                        <a:rPr lang="en-US" sz="1200" dirty="0" smtClean="0"/>
                        <a:t>Hf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4.7 </a:t>
                      </a:r>
                      <a:r>
                        <a:rPr lang="el-GR" sz="1200" dirty="0" smtClean="0"/>
                        <a:t>μ</a:t>
                      </a:r>
                      <a:r>
                        <a:rPr lang="de-DE" sz="1200" dirty="0" smtClean="0"/>
                        <a:t>g/cm</a:t>
                      </a:r>
                      <a:r>
                        <a:rPr lang="de-DE" sz="1200" baseline="30000" dirty="0" smtClean="0"/>
                        <a:t>2</a:t>
                      </a:r>
                      <a:endParaRPr lang="en-US" sz="12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1.6·10</a:t>
                      </a:r>
                      <a:r>
                        <a:rPr lang="en-US" sz="1200" baseline="30000" dirty="0" smtClean="0"/>
                        <a:t>16</a:t>
                      </a:r>
                      <a:r>
                        <a:rPr lang="en-US" sz="1200" dirty="0" smtClean="0"/>
                        <a:t> atoms/cm</a:t>
                      </a:r>
                      <a:r>
                        <a:rPr lang="en-US" sz="1200" baseline="300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30000" dirty="0" smtClean="0"/>
                        <a:t>178m2</a:t>
                      </a:r>
                      <a:r>
                        <a:rPr lang="en-US" sz="1200" dirty="0" smtClean="0"/>
                        <a:t>Hf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0.24 </a:t>
                      </a:r>
                      <a:r>
                        <a:rPr lang="el-GR" sz="1200" dirty="0" smtClean="0"/>
                        <a:t>μ</a:t>
                      </a:r>
                      <a:r>
                        <a:rPr lang="de-DE" sz="1200" dirty="0" smtClean="0"/>
                        <a:t>g/cm</a:t>
                      </a:r>
                      <a:r>
                        <a:rPr lang="de-DE" sz="1200" baseline="30000" dirty="0" smtClean="0"/>
                        <a:t>2</a:t>
                      </a:r>
                      <a:endParaRPr lang="en-US" sz="12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8.0·10</a:t>
                      </a:r>
                      <a:r>
                        <a:rPr lang="en-US" sz="1200" baseline="30000" dirty="0" smtClean="0"/>
                        <a:t>14</a:t>
                      </a:r>
                      <a:r>
                        <a:rPr lang="en-US" sz="1200" dirty="0" smtClean="0"/>
                        <a:t> atoms/cm</a:t>
                      </a:r>
                      <a:r>
                        <a:rPr lang="en-US" sz="1200" baseline="300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1198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C-cover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11 </a:t>
                      </a:r>
                      <a:r>
                        <a:rPr lang="el-GR" sz="1200" dirty="0" smtClean="0"/>
                        <a:t>μ</a:t>
                      </a:r>
                      <a:r>
                        <a:rPr lang="de-DE" sz="1200" dirty="0" smtClean="0"/>
                        <a:t>g/cm</a:t>
                      </a:r>
                      <a:r>
                        <a:rPr lang="de-DE" sz="1200" baseline="30000" dirty="0" smtClean="0"/>
                        <a:t>2</a:t>
                      </a:r>
                      <a:endParaRPr lang="en-US" sz="12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5.5·10</a:t>
                      </a:r>
                      <a:r>
                        <a:rPr lang="en-US" sz="1200" baseline="30000" dirty="0" smtClean="0"/>
                        <a:t>17</a:t>
                      </a:r>
                      <a:r>
                        <a:rPr lang="en-US" sz="1200" dirty="0" smtClean="0"/>
                        <a:t> atoms/cm</a:t>
                      </a:r>
                      <a:r>
                        <a:rPr lang="en-US" sz="1200" baseline="300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6588224" y="1794302"/>
            <a:ext cx="11680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00CC"/>
                </a:solidFill>
              </a:rPr>
              <a:t>H</a:t>
            </a:r>
            <a:r>
              <a:rPr lang="en-US" sz="1600" dirty="0" err="1" smtClean="0">
                <a:solidFill>
                  <a:srgbClr val="0000CC"/>
                </a:solidFill>
              </a:rPr>
              <a:t>f</a:t>
            </a:r>
            <a:r>
              <a:rPr lang="en-US" sz="1600" dirty="0" smtClean="0">
                <a:solidFill>
                  <a:srgbClr val="0000CC"/>
                </a:solidFill>
              </a:rPr>
              <a:t> - Targets</a:t>
            </a:r>
            <a:endParaRPr lang="en-US" sz="1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25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Analysis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952" y="1044000"/>
            <a:ext cx="4578096" cy="323697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20000" y="648000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inelastic p-scattering experiment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20000" y="432000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X-ray analysis</a:t>
            </a:r>
            <a:endParaRPr lang="en-US" dirty="0">
              <a:solidFill>
                <a:srgbClr val="0000CC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643349"/>
              </p:ext>
            </p:extLst>
          </p:nvPr>
        </p:nvGraphicFramePr>
        <p:xfrm>
          <a:off x="1524000" y="4752000"/>
          <a:ext cx="6095999" cy="112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265876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6600"/>
                          </a:solidFill>
                        </a:rPr>
                        <a:t>Br</a:t>
                      </a:r>
                      <a:endParaRPr lang="en-US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</a:rPr>
                        <a:t>Zr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solidFill>
                            <a:srgbClr val="9900FF"/>
                          </a:solidFill>
                        </a:rPr>
                        <a:t>Hf</a:t>
                      </a:r>
                      <a:endParaRPr lang="en-US" sz="1400" b="1" dirty="0">
                        <a:solidFill>
                          <a:srgbClr val="99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</a:rPr>
                        <a:t>Pt</a:t>
                      </a:r>
                      <a:endParaRPr lang="en-US" sz="1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265876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30000" dirty="0" smtClean="0"/>
                        <a:t>178m2</a:t>
                      </a:r>
                      <a:r>
                        <a:rPr lang="en-US" sz="1400" dirty="0" smtClean="0"/>
                        <a:t>Hf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</a:t>
                      </a:r>
                      <a:r>
                        <a:rPr lang="el-GR" sz="1400" dirty="0" smtClean="0"/>
                        <a:t>μ</a:t>
                      </a:r>
                      <a:r>
                        <a:rPr lang="de-DE" sz="1400" dirty="0" smtClean="0"/>
                        <a:t>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6600"/>
                          </a:solidFill>
                        </a:rPr>
                        <a:t>107</a:t>
                      </a:r>
                      <a:endParaRPr lang="en-US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320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9900FF"/>
                          </a:solidFill>
                        </a:rPr>
                        <a:t>1278</a:t>
                      </a:r>
                      <a:endParaRPr lang="en-US" sz="1400" b="1" dirty="0">
                        <a:solidFill>
                          <a:srgbClr val="99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</a:rPr>
                        <a:t>33</a:t>
                      </a:r>
                      <a:endParaRPr lang="en-US" sz="1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counts/s</a:t>
                      </a:r>
                      <a:endParaRPr lang="en-US" sz="1400" dirty="0"/>
                    </a:p>
                  </a:txBody>
                  <a:tcPr/>
                </a:tc>
              </a:tr>
              <a:tr h="302135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30000" dirty="0" err="1" smtClean="0"/>
                        <a:t>nat</a:t>
                      </a:r>
                      <a:r>
                        <a:rPr lang="en-US" sz="1400" dirty="0" err="1" smtClean="0"/>
                        <a:t>Hf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</a:t>
                      </a:r>
                      <a:r>
                        <a:rPr lang="el-GR" sz="1400" dirty="0" smtClean="0"/>
                        <a:t>μ</a:t>
                      </a:r>
                      <a:r>
                        <a:rPr lang="de-DE" sz="1400" dirty="0" smtClean="0"/>
                        <a:t>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6600"/>
                          </a:solidFill>
                        </a:rPr>
                        <a:t>-</a:t>
                      </a:r>
                      <a:endParaRPr lang="en-US" sz="1400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223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9900FF"/>
                          </a:solidFill>
                        </a:rPr>
                        <a:t>3645</a:t>
                      </a:r>
                      <a:endParaRPr lang="en-US" sz="1400" b="1" dirty="0">
                        <a:solidFill>
                          <a:srgbClr val="99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</a:rPr>
                        <a:t>-</a:t>
                      </a:r>
                      <a:endParaRPr lang="en-US" sz="1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counts/s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720000" y="6120000"/>
                <a:ext cx="4471032" cy="405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isomer-to ground state ratio: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𝑔𝑠</m:t>
                            </m:r>
                          </m:sub>
                        </m:sSub>
                      </m:den>
                    </m:f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</a:rPr>
                      <m:t>=2%</m:t>
                    </m:r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6120000"/>
                <a:ext cx="4471032" cy="405496"/>
              </a:xfrm>
              <a:prstGeom prst="rect">
                <a:avLst/>
              </a:prstGeom>
              <a:blipFill rotWithShape="1">
                <a:blip r:embed="rId4"/>
                <a:stretch>
                  <a:fillRect l="-817" t="-140909" b="-2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 Verbindung 6"/>
          <p:cNvCxnSpPr/>
          <p:nvPr/>
        </p:nvCxnSpPr>
        <p:spPr>
          <a:xfrm rot="-2700000">
            <a:off x="3656186" y="3093822"/>
            <a:ext cx="252000" cy="0"/>
          </a:xfrm>
          <a:prstGeom prst="line">
            <a:avLst/>
          </a:prstGeom>
          <a:ln w="254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 rot="-2700000">
            <a:off x="3612728" y="3263272"/>
            <a:ext cx="324000" cy="0"/>
          </a:xfrm>
          <a:prstGeom prst="line">
            <a:avLst/>
          </a:prstGeom>
          <a:ln w="254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rot="-2700000">
            <a:off x="3594728" y="3443272"/>
            <a:ext cx="360000" cy="0"/>
          </a:xfrm>
          <a:prstGeom prst="line">
            <a:avLst/>
          </a:prstGeom>
          <a:ln w="254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rot="-2700000">
            <a:off x="3600000" y="3618000"/>
            <a:ext cx="360000" cy="0"/>
          </a:xfrm>
          <a:prstGeom prst="line">
            <a:avLst/>
          </a:prstGeom>
          <a:ln w="254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rot="-2700000">
            <a:off x="3816904" y="3725096"/>
            <a:ext cx="108000" cy="0"/>
          </a:xfrm>
          <a:prstGeom prst="line">
            <a:avLst/>
          </a:prstGeom>
          <a:ln w="254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 rot="-2700000">
            <a:off x="3672000" y="2934000"/>
            <a:ext cx="108000" cy="0"/>
          </a:xfrm>
          <a:prstGeom prst="line">
            <a:avLst/>
          </a:prstGeom>
          <a:ln w="254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rot="-2700000">
            <a:off x="3816000" y="2820728"/>
            <a:ext cx="72000" cy="0"/>
          </a:xfrm>
          <a:prstGeom prst="line">
            <a:avLst/>
          </a:prstGeom>
          <a:ln w="254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rot="-2700000">
            <a:off x="4122000" y="3204000"/>
            <a:ext cx="360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rot="-2700000">
            <a:off x="4093456" y="3394544"/>
            <a:ext cx="43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rot="-2700000">
            <a:off x="4057456" y="3582000"/>
            <a:ext cx="50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rot="-2700000">
            <a:off x="4284904" y="3689096"/>
            <a:ext cx="25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rot="-2700000">
            <a:off x="4163272" y="3024000"/>
            <a:ext cx="216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rot="-2700000">
            <a:off x="4183908" y="2837892"/>
            <a:ext cx="16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rot="-2700000">
            <a:off x="4183908" y="2647092"/>
            <a:ext cx="108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rot="-2700000">
            <a:off x="4356000" y="2898000"/>
            <a:ext cx="7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rot="-2700000">
            <a:off x="4608000" y="3672000"/>
            <a:ext cx="216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rot="-2700000">
            <a:off x="4608000" y="3492000"/>
            <a:ext cx="216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 rot="-2700000">
            <a:off x="4626000" y="3288728"/>
            <a:ext cx="180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rot="-2700000">
            <a:off x="4672544" y="3085456"/>
            <a:ext cx="108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 rot="-2700000">
            <a:off x="4878000" y="3695272"/>
            <a:ext cx="144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 rot="-2700000">
            <a:off x="4878000" y="3528000"/>
            <a:ext cx="144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 rot="-2700000">
            <a:off x="4878000" y="3348000"/>
            <a:ext cx="144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 rot="-2700000">
            <a:off x="4901272" y="3180728"/>
            <a:ext cx="108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 rot="-2700000">
            <a:off x="4896000" y="3024000"/>
            <a:ext cx="108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rot="-2700000">
            <a:off x="4896000" y="2844000"/>
            <a:ext cx="108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 rot="-2700000">
            <a:off x="5414912" y="3636000"/>
            <a:ext cx="360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 rot="-2700000">
            <a:off x="5418000" y="3420000"/>
            <a:ext cx="360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 rot="-2700000">
            <a:off x="5441272" y="3216728"/>
            <a:ext cx="324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 rot="-2700000">
            <a:off x="5436000" y="3024000"/>
            <a:ext cx="324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 rot="-2700000">
            <a:off x="5503632" y="2848368"/>
            <a:ext cx="108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 rot="-2700000">
            <a:off x="5526000" y="2676728"/>
            <a:ext cx="72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 rot="-2700000">
            <a:off x="5526000" y="2502000"/>
            <a:ext cx="72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/>
        </p:nvCxnSpPr>
        <p:spPr>
          <a:xfrm rot="-2700000">
            <a:off x="5610728" y="2759272"/>
            <a:ext cx="108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 rot="-2700000">
            <a:off x="5618636" y="2562364"/>
            <a:ext cx="90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 rot="-2700000">
            <a:off x="5832000" y="3636000"/>
            <a:ext cx="360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/>
        </p:nvCxnSpPr>
        <p:spPr>
          <a:xfrm rot="-2700000">
            <a:off x="5826728" y="3425272"/>
            <a:ext cx="396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/>
          <p:nvPr/>
        </p:nvCxnSpPr>
        <p:spPr>
          <a:xfrm rot="-2700000">
            <a:off x="5832000" y="3204000"/>
            <a:ext cx="396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 rot="-2700000">
            <a:off x="5943088" y="2930912"/>
            <a:ext cx="252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/>
          <p:nvPr/>
        </p:nvCxnSpPr>
        <p:spPr>
          <a:xfrm rot="-2700000">
            <a:off x="5986544" y="2725456"/>
            <a:ext cx="180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/>
          <p:nvPr/>
        </p:nvCxnSpPr>
        <p:spPr>
          <a:xfrm rot="-2700000">
            <a:off x="5996636" y="2490364"/>
            <a:ext cx="162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/>
          <p:nvPr/>
        </p:nvCxnSpPr>
        <p:spPr>
          <a:xfrm rot="-2700000">
            <a:off x="6014636" y="2274364"/>
            <a:ext cx="144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/>
          <p:nvPr/>
        </p:nvCxnSpPr>
        <p:spPr>
          <a:xfrm rot="-2700000">
            <a:off x="6037908" y="2071092"/>
            <a:ext cx="90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/>
          <p:nvPr/>
        </p:nvCxnSpPr>
        <p:spPr>
          <a:xfrm rot="-2700000">
            <a:off x="6006728" y="3623272"/>
            <a:ext cx="396000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/>
        </p:nvCxnSpPr>
        <p:spPr>
          <a:xfrm rot="-2700000">
            <a:off x="6099816" y="3404184"/>
            <a:ext cx="288000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>
          <a:xfrm rot="-2700000">
            <a:off x="6156000" y="3175456"/>
            <a:ext cx="216000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 rot="-2700000">
            <a:off x="6202544" y="2977456"/>
            <a:ext cx="144000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 rot="-2700000">
            <a:off x="6212636" y="2778364"/>
            <a:ext cx="126000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65"/>
          <p:cNvCxnSpPr/>
          <p:nvPr/>
        </p:nvCxnSpPr>
        <p:spPr>
          <a:xfrm rot="-2700000">
            <a:off x="6238544" y="2581456"/>
            <a:ext cx="72000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82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aseline="30000" dirty="0" smtClean="0"/>
              <a:t>176</a:t>
            </a:r>
            <a:r>
              <a:rPr lang="en-US" dirty="0" smtClean="0"/>
              <a:t>Yb(</a:t>
            </a:r>
            <a:r>
              <a:rPr lang="el-GR" dirty="0" smtClean="0"/>
              <a:t>α</a:t>
            </a:r>
            <a:r>
              <a:rPr lang="de-DE" dirty="0" smtClean="0"/>
              <a:t>,2n) </a:t>
            </a:r>
            <a:r>
              <a:rPr lang="de-DE" dirty="0" err="1" smtClean="0"/>
              <a:t>Reaction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20000"/>
            <a:ext cx="2432304" cy="219760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456000"/>
            <a:ext cx="2505456" cy="231952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080000"/>
            <a:ext cx="4340352" cy="514807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296000" y="2880000"/>
            <a:ext cx="1619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96% enriched </a:t>
            </a:r>
            <a:r>
              <a:rPr lang="en-US" sz="1400" baseline="30000" dirty="0" smtClean="0">
                <a:solidFill>
                  <a:srgbClr val="0000CC"/>
                </a:solidFill>
              </a:rPr>
              <a:t>176</a:t>
            </a:r>
            <a:r>
              <a:rPr lang="en-US" sz="1400" dirty="0" smtClean="0">
                <a:solidFill>
                  <a:srgbClr val="0000CC"/>
                </a:solidFill>
              </a:rPr>
              <a:t>Yb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116000" y="5652000"/>
            <a:ext cx="1933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99.998% enriched </a:t>
            </a:r>
            <a:r>
              <a:rPr lang="en-US" sz="1400" baseline="30000" dirty="0" smtClean="0">
                <a:solidFill>
                  <a:srgbClr val="0000CC"/>
                </a:solidFill>
              </a:rPr>
              <a:t>176</a:t>
            </a:r>
            <a:r>
              <a:rPr lang="en-US" sz="1400" dirty="0" smtClean="0">
                <a:solidFill>
                  <a:srgbClr val="0000CC"/>
                </a:solidFill>
              </a:rPr>
              <a:t>Yb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848000" y="1260000"/>
            <a:ext cx="1096775" cy="4924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CC"/>
                </a:solidFill>
              </a:rPr>
              <a:t>96% </a:t>
            </a:r>
          </a:p>
          <a:p>
            <a:r>
              <a:rPr lang="en-US" sz="1200" dirty="0" smtClean="0">
                <a:solidFill>
                  <a:srgbClr val="0000CC"/>
                </a:solidFill>
              </a:rPr>
              <a:t>enriched </a:t>
            </a:r>
            <a:r>
              <a:rPr lang="en-US" sz="1200" baseline="30000" dirty="0" smtClean="0">
                <a:solidFill>
                  <a:srgbClr val="0000CC"/>
                </a:solidFill>
              </a:rPr>
              <a:t>176</a:t>
            </a:r>
            <a:r>
              <a:rPr lang="en-US" sz="1200" dirty="0" smtClean="0">
                <a:solidFill>
                  <a:srgbClr val="0000CC"/>
                </a:solidFill>
              </a:rPr>
              <a:t>Yb</a:t>
            </a:r>
            <a:endParaRPr lang="en-US" sz="1200" dirty="0">
              <a:solidFill>
                <a:srgbClr val="0000CC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848000" y="3368605"/>
            <a:ext cx="1096775" cy="4924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CC"/>
                </a:solidFill>
              </a:rPr>
              <a:t>99.998% </a:t>
            </a:r>
          </a:p>
          <a:p>
            <a:r>
              <a:rPr lang="en-US" sz="1200" dirty="0" smtClean="0">
                <a:solidFill>
                  <a:srgbClr val="0000CC"/>
                </a:solidFill>
              </a:rPr>
              <a:t>enriched </a:t>
            </a:r>
            <a:r>
              <a:rPr lang="en-US" sz="1200" baseline="30000" dirty="0" smtClean="0">
                <a:solidFill>
                  <a:srgbClr val="0000CC"/>
                </a:solidFill>
              </a:rPr>
              <a:t>176</a:t>
            </a:r>
            <a:r>
              <a:rPr lang="en-US" sz="1200" dirty="0" smtClean="0">
                <a:solidFill>
                  <a:srgbClr val="0000CC"/>
                </a:solidFill>
              </a:rPr>
              <a:t>Yb</a:t>
            </a:r>
            <a:endParaRPr lang="en-US" sz="1200" dirty="0">
              <a:solidFill>
                <a:srgbClr val="0000CC"/>
              </a:solidFill>
            </a:endParaRPr>
          </a:p>
        </p:txBody>
      </p:sp>
      <p:cxnSp>
        <p:nvCxnSpPr>
          <p:cNvPr id="25" name="Gerade Verbindung 24"/>
          <p:cNvCxnSpPr/>
          <p:nvPr/>
        </p:nvCxnSpPr>
        <p:spPr>
          <a:xfrm flipH="1">
            <a:off x="1638855" y="1818804"/>
            <a:ext cx="152400" cy="11680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flipH="1">
            <a:off x="1791255" y="1700808"/>
            <a:ext cx="404482" cy="11799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H="1">
            <a:off x="2195738" y="1268760"/>
            <a:ext cx="558262" cy="43204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hteck 35"/>
          <p:cNvSpPr/>
          <p:nvPr/>
        </p:nvSpPr>
        <p:spPr>
          <a:xfrm>
            <a:off x="2656800" y="1728000"/>
            <a:ext cx="180000" cy="1098000"/>
          </a:xfrm>
          <a:prstGeom prst="rect">
            <a:avLst/>
          </a:pr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2664000" y="4381200"/>
            <a:ext cx="180000" cy="1224000"/>
          </a:xfrm>
          <a:prstGeom prst="rect">
            <a:avLst/>
          </a:pr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feld 37"/>
          <p:cNvSpPr txBox="1"/>
          <p:nvPr/>
        </p:nvSpPr>
        <p:spPr>
          <a:xfrm>
            <a:off x="1486455" y="5076000"/>
            <a:ext cx="266098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aseline="30000" dirty="0" smtClean="0"/>
              <a:t>172</a:t>
            </a:r>
            <a:r>
              <a:rPr lang="en-US" sz="1000" dirty="0" smtClean="0"/>
              <a:t>Hf</a:t>
            </a:r>
            <a:endParaRPr lang="en-US" sz="1000" dirty="0"/>
          </a:p>
        </p:txBody>
      </p:sp>
      <p:sp>
        <p:nvSpPr>
          <p:cNvPr id="39" name="Textfeld 38"/>
          <p:cNvSpPr txBox="1"/>
          <p:nvPr/>
        </p:nvSpPr>
        <p:spPr>
          <a:xfrm>
            <a:off x="1872000" y="4896000"/>
            <a:ext cx="266098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aseline="30000" dirty="0" smtClean="0"/>
              <a:t>174</a:t>
            </a:r>
            <a:r>
              <a:rPr lang="en-US" sz="1000" dirty="0" smtClean="0"/>
              <a:t>Hf</a:t>
            </a:r>
            <a:endParaRPr lang="en-US" sz="1000" dirty="0"/>
          </a:p>
        </p:txBody>
      </p:sp>
      <p:sp>
        <p:nvSpPr>
          <p:cNvPr id="40" name="Textfeld 39"/>
          <p:cNvSpPr txBox="1"/>
          <p:nvPr/>
        </p:nvSpPr>
        <p:spPr>
          <a:xfrm>
            <a:off x="2016000" y="5048400"/>
            <a:ext cx="266098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aseline="30000" dirty="0" smtClean="0"/>
              <a:t>175</a:t>
            </a:r>
            <a:r>
              <a:rPr lang="en-US" sz="1000" dirty="0" smtClean="0"/>
              <a:t>Hf</a:t>
            </a:r>
            <a:endParaRPr lang="en-US" sz="1000" dirty="0"/>
          </a:p>
        </p:txBody>
      </p:sp>
      <p:sp>
        <p:nvSpPr>
          <p:cNvPr id="41" name="Textfeld 40"/>
          <p:cNvSpPr txBox="1"/>
          <p:nvPr/>
        </p:nvSpPr>
        <p:spPr>
          <a:xfrm>
            <a:off x="2196000" y="3888000"/>
            <a:ext cx="266098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aseline="30000" dirty="0" smtClean="0"/>
              <a:t>176</a:t>
            </a:r>
            <a:r>
              <a:rPr lang="en-US" sz="1000" dirty="0" smtClean="0"/>
              <a:t>Hf</a:t>
            </a:r>
            <a:endParaRPr lang="en-US" sz="1000" dirty="0"/>
          </a:p>
        </p:txBody>
      </p:sp>
      <p:sp>
        <p:nvSpPr>
          <p:cNvPr id="42" name="Textfeld 41"/>
          <p:cNvSpPr txBox="1"/>
          <p:nvPr/>
        </p:nvSpPr>
        <p:spPr>
          <a:xfrm>
            <a:off x="2412000" y="3636000"/>
            <a:ext cx="266098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aseline="30000" dirty="0" smtClean="0"/>
              <a:t>177</a:t>
            </a:r>
            <a:r>
              <a:rPr lang="en-US" sz="1000" dirty="0" smtClean="0"/>
              <a:t>Hf</a:t>
            </a:r>
            <a:endParaRPr lang="en-US" sz="1000" dirty="0"/>
          </a:p>
        </p:txBody>
      </p:sp>
      <p:sp>
        <p:nvSpPr>
          <p:cNvPr id="43" name="Textfeld 42"/>
          <p:cNvSpPr txBox="1"/>
          <p:nvPr/>
        </p:nvSpPr>
        <p:spPr>
          <a:xfrm>
            <a:off x="2592000" y="3788400"/>
            <a:ext cx="266098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aseline="30000" dirty="0" smtClean="0">
                <a:solidFill>
                  <a:srgbClr val="FF0000"/>
                </a:solidFill>
              </a:rPr>
              <a:t>178</a:t>
            </a:r>
            <a:r>
              <a:rPr lang="en-US" sz="1000" dirty="0" smtClean="0">
                <a:solidFill>
                  <a:srgbClr val="FF0000"/>
                </a:solidFill>
              </a:rPr>
              <a:t>Hf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2854800" y="4068000"/>
            <a:ext cx="266098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aseline="30000" dirty="0" smtClean="0"/>
              <a:t>179</a:t>
            </a:r>
            <a:r>
              <a:rPr lang="en-US" sz="1000" dirty="0" smtClean="0"/>
              <a:t>Hf</a:t>
            </a:r>
            <a:endParaRPr lang="en-US" sz="1000" dirty="0"/>
          </a:p>
        </p:txBody>
      </p:sp>
      <p:sp>
        <p:nvSpPr>
          <p:cNvPr id="45" name="Textfeld 44"/>
          <p:cNvSpPr txBox="1"/>
          <p:nvPr/>
        </p:nvSpPr>
        <p:spPr>
          <a:xfrm>
            <a:off x="2052000" y="1404000"/>
            <a:ext cx="266098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aseline="30000" dirty="0" smtClean="0"/>
              <a:t>175</a:t>
            </a:r>
            <a:r>
              <a:rPr lang="en-US" sz="1000" dirty="0" smtClean="0"/>
              <a:t>Hf</a:t>
            </a:r>
            <a:endParaRPr lang="en-US" sz="1000" dirty="0"/>
          </a:p>
        </p:txBody>
      </p:sp>
      <p:sp>
        <p:nvSpPr>
          <p:cNvPr id="46" name="Textfeld 45"/>
          <p:cNvSpPr txBox="1"/>
          <p:nvPr/>
        </p:nvSpPr>
        <p:spPr>
          <a:xfrm>
            <a:off x="1692000" y="1548000"/>
            <a:ext cx="266098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aseline="30000" dirty="0" smtClean="0"/>
              <a:t>173</a:t>
            </a:r>
            <a:r>
              <a:rPr lang="en-US" sz="1000" dirty="0" smtClean="0"/>
              <a:t>Hf</a:t>
            </a:r>
            <a:endParaRPr lang="en-US" sz="1000" dirty="0"/>
          </a:p>
        </p:txBody>
      </p:sp>
      <p:sp>
        <p:nvSpPr>
          <p:cNvPr id="47" name="Textfeld 46"/>
          <p:cNvSpPr txBox="1"/>
          <p:nvPr/>
        </p:nvSpPr>
        <p:spPr>
          <a:xfrm>
            <a:off x="1458000" y="1710000"/>
            <a:ext cx="266098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aseline="30000" dirty="0" smtClean="0"/>
              <a:t>172</a:t>
            </a:r>
            <a:r>
              <a:rPr lang="en-US" sz="1000" dirty="0" smtClean="0"/>
              <a:t>Hf</a:t>
            </a:r>
            <a:endParaRPr lang="en-US" sz="1000" dirty="0"/>
          </a:p>
        </p:txBody>
      </p:sp>
      <p:sp>
        <p:nvSpPr>
          <p:cNvPr id="48" name="Textfeld 47"/>
          <p:cNvSpPr txBox="1"/>
          <p:nvPr/>
        </p:nvSpPr>
        <p:spPr>
          <a:xfrm>
            <a:off x="1278000" y="2160000"/>
            <a:ext cx="266098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aseline="30000" dirty="0" smtClean="0"/>
              <a:t>171</a:t>
            </a:r>
            <a:r>
              <a:rPr lang="en-US" sz="1000" dirty="0" smtClean="0"/>
              <a:t>Hf</a:t>
            </a:r>
            <a:endParaRPr lang="en-US" sz="1000" dirty="0"/>
          </a:p>
        </p:txBody>
      </p:sp>
      <p:cxnSp>
        <p:nvCxnSpPr>
          <p:cNvPr id="22" name="Gerade Verbindung 21"/>
          <p:cNvCxnSpPr/>
          <p:nvPr/>
        </p:nvCxnSpPr>
        <p:spPr>
          <a:xfrm flipH="1">
            <a:off x="1486455" y="1935611"/>
            <a:ext cx="152400" cy="46759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1098000" y="2412000"/>
            <a:ext cx="266098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aseline="30000" dirty="0" smtClean="0"/>
              <a:t>170</a:t>
            </a:r>
            <a:r>
              <a:rPr lang="en-US" sz="1000" dirty="0" smtClean="0"/>
              <a:t>Hf</a:t>
            </a:r>
            <a:endParaRPr lang="en-US" sz="1000" dirty="0"/>
          </a:p>
        </p:txBody>
      </p:sp>
      <p:cxnSp>
        <p:nvCxnSpPr>
          <p:cNvPr id="21" name="Gerade Verbindung 20"/>
          <p:cNvCxnSpPr/>
          <p:nvPr/>
        </p:nvCxnSpPr>
        <p:spPr>
          <a:xfrm rot="360000" flipH="1">
            <a:off x="1296000" y="2412000"/>
            <a:ext cx="179656" cy="21602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2592000" y="1080000"/>
            <a:ext cx="266098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000" baseline="30000" dirty="0" smtClean="0">
                <a:solidFill>
                  <a:srgbClr val="FF0000"/>
                </a:solidFill>
              </a:rPr>
              <a:t>178</a:t>
            </a:r>
            <a:r>
              <a:rPr lang="en-US" sz="1000" dirty="0" smtClean="0">
                <a:solidFill>
                  <a:srgbClr val="FF0000"/>
                </a:solidFill>
              </a:rPr>
              <a:t>Hf</a:t>
            </a:r>
            <a:endParaRPr lang="en-US" sz="1000" dirty="0">
              <a:solidFill>
                <a:srgbClr val="FF0000"/>
              </a:solidFill>
            </a:endParaRPr>
          </a:p>
        </p:txBody>
      </p:sp>
      <p:cxnSp>
        <p:nvCxnSpPr>
          <p:cNvPr id="53" name="Gerade Verbindung 52"/>
          <p:cNvCxnSpPr/>
          <p:nvPr/>
        </p:nvCxnSpPr>
        <p:spPr>
          <a:xfrm flipH="1">
            <a:off x="2196000" y="4221888"/>
            <a:ext cx="216000" cy="115132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/>
          <p:nvPr/>
        </p:nvCxnSpPr>
        <p:spPr>
          <a:xfrm flipH="1">
            <a:off x="2412000" y="3964944"/>
            <a:ext cx="152400" cy="2569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/>
          <p:nvPr/>
        </p:nvCxnSpPr>
        <p:spPr>
          <a:xfrm flipH="1" flipV="1">
            <a:off x="2564400" y="3964944"/>
            <a:ext cx="189600" cy="12847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>
          <a:xfrm flipH="1" flipV="1">
            <a:off x="2746800" y="4093416"/>
            <a:ext cx="168554" cy="28778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06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of </a:t>
            </a:r>
            <a:r>
              <a:rPr lang="en-US" baseline="30000" dirty="0" smtClean="0"/>
              <a:t>178</a:t>
            </a:r>
            <a:r>
              <a:rPr lang="en-US" dirty="0" smtClean="0"/>
              <a:t>Hf – K-Isomers</a:t>
            </a:r>
            <a:endParaRPr lang="en-US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0" y="810000"/>
            <a:ext cx="8844410" cy="4973570"/>
            <a:chOff x="0" y="1380700"/>
            <a:chExt cx="8844410" cy="4973570"/>
          </a:xfrm>
        </p:grpSpPr>
        <p:sp>
          <p:nvSpPr>
            <p:cNvPr id="68" name="Inhaltsplatzhalter 2"/>
            <p:cNvSpPr txBox="1">
              <a:spLocks/>
            </p:cNvSpPr>
            <p:nvPr/>
          </p:nvSpPr>
          <p:spPr>
            <a:xfrm>
              <a:off x="422565" y="1450685"/>
              <a:ext cx="8211834" cy="49035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24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20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8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6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4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well-known example</a:t>
              </a:r>
              <a:r>
                <a:rPr lang="de-DE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9" name="Picture 4" descr="178Hf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DCA"/>
                </a:clrFrom>
                <a:clrTo>
                  <a:srgbClr val="FFFDC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14575"/>
              <a:ext cx="4800600" cy="347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0" name="Object 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8967976"/>
                </p:ext>
              </p:extLst>
            </p:nvPr>
          </p:nvGraphicFramePr>
          <p:xfrm>
            <a:off x="2362200" y="5791200"/>
            <a:ext cx="47942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6" name="Equation" r:id="rId5" imgW="228501" imgH="253890" progId="Equation.DSMT4">
                    <p:embed/>
                  </p:oleObj>
                </mc:Choice>
                <mc:Fallback>
                  <p:oleObj name="Equation" r:id="rId5" imgW="228501" imgH="25389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5791200"/>
                          <a:ext cx="479425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" name="Line 72"/>
            <p:cNvSpPr>
              <a:spLocks noChangeShapeType="1"/>
            </p:cNvSpPr>
            <p:nvPr/>
          </p:nvSpPr>
          <p:spPr bwMode="auto">
            <a:xfrm flipV="1">
              <a:off x="2514600" y="4648200"/>
              <a:ext cx="0" cy="1219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72" name="Line 7"/>
            <p:cNvSpPr>
              <a:spLocks noChangeShapeType="1"/>
            </p:cNvSpPr>
            <p:nvPr/>
          </p:nvSpPr>
          <p:spPr bwMode="auto">
            <a:xfrm>
              <a:off x="5586860" y="31561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73" name="Line 8"/>
            <p:cNvSpPr>
              <a:spLocks noChangeShapeType="1"/>
            </p:cNvSpPr>
            <p:nvPr/>
          </p:nvSpPr>
          <p:spPr bwMode="auto">
            <a:xfrm>
              <a:off x="5586860" y="36133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74" name="Line 9"/>
            <p:cNvSpPr>
              <a:spLocks noChangeShapeType="1"/>
            </p:cNvSpPr>
            <p:nvPr/>
          </p:nvSpPr>
          <p:spPr bwMode="auto">
            <a:xfrm>
              <a:off x="5586860" y="41467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75" name="Line 10"/>
            <p:cNvSpPr>
              <a:spLocks noChangeShapeType="1"/>
            </p:cNvSpPr>
            <p:nvPr/>
          </p:nvSpPr>
          <p:spPr bwMode="auto">
            <a:xfrm>
              <a:off x="5586860" y="47563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76" name="Line 11"/>
            <p:cNvSpPr>
              <a:spLocks noChangeShapeType="1"/>
            </p:cNvSpPr>
            <p:nvPr/>
          </p:nvSpPr>
          <p:spPr bwMode="auto">
            <a:xfrm>
              <a:off x="5586860" y="52897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77" name="Line 12"/>
            <p:cNvSpPr>
              <a:spLocks noChangeShapeType="1"/>
            </p:cNvSpPr>
            <p:nvPr/>
          </p:nvSpPr>
          <p:spPr bwMode="auto">
            <a:xfrm>
              <a:off x="5586860" y="57469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78" name="Line 13"/>
            <p:cNvSpPr>
              <a:spLocks noChangeShapeType="1"/>
            </p:cNvSpPr>
            <p:nvPr/>
          </p:nvSpPr>
          <p:spPr bwMode="auto">
            <a:xfrm>
              <a:off x="7110860" y="31561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79" name="Line 14"/>
            <p:cNvSpPr>
              <a:spLocks noChangeShapeType="1"/>
            </p:cNvSpPr>
            <p:nvPr/>
          </p:nvSpPr>
          <p:spPr bwMode="auto">
            <a:xfrm>
              <a:off x="7110860" y="36133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80" name="Line 15"/>
            <p:cNvSpPr>
              <a:spLocks noChangeShapeType="1"/>
            </p:cNvSpPr>
            <p:nvPr/>
          </p:nvSpPr>
          <p:spPr bwMode="auto">
            <a:xfrm>
              <a:off x="7110860" y="41467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81" name="Line 16"/>
            <p:cNvSpPr>
              <a:spLocks noChangeShapeType="1"/>
            </p:cNvSpPr>
            <p:nvPr/>
          </p:nvSpPr>
          <p:spPr bwMode="auto">
            <a:xfrm>
              <a:off x="7110860" y="47563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82" name="Line 17"/>
            <p:cNvSpPr>
              <a:spLocks noChangeShapeType="1"/>
            </p:cNvSpPr>
            <p:nvPr/>
          </p:nvSpPr>
          <p:spPr bwMode="auto">
            <a:xfrm>
              <a:off x="7110860" y="52897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83" name="Line 18"/>
            <p:cNvSpPr>
              <a:spLocks noChangeShapeType="1"/>
            </p:cNvSpPr>
            <p:nvPr/>
          </p:nvSpPr>
          <p:spPr bwMode="auto">
            <a:xfrm>
              <a:off x="7110860" y="57469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84" name="Line 19"/>
            <p:cNvSpPr>
              <a:spLocks noChangeShapeType="1"/>
            </p:cNvSpPr>
            <p:nvPr/>
          </p:nvSpPr>
          <p:spPr bwMode="auto">
            <a:xfrm>
              <a:off x="5434460" y="4527718"/>
              <a:ext cx="2743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85" name="Oval 20"/>
            <p:cNvSpPr>
              <a:spLocks noChangeArrowheads="1"/>
            </p:cNvSpPr>
            <p:nvPr/>
          </p:nvSpPr>
          <p:spPr bwMode="auto">
            <a:xfrm>
              <a:off x="5815460" y="5670718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6" name="Oval 21"/>
            <p:cNvSpPr>
              <a:spLocks noChangeArrowheads="1"/>
            </p:cNvSpPr>
            <p:nvPr/>
          </p:nvSpPr>
          <p:spPr bwMode="auto">
            <a:xfrm>
              <a:off x="6120260" y="5670718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7" name="Oval 22"/>
            <p:cNvSpPr>
              <a:spLocks noChangeArrowheads="1"/>
            </p:cNvSpPr>
            <p:nvPr/>
          </p:nvSpPr>
          <p:spPr bwMode="auto">
            <a:xfrm>
              <a:off x="5815460" y="5213518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8" name="Oval 23"/>
            <p:cNvSpPr>
              <a:spLocks noChangeArrowheads="1"/>
            </p:cNvSpPr>
            <p:nvPr/>
          </p:nvSpPr>
          <p:spPr bwMode="auto">
            <a:xfrm>
              <a:off x="6120260" y="5213518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89" name="Oval 24"/>
            <p:cNvSpPr>
              <a:spLocks noChangeArrowheads="1"/>
            </p:cNvSpPr>
            <p:nvPr/>
          </p:nvSpPr>
          <p:spPr bwMode="auto">
            <a:xfrm>
              <a:off x="7339460" y="521351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0" name="Oval 25"/>
            <p:cNvSpPr>
              <a:spLocks noChangeArrowheads="1"/>
            </p:cNvSpPr>
            <p:nvPr/>
          </p:nvSpPr>
          <p:spPr bwMode="auto">
            <a:xfrm>
              <a:off x="7644260" y="521351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1" name="Oval 26"/>
            <p:cNvSpPr>
              <a:spLocks noChangeArrowheads="1"/>
            </p:cNvSpPr>
            <p:nvPr/>
          </p:nvSpPr>
          <p:spPr bwMode="auto">
            <a:xfrm>
              <a:off x="7339460" y="567071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2" name="Oval 27"/>
            <p:cNvSpPr>
              <a:spLocks noChangeArrowheads="1"/>
            </p:cNvSpPr>
            <p:nvPr/>
          </p:nvSpPr>
          <p:spPr bwMode="auto">
            <a:xfrm>
              <a:off x="7644260" y="567071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3" name="Oval 28"/>
            <p:cNvSpPr>
              <a:spLocks noChangeArrowheads="1"/>
            </p:cNvSpPr>
            <p:nvPr/>
          </p:nvSpPr>
          <p:spPr bwMode="auto">
            <a:xfrm>
              <a:off x="5815460" y="4680118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4" name="Oval 30"/>
            <p:cNvSpPr>
              <a:spLocks noChangeArrowheads="1"/>
            </p:cNvSpPr>
            <p:nvPr/>
          </p:nvSpPr>
          <p:spPr bwMode="auto">
            <a:xfrm>
              <a:off x="7339460" y="407051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5" name="Oval 31"/>
            <p:cNvSpPr>
              <a:spLocks noChangeArrowheads="1"/>
            </p:cNvSpPr>
            <p:nvPr/>
          </p:nvSpPr>
          <p:spPr bwMode="auto">
            <a:xfrm>
              <a:off x="7339460" y="468011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96" name="Text Box 32"/>
            <p:cNvSpPr txBox="1">
              <a:spLocks noChangeArrowheads="1"/>
            </p:cNvSpPr>
            <p:nvPr/>
          </p:nvSpPr>
          <p:spPr bwMode="auto">
            <a:xfrm>
              <a:off x="6194872" y="4299118"/>
              <a:ext cx="129698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Fermi Surface</a:t>
              </a:r>
            </a:p>
          </p:txBody>
        </p:sp>
        <p:sp>
          <p:nvSpPr>
            <p:cNvPr id="97" name="Text Box 33"/>
            <p:cNvSpPr txBox="1">
              <a:spLocks noChangeArrowheads="1"/>
            </p:cNvSpPr>
            <p:nvPr/>
          </p:nvSpPr>
          <p:spPr bwMode="auto">
            <a:xfrm>
              <a:off x="5542410" y="5975518"/>
              <a:ext cx="958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neutron</a:t>
              </a:r>
            </a:p>
          </p:txBody>
        </p:sp>
        <p:sp>
          <p:nvSpPr>
            <p:cNvPr id="98" name="Text Box 34"/>
            <p:cNvSpPr txBox="1">
              <a:spLocks noChangeArrowheads="1"/>
            </p:cNvSpPr>
            <p:nvPr/>
          </p:nvSpPr>
          <p:spPr bwMode="auto">
            <a:xfrm>
              <a:off x="7117210" y="5975518"/>
              <a:ext cx="831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proton</a:t>
              </a:r>
            </a:p>
          </p:txBody>
        </p:sp>
        <p:sp>
          <p:nvSpPr>
            <p:cNvPr id="99" name="Text Box 35"/>
            <p:cNvSpPr txBox="1">
              <a:spLocks noChangeArrowheads="1"/>
            </p:cNvSpPr>
            <p:nvPr/>
          </p:nvSpPr>
          <p:spPr bwMode="auto">
            <a:xfrm>
              <a:off x="4758185" y="4599156"/>
              <a:ext cx="82391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7/2[514]</a:t>
              </a:r>
            </a:p>
          </p:txBody>
        </p:sp>
        <p:sp>
          <p:nvSpPr>
            <p:cNvPr id="100" name="Text Box 36"/>
            <p:cNvSpPr txBox="1">
              <a:spLocks noChangeArrowheads="1"/>
            </p:cNvSpPr>
            <p:nvPr/>
          </p:nvSpPr>
          <p:spPr bwMode="auto">
            <a:xfrm>
              <a:off x="4758185" y="3989556"/>
              <a:ext cx="82391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9/2[624]</a:t>
              </a:r>
            </a:p>
          </p:txBody>
        </p:sp>
        <p:sp>
          <p:nvSpPr>
            <p:cNvPr id="101" name="Text Box 37"/>
            <p:cNvSpPr txBox="1">
              <a:spLocks noChangeArrowheads="1"/>
            </p:cNvSpPr>
            <p:nvPr/>
          </p:nvSpPr>
          <p:spPr bwMode="auto">
            <a:xfrm>
              <a:off x="8020497" y="3994318"/>
              <a:ext cx="8239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9/2[514]</a:t>
              </a:r>
            </a:p>
          </p:txBody>
        </p:sp>
        <p:sp>
          <p:nvSpPr>
            <p:cNvPr id="102" name="Text Box 38"/>
            <p:cNvSpPr txBox="1">
              <a:spLocks noChangeArrowheads="1"/>
            </p:cNvSpPr>
            <p:nvPr/>
          </p:nvSpPr>
          <p:spPr bwMode="auto">
            <a:xfrm>
              <a:off x="8020497" y="4603918"/>
              <a:ext cx="8239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7/2[404]</a:t>
              </a:r>
            </a:p>
          </p:txBody>
        </p:sp>
        <p:sp>
          <p:nvSpPr>
            <p:cNvPr id="103" name="Line 52"/>
            <p:cNvSpPr>
              <a:spLocks noChangeShapeType="1"/>
            </p:cNvSpPr>
            <p:nvPr/>
          </p:nvSpPr>
          <p:spPr bwMode="auto">
            <a:xfrm flipV="1">
              <a:off x="5886897" y="55183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04" name="Line 53"/>
            <p:cNvSpPr>
              <a:spLocks noChangeShapeType="1"/>
            </p:cNvSpPr>
            <p:nvPr/>
          </p:nvSpPr>
          <p:spPr bwMode="auto">
            <a:xfrm>
              <a:off x="6191697" y="58231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05" name="Line 54"/>
            <p:cNvSpPr>
              <a:spLocks noChangeShapeType="1"/>
            </p:cNvSpPr>
            <p:nvPr/>
          </p:nvSpPr>
          <p:spPr bwMode="auto">
            <a:xfrm flipV="1">
              <a:off x="5886897" y="50611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06" name="Line 55"/>
            <p:cNvSpPr>
              <a:spLocks noChangeShapeType="1"/>
            </p:cNvSpPr>
            <p:nvPr/>
          </p:nvSpPr>
          <p:spPr bwMode="auto">
            <a:xfrm flipV="1">
              <a:off x="5886897" y="45277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07" name="Line 57"/>
            <p:cNvSpPr>
              <a:spLocks noChangeShapeType="1"/>
            </p:cNvSpPr>
            <p:nvPr/>
          </p:nvSpPr>
          <p:spPr bwMode="auto">
            <a:xfrm>
              <a:off x="6191697" y="53659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08" name="Line 58"/>
            <p:cNvSpPr>
              <a:spLocks noChangeShapeType="1"/>
            </p:cNvSpPr>
            <p:nvPr/>
          </p:nvSpPr>
          <p:spPr bwMode="auto">
            <a:xfrm flipV="1">
              <a:off x="7410897" y="50611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09" name="Line 59"/>
            <p:cNvSpPr>
              <a:spLocks noChangeShapeType="1"/>
            </p:cNvSpPr>
            <p:nvPr/>
          </p:nvSpPr>
          <p:spPr bwMode="auto">
            <a:xfrm flipV="1">
              <a:off x="7410897" y="55183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10" name="Line 60"/>
            <p:cNvSpPr>
              <a:spLocks noChangeShapeType="1"/>
            </p:cNvSpPr>
            <p:nvPr/>
          </p:nvSpPr>
          <p:spPr bwMode="auto">
            <a:xfrm flipV="1">
              <a:off x="7410897" y="45277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11" name="Line 61"/>
            <p:cNvSpPr>
              <a:spLocks noChangeShapeType="1"/>
            </p:cNvSpPr>
            <p:nvPr/>
          </p:nvSpPr>
          <p:spPr bwMode="auto">
            <a:xfrm flipV="1">
              <a:off x="7410897" y="39181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12" name="Line 62"/>
            <p:cNvSpPr>
              <a:spLocks noChangeShapeType="1"/>
            </p:cNvSpPr>
            <p:nvPr/>
          </p:nvSpPr>
          <p:spPr bwMode="auto">
            <a:xfrm>
              <a:off x="7715697" y="53659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13" name="Line 63"/>
            <p:cNvSpPr>
              <a:spLocks noChangeShapeType="1"/>
            </p:cNvSpPr>
            <p:nvPr/>
          </p:nvSpPr>
          <p:spPr bwMode="auto">
            <a:xfrm>
              <a:off x="7715697" y="58231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graphicFrame>
          <p:nvGraphicFramePr>
            <p:cNvPr id="114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8969257"/>
                </p:ext>
              </p:extLst>
            </p:nvPr>
          </p:nvGraphicFramePr>
          <p:xfrm>
            <a:off x="7248972" y="2394118"/>
            <a:ext cx="47942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7" name="Equation" r:id="rId7" imgW="228501" imgH="253890" progId="Equation.DSMT4">
                    <p:embed/>
                  </p:oleObj>
                </mc:Choice>
                <mc:Fallback>
                  <p:oleObj name="Equation" r:id="rId7" imgW="228501" imgH="25389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48972" y="2394118"/>
                          <a:ext cx="479425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5" name="Oval 23"/>
            <p:cNvSpPr>
              <a:spLocks noChangeArrowheads="1"/>
            </p:cNvSpPr>
            <p:nvPr/>
          </p:nvSpPr>
          <p:spPr bwMode="auto">
            <a:xfrm>
              <a:off x="6113165" y="4685406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16" name="Line 57"/>
            <p:cNvSpPr>
              <a:spLocks noChangeShapeType="1"/>
            </p:cNvSpPr>
            <p:nvPr/>
          </p:nvSpPr>
          <p:spPr bwMode="auto">
            <a:xfrm>
              <a:off x="6184602" y="4837806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17" name="Line 67"/>
            <p:cNvSpPr>
              <a:spLocks noChangeShapeType="1"/>
            </p:cNvSpPr>
            <p:nvPr/>
          </p:nvSpPr>
          <p:spPr bwMode="auto">
            <a:xfrm flipV="1">
              <a:off x="5680483" y="1380700"/>
              <a:ext cx="0" cy="96678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8" name="Line 68"/>
            <p:cNvSpPr>
              <a:spLocks noChangeShapeType="1"/>
            </p:cNvSpPr>
            <p:nvPr/>
          </p:nvSpPr>
          <p:spPr bwMode="auto">
            <a:xfrm>
              <a:off x="5678896" y="2371300"/>
              <a:ext cx="123031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9" name="Oval 70"/>
            <p:cNvSpPr>
              <a:spLocks noChangeAspect="1" noChangeArrowheads="1"/>
            </p:cNvSpPr>
            <p:nvPr/>
          </p:nvSpPr>
          <p:spPr bwMode="auto">
            <a:xfrm>
              <a:off x="5283608" y="2231600"/>
              <a:ext cx="755650" cy="30162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00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0" name="Oval 71"/>
            <p:cNvSpPr>
              <a:spLocks noChangeAspect="1" noChangeArrowheads="1"/>
            </p:cNvSpPr>
            <p:nvPr/>
          </p:nvSpPr>
          <p:spPr bwMode="auto">
            <a:xfrm rot="19760150">
              <a:off x="5553483" y="1985538"/>
              <a:ext cx="269875" cy="76358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1" name="Line 72"/>
            <p:cNvSpPr>
              <a:spLocks noChangeShapeType="1"/>
            </p:cNvSpPr>
            <p:nvPr/>
          </p:nvSpPr>
          <p:spPr bwMode="auto">
            <a:xfrm flipH="1">
              <a:off x="6615521" y="1596600"/>
              <a:ext cx="17462" cy="765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2" name="Oval 73"/>
            <p:cNvSpPr>
              <a:spLocks noChangeAspect="1" noChangeArrowheads="1"/>
            </p:cNvSpPr>
            <p:nvPr/>
          </p:nvSpPr>
          <p:spPr bwMode="auto">
            <a:xfrm rot="17859314">
              <a:off x="5556659" y="1922037"/>
              <a:ext cx="292100" cy="9112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123" name="Picture 74" descr="BD14868_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896" y="1956963"/>
              <a:ext cx="111125" cy="119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75" descr="BD14868_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9258" y="2533225"/>
              <a:ext cx="111125" cy="119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" name="Rectangle 76"/>
            <p:cNvSpPr>
              <a:spLocks noChangeArrowheads="1"/>
            </p:cNvSpPr>
            <p:nvPr/>
          </p:nvSpPr>
          <p:spPr bwMode="auto">
            <a:xfrm>
              <a:off x="6328183" y="2363363"/>
              <a:ext cx="6508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2400" b="1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K&gt;0</a:t>
              </a:r>
              <a:endParaRPr lang="en-US" altLang="de-DE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26" name="Line 77"/>
            <p:cNvSpPr>
              <a:spLocks noChangeShapeType="1"/>
            </p:cNvSpPr>
            <p:nvPr/>
          </p:nvSpPr>
          <p:spPr bwMode="auto">
            <a:xfrm flipV="1">
              <a:off x="5667783" y="1883938"/>
              <a:ext cx="371475" cy="4635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7" name="Line 78"/>
            <p:cNvSpPr>
              <a:spLocks noChangeShapeType="1"/>
            </p:cNvSpPr>
            <p:nvPr/>
          </p:nvSpPr>
          <p:spPr bwMode="auto">
            <a:xfrm flipV="1">
              <a:off x="6039258" y="1525163"/>
              <a:ext cx="647700" cy="3587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8" name="Line 79"/>
            <p:cNvSpPr>
              <a:spLocks noChangeShapeType="1"/>
            </p:cNvSpPr>
            <p:nvPr/>
          </p:nvSpPr>
          <p:spPr bwMode="auto">
            <a:xfrm flipV="1">
              <a:off x="5677308" y="1525163"/>
              <a:ext cx="1009650" cy="8223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29" name="Text Box 80"/>
            <p:cNvSpPr txBox="1">
              <a:spLocks noChangeArrowheads="1"/>
            </p:cNvSpPr>
            <p:nvPr/>
          </p:nvSpPr>
          <p:spPr bwMode="auto">
            <a:xfrm>
              <a:off x="5607458" y="1661688"/>
              <a:ext cx="4826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BF5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99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1600" b="1" smtClean="0">
                  <a:solidFill>
                    <a:srgbClr val="000000"/>
                  </a:solidFill>
                  <a:latin typeface="Palatino Linotype" pitchFamily="18" charset="0"/>
                </a:rPr>
                <a:t>j</a:t>
              </a:r>
              <a:r>
                <a:rPr lang="en-US" altLang="de-DE" sz="1600" b="1" baseline="-25000" smtClean="0">
                  <a:solidFill>
                    <a:srgbClr val="000000"/>
                  </a:solidFill>
                  <a:latin typeface="Symbol" pitchFamily="18" charset="2"/>
                </a:rPr>
                <a:t>1</a:t>
              </a:r>
            </a:p>
          </p:txBody>
        </p:sp>
        <p:sp>
          <p:nvSpPr>
            <p:cNvPr id="130" name="Text Box 81"/>
            <p:cNvSpPr txBox="1">
              <a:spLocks noChangeArrowheads="1"/>
            </p:cNvSpPr>
            <p:nvPr/>
          </p:nvSpPr>
          <p:spPr bwMode="auto">
            <a:xfrm>
              <a:off x="6039258" y="1380700"/>
              <a:ext cx="4826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BF5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99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1600" b="1" smtClean="0">
                  <a:solidFill>
                    <a:srgbClr val="000000"/>
                  </a:solidFill>
                  <a:latin typeface="Palatino Linotype" pitchFamily="18" charset="0"/>
                </a:rPr>
                <a:t>j</a:t>
              </a:r>
              <a:r>
                <a:rPr lang="en-US" altLang="de-DE" sz="1600" b="1" baseline="-25000" smtClean="0">
                  <a:solidFill>
                    <a:srgbClr val="000000"/>
                  </a:solidFill>
                  <a:latin typeface="Symbol" pitchFamily="18" charset="2"/>
                </a:rPr>
                <a:t>2</a:t>
              </a:r>
            </a:p>
          </p:txBody>
        </p:sp>
        <p:sp>
          <p:nvSpPr>
            <p:cNvPr id="131" name="Text Box 82"/>
            <p:cNvSpPr txBox="1">
              <a:spLocks noChangeArrowheads="1"/>
            </p:cNvSpPr>
            <p:nvPr/>
          </p:nvSpPr>
          <p:spPr bwMode="auto">
            <a:xfrm>
              <a:off x="6039258" y="1883938"/>
              <a:ext cx="4826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BF5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99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1600" b="1" smtClean="0">
                  <a:solidFill>
                    <a:srgbClr val="000000"/>
                  </a:solidFill>
                  <a:latin typeface="Palatino Linotype" pitchFamily="18" charset="0"/>
                </a:rPr>
                <a:t>j</a:t>
              </a:r>
              <a:endParaRPr lang="en-US" altLang="de-DE" sz="1600" b="1" baseline="-250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44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 Study with the GSI-MPI Crystal Ball</a:t>
            </a:r>
            <a:endParaRPr lang="en-US" dirty="0"/>
          </a:p>
        </p:txBody>
      </p:sp>
      <p:sp>
        <p:nvSpPr>
          <p:cNvPr id="23" name="Textfeld 22"/>
          <p:cNvSpPr txBox="1"/>
          <p:nvPr/>
        </p:nvSpPr>
        <p:spPr>
          <a:xfrm>
            <a:off x="720000" y="6300000"/>
            <a:ext cx="23695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H. </a:t>
            </a:r>
            <a:r>
              <a:rPr lang="en-US" sz="1000" dirty="0" err="1" smtClean="0"/>
              <a:t>Xie</a:t>
            </a:r>
            <a:r>
              <a:rPr lang="en-US" sz="1000" dirty="0" smtClean="0"/>
              <a:t> et al.; Phys. Rev. C48 (1993), 2517</a:t>
            </a:r>
            <a:endParaRPr lang="en-US" sz="1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20000"/>
            <a:ext cx="2648712" cy="413613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96552"/>
            <a:ext cx="4401312" cy="320344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80000" y="5220000"/>
            <a:ext cx="1483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162 </a:t>
            </a:r>
            <a:r>
              <a:rPr lang="en-US" sz="1400" b="1" dirty="0" err="1" smtClean="0">
                <a:solidFill>
                  <a:srgbClr val="9900FF"/>
                </a:solidFill>
              </a:rPr>
              <a:t>NaI</a:t>
            </a:r>
            <a:r>
              <a:rPr lang="en-US" sz="1400" dirty="0" smtClean="0"/>
              <a:t> detectors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1 </a:t>
            </a:r>
            <a:r>
              <a:rPr lang="en-US" sz="1400" b="1" dirty="0" smtClean="0">
                <a:solidFill>
                  <a:srgbClr val="FF0000"/>
                </a:solidFill>
              </a:rPr>
              <a:t>Ge</a:t>
            </a:r>
            <a:r>
              <a:rPr lang="en-US" sz="1400" dirty="0" smtClean="0"/>
              <a:t>  detector</a:t>
            </a:r>
            <a:endParaRPr lang="en-US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4680000" y="720000"/>
            <a:ext cx="27158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parameters and resolutions FWHM</a:t>
            </a:r>
          </a:p>
          <a:p>
            <a:endParaRPr lang="en-US" sz="400" dirty="0"/>
          </a:p>
          <a:p>
            <a:r>
              <a:rPr lang="en-US" sz="1400" dirty="0" err="1" smtClean="0"/>
              <a:t>E</a:t>
            </a:r>
            <a:r>
              <a:rPr lang="en-US" sz="1400" baseline="-25000" dirty="0" err="1" smtClean="0"/>
              <a:t>i</a:t>
            </a:r>
            <a:r>
              <a:rPr lang="en-US" sz="1400" dirty="0" smtClean="0"/>
              <a:t>       5.5% at 1332 </a:t>
            </a:r>
            <a:r>
              <a:rPr lang="en-US" sz="1400" dirty="0" err="1" smtClean="0"/>
              <a:t>keV</a:t>
            </a:r>
            <a:endParaRPr lang="en-US" sz="1400" dirty="0" smtClean="0"/>
          </a:p>
          <a:p>
            <a:r>
              <a:rPr lang="en-US" sz="1400" dirty="0" err="1" smtClean="0"/>
              <a:t>t</a:t>
            </a:r>
            <a:r>
              <a:rPr lang="en-US" sz="1400" baseline="-25000" dirty="0" err="1" smtClean="0"/>
              <a:t>i</a:t>
            </a:r>
            <a:r>
              <a:rPr lang="en-US" sz="1400" dirty="0" smtClean="0"/>
              <a:t>         2.8 ns</a:t>
            </a:r>
          </a:p>
          <a:p>
            <a:r>
              <a:rPr lang="en-US" sz="1400" dirty="0" smtClean="0"/>
              <a:t>W(</a:t>
            </a:r>
            <a:r>
              <a:rPr lang="el-GR" sz="1400" dirty="0" smtClean="0"/>
              <a:t>θ</a:t>
            </a:r>
            <a:r>
              <a:rPr lang="de-DE" sz="1400" dirty="0" smtClean="0"/>
              <a:t>)   14</a:t>
            </a:r>
            <a:r>
              <a:rPr lang="de-DE" sz="1400" baseline="30000" dirty="0" smtClean="0"/>
              <a:t>0</a:t>
            </a:r>
          </a:p>
          <a:p>
            <a:r>
              <a:rPr lang="de-DE" sz="1400" dirty="0" err="1" smtClean="0"/>
              <a:t>E</a:t>
            </a:r>
            <a:r>
              <a:rPr lang="de-DE" sz="1400" baseline="-25000" dirty="0" err="1" smtClean="0"/>
              <a:t>total</a:t>
            </a:r>
            <a:r>
              <a:rPr lang="de-DE" sz="1400" dirty="0" smtClean="0"/>
              <a:t>    18-22% </a:t>
            </a:r>
            <a:r>
              <a:rPr lang="de-DE" sz="1400" dirty="0" err="1" smtClean="0"/>
              <a:t>for</a:t>
            </a:r>
            <a:r>
              <a:rPr lang="de-DE" sz="1400" dirty="0" smtClean="0"/>
              <a:t> M</a:t>
            </a:r>
            <a:r>
              <a:rPr lang="el-GR" sz="1400" baseline="-25000" dirty="0" smtClean="0"/>
              <a:t>γ</a:t>
            </a:r>
            <a:r>
              <a:rPr lang="de-DE" sz="1400" dirty="0" smtClean="0"/>
              <a:t>=20</a:t>
            </a:r>
          </a:p>
          <a:p>
            <a:r>
              <a:rPr lang="de-DE" sz="1400" dirty="0" smtClean="0"/>
              <a:t>M</a:t>
            </a:r>
            <a:r>
              <a:rPr lang="el-GR" sz="1400" baseline="-25000" dirty="0" smtClean="0"/>
              <a:t>γ</a:t>
            </a:r>
            <a:r>
              <a:rPr lang="de-DE" sz="1400" dirty="0" smtClean="0"/>
              <a:t>   25-30% </a:t>
            </a:r>
            <a:r>
              <a:rPr lang="de-DE" sz="1400" dirty="0" err="1" smtClean="0"/>
              <a:t>for</a:t>
            </a:r>
            <a:r>
              <a:rPr lang="de-DE" sz="1400" dirty="0" smtClean="0"/>
              <a:t> M</a:t>
            </a:r>
            <a:r>
              <a:rPr lang="el-GR" sz="1400" baseline="-25000" dirty="0" smtClean="0"/>
              <a:t>γ</a:t>
            </a:r>
            <a:r>
              <a:rPr lang="de-DE" sz="1400" dirty="0" smtClean="0"/>
              <a:t>=20</a:t>
            </a:r>
            <a:endParaRPr lang="en-US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4680001" y="2376000"/>
            <a:ext cx="4356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The two basic observables </a:t>
            </a:r>
            <a:r>
              <a:rPr lang="en-US" sz="1200" dirty="0" smtClean="0">
                <a:solidFill>
                  <a:srgbClr val="0000CC"/>
                </a:solidFill>
              </a:rPr>
              <a:t>which can be measured for the resulting </a:t>
            </a:r>
            <a:r>
              <a:rPr lang="el-GR" sz="1200" dirty="0" smtClean="0">
                <a:solidFill>
                  <a:srgbClr val="0000CC"/>
                </a:solidFill>
              </a:rPr>
              <a:t>γ</a:t>
            </a:r>
            <a:r>
              <a:rPr lang="de-DE" sz="1200" dirty="0" smtClean="0">
                <a:solidFill>
                  <a:srgbClr val="0000CC"/>
                </a:solidFill>
              </a:rPr>
              <a:t>-</a:t>
            </a:r>
            <a:r>
              <a:rPr lang="de-DE" sz="1200" dirty="0" err="1" smtClean="0">
                <a:solidFill>
                  <a:srgbClr val="0000CC"/>
                </a:solidFill>
              </a:rPr>
              <a:t>ray</a:t>
            </a:r>
            <a:r>
              <a:rPr lang="de-DE" sz="1200" dirty="0" smtClean="0">
                <a:solidFill>
                  <a:srgbClr val="0000CC"/>
                </a:solidFill>
              </a:rPr>
              <a:t> </a:t>
            </a:r>
            <a:r>
              <a:rPr lang="de-DE" sz="1200" dirty="0" err="1" smtClean="0">
                <a:solidFill>
                  <a:srgbClr val="0000CC"/>
                </a:solidFill>
              </a:rPr>
              <a:t>shower</a:t>
            </a:r>
            <a:r>
              <a:rPr lang="de-DE" sz="1200" dirty="0" smtClean="0">
                <a:solidFill>
                  <a:srgbClr val="0000CC"/>
                </a:solidFill>
              </a:rPr>
              <a:t> </a:t>
            </a:r>
            <a:r>
              <a:rPr lang="de-DE" sz="1200" dirty="0" err="1" smtClean="0">
                <a:solidFill>
                  <a:srgbClr val="0000CC"/>
                </a:solidFill>
              </a:rPr>
              <a:t>are</a:t>
            </a:r>
            <a:r>
              <a:rPr lang="de-DE" sz="1200" dirty="0" smtClean="0">
                <a:solidFill>
                  <a:srgbClr val="0000CC"/>
                </a:solidFill>
              </a:rPr>
              <a:t> </a:t>
            </a:r>
            <a:r>
              <a:rPr lang="de-DE" sz="1200" dirty="0" err="1" smtClean="0">
                <a:solidFill>
                  <a:srgbClr val="0000CC"/>
                </a:solidFill>
              </a:rPr>
              <a:t>the</a:t>
            </a:r>
            <a:r>
              <a:rPr lang="de-DE" sz="1200" dirty="0" smtClean="0">
                <a:solidFill>
                  <a:srgbClr val="0000CC"/>
                </a:solidFill>
              </a:rPr>
              <a:t> </a:t>
            </a:r>
            <a:r>
              <a:rPr lang="de-DE" sz="1200" b="1" dirty="0" smtClean="0"/>
              <a:t>total </a:t>
            </a:r>
            <a:r>
              <a:rPr lang="de-DE" sz="1200" b="1" dirty="0" err="1" smtClean="0"/>
              <a:t>energy</a:t>
            </a:r>
            <a:r>
              <a:rPr lang="de-DE" sz="1200" b="1" dirty="0" smtClean="0"/>
              <a:t> </a:t>
            </a:r>
            <a:r>
              <a:rPr lang="de-DE" sz="1200" dirty="0" err="1" smtClean="0"/>
              <a:t>emitted</a:t>
            </a:r>
            <a:r>
              <a:rPr lang="de-DE" sz="1200" dirty="0" smtClean="0"/>
              <a:t> </a:t>
            </a:r>
            <a:r>
              <a:rPr lang="de-DE" sz="1200" dirty="0" err="1" smtClean="0"/>
              <a:t>as</a:t>
            </a:r>
            <a:r>
              <a:rPr lang="de-DE" sz="1200" dirty="0"/>
              <a:t> </a:t>
            </a:r>
            <a:r>
              <a:rPr lang="el-GR" sz="1200" dirty="0" smtClean="0"/>
              <a:t>γ</a:t>
            </a:r>
            <a:r>
              <a:rPr lang="de-DE" sz="1200" dirty="0" smtClean="0"/>
              <a:t>-radiation </a:t>
            </a:r>
            <a:r>
              <a:rPr lang="de-DE" sz="1200" dirty="0" err="1" smtClean="0">
                <a:solidFill>
                  <a:srgbClr val="0000CC"/>
                </a:solidFill>
              </a:rPr>
              <a:t>and</a:t>
            </a:r>
            <a:r>
              <a:rPr lang="de-DE" sz="1200" dirty="0" smtClean="0">
                <a:solidFill>
                  <a:srgbClr val="0000CC"/>
                </a:solidFill>
              </a:rPr>
              <a:t> </a:t>
            </a:r>
            <a:r>
              <a:rPr lang="de-DE" sz="1200" dirty="0" err="1" smtClean="0">
                <a:solidFill>
                  <a:srgbClr val="0000CC"/>
                </a:solidFill>
              </a:rPr>
              <a:t>the</a:t>
            </a:r>
            <a:r>
              <a:rPr lang="de-DE" sz="1200" dirty="0" smtClean="0">
                <a:solidFill>
                  <a:srgbClr val="0000CC"/>
                </a:solidFill>
              </a:rPr>
              <a:t> </a:t>
            </a:r>
            <a:r>
              <a:rPr lang="de-DE" sz="1200" b="1" dirty="0" err="1" smtClean="0"/>
              <a:t>number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of</a:t>
            </a:r>
            <a:r>
              <a:rPr lang="de-DE" sz="1200" b="1" dirty="0" smtClean="0"/>
              <a:t> </a:t>
            </a:r>
            <a:r>
              <a:rPr lang="el-GR" sz="1200" b="1" dirty="0" smtClean="0"/>
              <a:t>γ</a:t>
            </a:r>
            <a:r>
              <a:rPr lang="de-DE" sz="1200" b="1" dirty="0" smtClean="0"/>
              <a:t>-</a:t>
            </a:r>
            <a:r>
              <a:rPr lang="de-DE" sz="1200" b="1" dirty="0" err="1" smtClean="0"/>
              <a:t>rays</a:t>
            </a:r>
            <a:r>
              <a:rPr lang="de-DE" sz="1200" dirty="0" smtClean="0"/>
              <a:t>.</a:t>
            </a:r>
            <a:endParaRPr lang="en-US" sz="1200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4752000" y="1008000"/>
            <a:ext cx="25920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4752000" y="2160000"/>
            <a:ext cx="25920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4824000" y="45360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0000CC"/>
                </a:solidFill>
              </a:rPr>
              <a:t>175</a:t>
            </a:r>
            <a:r>
              <a:rPr lang="en-US" dirty="0" smtClean="0">
                <a:solidFill>
                  <a:srgbClr val="0000CC"/>
                </a:solidFill>
              </a:rPr>
              <a:t>Hf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580000" y="352800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0000CC"/>
                </a:solidFill>
              </a:rPr>
              <a:t>178m2</a:t>
            </a:r>
            <a:r>
              <a:rPr lang="en-US" dirty="0" smtClean="0">
                <a:solidFill>
                  <a:srgbClr val="0000CC"/>
                </a:solidFill>
              </a:rPr>
              <a:t>Hf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948000" y="32040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0000CC"/>
                </a:solidFill>
              </a:rPr>
              <a:t>172</a:t>
            </a:r>
            <a:r>
              <a:rPr lang="en-US" dirty="0" smtClean="0">
                <a:solidFill>
                  <a:srgbClr val="0000CC"/>
                </a:solidFill>
              </a:rPr>
              <a:t>Lu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 Scheme of </a:t>
            </a:r>
            <a:r>
              <a:rPr lang="en-US" baseline="30000" dirty="0" smtClean="0"/>
              <a:t>175,178m2</a:t>
            </a:r>
            <a:r>
              <a:rPr lang="en-US" dirty="0" smtClean="0"/>
              <a:t>Hf, </a:t>
            </a:r>
            <a:r>
              <a:rPr lang="en-US" baseline="30000" dirty="0" smtClean="0"/>
              <a:t>172</a:t>
            </a:r>
            <a:r>
              <a:rPr lang="en-US" dirty="0" smtClean="0"/>
              <a:t>Lu</a:t>
            </a:r>
            <a:endParaRPr lang="en-US" dirty="0"/>
          </a:p>
        </p:txBody>
      </p:sp>
      <p:sp>
        <p:nvSpPr>
          <p:cNvPr id="23" name="Textfeld 22"/>
          <p:cNvSpPr txBox="1"/>
          <p:nvPr/>
        </p:nvSpPr>
        <p:spPr>
          <a:xfrm>
            <a:off x="720000" y="6300000"/>
            <a:ext cx="23695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H. </a:t>
            </a:r>
            <a:r>
              <a:rPr lang="en-US" sz="1000" dirty="0" err="1" smtClean="0"/>
              <a:t>Xie</a:t>
            </a:r>
            <a:r>
              <a:rPr lang="en-US" sz="1000" dirty="0" smtClean="0"/>
              <a:t> et al.; Phys. Rev. C48 (1993), 2517</a:t>
            </a:r>
            <a:endParaRPr lang="en-US" sz="1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96552"/>
            <a:ext cx="4401312" cy="3203448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4824000" y="45360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0000CC"/>
                </a:solidFill>
              </a:rPr>
              <a:t>175</a:t>
            </a:r>
            <a:r>
              <a:rPr lang="en-US" dirty="0" smtClean="0">
                <a:solidFill>
                  <a:srgbClr val="0000CC"/>
                </a:solidFill>
              </a:rPr>
              <a:t>Hf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580000" y="352800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0000CC"/>
                </a:solidFill>
              </a:rPr>
              <a:t>178m2</a:t>
            </a:r>
            <a:r>
              <a:rPr lang="en-US" dirty="0" smtClean="0">
                <a:solidFill>
                  <a:srgbClr val="0000CC"/>
                </a:solidFill>
              </a:rPr>
              <a:t>Hf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6948000" y="32040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solidFill>
                  <a:srgbClr val="0000CC"/>
                </a:solidFill>
              </a:rPr>
              <a:t>172</a:t>
            </a:r>
            <a:r>
              <a:rPr lang="en-US" dirty="0" smtClean="0">
                <a:solidFill>
                  <a:srgbClr val="0000CC"/>
                </a:solidFill>
              </a:rPr>
              <a:t>Lu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3"/>
            <a:ext cx="3811802" cy="368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4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Inelastic d-Scattering Experiment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6" y="648000"/>
            <a:ext cx="3926932" cy="251044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3600000"/>
            <a:ext cx="3939193" cy="281219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60000" y="3312000"/>
            <a:ext cx="3583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</a:rPr>
              <a:t>Q3D measurement at the Munich tandem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00000" y="3780000"/>
            <a:ext cx="2585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resolution: 12 </a:t>
            </a:r>
            <a:r>
              <a:rPr lang="en-US" dirty="0" err="1" smtClean="0"/>
              <a:t>keV</a:t>
            </a:r>
            <a:endParaRPr lang="en-US" dirty="0"/>
          </a:p>
        </p:txBody>
      </p:sp>
      <p:sp>
        <p:nvSpPr>
          <p:cNvPr id="50" name="Textfeld 49"/>
          <p:cNvSpPr txBox="1"/>
          <p:nvPr/>
        </p:nvSpPr>
        <p:spPr>
          <a:xfrm>
            <a:off x="720000" y="6300000"/>
            <a:ext cx="25042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S. </a:t>
            </a:r>
            <a:r>
              <a:rPr lang="en-US" sz="1000" dirty="0" err="1" smtClean="0"/>
              <a:t>Deylitz</a:t>
            </a:r>
            <a:r>
              <a:rPr lang="en-US" sz="1000" dirty="0" smtClean="0"/>
              <a:t> et al. Phys. Rev. C53 (1996), 1266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7685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Inelastic d-Scattering Experiment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6" y="648000"/>
            <a:ext cx="3926932" cy="251044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3600000"/>
            <a:ext cx="3939193" cy="281219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720000"/>
            <a:ext cx="3836739" cy="279453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20000" y="6300000"/>
            <a:ext cx="25042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S. </a:t>
            </a:r>
            <a:r>
              <a:rPr lang="en-US" sz="1000" dirty="0" err="1" smtClean="0"/>
              <a:t>Deylitz</a:t>
            </a:r>
            <a:r>
              <a:rPr lang="en-US" sz="1000" dirty="0" smtClean="0"/>
              <a:t> et al. Phys. Rev. C53 (1996), 1266</a:t>
            </a:r>
            <a:endParaRPr lang="en-US" sz="1000" dirty="0"/>
          </a:p>
        </p:txBody>
      </p:sp>
      <p:sp>
        <p:nvSpPr>
          <p:cNvPr id="9" name="Textfeld 8"/>
          <p:cNvSpPr txBox="1"/>
          <p:nvPr/>
        </p:nvSpPr>
        <p:spPr>
          <a:xfrm>
            <a:off x="360000" y="3312000"/>
            <a:ext cx="3583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</a:rPr>
              <a:t>Q3D measurement at the Munich tandem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00000" y="3780000"/>
            <a:ext cx="2585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resolution: 12 </a:t>
            </a:r>
            <a:r>
              <a:rPr lang="en-US" dirty="0" err="1" smtClean="0"/>
              <a:t>keV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868144" y="535334"/>
            <a:ext cx="1710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isomeric </a:t>
            </a:r>
            <a:r>
              <a:rPr lang="en-US" sz="1400" baseline="30000" dirty="0" smtClean="0">
                <a:solidFill>
                  <a:srgbClr val="0000CC"/>
                </a:solidFill>
              </a:rPr>
              <a:t>178</a:t>
            </a:r>
            <a:r>
              <a:rPr lang="en-US" sz="1400" dirty="0" smtClean="0">
                <a:solidFill>
                  <a:srgbClr val="0000CC"/>
                </a:solidFill>
              </a:rPr>
              <a:t>Hf  target</a:t>
            </a:r>
            <a:endParaRPr lang="en-US" sz="1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1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Inelastic d-Scattering Experiment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6" y="648000"/>
            <a:ext cx="3926932" cy="251044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20000" y="6300000"/>
            <a:ext cx="25042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S. </a:t>
            </a:r>
            <a:r>
              <a:rPr lang="en-US" sz="1000" dirty="0" err="1" smtClean="0"/>
              <a:t>Deylitz</a:t>
            </a:r>
            <a:r>
              <a:rPr lang="en-US" sz="1000" dirty="0" smtClean="0"/>
              <a:t> et al. Phys. Rev. C53 (1996), 1266</a:t>
            </a:r>
            <a:endParaRPr lang="en-US" sz="1000" dirty="0"/>
          </a:p>
        </p:txBody>
      </p:sp>
      <p:sp>
        <p:nvSpPr>
          <p:cNvPr id="9" name="Textfeld 8"/>
          <p:cNvSpPr txBox="1"/>
          <p:nvPr/>
        </p:nvSpPr>
        <p:spPr>
          <a:xfrm>
            <a:off x="360000" y="3312000"/>
            <a:ext cx="3583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</a:rPr>
              <a:t>Q3D measurement at the Munich tandem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00000" y="3780000"/>
            <a:ext cx="2585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resolution: 12 </a:t>
            </a:r>
            <a:r>
              <a:rPr lang="en-US" dirty="0" err="1" smtClean="0"/>
              <a:t>keV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700000"/>
            <a:ext cx="4590288" cy="3416808"/>
          </a:xfrm>
          <a:prstGeom prst="rect">
            <a:avLst/>
          </a:prstGeom>
        </p:spPr>
      </p:pic>
      <p:sp>
        <p:nvSpPr>
          <p:cNvPr id="11" name="Freihandform 10"/>
          <p:cNvSpPr/>
          <p:nvPr/>
        </p:nvSpPr>
        <p:spPr>
          <a:xfrm>
            <a:off x="5260769" y="4895999"/>
            <a:ext cx="160317" cy="396000"/>
          </a:xfrm>
          <a:custGeom>
            <a:avLst/>
            <a:gdLst>
              <a:gd name="connsiteX0" fmla="*/ 0 w 160317"/>
              <a:gd name="connsiteY0" fmla="*/ 285008 h 285008"/>
              <a:gd name="connsiteX1" fmla="*/ 29688 w 160317"/>
              <a:gd name="connsiteY1" fmla="*/ 166255 h 285008"/>
              <a:gd name="connsiteX2" fmla="*/ 59376 w 160317"/>
              <a:gd name="connsiteY2" fmla="*/ 59377 h 285008"/>
              <a:gd name="connsiteX3" fmla="*/ 83127 w 160317"/>
              <a:gd name="connsiteY3" fmla="*/ 5938 h 285008"/>
              <a:gd name="connsiteX4" fmla="*/ 106878 w 160317"/>
              <a:gd name="connsiteY4" fmla="*/ 0 h 285008"/>
              <a:gd name="connsiteX5" fmla="*/ 124691 w 160317"/>
              <a:gd name="connsiteY5" fmla="*/ 35626 h 285008"/>
              <a:gd name="connsiteX6" fmla="*/ 154379 w 160317"/>
              <a:gd name="connsiteY6" fmla="*/ 130629 h 285008"/>
              <a:gd name="connsiteX7" fmla="*/ 160317 w 160317"/>
              <a:gd name="connsiteY7" fmla="*/ 172192 h 285008"/>
              <a:gd name="connsiteX8" fmla="*/ 0 w 160317"/>
              <a:gd name="connsiteY8" fmla="*/ 285008 h 28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317" h="285008">
                <a:moveTo>
                  <a:pt x="0" y="285008"/>
                </a:moveTo>
                <a:lnTo>
                  <a:pt x="29688" y="166255"/>
                </a:lnTo>
                <a:lnTo>
                  <a:pt x="59376" y="59377"/>
                </a:lnTo>
                <a:lnTo>
                  <a:pt x="83127" y="5938"/>
                </a:lnTo>
                <a:lnTo>
                  <a:pt x="106878" y="0"/>
                </a:lnTo>
                <a:lnTo>
                  <a:pt x="124691" y="35626"/>
                </a:lnTo>
                <a:lnTo>
                  <a:pt x="154379" y="130629"/>
                </a:lnTo>
                <a:lnTo>
                  <a:pt x="160317" y="172192"/>
                </a:lnTo>
                <a:lnTo>
                  <a:pt x="0" y="28500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3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Inelastic Deuteron Scattering from K=16 Isomer</a:t>
            </a:r>
            <a:endParaRPr lang="en-US" dirty="0"/>
          </a:p>
        </p:txBody>
      </p:sp>
      <p:sp>
        <p:nvSpPr>
          <p:cNvPr id="48" name="Textfeld 47"/>
          <p:cNvSpPr txBox="1"/>
          <p:nvPr/>
        </p:nvSpPr>
        <p:spPr>
          <a:xfrm>
            <a:off x="720000" y="6300000"/>
            <a:ext cx="25042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S. </a:t>
            </a:r>
            <a:r>
              <a:rPr lang="en-US" sz="1000" dirty="0" err="1" smtClean="0"/>
              <a:t>Deylitz</a:t>
            </a:r>
            <a:r>
              <a:rPr lang="en-US" sz="1000" dirty="0" smtClean="0"/>
              <a:t> et al. Phys. Rev. C53 (1996), 1266</a:t>
            </a:r>
            <a:endParaRPr lang="en-US" sz="1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1764000" y="639749"/>
            <a:ext cx="5394752" cy="261435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736000" y="1728000"/>
            <a:ext cx="36000" cy="9180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2772000" y="1296000"/>
            <a:ext cx="36000" cy="13500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2808000" y="828000"/>
            <a:ext cx="36000" cy="18180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2844000" y="900000"/>
            <a:ext cx="36000" cy="17640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/>
          <p:cNvSpPr/>
          <p:nvPr/>
        </p:nvSpPr>
        <p:spPr>
          <a:xfrm>
            <a:off x="2916000" y="1584000"/>
            <a:ext cx="36000" cy="10800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2952000" y="1872000"/>
            <a:ext cx="36000" cy="7920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hteck 19"/>
          <p:cNvSpPr/>
          <p:nvPr/>
        </p:nvSpPr>
        <p:spPr>
          <a:xfrm>
            <a:off x="3268800" y="1764000"/>
            <a:ext cx="36000" cy="9000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2880000" y="1404000"/>
            <a:ext cx="36000" cy="12600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hteck 21"/>
          <p:cNvSpPr/>
          <p:nvPr/>
        </p:nvSpPr>
        <p:spPr>
          <a:xfrm>
            <a:off x="3304800" y="1152000"/>
            <a:ext cx="36000" cy="15120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/>
          <p:cNvSpPr/>
          <p:nvPr/>
        </p:nvSpPr>
        <p:spPr>
          <a:xfrm>
            <a:off x="3340800" y="1404000"/>
            <a:ext cx="36000" cy="12600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hteck 23"/>
          <p:cNvSpPr/>
          <p:nvPr/>
        </p:nvSpPr>
        <p:spPr>
          <a:xfrm>
            <a:off x="3376800" y="1728000"/>
            <a:ext cx="36000" cy="9360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3412800" y="1944000"/>
            <a:ext cx="36000" cy="7200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/>
          <p:cNvSpPr/>
          <p:nvPr/>
        </p:nvSpPr>
        <p:spPr>
          <a:xfrm>
            <a:off x="3448800" y="2196000"/>
            <a:ext cx="36000" cy="4680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/>
          <p:cNvSpPr/>
          <p:nvPr/>
        </p:nvSpPr>
        <p:spPr>
          <a:xfrm>
            <a:off x="4381200" y="1692000"/>
            <a:ext cx="36000" cy="9720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4417200" y="1512000"/>
            <a:ext cx="36000" cy="11520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/>
          <p:cNvSpPr/>
          <p:nvPr/>
        </p:nvSpPr>
        <p:spPr>
          <a:xfrm>
            <a:off x="4453200" y="1944000"/>
            <a:ext cx="36000" cy="7200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hteck 29"/>
          <p:cNvSpPr/>
          <p:nvPr/>
        </p:nvSpPr>
        <p:spPr>
          <a:xfrm>
            <a:off x="4633200" y="2304000"/>
            <a:ext cx="36000" cy="360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/>
          <p:cNvSpPr/>
          <p:nvPr/>
        </p:nvSpPr>
        <p:spPr>
          <a:xfrm>
            <a:off x="4669200" y="2088000"/>
            <a:ext cx="36000" cy="576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4705200" y="2340000"/>
            <a:ext cx="36000" cy="324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6642000" y="2492400"/>
            <a:ext cx="36000" cy="180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6080400" y="2304000"/>
            <a:ext cx="36000" cy="3600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6116400" y="2088000"/>
            <a:ext cx="36000" cy="576000"/>
          </a:xfrm>
          <a:prstGeom prst="rect">
            <a:avLst/>
          </a:prstGeom>
          <a:solidFill>
            <a:srgbClr val="0000C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900000" y="3240000"/>
                <a:ext cx="1390381" cy="562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Pre>
                            <m:sPrePr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178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𝑚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𝐻𝑓</m:t>
                              </m:r>
                            </m:e>
                          </m:sPre>
                        </m:num>
                        <m:den>
                          <m:sPre>
                            <m:sPrePr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178</m:t>
                              </m:r>
                            </m:sup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𝐻𝑓</m:t>
                              </m:r>
                            </m:e>
                          </m:sPre>
                        </m:den>
                      </m:f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3%</m:t>
                      </m:r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3240000"/>
                <a:ext cx="1390381" cy="5623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feld 35"/>
          <p:cNvSpPr txBox="1"/>
          <p:nvPr/>
        </p:nvSpPr>
        <p:spPr>
          <a:xfrm>
            <a:off x="720000" y="3960000"/>
            <a:ext cx="6612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experiment performed at Munich tandem accelerator with Q3D spectrograph (45</a:t>
            </a:r>
            <a:r>
              <a:rPr lang="en-US" sz="1400" baseline="30000" dirty="0" smtClean="0"/>
              <a:t>0</a:t>
            </a:r>
            <a:r>
              <a:rPr lang="en-US" sz="1400" dirty="0" smtClean="0"/>
              <a:t> – 100</a:t>
            </a:r>
            <a:r>
              <a:rPr lang="en-US" sz="1400" baseline="30000" dirty="0" smtClean="0"/>
              <a:t>0</a:t>
            </a:r>
            <a:r>
              <a:rPr lang="en-US" sz="1400" dirty="0" smtClean="0"/>
              <a:t>)</a:t>
            </a:r>
          </a:p>
          <a:p>
            <a:endParaRPr lang="en-US" sz="800" dirty="0"/>
          </a:p>
          <a:p>
            <a:r>
              <a:rPr lang="en-US" sz="1400" dirty="0" smtClean="0"/>
              <a:t>W, Ta, Mo, Cu result from sputtering and migration process in the mass-separator facility</a:t>
            </a:r>
            <a:endParaRPr lang="en-US" sz="1400" dirty="0"/>
          </a:p>
        </p:txBody>
      </p:sp>
      <p:sp>
        <p:nvSpPr>
          <p:cNvPr id="37" name="Textfeld 36"/>
          <p:cNvSpPr txBox="1"/>
          <p:nvPr/>
        </p:nvSpPr>
        <p:spPr>
          <a:xfrm>
            <a:off x="720000" y="4680000"/>
            <a:ext cx="556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CC"/>
                </a:solidFill>
              </a:rPr>
              <a:t>E</a:t>
            </a:r>
            <a:r>
              <a:rPr lang="en-US" baseline="-25000" dirty="0" smtClean="0">
                <a:solidFill>
                  <a:srgbClr val="0000CC"/>
                </a:solidFill>
              </a:rPr>
              <a:t>x</a:t>
            </a:r>
            <a:r>
              <a:rPr lang="en-US" dirty="0" smtClean="0">
                <a:solidFill>
                  <a:srgbClr val="0000CC"/>
                </a:solidFill>
              </a:rPr>
              <a:t> = 356.5±0.4 </a:t>
            </a:r>
            <a:r>
              <a:rPr lang="en-US" dirty="0" err="1" smtClean="0">
                <a:solidFill>
                  <a:srgbClr val="0000CC"/>
                </a:solidFill>
              </a:rPr>
              <a:t>keV</a:t>
            </a:r>
            <a:r>
              <a:rPr lang="en-US" dirty="0" smtClean="0">
                <a:solidFill>
                  <a:srgbClr val="0000CC"/>
                </a:solidFill>
              </a:rPr>
              <a:t>     17</a:t>
            </a:r>
            <a:r>
              <a:rPr lang="en-US" baseline="30000" dirty="0" smtClean="0">
                <a:solidFill>
                  <a:srgbClr val="0000CC"/>
                </a:solidFill>
              </a:rPr>
              <a:t>+</a:t>
            </a:r>
            <a:r>
              <a:rPr lang="en-US" dirty="0" smtClean="0">
                <a:solidFill>
                  <a:srgbClr val="0000CC"/>
                </a:solidFill>
              </a:rPr>
              <a:t> member of rotational band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900000" y="5220000"/>
                <a:ext cx="1733360" cy="562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ℑ</m:t>
                          </m:r>
                          <m:d>
                            <m:dPr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Pre>
                                <m:sPrePr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178</m:t>
                                  </m:r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  <m:e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𝐻𝑓</m:t>
                                  </m:r>
                                </m:e>
                              </m:sPre>
                            </m:e>
                          </m:d>
                        </m:num>
                        <m:den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ℑ</m:t>
                          </m:r>
                          <m:d>
                            <m:dPr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Pre>
                                <m:sPrePr>
                                  <m:ctrlPr>
                                    <a:rPr lang="en-US" sz="1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178</m:t>
                                  </m:r>
                                </m:sup>
                                <m:e>
                                  <m:r>
                                    <a:rPr lang="de-DE" sz="1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𝐻𝑓</m:t>
                                  </m:r>
                                </m:e>
                              </m:sPre>
                            </m:e>
                          </m:d>
                        </m:den>
                      </m:f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=1.48</m:t>
                      </m:r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5220000"/>
                <a:ext cx="1733360" cy="5623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92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Coulomb Excitation of the K=16 Isomer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5" y="720008"/>
            <a:ext cx="2663398" cy="4199590"/>
          </a:xfrm>
          <a:prstGeom prst="rect">
            <a:avLst/>
          </a:prstGeom>
        </p:spPr>
      </p:pic>
      <p:cxnSp>
        <p:nvCxnSpPr>
          <p:cNvPr id="5" name="Gerade Verbindung mit Pfeil 4"/>
          <p:cNvCxnSpPr/>
          <p:nvPr/>
        </p:nvCxnSpPr>
        <p:spPr>
          <a:xfrm>
            <a:off x="2530800" y="1052736"/>
            <a:ext cx="0" cy="828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>
            <a:off x="2545200" y="2924944"/>
            <a:ext cx="0" cy="774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pieren 28"/>
          <p:cNvGrpSpPr/>
          <p:nvPr/>
        </p:nvGrpSpPr>
        <p:grpSpPr>
          <a:xfrm>
            <a:off x="1810800" y="2996952"/>
            <a:ext cx="36000" cy="648000"/>
            <a:chOff x="1810800" y="2996952"/>
            <a:chExt cx="36000" cy="648000"/>
          </a:xfrm>
        </p:grpSpPr>
        <p:sp>
          <p:nvSpPr>
            <p:cNvPr id="19" name="Rechteck 18"/>
            <p:cNvSpPr/>
            <p:nvPr/>
          </p:nvSpPr>
          <p:spPr>
            <a:xfrm>
              <a:off x="1810800" y="3428952"/>
              <a:ext cx="36000" cy="216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1821600" y="2996952"/>
              <a:ext cx="18000" cy="432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2376000" y="3140968"/>
            <a:ext cx="36000" cy="714632"/>
            <a:chOff x="2376000" y="3140968"/>
            <a:chExt cx="36000" cy="714632"/>
          </a:xfrm>
        </p:grpSpPr>
        <p:sp>
          <p:nvSpPr>
            <p:cNvPr id="22" name="Rechteck 21"/>
            <p:cNvSpPr/>
            <p:nvPr/>
          </p:nvSpPr>
          <p:spPr>
            <a:xfrm>
              <a:off x="2376000" y="3140968"/>
              <a:ext cx="18000" cy="432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2376000" y="3574800"/>
              <a:ext cx="36000" cy="2808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2869200" y="3348000"/>
            <a:ext cx="36000" cy="648000"/>
            <a:chOff x="2869200" y="3348000"/>
            <a:chExt cx="36000" cy="648000"/>
          </a:xfrm>
        </p:grpSpPr>
        <p:sp>
          <p:nvSpPr>
            <p:cNvPr id="25" name="Rechteck 24"/>
            <p:cNvSpPr/>
            <p:nvPr/>
          </p:nvSpPr>
          <p:spPr>
            <a:xfrm>
              <a:off x="2880000" y="3348000"/>
              <a:ext cx="18000" cy="288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2869200" y="3636000"/>
              <a:ext cx="36000" cy="360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hteck 26"/>
          <p:cNvSpPr/>
          <p:nvPr/>
        </p:nvSpPr>
        <p:spPr>
          <a:xfrm>
            <a:off x="2538000" y="3744000"/>
            <a:ext cx="18000" cy="216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2556000" y="3852000"/>
            <a:ext cx="18000" cy="108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uppieren 31"/>
          <p:cNvGrpSpPr/>
          <p:nvPr/>
        </p:nvGrpSpPr>
        <p:grpSpPr>
          <a:xfrm>
            <a:off x="2851200" y="1548000"/>
            <a:ext cx="36000" cy="648000"/>
            <a:chOff x="2869200" y="3348000"/>
            <a:chExt cx="36000" cy="648000"/>
          </a:xfrm>
        </p:grpSpPr>
        <p:sp>
          <p:nvSpPr>
            <p:cNvPr id="33" name="Rechteck 32"/>
            <p:cNvSpPr/>
            <p:nvPr/>
          </p:nvSpPr>
          <p:spPr>
            <a:xfrm>
              <a:off x="2880000" y="3348000"/>
              <a:ext cx="18000" cy="288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2869200" y="3636000"/>
              <a:ext cx="36000" cy="360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uppieren 40"/>
          <p:cNvGrpSpPr/>
          <p:nvPr/>
        </p:nvGrpSpPr>
        <p:grpSpPr>
          <a:xfrm>
            <a:off x="2365200" y="1332000"/>
            <a:ext cx="36000" cy="712800"/>
            <a:chOff x="2365200" y="1332000"/>
            <a:chExt cx="36000" cy="712800"/>
          </a:xfrm>
        </p:grpSpPr>
        <p:sp>
          <p:nvSpPr>
            <p:cNvPr id="36" name="Rechteck 35"/>
            <p:cNvSpPr/>
            <p:nvPr/>
          </p:nvSpPr>
          <p:spPr>
            <a:xfrm>
              <a:off x="2365200" y="1332000"/>
              <a:ext cx="18000" cy="432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2365200" y="1764000"/>
              <a:ext cx="36000" cy="2808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1800000" y="1152000"/>
            <a:ext cx="36000" cy="648000"/>
            <a:chOff x="1810800" y="2996952"/>
            <a:chExt cx="36000" cy="648000"/>
          </a:xfrm>
        </p:grpSpPr>
        <p:sp>
          <p:nvSpPr>
            <p:cNvPr id="39" name="Rechteck 38"/>
            <p:cNvSpPr/>
            <p:nvPr/>
          </p:nvSpPr>
          <p:spPr>
            <a:xfrm>
              <a:off x="1810800" y="3428952"/>
              <a:ext cx="36000" cy="216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hteck 39"/>
            <p:cNvSpPr/>
            <p:nvPr/>
          </p:nvSpPr>
          <p:spPr>
            <a:xfrm>
              <a:off x="1821600" y="2996952"/>
              <a:ext cx="18000" cy="432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feld 41"/>
          <p:cNvSpPr txBox="1"/>
          <p:nvPr/>
        </p:nvSpPr>
        <p:spPr>
          <a:xfrm>
            <a:off x="3600000" y="900000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208</a:t>
            </a:r>
            <a:r>
              <a:rPr lang="en-US" dirty="0" smtClean="0"/>
              <a:t>Pb → </a:t>
            </a:r>
            <a:r>
              <a:rPr lang="en-US" dirty="0" err="1" smtClean="0"/>
              <a:t>Hf</a:t>
            </a:r>
            <a:r>
              <a:rPr lang="en-US" dirty="0" smtClean="0"/>
              <a:t>; 4.8 MeV/u</a:t>
            </a:r>
            <a:endParaRPr lang="en-US" dirty="0"/>
          </a:p>
        </p:txBody>
      </p:sp>
      <p:sp>
        <p:nvSpPr>
          <p:cNvPr id="43" name="Textfeld 42"/>
          <p:cNvSpPr txBox="1"/>
          <p:nvPr/>
        </p:nvSpPr>
        <p:spPr>
          <a:xfrm>
            <a:off x="3600000" y="2160000"/>
            <a:ext cx="1794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“artificial” </a:t>
            </a:r>
            <a:r>
              <a:rPr lang="el-GR" sz="1400" dirty="0" smtClean="0">
                <a:solidFill>
                  <a:srgbClr val="0000CC"/>
                </a:solidFill>
              </a:rPr>
              <a:t>γ</a:t>
            </a:r>
            <a:r>
              <a:rPr lang="de-DE" sz="1400" dirty="0" smtClean="0">
                <a:solidFill>
                  <a:srgbClr val="0000CC"/>
                </a:solidFill>
              </a:rPr>
              <a:t>-</a:t>
            </a:r>
            <a:r>
              <a:rPr lang="de-DE" sz="1400" dirty="0" err="1" smtClean="0">
                <a:solidFill>
                  <a:srgbClr val="0000CC"/>
                </a:solidFill>
              </a:rPr>
              <a:t>spectrum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3600000" y="4140000"/>
            <a:ext cx="2459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rgbClr val="0000CC"/>
                </a:solidFill>
              </a:rPr>
              <a:t>γ</a:t>
            </a:r>
            <a:r>
              <a:rPr lang="de-DE" sz="1400" dirty="0" smtClean="0">
                <a:solidFill>
                  <a:srgbClr val="0000CC"/>
                </a:solidFill>
              </a:rPr>
              <a:t>-</a:t>
            </a:r>
            <a:r>
              <a:rPr lang="de-DE" sz="1400" dirty="0" err="1" smtClean="0">
                <a:solidFill>
                  <a:srgbClr val="0000CC"/>
                </a:solidFill>
              </a:rPr>
              <a:t>spectrum</a:t>
            </a:r>
            <a:r>
              <a:rPr lang="de-DE" sz="1400" dirty="0" smtClean="0">
                <a:solidFill>
                  <a:srgbClr val="0000CC"/>
                </a:solidFill>
              </a:rPr>
              <a:t> </a:t>
            </a:r>
            <a:r>
              <a:rPr lang="de-DE" sz="1400" dirty="0" err="1" smtClean="0">
                <a:solidFill>
                  <a:srgbClr val="0000CC"/>
                </a:solidFill>
              </a:rPr>
              <a:t>with</a:t>
            </a:r>
            <a:r>
              <a:rPr lang="de-DE" sz="1400" dirty="0" smtClean="0">
                <a:solidFill>
                  <a:srgbClr val="0000CC"/>
                </a:solidFill>
              </a:rPr>
              <a:t> </a:t>
            </a:r>
            <a:r>
              <a:rPr lang="de-DE" sz="1400" dirty="0" err="1" smtClean="0">
                <a:solidFill>
                  <a:srgbClr val="0000CC"/>
                </a:solidFill>
              </a:rPr>
              <a:t>isomeric</a:t>
            </a:r>
            <a:r>
              <a:rPr lang="de-DE" sz="1400" dirty="0" smtClean="0">
                <a:solidFill>
                  <a:srgbClr val="0000CC"/>
                </a:solidFill>
              </a:rPr>
              <a:t> </a:t>
            </a:r>
            <a:r>
              <a:rPr lang="de-DE" sz="1400" dirty="0" err="1" smtClean="0">
                <a:solidFill>
                  <a:srgbClr val="0000CC"/>
                </a:solidFill>
              </a:rPr>
              <a:t>target</a:t>
            </a:r>
            <a:endParaRPr lang="en-US" sz="14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/>
              <p:cNvSpPr txBox="1"/>
              <p:nvPr/>
            </p:nvSpPr>
            <p:spPr>
              <a:xfrm>
                <a:off x="3600000" y="4500000"/>
                <a:ext cx="4072333" cy="62959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fPr>
                        <m:num>
                          <m:sPre>
                            <m:sPrePr>
                              <m:ctrlPr>
                                <a:rPr lang="en-US" sz="1600" i="1" smtClean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178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𝐻𝑓</m:t>
                              </m:r>
                            </m:e>
                          </m:sPre>
                        </m:num>
                        <m:den>
                          <m:r>
                            <a:rPr lang="de-DE" sz="1600" b="0" i="1" smtClean="0">
                              <a:latin typeface="Cambria Math"/>
                            </a:rPr>
                            <m:t>𝐻𝑓</m:t>
                          </m:r>
                        </m:den>
                      </m:f>
                      <m:r>
                        <a:rPr lang="de-DE" sz="1600" b="0" i="1" smtClean="0">
                          <a:latin typeface="Cambria Math"/>
                        </a:rPr>
                        <m:t>=0.6%           </m:t>
                      </m:r>
                      <m:sSup>
                        <m:sSupPr>
                          <m:ctrlP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𝟏𝟒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</a:rPr>
                        <m:t> </m:t>
                      </m:r>
                      <m:sPre>
                        <m:sPre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178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𝐻𝑓</m:t>
                          </m:r>
                        </m:e>
                      </m:sPre>
                      <m:r>
                        <a:rPr lang="de-DE" sz="1600" b="0" i="1" smtClean="0">
                          <a:latin typeface="Cambria Math"/>
                        </a:rPr>
                        <m:t> 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𝑎𝑡𝑜𝑚𝑠</m:t>
                      </m:r>
                    </m:oMath>
                  </m:oMathPara>
                </a14:m>
                <a:endParaRPr 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5" name="Textfeld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4500000"/>
                <a:ext cx="4072333" cy="6295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feld 45"/>
          <p:cNvSpPr txBox="1"/>
          <p:nvPr/>
        </p:nvSpPr>
        <p:spPr>
          <a:xfrm>
            <a:off x="3600000" y="5400000"/>
            <a:ext cx="3049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experiment performed at UNILAC accelerator</a:t>
            </a:r>
            <a:endParaRPr lang="en-US" sz="1200" dirty="0"/>
          </a:p>
        </p:txBody>
      </p:sp>
      <p:sp>
        <p:nvSpPr>
          <p:cNvPr id="47" name="Textfeld 46"/>
          <p:cNvSpPr txBox="1"/>
          <p:nvPr/>
        </p:nvSpPr>
        <p:spPr>
          <a:xfrm>
            <a:off x="3600000" y="5760000"/>
            <a:ext cx="378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0000CC"/>
                </a:solidFill>
              </a:rPr>
              <a:t>E</a:t>
            </a:r>
            <a:r>
              <a:rPr lang="el-GR" sz="1400" baseline="-25000" dirty="0" smtClean="0">
                <a:solidFill>
                  <a:srgbClr val="0000CC"/>
                </a:solidFill>
              </a:rPr>
              <a:t>γ</a:t>
            </a:r>
            <a:r>
              <a:rPr lang="de-DE" sz="1400" dirty="0" smtClean="0">
                <a:solidFill>
                  <a:srgbClr val="0000CC"/>
                </a:solidFill>
              </a:rPr>
              <a:t> = 357.4±0.3 </a:t>
            </a:r>
            <a:r>
              <a:rPr lang="de-DE" sz="1400" dirty="0" err="1" smtClean="0">
                <a:solidFill>
                  <a:srgbClr val="0000CC"/>
                </a:solidFill>
              </a:rPr>
              <a:t>keV</a:t>
            </a:r>
            <a:r>
              <a:rPr lang="de-DE" sz="1400" dirty="0" smtClean="0">
                <a:solidFill>
                  <a:srgbClr val="0000CC"/>
                </a:solidFill>
              </a:rPr>
              <a:t>        17</a:t>
            </a:r>
            <a:r>
              <a:rPr lang="de-DE" sz="1400" baseline="30000" dirty="0" smtClean="0">
                <a:solidFill>
                  <a:srgbClr val="0000CC"/>
                </a:solidFill>
              </a:rPr>
              <a:t>+</a:t>
            </a:r>
            <a:r>
              <a:rPr lang="de-DE" sz="1400" dirty="0" smtClean="0">
                <a:solidFill>
                  <a:srgbClr val="0000CC"/>
                </a:solidFill>
              </a:rPr>
              <a:t> → 16</a:t>
            </a:r>
            <a:r>
              <a:rPr lang="de-DE" sz="1400" baseline="30000" dirty="0" smtClean="0">
                <a:solidFill>
                  <a:srgbClr val="0000CC"/>
                </a:solidFill>
              </a:rPr>
              <a:t>+</a:t>
            </a:r>
            <a:r>
              <a:rPr lang="de-DE" sz="1400" dirty="0" smtClean="0">
                <a:solidFill>
                  <a:srgbClr val="0000CC"/>
                </a:solidFill>
              </a:rPr>
              <a:t> </a:t>
            </a:r>
            <a:r>
              <a:rPr lang="de-DE" sz="1400" dirty="0" err="1" smtClean="0">
                <a:solidFill>
                  <a:srgbClr val="0000CC"/>
                </a:solidFill>
              </a:rPr>
              <a:t>transition</a:t>
            </a:r>
            <a:endParaRPr lang="de-DE" sz="1400" dirty="0" smtClean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>
                <a:solidFill>
                  <a:srgbClr val="0000CC"/>
                </a:solidFill>
              </a:rPr>
              <a:t>Q</a:t>
            </a:r>
            <a:r>
              <a:rPr lang="de-DE" sz="1400" baseline="-25000" dirty="0" smtClean="0">
                <a:solidFill>
                  <a:srgbClr val="0000CC"/>
                </a:solidFill>
              </a:rPr>
              <a:t>0</a:t>
            </a:r>
            <a:r>
              <a:rPr lang="de-DE" sz="1400" dirty="0" smtClean="0">
                <a:solidFill>
                  <a:srgbClr val="0000CC"/>
                </a:solidFill>
              </a:rPr>
              <a:t> (</a:t>
            </a:r>
            <a:r>
              <a:rPr lang="de-DE" sz="1400" dirty="0" smtClean="0"/>
              <a:t>K=16</a:t>
            </a:r>
            <a:r>
              <a:rPr lang="de-DE" sz="1400" dirty="0" smtClean="0">
                <a:solidFill>
                  <a:srgbClr val="0000CC"/>
                </a:solidFill>
              </a:rPr>
              <a:t>) = 8.2±1.1 b    rigid </a:t>
            </a:r>
            <a:r>
              <a:rPr lang="de-DE" sz="1400" dirty="0" err="1" smtClean="0">
                <a:solidFill>
                  <a:srgbClr val="0000CC"/>
                </a:solidFill>
              </a:rPr>
              <a:t>rotor</a:t>
            </a:r>
            <a:r>
              <a:rPr lang="de-DE" sz="1400" dirty="0" smtClean="0">
                <a:solidFill>
                  <a:srgbClr val="0000CC"/>
                </a:solidFill>
              </a:rPr>
              <a:t> </a:t>
            </a:r>
            <a:r>
              <a:rPr lang="de-DE" sz="1400" dirty="0" err="1" smtClean="0">
                <a:solidFill>
                  <a:srgbClr val="0000CC"/>
                </a:solidFill>
              </a:rPr>
              <a:t>model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720000" y="6300000"/>
            <a:ext cx="2656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E. </a:t>
            </a:r>
            <a:r>
              <a:rPr lang="en-US" sz="1000" dirty="0" err="1" smtClean="0"/>
              <a:t>Lubkiewicz</a:t>
            </a:r>
            <a:r>
              <a:rPr lang="en-US" sz="1000" dirty="0" smtClean="0"/>
              <a:t> et al.; Z. Phys. A355 (1996), 377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2762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Coulomb Excitation of the K=16 Isomer</a:t>
            </a:r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5" y="720008"/>
            <a:ext cx="2663398" cy="4199590"/>
          </a:xfrm>
          <a:prstGeom prst="rect">
            <a:avLst/>
          </a:prstGeom>
        </p:spPr>
      </p:pic>
      <p:cxnSp>
        <p:nvCxnSpPr>
          <p:cNvPr id="5" name="Gerade Verbindung mit Pfeil 4"/>
          <p:cNvCxnSpPr/>
          <p:nvPr/>
        </p:nvCxnSpPr>
        <p:spPr>
          <a:xfrm>
            <a:off x="2530800" y="1052736"/>
            <a:ext cx="0" cy="828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>
            <a:off x="2545200" y="2924944"/>
            <a:ext cx="0" cy="774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pieren 28"/>
          <p:cNvGrpSpPr/>
          <p:nvPr/>
        </p:nvGrpSpPr>
        <p:grpSpPr>
          <a:xfrm>
            <a:off x="1810800" y="2996952"/>
            <a:ext cx="36000" cy="648000"/>
            <a:chOff x="1810800" y="2996952"/>
            <a:chExt cx="36000" cy="648000"/>
          </a:xfrm>
        </p:grpSpPr>
        <p:sp>
          <p:nvSpPr>
            <p:cNvPr id="19" name="Rechteck 18"/>
            <p:cNvSpPr/>
            <p:nvPr/>
          </p:nvSpPr>
          <p:spPr>
            <a:xfrm>
              <a:off x="1810800" y="3428952"/>
              <a:ext cx="36000" cy="216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1821600" y="2996952"/>
              <a:ext cx="18000" cy="432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2376000" y="3140968"/>
            <a:ext cx="36000" cy="714632"/>
            <a:chOff x="2376000" y="3140968"/>
            <a:chExt cx="36000" cy="714632"/>
          </a:xfrm>
        </p:grpSpPr>
        <p:sp>
          <p:nvSpPr>
            <p:cNvPr id="22" name="Rechteck 21"/>
            <p:cNvSpPr/>
            <p:nvPr/>
          </p:nvSpPr>
          <p:spPr>
            <a:xfrm>
              <a:off x="2376000" y="3140968"/>
              <a:ext cx="18000" cy="432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2376000" y="3574800"/>
              <a:ext cx="36000" cy="2808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2869200" y="3348000"/>
            <a:ext cx="36000" cy="648000"/>
            <a:chOff x="2869200" y="3348000"/>
            <a:chExt cx="36000" cy="648000"/>
          </a:xfrm>
        </p:grpSpPr>
        <p:sp>
          <p:nvSpPr>
            <p:cNvPr id="25" name="Rechteck 24"/>
            <p:cNvSpPr/>
            <p:nvPr/>
          </p:nvSpPr>
          <p:spPr>
            <a:xfrm>
              <a:off x="2880000" y="3348000"/>
              <a:ext cx="18000" cy="288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2869200" y="3636000"/>
              <a:ext cx="36000" cy="360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hteck 26"/>
          <p:cNvSpPr/>
          <p:nvPr/>
        </p:nvSpPr>
        <p:spPr>
          <a:xfrm>
            <a:off x="2538000" y="3744000"/>
            <a:ext cx="18000" cy="216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/>
          <p:cNvSpPr/>
          <p:nvPr/>
        </p:nvSpPr>
        <p:spPr>
          <a:xfrm>
            <a:off x="2556000" y="3852000"/>
            <a:ext cx="18000" cy="108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uppieren 31"/>
          <p:cNvGrpSpPr/>
          <p:nvPr/>
        </p:nvGrpSpPr>
        <p:grpSpPr>
          <a:xfrm>
            <a:off x="2851200" y="1548000"/>
            <a:ext cx="36000" cy="648000"/>
            <a:chOff x="2869200" y="3348000"/>
            <a:chExt cx="36000" cy="648000"/>
          </a:xfrm>
        </p:grpSpPr>
        <p:sp>
          <p:nvSpPr>
            <p:cNvPr id="33" name="Rechteck 32"/>
            <p:cNvSpPr/>
            <p:nvPr/>
          </p:nvSpPr>
          <p:spPr>
            <a:xfrm>
              <a:off x="2880000" y="3348000"/>
              <a:ext cx="18000" cy="288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2869200" y="3636000"/>
              <a:ext cx="36000" cy="360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uppieren 40"/>
          <p:cNvGrpSpPr/>
          <p:nvPr/>
        </p:nvGrpSpPr>
        <p:grpSpPr>
          <a:xfrm>
            <a:off x="2365200" y="1332000"/>
            <a:ext cx="36000" cy="712800"/>
            <a:chOff x="2365200" y="1332000"/>
            <a:chExt cx="36000" cy="712800"/>
          </a:xfrm>
        </p:grpSpPr>
        <p:sp>
          <p:nvSpPr>
            <p:cNvPr id="36" name="Rechteck 35"/>
            <p:cNvSpPr/>
            <p:nvPr/>
          </p:nvSpPr>
          <p:spPr>
            <a:xfrm>
              <a:off x="2365200" y="1332000"/>
              <a:ext cx="18000" cy="432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2365200" y="1764000"/>
              <a:ext cx="36000" cy="2808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1800000" y="1152000"/>
            <a:ext cx="36000" cy="648000"/>
            <a:chOff x="1810800" y="2996952"/>
            <a:chExt cx="36000" cy="648000"/>
          </a:xfrm>
        </p:grpSpPr>
        <p:sp>
          <p:nvSpPr>
            <p:cNvPr id="39" name="Rechteck 38"/>
            <p:cNvSpPr/>
            <p:nvPr/>
          </p:nvSpPr>
          <p:spPr>
            <a:xfrm>
              <a:off x="1810800" y="3428952"/>
              <a:ext cx="36000" cy="216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hteck 39"/>
            <p:cNvSpPr/>
            <p:nvPr/>
          </p:nvSpPr>
          <p:spPr>
            <a:xfrm>
              <a:off x="1821600" y="2996952"/>
              <a:ext cx="18000" cy="432000"/>
            </a:xfrm>
            <a:prstGeom prst="rect">
              <a:avLst/>
            </a:prstGeom>
            <a:solidFill>
              <a:srgbClr val="0000CC">
                <a:alpha val="5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feld 41"/>
          <p:cNvSpPr txBox="1"/>
          <p:nvPr/>
        </p:nvSpPr>
        <p:spPr>
          <a:xfrm>
            <a:off x="3600000" y="900000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208</a:t>
            </a:r>
            <a:r>
              <a:rPr lang="en-US" dirty="0" smtClean="0"/>
              <a:t>Pb → </a:t>
            </a:r>
            <a:r>
              <a:rPr lang="en-US" dirty="0" err="1" smtClean="0"/>
              <a:t>Hf</a:t>
            </a:r>
            <a:r>
              <a:rPr lang="en-US" dirty="0" smtClean="0"/>
              <a:t>; 4.8 MeV/u</a:t>
            </a:r>
            <a:endParaRPr lang="en-US" dirty="0"/>
          </a:p>
        </p:txBody>
      </p:sp>
      <p:sp>
        <p:nvSpPr>
          <p:cNvPr id="43" name="Textfeld 42"/>
          <p:cNvSpPr txBox="1"/>
          <p:nvPr/>
        </p:nvSpPr>
        <p:spPr>
          <a:xfrm>
            <a:off x="3600000" y="2160000"/>
            <a:ext cx="1794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“artificial” </a:t>
            </a:r>
            <a:r>
              <a:rPr lang="el-GR" sz="1400" dirty="0" smtClean="0">
                <a:solidFill>
                  <a:srgbClr val="0000CC"/>
                </a:solidFill>
              </a:rPr>
              <a:t>γ</a:t>
            </a:r>
            <a:r>
              <a:rPr lang="en-US" sz="1400" dirty="0" smtClean="0">
                <a:solidFill>
                  <a:srgbClr val="0000CC"/>
                </a:solidFill>
              </a:rPr>
              <a:t>-spectrum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3600000" y="4140000"/>
            <a:ext cx="2459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rgbClr val="0000CC"/>
                </a:solidFill>
              </a:rPr>
              <a:t>γ</a:t>
            </a:r>
            <a:r>
              <a:rPr lang="en-US" sz="1400" dirty="0" smtClean="0">
                <a:solidFill>
                  <a:srgbClr val="0000CC"/>
                </a:solidFill>
              </a:rPr>
              <a:t>-spectrum with isomeric target</a:t>
            </a:r>
            <a:endParaRPr lang="en-US" sz="14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/>
              <p:cNvSpPr txBox="1"/>
              <p:nvPr/>
            </p:nvSpPr>
            <p:spPr>
              <a:xfrm>
                <a:off x="3600000" y="4500000"/>
                <a:ext cx="4072333" cy="629596"/>
              </a:xfrm>
              <a:prstGeom prst="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fPr>
                        <m:num>
                          <m:sPre>
                            <m:sPrePr>
                              <m:ctrlPr>
                                <a:rPr lang="en-US" sz="1600" i="1" smtClean="0">
                                  <a:latin typeface="Cambria Math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178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𝐻𝑓</m:t>
                              </m:r>
                            </m:e>
                          </m:sPre>
                        </m:num>
                        <m:den>
                          <m:r>
                            <a:rPr lang="de-DE" sz="1600" b="0" i="1" smtClean="0">
                              <a:latin typeface="Cambria Math"/>
                            </a:rPr>
                            <m:t>𝐻𝑓</m:t>
                          </m:r>
                        </m:den>
                      </m:f>
                      <m:r>
                        <a:rPr lang="de-DE" sz="1600" b="0" i="1" smtClean="0">
                          <a:latin typeface="Cambria Math"/>
                        </a:rPr>
                        <m:t>=0.6%           </m:t>
                      </m:r>
                      <m:sSup>
                        <m:sSupPr>
                          <m:ctrlP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de-DE" sz="1600" b="1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𝟏𝟒</m:t>
                          </m:r>
                        </m:sup>
                      </m:sSup>
                      <m:r>
                        <a:rPr lang="de-DE" sz="1600" b="0" i="1" smtClean="0">
                          <a:latin typeface="Cambria Math"/>
                        </a:rPr>
                        <m:t> </m:t>
                      </m:r>
                      <m:sPre>
                        <m:sPre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178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𝐻𝑓</m:t>
                          </m:r>
                        </m:e>
                      </m:sPre>
                      <m:r>
                        <a:rPr lang="de-DE" sz="1600" b="0" i="1" smtClean="0">
                          <a:latin typeface="Cambria Math"/>
                        </a:rPr>
                        <m:t> 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𝑎𝑡𝑜𝑚𝑠</m:t>
                      </m:r>
                    </m:oMath>
                  </m:oMathPara>
                </a14:m>
                <a:endParaRPr 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5" name="Textfeld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0" y="4500000"/>
                <a:ext cx="4072333" cy="6295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feld 45"/>
          <p:cNvSpPr txBox="1"/>
          <p:nvPr/>
        </p:nvSpPr>
        <p:spPr>
          <a:xfrm>
            <a:off x="3600000" y="5400000"/>
            <a:ext cx="3049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experiment performed at UNILAC accelerator</a:t>
            </a:r>
            <a:endParaRPr lang="en-US" sz="1200" dirty="0"/>
          </a:p>
        </p:txBody>
      </p:sp>
      <p:sp>
        <p:nvSpPr>
          <p:cNvPr id="47" name="Textfeld 46"/>
          <p:cNvSpPr txBox="1"/>
          <p:nvPr/>
        </p:nvSpPr>
        <p:spPr>
          <a:xfrm>
            <a:off x="3600000" y="5760000"/>
            <a:ext cx="426059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0000CC"/>
                </a:solidFill>
              </a:rPr>
              <a:t>E</a:t>
            </a:r>
            <a:r>
              <a:rPr lang="el-GR" sz="1600" baseline="-25000" dirty="0" smtClean="0">
                <a:solidFill>
                  <a:srgbClr val="0000CC"/>
                </a:solidFill>
              </a:rPr>
              <a:t>γ</a:t>
            </a:r>
            <a:r>
              <a:rPr lang="de-DE" sz="1600" dirty="0" smtClean="0">
                <a:solidFill>
                  <a:srgbClr val="0000CC"/>
                </a:solidFill>
              </a:rPr>
              <a:t> = 357.4±0.3 </a:t>
            </a:r>
            <a:r>
              <a:rPr lang="en-US" sz="1600" dirty="0" err="1" smtClean="0">
                <a:solidFill>
                  <a:srgbClr val="0000CC"/>
                </a:solidFill>
              </a:rPr>
              <a:t>keV</a:t>
            </a:r>
            <a:r>
              <a:rPr lang="en-US" sz="1600" dirty="0" smtClean="0">
                <a:solidFill>
                  <a:srgbClr val="0000CC"/>
                </a:solidFill>
              </a:rPr>
              <a:t> </a:t>
            </a:r>
            <a:r>
              <a:rPr lang="de-DE" sz="1600" dirty="0" smtClean="0">
                <a:solidFill>
                  <a:srgbClr val="0000CC"/>
                </a:solidFill>
              </a:rPr>
              <a:t>       17</a:t>
            </a:r>
            <a:r>
              <a:rPr lang="de-DE" sz="1600" baseline="30000" dirty="0" smtClean="0">
                <a:solidFill>
                  <a:srgbClr val="0000CC"/>
                </a:solidFill>
              </a:rPr>
              <a:t>+</a:t>
            </a:r>
            <a:r>
              <a:rPr lang="de-DE" sz="1600" dirty="0" smtClean="0">
                <a:solidFill>
                  <a:srgbClr val="0000CC"/>
                </a:solidFill>
              </a:rPr>
              <a:t> → 16</a:t>
            </a:r>
            <a:r>
              <a:rPr lang="de-DE" sz="1600" baseline="30000" dirty="0" smtClean="0">
                <a:solidFill>
                  <a:srgbClr val="0000CC"/>
                </a:solidFill>
              </a:rPr>
              <a:t>+</a:t>
            </a:r>
            <a:r>
              <a:rPr lang="de-DE" sz="1600" dirty="0" smtClean="0">
                <a:solidFill>
                  <a:srgbClr val="0000CC"/>
                </a:solidFill>
              </a:rPr>
              <a:t> </a:t>
            </a:r>
            <a:r>
              <a:rPr lang="en-US" sz="1600" dirty="0" smtClean="0">
                <a:solidFill>
                  <a:srgbClr val="0000CC"/>
                </a:solidFill>
              </a:rPr>
              <a:t>transition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1600" dirty="0" smtClean="0">
                <a:solidFill>
                  <a:srgbClr val="FF0000"/>
                </a:solidFill>
              </a:rPr>
              <a:t> </a:t>
            </a:r>
            <a:r>
              <a:rPr lang="de-DE" sz="1600" dirty="0" smtClean="0">
                <a:solidFill>
                  <a:srgbClr val="0000CC"/>
                </a:solidFill>
              </a:rPr>
              <a:t>Q</a:t>
            </a:r>
            <a:r>
              <a:rPr lang="de-DE" sz="1600" baseline="-25000" dirty="0" smtClean="0">
                <a:solidFill>
                  <a:srgbClr val="0000CC"/>
                </a:solidFill>
              </a:rPr>
              <a:t>0</a:t>
            </a:r>
            <a:r>
              <a:rPr lang="de-DE" sz="1600" dirty="0" smtClean="0">
                <a:solidFill>
                  <a:srgbClr val="0000CC"/>
                </a:solidFill>
              </a:rPr>
              <a:t> (</a:t>
            </a:r>
            <a:r>
              <a:rPr lang="de-DE" sz="1600" dirty="0" smtClean="0"/>
              <a:t>K=16</a:t>
            </a:r>
            <a:r>
              <a:rPr lang="de-DE" sz="1600" dirty="0" smtClean="0">
                <a:solidFill>
                  <a:srgbClr val="0000CC"/>
                </a:solidFill>
              </a:rPr>
              <a:t>) = 8.2±1.1 b    </a:t>
            </a:r>
            <a:r>
              <a:rPr lang="en-US" sz="1600" dirty="0" smtClean="0">
                <a:solidFill>
                  <a:srgbClr val="0000CC"/>
                </a:solidFill>
              </a:rPr>
              <a:t>rigid rotor model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720000" y="6300000"/>
            <a:ext cx="26564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E. </a:t>
            </a:r>
            <a:r>
              <a:rPr lang="en-US" sz="1000" dirty="0" err="1" smtClean="0"/>
              <a:t>Lubkiewicz</a:t>
            </a:r>
            <a:r>
              <a:rPr lang="en-US" sz="1000" dirty="0" smtClean="0"/>
              <a:t> et al.; Z. Phys. A355 (1996), 377</a:t>
            </a:r>
            <a:endParaRPr lang="en-US" sz="1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000" y="1440000"/>
            <a:ext cx="3419856" cy="242133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298000" y="2564904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357 </a:t>
            </a:r>
            <a:r>
              <a:rPr lang="en-US" sz="1000" b="1" dirty="0" err="1" smtClean="0">
                <a:solidFill>
                  <a:srgbClr val="FF0000"/>
                </a:solidFill>
              </a:rPr>
              <a:t>keV</a:t>
            </a:r>
            <a:endParaRPr lang="en-US" sz="1000" b="1" dirty="0" smtClean="0">
              <a:solidFill>
                <a:srgbClr val="FF0000"/>
              </a:solidFill>
            </a:endParaRPr>
          </a:p>
          <a:p>
            <a:r>
              <a:rPr lang="en-US" sz="1000" b="1" dirty="0" smtClean="0">
                <a:solidFill>
                  <a:srgbClr val="0000CC"/>
                </a:solidFill>
              </a:rPr>
              <a:t>722 </a:t>
            </a:r>
            <a:r>
              <a:rPr lang="en-US" sz="1000" b="1" dirty="0" err="1" smtClean="0">
                <a:solidFill>
                  <a:srgbClr val="0000CC"/>
                </a:solidFill>
              </a:rPr>
              <a:t>keV</a:t>
            </a:r>
            <a:endParaRPr lang="en-US" sz="1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5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Determination of the Beam Current due to a Limitation in Particle Detection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900000" y="1440000"/>
            <a:ext cx="536980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thickness:          </a:t>
            </a:r>
            <a:r>
              <a:rPr lang="en-US" baseline="30000" dirty="0" smtClean="0"/>
              <a:t>178</a:t>
            </a:r>
            <a:r>
              <a:rPr lang="en-US" dirty="0" smtClean="0"/>
              <a:t>Hf           </a:t>
            </a:r>
            <a:r>
              <a:rPr lang="en-US" dirty="0" smtClean="0">
                <a:solidFill>
                  <a:srgbClr val="0000CC"/>
                </a:solidFill>
              </a:rPr>
              <a:t>10</a:t>
            </a:r>
            <a:r>
              <a:rPr lang="en-US" baseline="30000" dirty="0" smtClean="0">
                <a:solidFill>
                  <a:srgbClr val="0000CC"/>
                </a:solidFill>
              </a:rPr>
              <a:t>16</a:t>
            </a:r>
            <a:r>
              <a:rPr lang="en-US" dirty="0" smtClean="0">
                <a:solidFill>
                  <a:srgbClr val="0000CC"/>
                </a:solidFill>
              </a:rPr>
              <a:t> particles/cm</a:t>
            </a:r>
            <a:r>
              <a:rPr lang="en-US" baseline="30000" dirty="0" smtClean="0">
                <a:solidFill>
                  <a:srgbClr val="0000CC"/>
                </a:solidFill>
              </a:rPr>
              <a:t>2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</a:t>
            </a:r>
            <a:r>
              <a:rPr lang="en-US" baseline="30000" dirty="0" smtClean="0"/>
              <a:t>178m2</a:t>
            </a:r>
            <a:r>
              <a:rPr lang="en-US" dirty="0" smtClean="0"/>
              <a:t>Hf           10</a:t>
            </a:r>
            <a:r>
              <a:rPr lang="en-US" baseline="30000" dirty="0" smtClean="0"/>
              <a:t>14</a:t>
            </a:r>
            <a:r>
              <a:rPr lang="en-US" dirty="0" smtClean="0"/>
              <a:t> particles/cm</a:t>
            </a:r>
            <a:r>
              <a:rPr lang="en-US" baseline="30000" dirty="0" smtClean="0"/>
              <a:t>2</a:t>
            </a:r>
          </a:p>
          <a:p>
            <a:endParaRPr lang="en-US" dirty="0"/>
          </a:p>
          <a:p>
            <a:r>
              <a:rPr lang="en-US" dirty="0" smtClean="0"/>
              <a:t>beam current (</a:t>
            </a:r>
            <a:r>
              <a:rPr lang="en-US" dirty="0" smtClean="0">
                <a:solidFill>
                  <a:srgbClr val="0000CC"/>
                </a:solidFill>
              </a:rPr>
              <a:t>100 </a:t>
            </a:r>
            <a:r>
              <a:rPr lang="en-US" dirty="0" err="1" smtClean="0">
                <a:solidFill>
                  <a:srgbClr val="0000CC"/>
                </a:solidFill>
              </a:rPr>
              <a:t>pnA</a:t>
            </a:r>
            <a:r>
              <a:rPr lang="en-US" dirty="0" smtClean="0"/>
              <a:t>):                </a:t>
            </a:r>
            <a:r>
              <a:rPr lang="en-US" dirty="0" smtClean="0">
                <a:solidFill>
                  <a:srgbClr val="0000CC"/>
                </a:solidFill>
              </a:rPr>
              <a:t>6.25·10</a:t>
            </a:r>
            <a:r>
              <a:rPr lang="en-US" baseline="30000" dirty="0" smtClean="0">
                <a:solidFill>
                  <a:srgbClr val="0000CC"/>
                </a:solidFill>
              </a:rPr>
              <a:t>11</a:t>
            </a:r>
            <a:r>
              <a:rPr lang="en-US" dirty="0" smtClean="0">
                <a:solidFill>
                  <a:srgbClr val="0000CC"/>
                </a:solidFill>
              </a:rPr>
              <a:t> particles/s</a:t>
            </a:r>
          </a:p>
          <a:p>
            <a:endParaRPr lang="en-US" dirty="0"/>
          </a:p>
          <a:p>
            <a:r>
              <a:rPr lang="en-US" dirty="0" smtClean="0"/>
              <a:t>max. luminosity                              </a:t>
            </a:r>
            <a:r>
              <a:rPr lang="en-US" dirty="0" smtClean="0">
                <a:solidFill>
                  <a:srgbClr val="0000CC"/>
                </a:solidFill>
              </a:rPr>
              <a:t>6.25·10</a:t>
            </a:r>
            <a:r>
              <a:rPr lang="en-US" baseline="30000" dirty="0" smtClean="0">
                <a:solidFill>
                  <a:srgbClr val="0000CC"/>
                </a:solidFill>
              </a:rPr>
              <a:t>27</a:t>
            </a:r>
            <a:r>
              <a:rPr lang="en-US" dirty="0" smtClean="0">
                <a:solidFill>
                  <a:srgbClr val="0000CC"/>
                </a:solidFill>
              </a:rPr>
              <a:t> [cm</a:t>
            </a:r>
            <a:r>
              <a:rPr lang="en-US" baseline="30000" dirty="0" smtClean="0">
                <a:solidFill>
                  <a:srgbClr val="0000CC"/>
                </a:solidFill>
              </a:rPr>
              <a:t>-2</a:t>
            </a:r>
            <a:r>
              <a:rPr lang="en-US" dirty="0" smtClean="0">
                <a:solidFill>
                  <a:srgbClr val="0000CC"/>
                </a:solidFill>
              </a:rPr>
              <a:t>s</a:t>
            </a:r>
            <a:r>
              <a:rPr lang="en-US" baseline="30000" dirty="0" smtClean="0">
                <a:solidFill>
                  <a:srgbClr val="0000CC"/>
                </a:solidFill>
              </a:rPr>
              <a:t>-1</a:t>
            </a:r>
            <a:r>
              <a:rPr lang="en-US" dirty="0" smtClean="0">
                <a:solidFill>
                  <a:srgbClr val="0000CC"/>
                </a:solidFill>
              </a:rPr>
              <a:t>]</a:t>
            </a:r>
          </a:p>
          <a:p>
            <a:endParaRPr lang="en-US" dirty="0"/>
          </a:p>
          <a:p>
            <a:r>
              <a:rPr lang="en-US" dirty="0" smtClean="0"/>
              <a:t>Rutherford cross section                 </a:t>
            </a:r>
            <a:r>
              <a:rPr lang="en-US" dirty="0" smtClean="0">
                <a:solidFill>
                  <a:srgbClr val="0000CC"/>
                </a:solidFill>
              </a:rPr>
              <a:t>50 [b]</a:t>
            </a:r>
          </a:p>
          <a:p>
            <a:endParaRPr lang="en-US" dirty="0"/>
          </a:p>
          <a:p>
            <a:r>
              <a:rPr lang="en-US" dirty="0" smtClean="0"/>
              <a:t>count rate in particle counter          </a:t>
            </a:r>
            <a:r>
              <a:rPr lang="en-US" dirty="0" smtClean="0">
                <a:solidFill>
                  <a:srgbClr val="0000CC"/>
                </a:solidFill>
              </a:rPr>
              <a:t>3·10</a:t>
            </a:r>
            <a:r>
              <a:rPr lang="en-US" baseline="30000" dirty="0" smtClean="0">
                <a:solidFill>
                  <a:srgbClr val="0000CC"/>
                </a:solidFill>
              </a:rPr>
              <a:t>5</a:t>
            </a:r>
            <a:r>
              <a:rPr lang="en-US" dirty="0" smtClean="0">
                <a:solidFill>
                  <a:srgbClr val="0000CC"/>
                </a:solidFill>
              </a:rPr>
              <a:t> [s</a:t>
            </a:r>
            <a:r>
              <a:rPr lang="en-US" baseline="30000" dirty="0" smtClean="0">
                <a:solidFill>
                  <a:srgbClr val="0000CC"/>
                </a:solidFill>
              </a:rPr>
              <a:t>-1</a:t>
            </a:r>
            <a:r>
              <a:rPr lang="en-US" dirty="0" smtClean="0">
                <a:solidFill>
                  <a:srgbClr val="0000CC"/>
                </a:solidFill>
              </a:rPr>
              <a:t>]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97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γ-Background from the Decay of the K=16 isomer in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008000"/>
            <a:ext cx="3852950" cy="399509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764000" y="612000"/>
            <a:ext cx="2204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decay scheme of 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178m2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392000" y="1044000"/>
            <a:ext cx="324000" cy="3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051720" y="342900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quasi-particle state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203848" y="1628800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quasi-particle state</a:t>
            </a:r>
            <a:endParaRPr lang="en-US" sz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3564000" y="1184400"/>
            <a:ext cx="6840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720000" y="6300000"/>
            <a:ext cx="26452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Helmer &amp; Reich; </a:t>
            </a:r>
            <a:r>
              <a:rPr lang="en-US" sz="1000" dirty="0" err="1" smtClean="0"/>
              <a:t>Nucl</a:t>
            </a:r>
            <a:r>
              <a:rPr lang="en-US" sz="1000" dirty="0" smtClean="0"/>
              <a:t>. Phys. A114 (1968), 649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4752950" y="2852936"/>
                <a:ext cx="3852337" cy="3347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reaction: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1600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de-DE" sz="1600" b="0" i="1" smtClean="0">
                            <a:latin typeface="Cambria Math"/>
                          </a:rPr>
                          <m:t>70</m:t>
                        </m:r>
                      </m:sub>
                      <m:sup>
                        <m:r>
                          <a:rPr lang="de-DE" sz="1600" b="0" i="1" smtClean="0">
                            <a:latin typeface="Cambria Math"/>
                          </a:rPr>
                          <m:t>176</m:t>
                        </m:r>
                      </m:sup>
                      <m:e>
                        <m:r>
                          <a:rPr lang="de-DE" sz="1600" b="0" i="1" smtClean="0">
                            <a:latin typeface="Cambria Math"/>
                          </a:rPr>
                          <m:t>𝑌𝑏</m:t>
                        </m:r>
                      </m:e>
                    </m:sPre>
                    <m:d>
                      <m:dPr>
                        <m:ctrlPr>
                          <a:rPr lang="en-US" sz="16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,2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sPre>
                      <m:sPrePr>
                        <m:ctrlPr>
                          <a:rPr lang="en-US" sz="1600" i="1" smtClean="0">
                            <a:latin typeface="Cambria Math"/>
                          </a:rPr>
                        </m:ctrlPr>
                      </m:sPrePr>
                      <m:sub>
                        <m:r>
                          <a:rPr lang="de-DE" sz="1600" b="0" i="1" smtClean="0">
                            <a:latin typeface="Cambria Math"/>
                          </a:rPr>
                          <m:t>72</m:t>
                        </m:r>
                      </m:sub>
                      <m:sup>
                        <m:r>
                          <a:rPr lang="de-DE" sz="1600" b="0" i="1" smtClean="0">
                            <a:latin typeface="Cambria Math"/>
                          </a:rPr>
                          <m:t>178</m:t>
                        </m:r>
                      </m:sup>
                      <m:e>
                        <m:r>
                          <a:rPr lang="de-DE" sz="1600" b="0" i="1" smtClean="0">
                            <a:latin typeface="Cambria Math"/>
                          </a:rPr>
                          <m:t>𝐻𝑓</m:t>
                        </m:r>
                      </m:e>
                    </m:sPre>
                  </m:oMath>
                </a14:m>
                <a:endParaRPr lang="en-US" sz="1600" dirty="0" smtClean="0"/>
              </a:p>
              <a:p>
                <a:endParaRPr lang="en-US" sz="400" dirty="0" smtClean="0"/>
              </a:p>
              <a:p>
                <a:r>
                  <a:rPr lang="en-US" sz="1600" dirty="0" smtClean="0"/>
                  <a:t>production rate for </a:t>
                </a:r>
                <a:r>
                  <a:rPr lang="en-US" sz="1600" baseline="30000" dirty="0" smtClean="0"/>
                  <a:t>178m2</a:t>
                </a:r>
                <a:r>
                  <a:rPr lang="en-US" sz="1600" dirty="0" smtClean="0"/>
                  <a:t>Hf   </a:t>
                </a:r>
                <a:r>
                  <a:rPr lang="en-US" sz="1600" dirty="0" smtClean="0">
                    <a:solidFill>
                      <a:srgbClr val="0000CC"/>
                    </a:solidFill>
                  </a:rPr>
                  <a:t>N</a:t>
                </a:r>
                <a:r>
                  <a:rPr lang="en-US" sz="1600" baseline="-25000" dirty="0" smtClean="0">
                    <a:solidFill>
                      <a:srgbClr val="0000CC"/>
                    </a:solidFill>
                  </a:rPr>
                  <a:t>0</a:t>
                </a:r>
                <a:r>
                  <a:rPr lang="en-US" sz="1600" dirty="0" smtClean="0">
                    <a:solidFill>
                      <a:srgbClr val="0000CC"/>
                    </a:solidFill>
                  </a:rPr>
                  <a:t> = 10</a:t>
                </a:r>
                <a:r>
                  <a:rPr lang="en-US" sz="1600" baseline="30000" dirty="0" smtClean="0">
                    <a:solidFill>
                      <a:srgbClr val="0000CC"/>
                    </a:solidFill>
                  </a:rPr>
                  <a:t>14</a:t>
                </a:r>
                <a:r>
                  <a:rPr lang="en-US" sz="1600" dirty="0" smtClean="0">
                    <a:solidFill>
                      <a:srgbClr val="0000CC"/>
                    </a:solidFill>
                  </a:rPr>
                  <a:t> atoms</a:t>
                </a:r>
              </a:p>
              <a:p>
                <a:endParaRPr lang="en-US" sz="2000" dirty="0">
                  <a:solidFill>
                    <a:srgbClr val="0000CC"/>
                  </a:solidFill>
                </a:endParaRPr>
              </a:p>
              <a:p>
                <a:r>
                  <a:rPr lang="en-US" sz="1600" dirty="0" smtClean="0">
                    <a:solidFill>
                      <a:srgbClr val="0000CC"/>
                    </a:solidFill>
                  </a:rPr>
                  <a:t>radioactive decay: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𝐾</m:t>
                      </m:r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16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groupChr>
                        <m:groupChrPr>
                          <m:chr m:val="→"/>
                          <m:vertJc m:val="bot"/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m:rPr>
                              <m:brk m:alnAt="2"/>
                            </m:rPr>
                            <a:rPr lang="de-DE" sz="1600" b="0" i="1" smtClean="0">
                              <a:latin typeface="Cambria Math"/>
                            </a:rPr>
                            <m:t>=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31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𝑦</m:t>
                          </m:r>
                        </m:e>
                      </m:groupChr>
                      <m:r>
                        <a:rPr lang="de-DE" sz="1600" b="0" i="1" smtClean="0">
                          <a:latin typeface="Cambria Math"/>
                        </a:rPr>
                        <m:t>𝐾</m:t>
                      </m:r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8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groupChr>
                        <m:groupChrPr>
                          <m:chr m:val="→"/>
                          <m:vertJc m:val="bot"/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m:rPr>
                              <m:brk m:alnAt="2"/>
                            </m:rPr>
                            <a:rPr lang="de-DE" sz="1600" b="0" i="1" smtClean="0">
                              <a:latin typeface="Cambria Math"/>
                            </a:rPr>
                            <m:t>=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4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𝑠</m:t>
                          </m:r>
                        </m:e>
                      </m:groupChr>
                      <m:r>
                        <a:rPr lang="de-DE" sz="1600" b="0" i="1" smtClean="0">
                          <a:latin typeface="Cambria Math"/>
                        </a:rPr>
                        <m:t>𝐾</m:t>
                      </m:r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de-DE" sz="16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1600" dirty="0" smtClean="0"/>
              </a:p>
              <a:p>
                <a:endParaRPr lang="en-US" sz="800" dirty="0"/>
              </a:p>
              <a:p>
                <a:r>
                  <a:rPr lang="en-US" sz="1600" dirty="0" smtClean="0">
                    <a:solidFill>
                      <a:srgbClr val="0000CC"/>
                    </a:solidFill>
                  </a:rPr>
                  <a:t>activity: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de-DE" sz="16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6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de-DE" sz="1600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sz="16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600" dirty="0" smtClean="0"/>
              </a:p>
              <a:p>
                <a:r>
                  <a:rPr lang="en-US" sz="1600" dirty="0"/>
                  <a:t> </a:t>
                </a:r>
                <a:r>
                  <a:rPr lang="en-US" sz="1600" dirty="0" smtClean="0"/>
                  <a:t>             </a:t>
                </a:r>
                <a:r>
                  <a:rPr lang="en-US" sz="1600" dirty="0" smtClean="0">
                    <a:solidFill>
                      <a:srgbClr val="0000CC"/>
                    </a:solidFill>
                  </a:rPr>
                  <a:t>= 7.1·10</a:t>
                </a:r>
                <a:r>
                  <a:rPr lang="en-US" sz="1600" baseline="30000" dirty="0" smtClean="0">
                    <a:solidFill>
                      <a:srgbClr val="0000CC"/>
                    </a:solidFill>
                  </a:rPr>
                  <a:t>4</a:t>
                </a:r>
                <a:r>
                  <a:rPr lang="en-US" sz="1600" dirty="0" smtClean="0">
                    <a:solidFill>
                      <a:srgbClr val="0000CC"/>
                    </a:solidFill>
                  </a:rPr>
                  <a:t> [s</a:t>
                </a:r>
                <a:r>
                  <a:rPr lang="en-US" sz="1600" baseline="30000" dirty="0" smtClean="0">
                    <a:solidFill>
                      <a:srgbClr val="0000CC"/>
                    </a:solidFill>
                  </a:rPr>
                  <a:t>-1</a:t>
                </a:r>
                <a:r>
                  <a:rPr lang="en-US" sz="1600" dirty="0" smtClean="0">
                    <a:solidFill>
                      <a:srgbClr val="0000CC"/>
                    </a:solidFill>
                  </a:rPr>
                  <a:t>]</a:t>
                </a:r>
              </a:p>
              <a:p>
                <a:endParaRPr lang="en-US" sz="800" dirty="0">
                  <a:solidFill>
                    <a:srgbClr val="0000CC"/>
                  </a:solidFill>
                </a:endParaRPr>
              </a:p>
              <a:p>
                <a:r>
                  <a:rPr lang="en-US" sz="1600" dirty="0" smtClean="0"/>
                  <a:t>γ-multiplicity to the ground state M</a:t>
                </a:r>
                <a:r>
                  <a:rPr lang="el-GR" sz="1600" baseline="-25000" dirty="0" smtClean="0"/>
                  <a:t>γ</a:t>
                </a:r>
                <a:r>
                  <a:rPr lang="de-DE" sz="1600" dirty="0" smtClean="0"/>
                  <a:t>~5</a:t>
                </a:r>
              </a:p>
              <a:p>
                <a:r>
                  <a:rPr lang="en-US" sz="1600" b="1" dirty="0" smtClean="0">
                    <a:solidFill>
                      <a:srgbClr val="0000CC"/>
                    </a:solidFill>
                  </a:rPr>
                  <a:t>γ-ray count rate in </a:t>
                </a:r>
                <a:r>
                  <a:rPr lang="de-DE" sz="1600" b="1" dirty="0" smtClean="0">
                    <a:solidFill>
                      <a:srgbClr val="0000CC"/>
                    </a:solidFill>
                  </a:rPr>
                  <a:t>4</a:t>
                </a:r>
                <a:r>
                  <a:rPr lang="el-GR" sz="1600" b="1" dirty="0" smtClean="0">
                    <a:solidFill>
                      <a:srgbClr val="0000CC"/>
                    </a:solidFill>
                  </a:rPr>
                  <a:t>π</a:t>
                </a:r>
                <a:r>
                  <a:rPr lang="de-DE" sz="1600" b="1" dirty="0" smtClean="0">
                    <a:solidFill>
                      <a:srgbClr val="0000CC"/>
                    </a:solidFill>
                  </a:rPr>
                  <a:t>: 3.6·10</a:t>
                </a:r>
                <a:r>
                  <a:rPr lang="de-DE" sz="1600" b="1" baseline="30000" dirty="0" smtClean="0">
                    <a:solidFill>
                      <a:srgbClr val="0000CC"/>
                    </a:solidFill>
                  </a:rPr>
                  <a:t>5</a:t>
                </a:r>
                <a:r>
                  <a:rPr lang="de-DE" sz="1600" b="1" dirty="0" smtClean="0">
                    <a:solidFill>
                      <a:srgbClr val="0000CC"/>
                    </a:solidFill>
                  </a:rPr>
                  <a:t> [s</a:t>
                </a:r>
                <a:r>
                  <a:rPr lang="de-DE" sz="1600" b="1" baseline="30000" dirty="0" smtClean="0">
                    <a:solidFill>
                      <a:srgbClr val="0000CC"/>
                    </a:solidFill>
                  </a:rPr>
                  <a:t>-1</a:t>
                </a:r>
                <a:r>
                  <a:rPr lang="de-DE" sz="1600" b="1" dirty="0" smtClean="0">
                    <a:solidFill>
                      <a:srgbClr val="0000CC"/>
                    </a:solidFill>
                  </a:rPr>
                  <a:t>]</a:t>
                </a:r>
                <a:endParaRPr lang="en-US" sz="16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950" y="2852936"/>
                <a:ext cx="3852337" cy="3347455"/>
              </a:xfrm>
              <a:prstGeom prst="rect">
                <a:avLst/>
              </a:prstGeom>
              <a:blipFill rotWithShape="1">
                <a:blip r:embed="rId3"/>
                <a:stretch>
                  <a:fillRect l="-949" t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402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of </a:t>
            </a:r>
            <a:r>
              <a:rPr lang="en-US" baseline="30000" dirty="0" smtClean="0"/>
              <a:t>178</a:t>
            </a:r>
            <a:r>
              <a:rPr lang="en-US" dirty="0" smtClean="0"/>
              <a:t>Hf – K-Isomers</a:t>
            </a:r>
            <a:endParaRPr lang="en-US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0" y="874800"/>
            <a:ext cx="8844410" cy="4903585"/>
            <a:chOff x="0" y="1450685"/>
            <a:chExt cx="8844410" cy="4903585"/>
          </a:xfrm>
        </p:grpSpPr>
        <p:sp>
          <p:nvSpPr>
            <p:cNvPr id="132" name="Inhaltsplatzhalter 2"/>
            <p:cNvSpPr txBox="1">
              <a:spLocks/>
            </p:cNvSpPr>
            <p:nvPr/>
          </p:nvSpPr>
          <p:spPr>
            <a:xfrm>
              <a:off x="422565" y="1450685"/>
              <a:ext cx="8211834" cy="49035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24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20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8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6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Clr>
                  <a:srgbClr val="FDBB63"/>
                </a:buClr>
                <a:buFont typeface="Wingdings" charset="2"/>
                <a:buChar char="§"/>
                <a:defRPr sz="1400" kern="1200">
                  <a:solidFill>
                    <a:srgbClr val="333333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well-known example</a:t>
              </a:r>
              <a:r>
                <a:rPr lang="de-DE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de-DE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3" name="Picture 4" descr="178Hf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DCA"/>
                </a:clrFrom>
                <a:clrTo>
                  <a:srgbClr val="FFFDC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14575"/>
              <a:ext cx="4800600" cy="347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34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0498870"/>
                </p:ext>
              </p:extLst>
            </p:nvPr>
          </p:nvGraphicFramePr>
          <p:xfrm>
            <a:off x="2913063" y="5410200"/>
            <a:ext cx="1735137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6" name="Equation" r:id="rId5" imgW="825500" imgH="254000" progId="Equation.DSMT4">
                    <p:embed/>
                  </p:oleObj>
                </mc:Choice>
                <mc:Fallback>
                  <p:oleObj name="Equation" r:id="rId5" imgW="825500" imgH="254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063" y="5410200"/>
                          <a:ext cx="1735137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5" name="Line 73"/>
            <p:cNvSpPr>
              <a:spLocks noChangeShapeType="1"/>
            </p:cNvSpPr>
            <p:nvPr/>
          </p:nvSpPr>
          <p:spPr bwMode="auto">
            <a:xfrm flipV="1">
              <a:off x="3397101" y="4038600"/>
              <a:ext cx="0" cy="1371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36" name="Line 7"/>
            <p:cNvSpPr>
              <a:spLocks noChangeShapeType="1"/>
            </p:cNvSpPr>
            <p:nvPr/>
          </p:nvSpPr>
          <p:spPr bwMode="auto">
            <a:xfrm>
              <a:off x="5586860" y="31561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37" name="Line 8"/>
            <p:cNvSpPr>
              <a:spLocks noChangeShapeType="1"/>
            </p:cNvSpPr>
            <p:nvPr/>
          </p:nvSpPr>
          <p:spPr bwMode="auto">
            <a:xfrm>
              <a:off x="5586860" y="36133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38" name="Line 9"/>
            <p:cNvSpPr>
              <a:spLocks noChangeShapeType="1"/>
            </p:cNvSpPr>
            <p:nvPr/>
          </p:nvSpPr>
          <p:spPr bwMode="auto">
            <a:xfrm>
              <a:off x="5586860" y="41467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39" name="Line 10"/>
            <p:cNvSpPr>
              <a:spLocks noChangeShapeType="1"/>
            </p:cNvSpPr>
            <p:nvPr/>
          </p:nvSpPr>
          <p:spPr bwMode="auto">
            <a:xfrm>
              <a:off x="5586860" y="47563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40" name="Line 11"/>
            <p:cNvSpPr>
              <a:spLocks noChangeShapeType="1"/>
            </p:cNvSpPr>
            <p:nvPr/>
          </p:nvSpPr>
          <p:spPr bwMode="auto">
            <a:xfrm>
              <a:off x="5586860" y="52897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41" name="Line 12"/>
            <p:cNvSpPr>
              <a:spLocks noChangeShapeType="1"/>
            </p:cNvSpPr>
            <p:nvPr/>
          </p:nvSpPr>
          <p:spPr bwMode="auto">
            <a:xfrm>
              <a:off x="5586860" y="57469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42" name="Line 13"/>
            <p:cNvSpPr>
              <a:spLocks noChangeShapeType="1"/>
            </p:cNvSpPr>
            <p:nvPr/>
          </p:nvSpPr>
          <p:spPr bwMode="auto">
            <a:xfrm>
              <a:off x="7110860" y="31561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43" name="Line 14"/>
            <p:cNvSpPr>
              <a:spLocks noChangeShapeType="1"/>
            </p:cNvSpPr>
            <p:nvPr/>
          </p:nvSpPr>
          <p:spPr bwMode="auto">
            <a:xfrm>
              <a:off x="7110860" y="36133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44" name="Line 15"/>
            <p:cNvSpPr>
              <a:spLocks noChangeShapeType="1"/>
            </p:cNvSpPr>
            <p:nvPr/>
          </p:nvSpPr>
          <p:spPr bwMode="auto">
            <a:xfrm>
              <a:off x="7110860" y="41467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45" name="Line 16"/>
            <p:cNvSpPr>
              <a:spLocks noChangeShapeType="1"/>
            </p:cNvSpPr>
            <p:nvPr/>
          </p:nvSpPr>
          <p:spPr bwMode="auto">
            <a:xfrm>
              <a:off x="7110860" y="47563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46" name="Line 17"/>
            <p:cNvSpPr>
              <a:spLocks noChangeShapeType="1"/>
            </p:cNvSpPr>
            <p:nvPr/>
          </p:nvSpPr>
          <p:spPr bwMode="auto">
            <a:xfrm>
              <a:off x="7110860" y="52897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47" name="Line 18"/>
            <p:cNvSpPr>
              <a:spLocks noChangeShapeType="1"/>
            </p:cNvSpPr>
            <p:nvPr/>
          </p:nvSpPr>
          <p:spPr bwMode="auto">
            <a:xfrm>
              <a:off x="7110860" y="5746918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48" name="Line 19"/>
            <p:cNvSpPr>
              <a:spLocks noChangeShapeType="1"/>
            </p:cNvSpPr>
            <p:nvPr/>
          </p:nvSpPr>
          <p:spPr bwMode="auto">
            <a:xfrm>
              <a:off x="5434460" y="4527718"/>
              <a:ext cx="2743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49" name="Oval 20"/>
            <p:cNvSpPr>
              <a:spLocks noChangeArrowheads="1"/>
            </p:cNvSpPr>
            <p:nvPr/>
          </p:nvSpPr>
          <p:spPr bwMode="auto">
            <a:xfrm>
              <a:off x="5815460" y="5670718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0" name="Oval 21"/>
            <p:cNvSpPr>
              <a:spLocks noChangeArrowheads="1"/>
            </p:cNvSpPr>
            <p:nvPr/>
          </p:nvSpPr>
          <p:spPr bwMode="auto">
            <a:xfrm>
              <a:off x="6120260" y="5670718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1" name="Oval 22"/>
            <p:cNvSpPr>
              <a:spLocks noChangeArrowheads="1"/>
            </p:cNvSpPr>
            <p:nvPr/>
          </p:nvSpPr>
          <p:spPr bwMode="auto">
            <a:xfrm>
              <a:off x="5815460" y="5213518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2" name="Oval 23"/>
            <p:cNvSpPr>
              <a:spLocks noChangeArrowheads="1"/>
            </p:cNvSpPr>
            <p:nvPr/>
          </p:nvSpPr>
          <p:spPr bwMode="auto">
            <a:xfrm>
              <a:off x="6120260" y="5213518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3" name="Oval 24"/>
            <p:cNvSpPr>
              <a:spLocks noChangeArrowheads="1"/>
            </p:cNvSpPr>
            <p:nvPr/>
          </p:nvSpPr>
          <p:spPr bwMode="auto">
            <a:xfrm>
              <a:off x="7339460" y="521351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4" name="Oval 25"/>
            <p:cNvSpPr>
              <a:spLocks noChangeArrowheads="1"/>
            </p:cNvSpPr>
            <p:nvPr/>
          </p:nvSpPr>
          <p:spPr bwMode="auto">
            <a:xfrm>
              <a:off x="7644260" y="521351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5" name="Oval 26"/>
            <p:cNvSpPr>
              <a:spLocks noChangeArrowheads="1"/>
            </p:cNvSpPr>
            <p:nvPr/>
          </p:nvSpPr>
          <p:spPr bwMode="auto">
            <a:xfrm>
              <a:off x="7339460" y="567071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6" name="Oval 27"/>
            <p:cNvSpPr>
              <a:spLocks noChangeArrowheads="1"/>
            </p:cNvSpPr>
            <p:nvPr/>
          </p:nvSpPr>
          <p:spPr bwMode="auto">
            <a:xfrm>
              <a:off x="7644260" y="567071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7" name="Oval 28"/>
            <p:cNvSpPr>
              <a:spLocks noChangeArrowheads="1"/>
            </p:cNvSpPr>
            <p:nvPr/>
          </p:nvSpPr>
          <p:spPr bwMode="auto">
            <a:xfrm>
              <a:off x="5815460" y="4680118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8" name="Oval 29"/>
            <p:cNvSpPr>
              <a:spLocks noChangeArrowheads="1"/>
            </p:cNvSpPr>
            <p:nvPr/>
          </p:nvSpPr>
          <p:spPr bwMode="auto">
            <a:xfrm>
              <a:off x="5815460" y="4070518"/>
              <a:ext cx="152400" cy="152400"/>
            </a:xfrm>
            <a:prstGeom prst="ellipse">
              <a:avLst/>
            </a:prstGeom>
            <a:solidFill>
              <a:srgbClr val="3333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59" name="Oval 30"/>
            <p:cNvSpPr>
              <a:spLocks noChangeArrowheads="1"/>
            </p:cNvSpPr>
            <p:nvPr/>
          </p:nvSpPr>
          <p:spPr bwMode="auto">
            <a:xfrm>
              <a:off x="7339460" y="407051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0" name="Oval 31"/>
            <p:cNvSpPr>
              <a:spLocks noChangeArrowheads="1"/>
            </p:cNvSpPr>
            <p:nvPr/>
          </p:nvSpPr>
          <p:spPr bwMode="auto">
            <a:xfrm>
              <a:off x="7339460" y="4680118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1" name="Text Box 32"/>
            <p:cNvSpPr txBox="1">
              <a:spLocks noChangeArrowheads="1"/>
            </p:cNvSpPr>
            <p:nvPr/>
          </p:nvSpPr>
          <p:spPr bwMode="auto">
            <a:xfrm>
              <a:off x="6194872" y="4299118"/>
              <a:ext cx="129698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Fermi Surface</a:t>
              </a:r>
            </a:p>
          </p:txBody>
        </p:sp>
        <p:sp>
          <p:nvSpPr>
            <p:cNvPr id="162" name="Text Box 33"/>
            <p:cNvSpPr txBox="1">
              <a:spLocks noChangeArrowheads="1"/>
            </p:cNvSpPr>
            <p:nvPr/>
          </p:nvSpPr>
          <p:spPr bwMode="auto">
            <a:xfrm>
              <a:off x="5542410" y="5975518"/>
              <a:ext cx="958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neutron</a:t>
              </a:r>
            </a:p>
          </p:txBody>
        </p:sp>
        <p:sp>
          <p:nvSpPr>
            <p:cNvPr id="163" name="Text Box 34"/>
            <p:cNvSpPr txBox="1">
              <a:spLocks noChangeArrowheads="1"/>
            </p:cNvSpPr>
            <p:nvPr/>
          </p:nvSpPr>
          <p:spPr bwMode="auto">
            <a:xfrm>
              <a:off x="7117210" y="5975518"/>
              <a:ext cx="8318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proton</a:t>
              </a:r>
            </a:p>
          </p:txBody>
        </p:sp>
        <p:sp>
          <p:nvSpPr>
            <p:cNvPr id="164" name="Text Box 35"/>
            <p:cNvSpPr txBox="1">
              <a:spLocks noChangeArrowheads="1"/>
            </p:cNvSpPr>
            <p:nvPr/>
          </p:nvSpPr>
          <p:spPr bwMode="auto">
            <a:xfrm>
              <a:off x="4758185" y="4599156"/>
              <a:ext cx="82391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7/2[514]</a:t>
              </a:r>
            </a:p>
          </p:txBody>
        </p:sp>
        <p:sp>
          <p:nvSpPr>
            <p:cNvPr id="165" name="Text Box 36"/>
            <p:cNvSpPr txBox="1">
              <a:spLocks noChangeArrowheads="1"/>
            </p:cNvSpPr>
            <p:nvPr/>
          </p:nvSpPr>
          <p:spPr bwMode="auto">
            <a:xfrm>
              <a:off x="4758185" y="3989556"/>
              <a:ext cx="82391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9/2[624]</a:t>
              </a:r>
            </a:p>
          </p:txBody>
        </p:sp>
        <p:sp>
          <p:nvSpPr>
            <p:cNvPr id="166" name="Text Box 37"/>
            <p:cNvSpPr txBox="1">
              <a:spLocks noChangeArrowheads="1"/>
            </p:cNvSpPr>
            <p:nvPr/>
          </p:nvSpPr>
          <p:spPr bwMode="auto">
            <a:xfrm>
              <a:off x="8020497" y="3994318"/>
              <a:ext cx="8239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9/2[514]</a:t>
              </a:r>
            </a:p>
          </p:txBody>
        </p:sp>
        <p:sp>
          <p:nvSpPr>
            <p:cNvPr id="167" name="Text Box 38"/>
            <p:cNvSpPr txBox="1">
              <a:spLocks noChangeArrowheads="1"/>
            </p:cNvSpPr>
            <p:nvPr/>
          </p:nvSpPr>
          <p:spPr bwMode="auto">
            <a:xfrm>
              <a:off x="8020497" y="4603918"/>
              <a:ext cx="82391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</a:rPr>
                <a:t>7/2[404]</a:t>
              </a:r>
            </a:p>
          </p:txBody>
        </p:sp>
        <p:sp>
          <p:nvSpPr>
            <p:cNvPr id="168" name="Line 52"/>
            <p:cNvSpPr>
              <a:spLocks noChangeShapeType="1"/>
            </p:cNvSpPr>
            <p:nvPr/>
          </p:nvSpPr>
          <p:spPr bwMode="auto">
            <a:xfrm flipV="1">
              <a:off x="5886897" y="55183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69" name="Line 53"/>
            <p:cNvSpPr>
              <a:spLocks noChangeShapeType="1"/>
            </p:cNvSpPr>
            <p:nvPr/>
          </p:nvSpPr>
          <p:spPr bwMode="auto">
            <a:xfrm>
              <a:off x="6191697" y="58231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70" name="Line 54"/>
            <p:cNvSpPr>
              <a:spLocks noChangeShapeType="1"/>
            </p:cNvSpPr>
            <p:nvPr/>
          </p:nvSpPr>
          <p:spPr bwMode="auto">
            <a:xfrm flipV="1">
              <a:off x="5886897" y="50611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71" name="Line 55"/>
            <p:cNvSpPr>
              <a:spLocks noChangeShapeType="1"/>
            </p:cNvSpPr>
            <p:nvPr/>
          </p:nvSpPr>
          <p:spPr bwMode="auto">
            <a:xfrm flipV="1">
              <a:off x="5886897" y="45277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72" name="Line 56"/>
            <p:cNvSpPr>
              <a:spLocks noChangeShapeType="1"/>
            </p:cNvSpPr>
            <p:nvPr/>
          </p:nvSpPr>
          <p:spPr bwMode="auto">
            <a:xfrm flipV="1">
              <a:off x="5886897" y="39181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73" name="Line 57"/>
            <p:cNvSpPr>
              <a:spLocks noChangeShapeType="1"/>
            </p:cNvSpPr>
            <p:nvPr/>
          </p:nvSpPr>
          <p:spPr bwMode="auto">
            <a:xfrm>
              <a:off x="6191697" y="53659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74" name="Line 58"/>
            <p:cNvSpPr>
              <a:spLocks noChangeShapeType="1"/>
            </p:cNvSpPr>
            <p:nvPr/>
          </p:nvSpPr>
          <p:spPr bwMode="auto">
            <a:xfrm flipV="1">
              <a:off x="7410897" y="50611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75" name="Line 59"/>
            <p:cNvSpPr>
              <a:spLocks noChangeShapeType="1"/>
            </p:cNvSpPr>
            <p:nvPr/>
          </p:nvSpPr>
          <p:spPr bwMode="auto">
            <a:xfrm flipV="1">
              <a:off x="7410897" y="55183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76" name="Line 60"/>
            <p:cNvSpPr>
              <a:spLocks noChangeShapeType="1"/>
            </p:cNvSpPr>
            <p:nvPr/>
          </p:nvSpPr>
          <p:spPr bwMode="auto">
            <a:xfrm flipV="1">
              <a:off x="7410897" y="45277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77" name="Line 61"/>
            <p:cNvSpPr>
              <a:spLocks noChangeShapeType="1"/>
            </p:cNvSpPr>
            <p:nvPr/>
          </p:nvSpPr>
          <p:spPr bwMode="auto">
            <a:xfrm flipV="1">
              <a:off x="7410897" y="39181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78" name="Line 62"/>
            <p:cNvSpPr>
              <a:spLocks noChangeShapeType="1"/>
            </p:cNvSpPr>
            <p:nvPr/>
          </p:nvSpPr>
          <p:spPr bwMode="auto">
            <a:xfrm>
              <a:off x="7715697" y="53659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sp>
          <p:nvSpPr>
            <p:cNvPr id="179" name="Line 63"/>
            <p:cNvSpPr>
              <a:spLocks noChangeShapeType="1"/>
            </p:cNvSpPr>
            <p:nvPr/>
          </p:nvSpPr>
          <p:spPr bwMode="auto">
            <a:xfrm>
              <a:off x="7715697" y="5823118"/>
              <a:ext cx="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kern="0" smtClean="0">
                <a:solidFill>
                  <a:srgbClr val="000000"/>
                </a:solidFill>
                <a:latin typeface="Arial"/>
                <a:ea typeface="宋体" pitchFamily="2" charset="-122"/>
              </a:endParaRPr>
            </a:p>
          </p:txBody>
        </p:sp>
        <p:graphicFrame>
          <p:nvGraphicFramePr>
            <p:cNvPr id="180" name="Object 6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3618641"/>
                </p:ext>
              </p:extLst>
            </p:nvPr>
          </p:nvGraphicFramePr>
          <p:xfrm>
            <a:off x="5810697" y="2394118"/>
            <a:ext cx="45402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7" name="Equation" r:id="rId7" imgW="215713" imgH="253780" progId="Equation.DSMT4">
                    <p:embed/>
                  </p:oleObj>
                </mc:Choice>
                <mc:Fallback>
                  <p:oleObj name="Equation" r:id="rId7" imgW="215713" imgH="2537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0697" y="2394118"/>
                          <a:ext cx="454025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1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8465834"/>
                </p:ext>
              </p:extLst>
            </p:nvPr>
          </p:nvGraphicFramePr>
          <p:xfrm>
            <a:off x="7248972" y="2394118"/>
            <a:ext cx="47942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8" name="Equation" r:id="rId9" imgW="228501" imgH="253890" progId="Equation.DSMT4">
                    <p:embed/>
                  </p:oleObj>
                </mc:Choice>
                <mc:Fallback>
                  <p:oleObj name="Equation" r:id="rId9" imgW="228501" imgH="25389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48972" y="2394118"/>
                          <a:ext cx="479425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2" name="Object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4861739"/>
                </p:ext>
              </p:extLst>
            </p:nvPr>
          </p:nvGraphicFramePr>
          <p:xfrm>
            <a:off x="5886897" y="1479718"/>
            <a:ext cx="1735138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49" name="Equation" r:id="rId11" imgW="825500" imgH="254000" progId="Equation.DSMT4">
                    <p:embed/>
                  </p:oleObj>
                </mc:Choice>
                <mc:Fallback>
                  <p:oleObj name="Equation" r:id="rId11" imgW="825500" imgH="254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6897" y="1479718"/>
                          <a:ext cx="1735138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3" name="AutoShape 67"/>
            <p:cNvSpPr>
              <a:spLocks/>
            </p:cNvSpPr>
            <p:nvPr/>
          </p:nvSpPr>
          <p:spPr bwMode="auto">
            <a:xfrm rot="16200000" flipV="1">
              <a:off x="6534597" y="1365418"/>
              <a:ext cx="304800" cy="1600200"/>
            </a:xfrm>
            <a:prstGeom prst="rightBrace">
              <a:avLst>
                <a:gd name="adj1" fmla="val 4375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955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Influence of the </a:t>
            </a:r>
            <a:r>
              <a:rPr lang="el-GR" dirty="0" smtClean="0"/>
              <a:t>γ</a:t>
            </a:r>
            <a:r>
              <a:rPr lang="en-US" dirty="0" smtClean="0"/>
              <a:t>-Background on the Solid Angle of the Ge-Detector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900000" y="1440000"/>
                <a:ext cx="7903126" cy="41251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γ-count rate in 4</a:t>
                </a:r>
                <a:r>
                  <a:rPr lang="el-GR" dirty="0" smtClean="0"/>
                  <a:t>π</a:t>
                </a:r>
                <a:r>
                  <a:rPr lang="de-DE" dirty="0" smtClean="0"/>
                  <a:t> </a:t>
                </a:r>
                <a:r>
                  <a:rPr lang="en-US" dirty="0" smtClean="0"/>
                  <a:t>due to the decay of the K=16 isomer:                       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6.4·10</a:t>
                </a:r>
                <a:r>
                  <a:rPr lang="en-US" baseline="30000" dirty="0" smtClean="0">
                    <a:solidFill>
                      <a:srgbClr val="0000CC"/>
                    </a:solidFill>
                  </a:rPr>
                  <a:t>5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[s</a:t>
                </a:r>
                <a:r>
                  <a:rPr lang="en-US" baseline="30000" dirty="0" smtClean="0">
                    <a:solidFill>
                      <a:srgbClr val="0000CC"/>
                    </a:solidFill>
                  </a:rPr>
                  <a:t>-1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]</a:t>
                </a:r>
              </a:p>
              <a:p>
                <a:endParaRPr lang="en-US" dirty="0"/>
              </a:p>
              <a:p>
                <a:r>
                  <a:rPr lang="en-US" dirty="0" smtClean="0"/>
                  <a:t>total efficiency of a Ge-detector (</a:t>
                </a:r>
                <a:r>
                  <a:rPr lang="el-GR" dirty="0" smtClean="0"/>
                  <a:t>ε</a:t>
                </a:r>
                <a:r>
                  <a:rPr lang="de-DE" baseline="-25000" dirty="0" err="1" smtClean="0"/>
                  <a:t>rel</a:t>
                </a:r>
                <a:r>
                  <a:rPr lang="de-DE" baseline="-25000" dirty="0" smtClean="0"/>
                  <a:t> </a:t>
                </a:r>
                <a:r>
                  <a:rPr lang="de-DE" dirty="0" smtClean="0"/>
                  <a:t>= 30%) </a:t>
                </a:r>
                <a:r>
                  <a:rPr lang="en-US" dirty="0" smtClean="0"/>
                  <a:t>for a 500 </a:t>
                </a:r>
                <a:r>
                  <a:rPr lang="en-US" dirty="0" err="1" smtClean="0"/>
                  <a:t>keV</a:t>
                </a:r>
                <a:r>
                  <a:rPr lang="en-US" dirty="0" smtClean="0"/>
                  <a:t> </a:t>
                </a:r>
                <a:r>
                  <a:rPr lang="el-GR" dirty="0" smtClean="0"/>
                  <a:t>γ</a:t>
                </a:r>
                <a:r>
                  <a:rPr lang="de-DE" dirty="0" smtClean="0"/>
                  <a:t>-</a:t>
                </a:r>
                <a:r>
                  <a:rPr lang="en-US" dirty="0" smtClean="0"/>
                  <a:t>ray</a:t>
                </a:r>
                <a:r>
                  <a:rPr lang="de-DE" dirty="0" smtClean="0"/>
                  <a:t>          </a:t>
                </a:r>
                <a:r>
                  <a:rPr lang="de-DE" dirty="0" smtClean="0">
                    <a:solidFill>
                      <a:srgbClr val="0000CC"/>
                    </a:solidFill>
                  </a:rPr>
                  <a:t>80%</a:t>
                </a:r>
              </a:p>
              <a:p>
                <a:endParaRPr lang="de-DE" dirty="0"/>
              </a:p>
              <a:p>
                <a:r>
                  <a:rPr lang="en-US" dirty="0" smtClean="0"/>
                  <a:t>accepted</a:t>
                </a:r>
                <a:r>
                  <a:rPr lang="de-DE" dirty="0" smtClean="0"/>
                  <a:t> </a:t>
                </a:r>
                <a:r>
                  <a:rPr lang="el-GR" dirty="0" smtClean="0"/>
                  <a:t>γ</a:t>
                </a:r>
                <a:r>
                  <a:rPr lang="en-US" dirty="0" smtClean="0"/>
                  <a:t>-ray count rate in a Ge-detector    </a:t>
                </a:r>
                <a:r>
                  <a:rPr lang="de-DE" dirty="0" smtClean="0"/>
                  <a:t>                                          </a:t>
                </a:r>
                <a:r>
                  <a:rPr lang="de-DE" dirty="0" smtClean="0">
                    <a:solidFill>
                      <a:srgbClr val="0000CC"/>
                    </a:solidFill>
                  </a:rPr>
                  <a:t>5100 [s</a:t>
                </a:r>
                <a:r>
                  <a:rPr lang="de-DE" baseline="30000" dirty="0" smtClean="0">
                    <a:solidFill>
                      <a:srgbClr val="0000CC"/>
                    </a:solidFill>
                  </a:rPr>
                  <a:t>-1</a:t>
                </a:r>
                <a:r>
                  <a:rPr lang="de-DE" dirty="0" smtClean="0">
                    <a:solidFill>
                      <a:srgbClr val="0000CC"/>
                    </a:solidFill>
                  </a:rPr>
                  <a:t>]</a:t>
                </a:r>
              </a:p>
              <a:p>
                <a:endParaRPr lang="de-DE" dirty="0"/>
              </a:p>
              <a:p>
                <a:r>
                  <a:rPr lang="en-US" dirty="0" smtClean="0"/>
                  <a:t>solid angle of  a Ge-detector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Ω</m:t>
                        </m:r>
                      </m:sub>
                    </m:sSub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≅</m:t>
                    </m:r>
                    <m:sSup>
                      <m:sSupPr>
                        <m:ctrlP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radius of Ge-crystal: r = 3 cm</a:t>
                </a:r>
              </a:p>
              <a:p>
                <a:r>
                  <a:rPr lang="en-US" dirty="0" smtClean="0"/>
                  <a:t>distance to the target: R = 15 cm</a:t>
                </a:r>
              </a:p>
              <a:p>
                <a:endParaRPr lang="en-US" dirty="0"/>
              </a:p>
              <a:p>
                <a:r>
                  <a:rPr lang="en-US" dirty="0" smtClean="0"/>
                  <a:t>intrinsic </a:t>
                </a:r>
                <a:r>
                  <a:rPr lang="en-US" dirty="0" err="1" smtClean="0"/>
                  <a:t>photopeak</a:t>
                </a:r>
                <a:r>
                  <a:rPr lang="en-US" dirty="0" smtClean="0"/>
                  <a:t> efficiency for a 500 </a:t>
                </a:r>
                <a:r>
                  <a:rPr lang="en-US" dirty="0" err="1" smtClean="0"/>
                  <a:t>keV</a:t>
                </a:r>
                <a:r>
                  <a:rPr lang="en-US" dirty="0" smtClean="0"/>
                  <a:t> </a:t>
                </a:r>
                <a:r>
                  <a:rPr lang="el-GR" dirty="0" smtClean="0"/>
                  <a:t>γ</a:t>
                </a:r>
                <a:r>
                  <a:rPr lang="en-US" dirty="0" smtClean="0"/>
                  <a:t>-ray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≅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0.2</m:t>
                    </m:r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  <a:p>
                <a:endParaRPr lang="en-US" dirty="0"/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                            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de-DE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  <m:sub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𝜴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≅</m:t>
                    </m:r>
                    <m:r>
                      <a:rPr lang="de-DE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de-DE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.</m:t>
                    </m:r>
                    <m:r>
                      <a:rPr lang="de-DE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𝟎𝟎𝟐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1440000"/>
                <a:ext cx="7903126" cy="4125168"/>
              </a:xfrm>
              <a:prstGeom prst="rect">
                <a:avLst/>
              </a:prstGeom>
              <a:blipFill rotWithShape="1">
                <a:blip r:embed="rId2"/>
                <a:stretch>
                  <a:fillRect l="-694" t="-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31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Estimate of Count Rates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900000" y="1440000"/>
                <a:ext cx="8058616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beam current (100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pnA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)                                                              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6.25·10</a:t>
                </a:r>
                <a:r>
                  <a:rPr lang="en-US" baseline="30000" dirty="0" smtClean="0">
                    <a:solidFill>
                      <a:srgbClr val="0000CC"/>
                    </a:solidFill>
                  </a:rPr>
                  <a:t>11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 [s</a:t>
                </a:r>
                <a:r>
                  <a:rPr lang="en-US" baseline="30000" dirty="0" smtClean="0">
                    <a:solidFill>
                      <a:srgbClr val="0000CC"/>
                    </a:solidFill>
                  </a:rPr>
                  <a:t>-1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]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target thickness (</a:t>
                </a:r>
                <a:r>
                  <a:rPr lang="en-US" baseline="30000" dirty="0" smtClean="0">
                    <a:solidFill>
                      <a:schemeClr val="tx1"/>
                    </a:solidFill>
                  </a:rPr>
                  <a:t>178m2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Hf)                                                             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10</a:t>
                </a:r>
                <a:r>
                  <a:rPr lang="en-US" baseline="30000" dirty="0" smtClean="0">
                    <a:solidFill>
                      <a:srgbClr val="0000CC"/>
                    </a:solidFill>
                  </a:rPr>
                  <a:t>14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 [cm</a:t>
                </a:r>
                <a:r>
                  <a:rPr lang="en-US" baseline="30000" dirty="0" smtClean="0">
                    <a:solidFill>
                      <a:srgbClr val="0000CC"/>
                    </a:solidFill>
                  </a:rPr>
                  <a:t>-2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]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luminosity                                                                                     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6.25·10</a:t>
                </a:r>
                <a:r>
                  <a:rPr lang="en-US" baseline="30000" dirty="0" smtClean="0">
                    <a:solidFill>
                      <a:srgbClr val="0000CC"/>
                    </a:solidFill>
                  </a:rPr>
                  <a:t>25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 [s</a:t>
                </a:r>
                <a:r>
                  <a:rPr lang="en-US" baseline="30000" dirty="0" smtClean="0">
                    <a:solidFill>
                      <a:srgbClr val="0000CC"/>
                    </a:solidFill>
                  </a:rPr>
                  <a:t>-1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cm</a:t>
                </a:r>
                <a:r>
                  <a:rPr lang="en-US" baseline="30000" dirty="0" smtClean="0">
                    <a:solidFill>
                      <a:srgbClr val="0000CC"/>
                    </a:solidFill>
                  </a:rPr>
                  <a:t>-2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]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solid angle and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photopeak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efficiency of Ge-detector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Ω</m:t>
                        </m:r>
                      </m:sub>
                    </m:sSub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=0.002</m:t>
                    </m:r>
                  </m:oMath>
                </a14:m>
                <a:endParaRPr lang="en-US" dirty="0" smtClean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1440000"/>
                <a:ext cx="8058616" cy="2031325"/>
              </a:xfrm>
              <a:prstGeom prst="rect">
                <a:avLst/>
              </a:prstGeom>
              <a:blipFill rotWithShape="1">
                <a:blip r:embed="rId2"/>
                <a:stretch>
                  <a:fillRect l="-681" t="-1502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012917"/>
              </p:ext>
            </p:extLst>
          </p:nvPr>
        </p:nvGraphicFramePr>
        <p:xfrm>
          <a:off x="1547664" y="4140000"/>
          <a:ext cx="6912768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120"/>
                <a:gridCol w="1008112"/>
                <a:gridCol w="2952328"/>
                <a:gridCol w="1872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σ</a:t>
                      </a:r>
                      <a:r>
                        <a:rPr lang="el-GR" baseline="-25000" dirty="0" smtClean="0"/>
                        <a:t>18</a:t>
                      </a:r>
                      <a:r>
                        <a:rPr lang="de-DE" baseline="-25000" dirty="0" smtClean="0"/>
                        <a:t>-16 </a:t>
                      </a:r>
                      <a:r>
                        <a:rPr lang="de-DE" dirty="0" smtClean="0"/>
                        <a:t>[b]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available beam current [</a:t>
                      </a:r>
                      <a:r>
                        <a:rPr lang="en-US" dirty="0" err="1" smtClean="0"/>
                        <a:t>pnA</a:t>
                      </a:r>
                      <a:r>
                        <a:rPr lang="en-US" dirty="0" smtClean="0"/>
                        <a:t>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γ</a:t>
                      </a:r>
                      <a:r>
                        <a:rPr lang="de-DE" dirty="0" smtClean="0"/>
                        <a:t>-count rate [h</a:t>
                      </a:r>
                      <a:r>
                        <a:rPr lang="de-DE" baseline="30000" dirty="0" smtClean="0"/>
                        <a:t>-1</a:t>
                      </a:r>
                      <a:r>
                        <a:rPr lang="de-DE" dirty="0" smtClean="0"/>
                        <a:t>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208</a:t>
                      </a:r>
                      <a:r>
                        <a:rPr lang="en-US" dirty="0" smtClean="0"/>
                        <a:t>Pb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CC"/>
                          </a:solidFill>
                        </a:rPr>
                        <a:t>30</a:t>
                      </a:r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136</a:t>
                      </a:r>
                      <a:r>
                        <a:rPr lang="en-US" dirty="0" smtClean="0"/>
                        <a:t>Xe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CC"/>
                          </a:solidFill>
                        </a:rPr>
                        <a:t>216</a:t>
                      </a:r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84</a:t>
                      </a:r>
                      <a:r>
                        <a:rPr lang="en-US" dirty="0" smtClean="0"/>
                        <a:t>Kr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188 (100)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CC"/>
                          </a:solidFill>
                        </a:rPr>
                        <a:t>170</a:t>
                      </a:r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aseline="30000" dirty="0" smtClean="0"/>
                        <a:t>40</a:t>
                      </a:r>
                      <a:r>
                        <a:rPr lang="en-US" dirty="0" smtClean="0"/>
                        <a:t>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700 (100)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CC"/>
                          </a:solidFill>
                        </a:rPr>
                        <a:t>53</a:t>
                      </a:r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25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Rotational Band on the K=16 Isomer in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  <p:sp>
        <p:nvSpPr>
          <p:cNvPr id="48" name="Textfeld 47"/>
          <p:cNvSpPr txBox="1"/>
          <p:nvPr/>
        </p:nvSpPr>
        <p:spPr>
          <a:xfrm>
            <a:off x="720000" y="6300000"/>
            <a:ext cx="26693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S.M. Mullins et al. Phys. Lett. B393 (1997), 279</a:t>
            </a:r>
            <a:endParaRPr lang="en-US" sz="1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00" y="720000"/>
            <a:ext cx="4649309" cy="3342132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5022000" y="1008000"/>
            <a:ext cx="288000" cy="28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4536000" y="165600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0000CC"/>
                </a:solidFill>
              </a:rPr>
              <a:t>Δ</a:t>
            </a:r>
            <a:r>
              <a:rPr lang="de-DE" dirty="0" smtClean="0">
                <a:solidFill>
                  <a:srgbClr val="0000CC"/>
                </a:solidFill>
              </a:rPr>
              <a:t>I=1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5976000" y="270000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0000CC"/>
                </a:solidFill>
              </a:rPr>
              <a:t>Δ</a:t>
            </a:r>
            <a:r>
              <a:rPr lang="de-DE" dirty="0" smtClean="0">
                <a:solidFill>
                  <a:srgbClr val="0000CC"/>
                </a:solidFill>
              </a:rPr>
              <a:t>I=2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20000" y="4320000"/>
            <a:ext cx="8217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Summed coincidence spectrum from projections made on transitions in the rotational band assigned to </a:t>
            </a:r>
            <a:r>
              <a:rPr lang="en-US" sz="1400" baseline="30000" dirty="0" smtClean="0"/>
              <a:t>178m2</a:t>
            </a:r>
            <a:r>
              <a:rPr lang="en-US" sz="1400" dirty="0" smtClean="0"/>
              <a:t>Hf.</a:t>
            </a:r>
            <a:endParaRPr lang="en-US" sz="1400" dirty="0"/>
          </a:p>
        </p:txBody>
      </p:sp>
      <p:sp>
        <p:nvSpPr>
          <p:cNvPr id="10" name="Textfeld 9"/>
          <p:cNvSpPr txBox="1"/>
          <p:nvPr/>
        </p:nvSpPr>
        <p:spPr>
          <a:xfrm>
            <a:off x="720000" y="4680000"/>
            <a:ext cx="2871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>
                <a:solidFill>
                  <a:srgbClr val="0000CC"/>
                </a:solidFill>
              </a:rPr>
              <a:t>176</a:t>
            </a:r>
            <a:r>
              <a:rPr lang="en-US" sz="1400" dirty="0" smtClean="0">
                <a:solidFill>
                  <a:srgbClr val="0000CC"/>
                </a:solidFill>
              </a:rPr>
              <a:t>Yb(</a:t>
            </a:r>
            <a:r>
              <a:rPr lang="en-US" sz="1400" baseline="30000" dirty="0" smtClean="0">
                <a:solidFill>
                  <a:srgbClr val="0000CC"/>
                </a:solidFill>
              </a:rPr>
              <a:t>9</a:t>
            </a:r>
            <a:r>
              <a:rPr lang="en-US" sz="1400" dirty="0" smtClean="0">
                <a:solidFill>
                  <a:srgbClr val="0000CC"/>
                </a:solidFill>
              </a:rPr>
              <a:t>Be,</a:t>
            </a:r>
            <a:r>
              <a:rPr lang="el-GR" sz="1400" dirty="0" smtClean="0">
                <a:solidFill>
                  <a:srgbClr val="0000CC"/>
                </a:solidFill>
              </a:rPr>
              <a:t>α</a:t>
            </a:r>
            <a:r>
              <a:rPr lang="de-DE" sz="1400" dirty="0" smtClean="0">
                <a:solidFill>
                  <a:srgbClr val="0000CC"/>
                </a:solidFill>
              </a:rPr>
              <a:t>3n) </a:t>
            </a:r>
            <a:r>
              <a:rPr lang="de-DE" sz="1400" baseline="30000" dirty="0" smtClean="0">
                <a:solidFill>
                  <a:srgbClr val="0000CC"/>
                </a:solidFill>
              </a:rPr>
              <a:t>178</a:t>
            </a:r>
            <a:r>
              <a:rPr lang="de-DE" sz="1400" dirty="0" smtClean="0">
                <a:solidFill>
                  <a:srgbClr val="0000CC"/>
                </a:solidFill>
              </a:rPr>
              <a:t>Hf     55, 60 </a:t>
            </a:r>
            <a:r>
              <a:rPr lang="de-DE" sz="1400" dirty="0" err="1" smtClean="0">
                <a:solidFill>
                  <a:srgbClr val="0000CC"/>
                </a:solidFill>
              </a:rPr>
              <a:t>MeV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20000" y="5040000"/>
            <a:ext cx="350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incomplete fusion reaction</a:t>
            </a:r>
          </a:p>
          <a:p>
            <a:r>
              <a:rPr lang="en-US" sz="1400" dirty="0" smtClean="0"/>
              <a:t>14 charged-particle detectors cover 85% of 4</a:t>
            </a:r>
            <a:r>
              <a:rPr lang="el-GR" sz="1400" dirty="0" smtClean="0"/>
              <a:t>π</a:t>
            </a:r>
            <a:endParaRPr lang="en-US" sz="1400" dirty="0"/>
          </a:p>
        </p:txBody>
      </p:sp>
      <p:sp>
        <p:nvSpPr>
          <p:cNvPr id="12" name="Textfeld 11"/>
          <p:cNvSpPr txBox="1"/>
          <p:nvPr/>
        </p:nvSpPr>
        <p:spPr>
          <a:xfrm>
            <a:off x="720000" y="5688000"/>
            <a:ext cx="3898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E2/M1 mixing ratios   </a:t>
            </a:r>
            <a:r>
              <a:rPr lang="en-US" sz="1400" dirty="0" err="1" smtClean="0">
                <a:solidFill>
                  <a:srgbClr val="0000CC"/>
                </a:solidFill>
              </a:rPr>
              <a:t>g</a:t>
            </a:r>
            <a:r>
              <a:rPr lang="en-US" sz="1400" baseline="-25000" dirty="0" err="1" smtClean="0">
                <a:solidFill>
                  <a:srgbClr val="0000CC"/>
                </a:solidFill>
              </a:rPr>
              <a:t>K</a:t>
            </a:r>
            <a:r>
              <a:rPr lang="en-US" sz="1400" dirty="0" smtClean="0">
                <a:solidFill>
                  <a:srgbClr val="0000CC"/>
                </a:solidFill>
              </a:rPr>
              <a:t>=0.52(6)   </a:t>
            </a:r>
            <a:r>
              <a:rPr lang="el-GR" sz="1400" dirty="0" smtClean="0">
                <a:solidFill>
                  <a:srgbClr val="0000CC"/>
                </a:solidFill>
              </a:rPr>
              <a:t>ν</a:t>
            </a:r>
            <a:r>
              <a:rPr lang="de-DE" sz="1400" baseline="30000" dirty="0" smtClean="0">
                <a:solidFill>
                  <a:srgbClr val="0000CC"/>
                </a:solidFill>
              </a:rPr>
              <a:t>2</a:t>
            </a:r>
            <a:r>
              <a:rPr lang="el-GR" sz="1400" dirty="0" smtClean="0">
                <a:solidFill>
                  <a:srgbClr val="0000CC"/>
                </a:solidFill>
              </a:rPr>
              <a:t>π</a:t>
            </a:r>
            <a:r>
              <a:rPr lang="de-DE" sz="1400" baseline="30000" dirty="0" smtClean="0">
                <a:solidFill>
                  <a:srgbClr val="0000CC"/>
                </a:solidFill>
              </a:rPr>
              <a:t>2</a:t>
            </a:r>
            <a:r>
              <a:rPr lang="de-DE" sz="1400" dirty="0" smtClean="0">
                <a:solidFill>
                  <a:srgbClr val="0000CC"/>
                </a:solidFill>
              </a:rPr>
              <a:t> – </a:t>
            </a:r>
            <a:r>
              <a:rPr lang="de-DE" sz="1400" dirty="0" err="1" smtClean="0">
                <a:solidFill>
                  <a:srgbClr val="0000CC"/>
                </a:solidFill>
              </a:rPr>
              <a:t>qp</a:t>
            </a:r>
            <a:r>
              <a:rPr lang="de-DE" sz="1400" dirty="0" smtClean="0">
                <a:solidFill>
                  <a:srgbClr val="0000CC"/>
                </a:solidFill>
              </a:rPr>
              <a:t> band</a:t>
            </a:r>
            <a:endParaRPr lang="en-US" sz="1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6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Partial Level Scheme of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2520000" y="4860000"/>
            <a:ext cx="2279150" cy="978864"/>
            <a:chOff x="5862751" y="4293096"/>
            <a:chExt cx="2279150" cy="9788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/>
                <p:cNvSpPr txBox="1"/>
                <p:nvPr/>
              </p:nvSpPr>
              <p:spPr>
                <a:xfrm>
                  <a:off x="5862751" y="4293096"/>
                  <a:ext cx="2227468" cy="3211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de-DE" sz="1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de-DE" sz="14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4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𝐼</m:t>
                                        </m:r>
                                        <m:r>
                                          <a:rPr lang="de-DE" sz="14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type m:val="lin"/>
                                            <m:ctrlPr>
                                              <a:rPr lang="de-DE" sz="14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de-DE" sz="14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de-DE" sz="14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de-DE" sz="1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de-DE" sz="1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de-DE" sz="1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1400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feld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2751" y="4293096"/>
                  <a:ext cx="2227468" cy="32111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4906" r="-10383" b="-1471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feld 12"/>
                <p:cNvSpPr txBox="1"/>
                <p:nvPr/>
              </p:nvSpPr>
              <p:spPr>
                <a:xfrm>
                  <a:off x="5862751" y="4725144"/>
                  <a:ext cx="2279150" cy="5468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ℏ</m:t>
                        </m:r>
                        <m:r>
                          <a:rPr lang="en-US" sz="140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𝐼</m:t>
                                </m:r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𝐼</m:t>
                                </m:r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𝐼</m:t>
                                </m:r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𝐼</m:t>
                                </m:r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" name="Textfeld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2751" y="4725144"/>
                  <a:ext cx="2279150" cy="54681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20000"/>
            <a:ext cx="3290593" cy="361936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55576" y="4365104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Q</a:t>
            </a:r>
            <a:r>
              <a:rPr lang="en-US" sz="1400" baseline="-25000" dirty="0" smtClean="0">
                <a:solidFill>
                  <a:srgbClr val="FF0000"/>
                </a:solidFill>
              </a:rPr>
              <a:t>20</a:t>
            </a:r>
            <a:r>
              <a:rPr lang="en-US" sz="1400" dirty="0" smtClean="0">
                <a:solidFill>
                  <a:srgbClr val="FF0000"/>
                </a:solidFill>
              </a:rPr>
              <a:t> = 7.0 b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3600000" y="2880000"/>
            <a:ext cx="1463862" cy="537967"/>
            <a:chOff x="3600000" y="2880000"/>
            <a:chExt cx="1463862" cy="537967"/>
          </a:xfrm>
        </p:grpSpPr>
        <p:sp>
          <p:nvSpPr>
            <p:cNvPr id="35" name="Textfeld 34"/>
            <p:cNvSpPr txBox="1"/>
            <p:nvPr/>
          </p:nvSpPr>
          <p:spPr>
            <a:xfrm>
              <a:off x="3600000" y="2880000"/>
              <a:ext cx="13051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Q</a:t>
              </a:r>
              <a:r>
                <a:rPr lang="en-US" sz="1400" baseline="-25000" dirty="0" smtClean="0">
                  <a:solidFill>
                    <a:srgbClr val="FF0000"/>
                  </a:solidFill>
                </a:rPr>
                <a:t>20</a:t>
              </a:r>
              <a:r>
                <a:rPr lang="en-US" sz="1400" dirty="0" smtClean="0">
                  <a:solidFill>
                    <a:srgbClr val="FF0000"/>
                  </a:solidFill>
                </a:rPr>
                <a:t> = 8.2±1.1 b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3600000" y="3140968"/>
              <a:ext cx="1463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4 quasi-particle state</a:t>
              </a:r>
              <a:endParaRPr lang="en-US" sz="1200" dirty="0"/>
            </a:p>
          </p:txBody>
        </p:sp>
      </p:grpSp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3960000"/>
            <a:ext cx="3409257" cy="243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7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Collinear Laser Spectroscopy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84" y="720000"/>
            <a:ext cx="6809232" cy="213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720000" y="2880000"/>
                <a:ext cx="5220916" cy="552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kinetic energy spread in ion source: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200" i="1" smtClean="0">
                        <a:latin typeface="Cambria Math"/>
                        <a:ea typeface="Cambria Math"/>
                      </a:rPr>
                      <m:t>Δ</m:t>
                    </m:r>
                    <m:r>
                      <a:rPr lang="de-DE" sz="1200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de-DE" sz="1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de-DE" sz="1200" b="0" i="1" smtClean="0">
                        <a:latin typeface="Cambria Math"/>
                        <a:ea typeface="Cambria Math"/>
                      </a:rPr>
                      <m:t>𝑚𝑣</m:t>
                    </m:r>
                    <m:r>
                      <a:rPr lang="de-DE" sz="1200" b="0" i="1" smtClean="0">
                        <a:latin typeface="Cambria Math"/>
                        <a:ea typeface="Cambria Math"/>
                      </a:rPr>
                      <m:t>∙∆</m:t>
                    </m:r>
                    <m:r>
                      <a:rPr lang="de-DE" sz="1200" b="0" i="1" smtClean="0">
                        <a:latin typeface="Cambria Math"/>
                        <a:ea typeface="Cambria Math"/>
                      </a:rPr>
                      <m:t>𝑣</m:t>
                    </m:r>
                    <m:r>
                      <a:rPr lang="de-DE" sz="1200" b="0" i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de-DE" sz="1200" b="0" i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few</m:t>
                    </m:r>
                    <m:r>
                      <a:rPr lang="de-DE" sz="1200" b="0" i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de-DE" sz="1200" b="0" i="0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eV</m:t>
                    </m:r>
                  </m:oMath>
                </a14:m>
                <a:endParaRPr lang="en-US" sz="1200" dirty="0" smtClean="0"/>
              </a:p>
              <a:p>
                <a:r>
                  <a:rPr lang="en-US" sz="1200" dirty="0" smtClean="0"/>
                  <a:t>residual Doppler width after acceleration: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2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𝜈</m:t>
                    </m:r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l-GR" sz="1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𝑒𝑈</m:t>
                            </m:r>
                            <m: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de-DE" sz="1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𝑚</m:t>
                            </m:r>
                            <m:sSup>
                              <m:sSupPr>
                                <m:ctrlPr>
                                  <a:rPr lang="de-DE" sz="1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de-DE" sz="1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1200" dirty="0" smtClean="0"/>
                  <a:t>   </a:t>
                </a:r>
                <a:r>
                  <a:rPr lang="el-GR" sz="1200" dirty="0" smtClean="0">
                    <a:solidFill>
                      <a:srgbClr val="0000CC"/>
                    </a:solidFill>
                  </a:rPr>
                  <a:t>Δν</a:t>
                </a:r>
                <a:r>
                  <a:rPr lang="de-DE" sz="1200" dirty="0" smtClean="0">
                    <a:solidFill>
                      <a:srgbClr val="0000CC"/>
                    </a:solidFill>
                  </a:rPr>
                  <a:t>=60 MHz </a:t>
                </a:r>
                <a:r>
                  <a:rPr lang="de-DE" sz="1200" dirty="0" err="1" smtClean="0">
                    <a:solidFill>
                      <a:srgbClr val="0000CC"/>
                    </a:solidFill>
                  </a:rPr>
                  <a:t>for</a:t>
                </a:r>
                <a:r>
                  <a:rPr lang="de-DE" sz="1200" dirty="0" smtClean="0">
                    <a:solidFill>
                      <a:srgbClr val="0000CC"/>
                    </a:solidFill>
                  </a:rPr>
                  <a:t> 60 kV</a:t>
                </a:r>
                <a:endParaRPr lang="en-US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2880000"/>
                <a:ext cx="5220916" cy="5525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Gerade Verbindung 9"/>
          <p:cNvCxnSpPr/>
          <p:nvPr/>
        </p:nvCxnSpPr>
        <p:spPr>
          <a:xfrm>
            <a:off x="4788024" y="1484784"/>
            <a:ext cx="288032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rot="120000">
            <a:off x="5220000" y="1522800"/>
            <a:ext cx="1836000" cy="0"/>
          </a:xfrm>
          <a:prstGeom prst="line">
            <a:avLst/>
          </a:prstGeom>
          <a:ln w="25400">
            <a:solidFill>
              <a:srgbClr val="99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rot="120000" flipV="1">
            <a:off x="1980000" y="1836000"/>
            <a:ext cx="396000" cy="396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rot="-240000" flipV="1">
            <a:off x="3131908" y="1465200"/>
            <a:ext cx="324000" cy="700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rot="240000" flipV="1">
            <a:off x="3726000" y="1447200"/>
            <a:ext cx="427161" cy="270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D:\IIT-Ropar\NuclearPhysics\HJW\Hf-178\picture\p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708000"/>
            <a:ext cx="4496105" cy="256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400000" y="5760000"/>
            <a:ext cx="363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The single peak at 0 MHz corresponds to the ground state </a:t>
            </a:r>
            <a:r>
              <a:rPr lang="en-US" sz="1000" baseline="30000" dirty="0" smtClean="0"/>
              <a:t>178</a:t>
            </a:r>
            <a:r>
              <a:rPr lang="en-US" sz="1000" dirty="0" smtClean="0"/>
              <a:t>Hf. The nine hyperfine resonances 0f 178m2Hf are marked by arrows.</a:t>
            </a:r>
            <a:endParaRPr lang="en-US" sz="1000" dirty="0"/>
          </a:p>
        </p:txBody>
      </p:sp>
      <p:sp>
        <p:nvSpPr>
          <p:cNvPr id="5" name="Textfeld 4"/>
          <p:cNvSpPr txBox="1"/>
          <p:nvPr/>
        </p:nvSpPr>
        <p:spPr>
          <a:xfrm>
            <a:off x="3132000" y="3780000"/>
            <a:ext cx="17953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</a:rPr>
              <a:t>0</a:t>
            </a:r>
            <a:r>
              <a:rPr lang="en-US" sz="1600" baseline="30000" dirty="0" smtClean="0">
                <a:solidFill>
                  <a:srgbClr val="0000CC"/>
                </a:solidFill>
              </a:rPr>
              <a:t>+</a:t>
            </a:r>
            <a:endParaRPr lang="en-US" sz="1600" baseline="300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5400000" y="3780000"/>
                <a:ext cx="2846485" cy="504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1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𝐻𝐹𝑆</m:t>
                          </m:r>
                        </m:sub>
                      </m:sSub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num>
                        <m:den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𝐾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𝐵</m:t>
                      </m:r>
                      <m:f>
                        <m:f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  <m:d>
                            <m:dPr>
                              <m:ctrlP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  <m:d>
                            <m:dPr>
                              <m:ctrlP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  <m:d>
                            <m:dPr>
                              <m:ctrlP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  <m:d>
                            <m:dPr>
                              <m:ctrlP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  <m:d>
                            <m:dPr>
                              <m:ctrlP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0" y="3780000"/>
                <a:ext cx="2846485" cy="504369"/>
              </a:xfrm>
              <a:prstGeom prst="rect">
                <a:avLst/>
              </a:prstGeom>
              <a:blipFill rotWithShape="1">
                <a:blip r:embed="rId6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5688000" y="4320000"/>
                <a:ext cx="215013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smtClean="0">
                          <a:latin typeface="Cambria Math"/>
                        </a:rPr>
                        <m:t>𝐾</m:t>
                      </m:r>
                      <m:r>
                        <a:rPr lang="de-DE" sz="1000" b="0" i="1" smtClean="0">
                          <a:latin typeface="Cambria Math"/>
                        </a:rPr>
                        <m:t>=</m:t>
                      </m:r>
                      <m:r>
                        <a:rPr lang="de-DE" sz="10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de-DE" sz="1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000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de-DE" sz="10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de-DE" sz="1000" b="0" i="1" smtClean="0">
                          <a:latin typeface="Cambria Math"/>
                        </a:rPr>
                        <m:t>−</m:t>
                      </m:r>
                      <m:r>
                        <a:rPr lang="de-DE" sz="1000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de-DE" sz="1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0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de-DE" sz="10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de-DE" sz="1000" b="0" i="1" smtClean="0">
                          <a:latin typeface="Cambria Math"/>
                        </a:rPr>
                        <m:t>−</m:t>
                      </m:r>
                      <m:r>
                        <a:rPr lang="de-DE" sz="1000" b="0" i="1" smtClean="0"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de-DE" sz="1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000" b="0" i="1" smtClean="0">
                              <a:latin typeface="Cambria Math"/>
                            </a:rPr>
                            <m:t>𝐽</m:t>
                          </m:r>
                          <m:r>
                            <a:rPr lang="de-DE" sz="10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000" y="4320000"/>
                <a:ext cx="2150139" cy="246221"/>
              </a:xfrm>
              <a:prstGeom prst="rect">
                <a:avLst/>
              </a:prstGeom>
              <a:blipFill rotWithShape="1">
                <a:blip r:embed="rId7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5688000" y="4680000"/>
                <a:ext cx="1208472" cy="478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𝐴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de-DE" sz="1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𝐼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den>
                      </m:f>
                    </m:oMath>
                  </m:oMathPara>
                </a14:m>
                <a:endParaRPr lang="en-US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000" y="4680000"/>
                <a:ext cx="1208472" cy="478529"/>
              </a:xfrm>
              <a:prstGeom prst="rect">
                <a:avLst/>
              </a:prstGeom>
              <a:blipFill rotWithShape="1">
                <a:blip r:embed="rId8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5688000" y="5220000"/>
                <a:ext cx="13898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𝐵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𝑒</m:t>
                      </m:r>
                      <m:sSub>
                        <m:sSub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𝑧𝑧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000" y="5220000"/>
                <a:ext cx="1389868" cy="2769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hteck 13"/>
          <p:cNvSpPr/>
          <p:nvPr/>
        </p:nvSpPr>
        <p:spPr>
          <a:xfrm>
            <a:off x="5688000" y="4680000"/>
            <a:ext cx="1332000" cy="90924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5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Collinear Laser Spectroscopy</a:t>
            </a:r>
            <a:endParaRPr lang="en-US" dirty="0"/>
          </a:p>
        </p:txBody>
      </p:sp>
      <p:pic>
        <p:nvPicPr>
          <p:cNvPr id="5122" name="Picture 2" descr="D:\IIT-Ropar\NuclearPhysics\HJW\Hf-178\picture\p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720000"/>
            <a:ext cx="4496105" cy="256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400000" y="2697341"/>
            <a:ext cx="363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The single peak at 0 MHz corresponds to the ground state </a:t>
            </a:r>
            <a:r>
              <a:rPr lang="en-US" sz="1000" baseline="30000" dirty="0" smtClean="0"/>
              <a:t>178</a:t>
            </a:r>
            <a:r>
              <a:rPr lang="en-US" sz="1000" dirty="0" smtClean="0"/>
              <a:t>Hf. The nine hyperfine resonances 0f 178m2Hf are marked by arrows.</a:t>
            </a:r>
            <a:endParaRPr lang="en-US" sz="1000" dirty="0"/>
          </a:p>
        </p:txBody>
      </p:sp>
      <p:sp>
        <p:nvSpPr>
          <p:cNvPr id="5" name="Textfeld 4"/>
          <p:cNvSpPr txBox="1"/>
          <p:nvPr/>
        </p:nvSpPr>
        <p:spPr>
          <a:xfrm>
            <a:off x="3132000" y="792000"/>
            <a:ext cx="17953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</a:rPr>
              <a:t>0</a:t>
            </a:r>
            <a:r>
              <a:rPr lang="en-US" sz="1600" baseline="30000" dirty="0" smtClean="0">
                <a:solidFill>
                  <a:srgbClr val="0000CC"/>
                </a:solidFill>
              </a:rPr>
              <a:t>+</a:t>
            </a:r>
            <a:endParaRPr lang="en-US" sz="1600" baseline="30000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5400000" y="717341"/>
                <a:ext cx="2846485" cy="504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10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𝐻𝐹𝑆</m:t>
                          </m:r>
                        </m:sub>
                      </m:sSub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num>
                        <m:den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𝐾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𝐵</m:t>
                      </m:r>
                      <m:f>
                        <m:f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  <m:d>
                            <m:dPr>
                              <m:ctrlP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  <m:d>
                            <m:dPr>
                              <m:ctrlP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  <m:d>
                            <m:dPr>
                              <m:ctrlP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  <m:d>
                            <m:dPr>
                              <m:ctrlP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𝐽</m:t>
                          </m:r>
                          <m:d>
                            <m:dPr>
                              <m:ctrlP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0" y="717341"/>
                <a:ext cx="2846485" cy="504369"/>
              </a:xfrm>
              <a:prstGeom prst="rect">
                <a:avLst/>
              </a:prstGeom>
              <a:blipFill rotWithShape="1"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5688000" y="1257341"/>
                <a:ext cx="215013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smtClean="0">
                          <a:latin typeface="Cambria Math"/>
                        </a:rPr>
                        <m:t>𝐾</m:t>
                      </m:r>
                      <m:r>
                        <a:rPr lang="de-DE" sz="1000" b="0" i="1" smtClean="0">
                          <a:latin typeface="Cambria Math"/>
                        </a:rPr>
                        <m:t>=</m:t>
                      </m:r>
                      <m:r>
                        <a:rPr lang="de-DE" sz="10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de-DE" sz="1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000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de-DE" sz="10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de-DE" sz="1000" b="0" i="1" smtClean="0">
                          <a:latin typeface="Cambria Math"/>
                        </a:rPr>
                        <m:t>−</m:t>
                      </m:r>
                      <m:r>
                        <a:rPr lang="de-DE" sz="1000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de-DE" sz="1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0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de-DE" sz="10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de-DE" sz="1000" b="0" i="1" smtClean="0">
                          <a:latin typeface="Cambria Math"/>
                        </a:rPr>
                        <m:t>−</m:t>
                      </m:r>
                      <m:r>
                        <a:rPr lang="de-DE" sz="1000" b="0" i="1" smtClean="0"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de-DE" sz="1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000" b="0" i="1" smtClean="0">
                              <a:latin typeface="Cambria Math"/>
                            </a:rPr>
                            <m:t>𝐽</m:t>
                          </m:r>
                          <m:r>
                            <a:rPr lang="de-DE" sz="10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000" y="1257341"/>
                <a:ext cx="2150139" cy="2462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5688000" y="1617341"/>
                <a:ext cx="1208472" cy="478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𝐴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𝐼</m:t>
                              </m:r>
                            </m:sub>
                          </m:s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de-DE" sz="1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2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𝐼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𝐽</m:t>
                          </m:r>
                        </m:den>
                      </m:f>
                    </m:oMath>
                  </m:oMathPara>
                </a14:m>
                <a:endParaRPr lang="en-US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000" y="1617341"/>
                <a:ext cx="1208472" cy="478529"/>
              </a:xfrm>
              <a:prstGeom prst="rect">
                <a:avLst/>
              </a:prstGeom>
              <a:blipFill rotWithShape="1">
                <a:blip r:embed="rId6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5688000" y="2157341"/>
                <a:ext cx="13898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𝐵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𝑒</m:t>
                      </m:r>
                      <m:sSub>
                        <m:sSubPr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de-DE" sz="12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2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𝑧𝑧</m:t>
                              </m:r>
                            </m:sub>
                          </m:sSub>
                          <m:d>
                            <m:dPr>
                              <m:ctrlP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000" y="2157341"/>
                <a:ext cx="1389868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hteck 13"/>
          <p:cNvSpPr/>
          <p:nvPr/>
        </p:nvSpPr>
        <p:spPr>
          <a:xfrm>
            <a:off x="5688000" y="1617341"/>
            <a:ext cx="1332000" cy="90924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1080000" y="3780000"/>
                <a:ext cx="2269531" cy="343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𝐼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178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=+8.16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3780000"/>
                <a:ext cx="2269531" cy="343684"/>
              </a:xfrm>
              <a:prstGeom prst="rect">
                <a:avLst/>
              </a:prstGeom>
              <a:blipFill rotWithShape="1">
                <a:blip r:embed="rId8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1080000" y="4320000"/>
                <a:ext cx="212032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𝑠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178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=+6.00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7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 </m:t>
                      </m:r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4320000"/>
                <a:ext cx="2120324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3407124" y="4320000"/>
                <a:ext cx="17514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de-DE" sz="1600" b="0" i="1" smtClean="0">
                              <a:latin typeface="Cambria Math"/>
                              <a:ea typeface="Cambria Math"/>
                            </a:rPr>
                            <m:t>   </m:t>
                          </m:r>
                          <m:r>
                            <a:rPr lang="de-DE" sz="16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600" b="0" i="1" smtClean="0">
                          <a:latin typeface="Cambria Math"/>
                        </a:rPr>
                        <m:t>=7.2</m:t>
                      </m:r>
                      <m:d>
                        <m:dPr>
                          <m:ctrlPr>
                            <a:rPr lang="de-DE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de-DE" sz="1600" b="0" i="1" smtClean="0">
                          <a:latin typeface="Cambria Math"/>
                        </a:rPr>
                        <m:t> </m:t>
                      </m:r>
                      <m:r>
                        <a:rPr lang="de-DE" sz="1600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124" y="4320000"/>
                <a:ext cx="1751442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5400000" y="4273200"/>
                <a:ext cx="1585178" cy="422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de-DE" sz="1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000" b="0" i="1" smtClean="0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de-DE" sz="1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0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de-DE" sz="1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de-DE" sz="1000" b="0" i="1" smtClean="0">
                              <a:latin typeface="Cambria Math"/>
                            </a:rPr>
                            <m:t>𝐼</m:t>
                          </m:r>
                          <m:d>
                            <m:dPr>
                              <m:ctrlPr>
                                <a:rPr lang="de-DE" sz="1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000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de-DE" sz="10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de-DE" sz="1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000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de-DE" sz="10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de-DE" sz="1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000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de-DE" sz="1000" b="0" i="1" smtClean="0">
                                  <a:latin typeface="Cambria Math"/>
                                </a:rPr>
                                <m:t>+3</m:t>
                              </m:r>
                            </m:e>
                          </m:d>
                        </m:den>
                      </m:f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0" y="4273200"/>
                <a:ext cx="1585178" cy="42293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feld 19"/>
          <p:cNvSpPr txBox="1"/>
          <p:nvPr/>
        </p:nvSpPr>
        <p:spPr>
          <a:xfrm>
            <a:off x="5400000" y="4032000"/>
            <a:ext cx="144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strong coupling scheme: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6912000" y="4284000"/>
                <a:ext cx="2212464" cy="412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00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0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sz="1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000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de-DE" sz="1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de-DE" sz="1000" b="0" i="1" smtClean="0"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de-DE" sz="1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0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de-DE" sz="1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000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de-DE" sz="10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de-DE" sz="1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0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000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de-DE" sz="1000" b="0" i="1" smtClean="0">
                                  <a:latin typeface="Cambria Math"/>
                                </a:rPr>
                                <m:t>+3</m:t>
                              </m:r>
                            </m:e>
                          </m:d>
                        </m:den>
                      </m:f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000" y="4284000"/>
                <a:ext cx="2212464" cy="41280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1080000" y="4860000"/>
                <a:ext cx="32047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16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de-DE" sz="16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178,178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=−0.059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9</m:t>
                          </m:r>
                        </m:e>
                      </m:d>
                      <m:r>
                        <a:rPr lang="de-DE" sz="16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  <m:sSup>
                        <m:sSupPr>
                          <m:ctrlP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𝑓𝑚</m:t>
                          </m:r>
                        </m:e>
                        <m: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4860000"/>
                <a:ext cx="3204787" cy="338554"/>
              </a:xfrm>
              <a:prstGeom prst="rect">
                <a:avLst/>
              </a:prstGeom>
              <a:blipFill rotWithShape="1">
                <a:blip r:embed="rId1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400000" y="4824000"/>
                <a:ext cx="2151999" cy="465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0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0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𝛿</m:t>
                      </m:r>
                      <m:sSub>
                        <m:sSub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de-DE" sz="1000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sSub>
                        <m:sSubPr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nary>
                        <m:naryPr>
                          <m:chr m:val="∑"/>
                          <m:supHide m:val="on"/>
                          <m:ctrlPr>
                            <a:rPr lang="de-DE" sz="10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sub>
                        <m:sup/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de-DE" sz="1000" i="1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sub>
                                <m:sup>
                                  <m:r>
                                    <a:rPr lang="de-DE" sz="1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0" y="4824000"/>
                <a:ext cx="2151999" cy="465769"/>
              </a:xfrm>
              <a:prstGeom prst="rect">
                <a:avLst/>
              </a:prstGeom>
              <a:blipFill rotWithShape="1">
                <a:blip r:embed="rId14"/>
                <a:stretch>
                  <a:fillRect t="-110390" r="-23796" b="-15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0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Partial Level Scheme of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  <p:grpSp>
        <p:nvGrpSpPr>
          <p:cNvPr id="14" name="Gruppieren 13"/>
          <p:cNvGrpSpPr/>
          <p:nvPr/>
        </p:nvGrpSpPr>
        <p:grpSpPr>
          <a:xfrm>
            <a:off x="2520000" y="4860000"/>
            <a:ext cx="2279150" cy="978864"/>
            <a:chOff x="5862751" y="4293096"/>
            <a:chExt cx="2279150" cy="9788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feld 11"/>
                <p:cNvSpPr txBox="1"/>
                <p:nvPr/>
              </p:nvSpPr>
              <p:spPr>
                <a:xfrm>
                  <a:off x="5862751" y="4293096"/>
                  <a:ext cx="2227468" cy="3211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de-DE" sz="1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de-DE" sz="14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4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𝐼</m:t>
                                        </m:r>
                                        <m:r>
                                          <a:rPr lang="de-DE" sz="14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type m:val="lin"/>
                                            <m:ctrlPr>
                                              <a:rPr lang="de-DE" sz="14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de-DE" sz="14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de-DE" sz="1400" b="0" i="1" smtClean="0">
                                                <a:solidFill>
                                                  <a:srgbClr val="0000CC"/>
                                                </a:solidFill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de-DE" sz="1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de-DE" sz="1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sz="1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de-DE" sz="1400" b="0" i="1" smtClean="0">
                                        <a:solidFill>
                                          <a:srgbClr val="0000CC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oMath>
                    </m:oMathPara>
                  </a14:m>
                  <a:endParaRPr lang="en-US" sz="1400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feld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2751" y="4293096"/>
                  <a:ext cx="2227468" cy="32111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4906" r="-10383" b="-1471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feld 12"/>
                <p:cNvSpPr txBox="1"/>
                <p:nvPr/>
              </p:nvSpPr>
              <p:spPr>
                <a:xfrm>
                  <a:off x="5862751" y="4725144"/>
                  <a:ext cx="2279150" cy="5468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ℏ</m:t>
                        </m:r>
                        <m:r>
                          <a:rPr lang="en-US" sz="140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de-DE" sz="1400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𝐼</m:t>
                                </m:r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𝐼</m:t>
                                </m:r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𝐼</m:t>
                                </m:r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de-DE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𝐼</m:t>
                                </m:r>
                                <m:r>
                                  <a:rPr lang="de-DE" sz="14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13" name="Textfeld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2751" y="4725144"/>
                  <a:ext cx="2279150" cy="54681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20000"/>
            <a:ext cx="3290593" cy="361936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55576" y="4365104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Q</a:t>
            </a:r>
            <a:r>
              <a:rPr lang="en-US" sz="1400" baseline="-25000" dirty="0" smtClean="0">
                <a:solidFill>
                  <a:srgbClr val="FF0000"/>
                </a:solidFill>
              </a:rPr>
              <a:t>20</a:t>
            </a:r>
            <a:r>
              <a:rPr lang="en-US" sz="1400" dirty="0" smtClean="0">
                <a:solidFill>
                  <a:srgbClr val="FF0000"/>
                </a:solidFill>
              </a:rPr>
              <a:t> = 7.0 b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3600000" y="2880000"/>
            <a:ext cx="1645379" cy="888999"/>
            <a:chOff x="3960000" y="2052000"/>
            <a:chExt cx="1645379" cy="888999"/>
          </a:xfrm>
        </p:grpSpPr>
        <p:sp>
          <p:nvSpPr>
            <p:cNvPr id="35" name="Textfeld 34"/>
            <p:cNvSpPr txBox="1"/>
            <p:nvPr/>
          </p:nvSpPr>
          <p:spPr>
            <a:xfrm>
              <a:off x="3960000" y="2052000"/>
              <a:ext cx="13051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Q</a:t>
              </a:r>
              <a:r>
                <a:rPr lang="en-US" sz="1400" baseline="-25000" dirty="0" smtClean="0">
                  <a:solidFill>
                    <a:srgbClr val="FF0000"/>
                  </a:solidFill>
                </a:rPr>
                <a:t>20</a:t>
              </a:r>
              <a:r>
                <a:rPr lang="en-US" sz="1400" dirty="0" smtClean="0">
                  <a:solidFill>
                    <a:srgbClr val="FF0000"/>
                  </a:solidFill>
                </a:rPr>
                <a:t> = 7.2±0.1 b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4098235" y="2340000"/>
              <a:ext cx="15071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µ</a:t>
              </a:r>
              <a:r>
                <a:rPr lang="en-US" sz="1400" baseline="-25000" dirty="0">
                  <a:solidFill>
                    <a:srgbClr val="FF0000"/>
                  </a:solidFill>
                </a:rPr>
                <a:t>I</a:t>
              </a:r>
              <a:r>
                <a:rPr lang="en-US" sz="1400" dirty="0" smtClean="0">
                  <a:solidFill>
                    <a:srgbClr val="FF0000"/>
                  </a:solidFill>
                </a:rPr>
                <a:t> = +8.16(4) n.m.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3960000" y="2664000"/>
              <a:ext cx="14638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4 quasi-particle state</a:t>
              </a:r>
              <a:endParaRPr lang="en-US" sz="1200" dirty="0"/>
            </a:p>
          </p:txBody>
        </p:sp>
      </p:grpSp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3960000"/>
            <a:ext cx="3409257" cy="243770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508000" y="2880000"/>
            <a:ext cx="2451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Q</a:t>
            </a:r>
            <a:r>
              <a:rPr lang="en-US" sz="1400" baseline="-25000" dirty="0" smtClean="0">
                <a:solidFill>
                  <a:srgbClr val="0000CC"/>
                </a:solidFill>
              </a:rPr>
              <a:t>20</a:t>
            </a:r>
            <a:r>
              <a:rPr lang="en-US" sz="1400" dirty="0" smtClean="0">
                <a:solidFill>
                  <a:srgbClr val="0000CC"/>
                </a:solidFill>
              </a:rPr>
              <a:t> = 8.2±1.1 b </a:t>
            </a:r>
            <a:r>
              <a:rPr lang="en-US" sz="1000" dirty="0" smtClean="0"/>
              <a:t>(Coulomb excitation)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2653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Moments in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>
          <a:xfrm>
            <a:off x="720000" y="6300000"/>
            <a:ext cx="26452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Helmer &amp; Reich; </a:t>
            </a:r>
            <a:r>
              <a:rPr lang="en-US" sz="1000" dirty="0" err="1" smtClean="0"/>
              <a:t>Nucl</a:t>
            </a:r>
            <a:r>
              <a:rPr lang="en-US" sz="1000" dirty="0" smtClean="0"/>
              <a:t>. Phys. A114 (1968), 649</a:t>
            </a:r>
            <a:endParaRPr lang="en-US" sz="1000" dirty="0"/>
          </a:p>
        </p:txBody>
      </p:sp>
      <p:pic>
        <p:nvPicPr>
          <p:cNvPr id="50" name="Picture 66" descr="hf178m2-buildingblocks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892350"/>
            <a:ext cx="37814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7" descr="hf178m2-buildingblocks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160193"/>
            <a:ext cx="180975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8" descr="hf178m2-buildingblocks-1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908720"/>
            <a:ext cx="30480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9" descr="hf178m2-buildingblocks-1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1627857"/>
            <a:ext cx="18097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AutoShape 70"/>
          <p:cNvSpPr>
            <a:spLocks noChangeArrowheads="1"/>
          </p:cNvSpPr>
          <p:nvPr/>
        </p:nvSpPr>
        <p:spPr bwMode="auto">
          <a:xfrm rot="20700000">
            <a:off x="6840000" y="4310261"/>
            <a:ext cx="287338" cy="863600"/>
          </a:xfrm>
          <a:prstGeom prst="upArrow">
            <a:avLst>
              <a:gd name="adj1" fmla="val 50000"/>
              <a:gd name="adj2" fmla="val 75138"/>
            </a:avLst>
          </a:prstGeom>
          <a:solidFill>
            <a:srgbClr val="0000CC">
              <a:alpha val="60001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5" name="AutoShape 71"/>
          <p:cNvSpPr>
            <a:spLocks noChangeArrowheads="1"/>
          </p:cNvSpPr>
          <p:nvPr/>
        </p:nvSpPr>
        <p:spPr bwMode="auto">
          <a:xfrm rot="900000">
            <a:off x="7488000" y="4310261"/>
            <a:ext cx="287338" cy="863600"/>
          </a:xfrm>
          <a:prstGeom prst="upArrow">
            <a:avLst>
              <a:gd name="adj1" fmla="val 50000"/>
              <a:gd name="adj2" fmla="val 75138"/>
            </a:avLst>
          </a:prstGeom>
          <a:solidFill>
            <a:srgbClr val="FF0000">
              <a:alpha val="60001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6" name="Text Box 72"/>
          <p:cNvSpPr txBox="1">
            <a:spLocks noChangeArrowheads="1"/>
          </p:cNvSpPr>
          <p:nvPr/>
        </p:nvSpPr>
        <p:spPr bwMode="auto">
          <a:xfrm>
            <a:off x="5726113" y="4276650"/>
            <a:ext cx="862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mtClean="0">
                <a:solidFill>
                  <a:srgbClr val="0000CC"/>
                </a:solidFill>
                <a:latin typeface="Times New Roman" pitchFamily="18" charset="0"/>
              </a:rPr>
              <a:t>E</a:t>
            </a:r>
            <a:r>
              <a:rPr lang="en-US" altLang="de-DE" baseline="-25000" smtClean="0">
                <a:solidFill>
                  <a:srgbClr val="0000CC"/>
                </a:solidFill>
                <a:latin typeface="Times New Roman" pitchFamily="18" charset="0"/>
              </a:rPr>
              <a:t>x</a:t>
            </a:r>
            <a:r>
              <a:rPr lang="en-US" altLang="de-DE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~2</a:t>
            </a:r>
            <a:r>
              <a:rPr lang="el-GR" altLang="de-DE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de-DE" baseline="-250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l-GR" altLang="de-DE" baseline="-2500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73"/>
          <p:cNvSpPr txBox="1">
            <a:spLocks noChangeArrowheads="1"/>
          </p:cNvSpPr>
          <p:nvPr/>
        </p:nvSpPr>
        <p:spPr bwMode="auto">
          <a:xfrm>
            <a:off x="7813675" y="4094261"/>
            <a:ext cx="862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dirty="0" smtClean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altLang="de-DE" baseline="-25000" dirty="0" smtClean="0">
                <a:solidFill>
                  <a:srgbClr val="FF0000"/>
                </a:solidFill>
                <a:latin typeface="Times New Roman" pitchFamily="18" charset="0"/>
              </a:rPr>
              <a:t>x</a:t>
            </a:r>
            <a:r>
              <a:rPr lang="en-US" altLang="de-D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~2</a:t>
            </a:r>
            <a:r>
              <a:rPr lang="el-GR" altLang="de-D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de-DE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l-GR" altLang="de-DE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AutoShape 74"/>
          <p:cNvSpPr>
            <a:spLocks noChangeArrowheads="1"/>
          </p:cNvSpPr>
          <p:nvPr/>
        </p:nvSpPr>
        <p:spPr bwMode="auto">
          <a:xfrm>
            <a:off x="7164000" y="2186261"/>
            <a:ext cx="287338" cy="792000"/>
          </a:xfrm>
          <a:prstGeom prst="upArrow">
            <a:avLst>
              <a:gd name="adj1" fmla="val 50000"/>
              <a:gd name="adj2" fmla="val 75138"/>
            </a:avLst>
          </a:prstGeom>
          <a:solidFill>
            <a:srgbClr val="CC00CC">
              <a:alpha val="60001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59" name="Group 75"/>
          <p:cNvGrpSpPr>
            <a:grpSpLocks/>
          </p:cNvGrpSpPr>
          <p:nvPr/>
        </p:nvGrpSpPr>
        <p:grpSpPr bwMode="auto">
          <a:xfrm>
            <a:off x="8172450" y="3032050"/>
            <a:ext cx="609600" cy="215900"/>
            <a:chOff x="2789" y="4174"/>
            <a:chExt cx="384" cy="136"/>
          </a:xfrm>
        </p:grpSpPr>
        <p:sp>
          <p:nvSpPr>
            <p:cNvPr id="60" name="Rectangle 76"/>
            <p:cNvSpPr>
              <a:spLocks noChangeArrowheads="1"/>
            </p:cNvSpPr>
            <p:nvPr/>
          </p:nvSpPr>
          <p:spPr bwMode="auto">
            <a:xfrm>
              <a:off x="2804" y="4174"/>
              <a:ext cx="369" cy="1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1" name="Line 77"/>
            <p:cNvSpPr>
              <a:spLocks noChangeShapeType="1"/>
            </p:cNvSpPr>
            <p:nvPr/>
          </p:nvSpPr>
          <p:spPr bwMode="auto">
            <a:xfrm>
              <a:off x="2789" y="4247"/>
              <a:ext cx="3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62" name="Group 78"/>
          <p:cNvGrpSpPr>
            <a:grpSpLocks/>
          </p:cNvGrpSpPr>
          <p:nvPr/>
        </p:nvGrpSpPr>
        <p:grpSpPr bwMode="auto">
          <a:xfrm>
            <a:off x="6645275" y="5147493"/>
            <a:ext cx="609600" cy="215900"/>
            <a:chOff x="2789" y="4174"/>
            <a:chExt cx="384" cy="136"/>
          </a:xfrm>
        </p:grpSpPr>
        <p:sp>
          <p:nvSpPr>
            <p:cNvPr id="63" name="Rectangle 79"/>
            <p:cNvSpPr>
              <a:spLocks noChangeArrowheads="1"/>
            </p:cNvSpPr>
            <p:nvPr/>
          </p:nvSpPr>
          <p:spPr bwMode="auto">
            <a:xfrm>
              <a:off x="2804" y="4174"/>
              <a:ext cx="369" cy="1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4" name="Line 80"/>
            <p:cNvSpPr>
              <a:spLocks noChangeShapeType="1"/>
            </p:cNvSpPr>
            <p:nvPr/>
          </p:nvSpPr>
          <p:spPr bwMode="auto">
            <a:xfrm>
              <a:off x="2789" y="4247"/>
              <a:ext cx="3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65" name="Group 81"/>
          <p:cNvGrpSpPr>
            <a:grpSpLocks/>
          </p:cNvGrpSpPr>
          <p:nvPr/>
        </p:nvGrpSpPr>
        <p:grpSpPr bwMode="auto">
          <a:xfrm>
            <a:off x="7380288" y="5147493"/>
            <a:ext cx="609600" cy="215900"/>
            <a:chOff x="2789" y="4174"/>
            <a:chExt cx="384" cy="136"/>
          </a:xfrm>
        </p:grpSpPr>
        <p:sp>
          <p:nvSpPr>
            <p:cNvPr id="66" name="Rectangle 82"/>
            <p:cNvSpPr>
              <a:spLocks noChangeArrowheads="1"/>
            </p:cNvSpPr>
            <p:nvPr/>
          </p:nvSpPr>
          <p:spPr bwMode="auto">
            <a:xfrm>
              <a:off x="2804" y="4174"/>
              <a:ext cx="369" cy="1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7" name="Line 83"/>
            <p:cNvSpPr>
              <a:spLocks noChangeShapeType="1"/>
            </p:cNvSpPr>
            <p:nvPr/>
          </p:nvSpPr>
          <p:spPr bwMode="auto">
            <a:xfrm>
              <a:off x="2789" y="4247"/>
              <a:ext cx="3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68" name="Group 84"/>
          <p:cNvGrpSpPr>
            <a:grpSpLocks/>
          </p:cNvGrpSpPr>
          <p:nvPr/>
        </p:nvGrpSpPr>
        <p:grpSpPr bwMode="auto">
          <a:xfrm>
            <a:off x="5508625" y="3159050"/>
            <a:ext cx="609600" cy="215900"/>
            <a:chOff x="2789" y="4174"/>
            <a:chExt cx="384" cy="136"/>
          </a:xfrm>
        </p:grpSpPr>
        <p:sp>
          <p:nvSpPr>
            <p:cNvPr id="69" name="Rectangle 85"/>
            <p:cNvSpPr>
              <a:spLocks noChangeArrowheads="1"/>
            </p:cNvSpPr>
            <p:nvPr/>
          </p:nvSpPr>
          <p:spPr bwMode="auto">
            <a:xfrm>
              <a:off x="2804" y="4174"/>
              <a:ext cx="369" cy="1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0" name="Line 86"/>
            <p:cNvSpPr>
              <a:spLocks noChangeShapeType="1"/>
            </p:cNvSpPr>
            <p:nvPr/>
          </p:nvSpPr>
          <p:spPr bwMode="auto">
            <a:xfrm>
              <a:off x="2789" y="4247"/>
              <a:ext cx="37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aphicFrame>
        <p:nvGraphicFramePr>
          <p:cNvPr id="71" name="Objec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303726"/>
              </p:ext>
            </p:extLst>
          </p:nvPr>
        </p:nvGraphicFramePr>
        <p:xfrm>
          <a:off x="7380000" y="5624261"/>
          <a:ext cx="86677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" name="Equation" r:id="rId8" imgW="698400" imgH="228600" progId="Equation.3">
                  <p:embed/>
                </p:oleObj>
              </mc:Choice>
              <mc:Fallback>
                <p:oleObj name="Equation" r:id="rId8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000" y="5624261"/>
                        <a:ext cx="866775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090452"/>
              </p:ext>
            </p:extLst>
          </p:nvPr>
        </p:nvGraphicFramePr>
        <p:xfrm>
          <a:off x="6408000" y="5624261"/>
          <a:ext cx="931862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7" name="Equation" r:id="rId10" imgW="749160" imgH="228600" progId="Equation.3">
                  <p:embed/>
                </p:oleObj>
              </mc:Choice>
              <mc:Fallback>
                <p:oleObj name="Equation" r:id="rId10" imgW="749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000" y="5624261"/>
                        <a:ext cx="931862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251168"/>
              </p:ext>
            </p:extLst>
          </p:nvPr>
        </p:nvGraphicFramePr>
        <p:xfrm>
          <a:off x="358775" y="971029"/>
          <a:ext cx="26289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8" name="Equation" r:id="rId12" imgW="2628720" imgH="965160" progId="Equation.3">
                  <p:embed/>
                </p:oleObj>
              </mc:Choice>
              <mc:Fallback>
                <p:oleObj name="Equation" r:id="rId12" imgW="262872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971029"/>
                        <a:ext cx="26289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659429"/>
              </p:ext>
            </p:extLst>
          </p:nvPr>
        </p:nvGraphicFramePr>
        <p:xfrm>
          <a:off x="3938588" y="1159941"/>
          <a:ext cx="48895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9" name="Equation" r:id="rId14" imgW="393480" imgH="228600" progId="Equation.3">
                  <p:embed/>
                </p:oleObj>
              </mc:Choice>
              <mc:Fallback>
                <p:oleObj name="Equation" r:id="rId14" imgW="393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588" y="1159941"/>
                        <a:ext cx="488950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992830"/>
              </p:ext>
            </p:extLst>
          </p:nvPr>
        </p:nvGraphicFramePr>
        <p:xfrm>
          <a:off x="3981450" y="1520304"/>
          <a:ext cx="519113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0" name="Equation" r:id="rId16" imgW="419040" imgH="228600" progId="Equation.3">
                  <p:embed/>
                </p:oleObj>
              </mc:Choice>
              <mc:Fallback>
                <p:oleObj name="Equation" r:id="rId16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50" y="1520304"/>
                        <a:ext cx="519113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919711"/>
              </p:ext>
            </p:extLst>
          </p:nvPr>
        </p:nvGraphicFramePr>
        <p:xfrm>
          <a:off x="4537075" y="1159941"/>
          <a:ext cx="75565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1" name="Equation" r:id="rId18" imgW="609480" imgH="228600" progId="Equation.3">
                  <p:embed/>
                </p:oleObj>
              </mc:Choice>
              <mc:Fallback>
                <p:oleObj name="Equation" r:id="rId18" imgW="609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7075" y="1159941"/>
                        <a:ext cx="755650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245792"/>
              </p:ext>
            </p:extLst>
          </p:nvPr>
        </p:nvGraphicFramePr>
        <p:xfrm>
          <a:off x="4568825" y="1520304"/>
          <a:ext cx="866775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2" name="Equation" r:id="rId20" imgW="698400" imgH="228600" progId="Equation.3">
                  <p:embed/>
                </p:oleObj>
              </mc:Choice>
              <mc:Fallback>
                <p:oleObj name="Equation" r:id="rId20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825" y="1520304"/>
                        <a:ext cx="866775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982969"/>
              </p:ext>
            </p:extLst>
          </p:nvPr>
        </p:nvGraphicFramePr>
        <p:xfrm>
          <a:off x="3275013" y="1088504"/>
          <a:ext cx="2160587" cy="821945"/>
        </p:xfrm>
        <a:graphic>
          <a:graphicData uri="http://schemas.openxmlformats.org/drawingml/2006/table">
            <a:tbl>
              <a:tblPr/>
              <a:tblGrid>
                <a:gridCol w="792162"/>
                <a:gridCol w="600075"/>
                <a:gridCol w="768350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3399"/>
                        </a:buClr>
                        <a:defRPr sz="1800" kern="1200"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8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proton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3399"/>
                        </a:buClr>
                        <a:defRPr sz="1800" kern="1200"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8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endParaRPr kumimoji="0" lang="de-DE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3399"/>
                        </a:buClr>
                        <a:defRPr sz="1800" kern="1200"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8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endParaRPr kumimoji="0" lang="de-DE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3399"/>
                        </a:buClr>
                        <a:defRPr sz="1800" kern="1200"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8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</a:rPr>
                        <a:t>neutron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3399"/>
                        </a:buClr>
                        <a:defRPr sz="1800" kern="1200"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8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endParaRPr kumimoji="0" lang="de-DE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3399"/>
                        </a:buClr>
                        <a:defRPr sz="1800" kern="1200">
                          <a:solidFill>
                            <a:srgbClr val="003399"/>
                          </a:solidFill>
                          <a:latin typeface="Arial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8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6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defRPr sz="1400" kern="1200"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3399"/>
                        </a:buClr>
                        <a:buSzTx/>
                        <a:buFontTx/>
                        <a:buNone/>
                        <a:tabLst/>
                      </a:pPr>
                      <a:endParaRPr kumimoji="0" lang="de-DE" alt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" name="Text Box 85"/>
          <p:cNvSpPr txBox="1">
            <a:spLocks noChangeArrowheads="1"/>
          </p:cNvSpPr>
          <p:nvPr/>
        </p:nvSpPr>
        <p:spPr bwMode="auto">
          <a:xfrm>
            <a:off x="358775" y="2158479"/>
            <a:ext cx="46894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g(</a:t>
            </a:r>
            <a:r>
              <a:rPr lang="de-DE" altLang="de-DE" sz="1400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de-DE" altLang="de-DE" sz="1400" baseline="-25000" dirty="0" smtClean="0">
                <a:solidFill>
                  <a:srgbClr val="FF0000"/>
                </a:solidFill>
                <a:latin typeface="Times New Roman" pitchFamily="18" charset="0"/>
              </a:rPr>
              <a:t>11/2</a:t>
            </a: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) = 1.42     g(</a:t>
            </a:r>
            <a:r>
              <a:rPr lang="de-DE" altLang="de-DE" sz="1400" dirty="0" smtClean="0">
                <a:solidFill>
                  <a:srgbClr val="FF0000"/>
                </a:solidFill>
                <a:latin typeface="Times New Roman" pitchFamily="18" charset="0"/>
              </a:rPr>
              <a:t>g</a:t>
            </a:r>
            <a:r>
              <a:rPr lang="de-DE" altLang="de-DE" sz="1400" baseline="-25000" dirty="0" smtClean="0">
                <a:solidFill>
                  <a:srgbClr val="FF0000"/>
                </a:solidFill>
                <a:latin typeface="Times New Roman" pitchFamily="18" charset="0"/>
              </a:rPr>
              <a:t>7/2</a:t>
            </a: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) = 0.49     g(</a:t>
            </a:r>
            <a:r>
              <a:rPr lang="de-DE" altLang="de-DE" sz="1400" dirty="0" smtClean="0">
                <a:solidFill>
                  <a:srgbClr val="3333CC"/>
                </a:solidFill>
                <a:latin typeface="Times New Roman" pitchFamily="18" charset="0"/>
              </a:rPr>
              <a:t>f</a:t>
            </a:r>
            <a:r>
              <a:rPr lang="de-DE" altLang="de-DE" sz="1400" baseline="-25000" dirty="0" smtClean="0">
                <a:solidFill>
                  <a:srgbClr val="3333CC"/>
                </a:solidFill>
                <a:latin typeface="Times New Roman" pitchFamily="18" charset="0"/>
              </a:rPr>
              <a:t>7/2</a:t>
            </a: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) = -0.55     g(</a:t>
            </a:r>
            <a:r>
              <a:rPr lang="de-DE" altLang="de-DE" sz="1400" dirty="0" smtClean="0">
                <a:solidFill>
                  <a:srgbClr val="3333CC"/>
                </a:solidFill>
                <a:latin typeface="Times New Roman" pitchFamily="18" charset="0"/>
              </a:rPr>
              <a:t>i</a:t>
            </a:r>
            <a:r>
              <a:rPr lang="de-DE" altLang="de-DE" sz="1400" baseline="-25000" dirty="0" smtClean="0">
                <a:solidFill>
                  <a:srgbClr val="3333CC"/>
                </a:solidFill>
                <a:latin typeface="Times New Roman" pitchFamily="18" charset="0"/>
              </a:rPr>
              <a:t>13/2</a:t>
            </a: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)=-0.29</a:t>
            </a:r>
          </a:p>
        </p:txBody>
      </p:sp>
      <p:graphicFrame>
        <p:nvGraphicFramePr>
          <p:cNvPr id="80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900330"/>
              </p:ext>
            </p:extLst>
          </p:nvPr>
        </p:nvGraphicFramePr>
        <p:xfrm>
          <a:off x="358775" y="2769666"/>
          <a:ext cx="3683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3" name="Equation" r:id="rId22" imgW="3682800" imgH="419040" progId="Equation.3">
                  <p:embed/>
                </p:oleObj>
              </mc:Choice>
              <mc:Fallback>
                <p:oleObj name="Equation" r:id="rId22" imgW="3682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2769666"/>
                        <a:ext cx="3683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Text Box 87"/>
          <p:cNvSpPr txBox="1">
            <a:spLocks noChangeArrowheads="1"/>
          </p:cNvSpPr>
          <p:nvPr/>
        </p:nvSpPr>
        <p:spPr bwMode="auto">
          <a:xfrm>
            <a:off x="719138" y="3382441"/>
            <a:ext cx="3422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g(</a:t>
            </a:r>
            <a:r>
              <a:rPr lang="de-DE" altLang="de-DE" sz="140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de-DE" altLang="de-DE" sz="1400" baseline="-25000" smtClean="0">
                <a:solidFill>
                  <a:srgbClr val="FF0000"/>
                </a:solidFill>
                <a:latin typeface="Times New Roman" pitchFamily="18" charset="0"/>
              </a:rPr>
              <a:t>11/2 </a:t>
            </a: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x </a:t>
            </a:r>
            <a:r>
              <a:rPr lang="de-DE" altLang="de-DE" sz="1400" smtClean="0">
                <a:solidFill>
                  <a:srgbClr val="FF0000"/>
                </a:solidFill>
                <a:latin typeface="Times New Roman" pitchFamily="18" charset="0"/>
              </a:rPr>
              <a:t>g</a:t>
            </a:r>
            <a:r>
              <a:rPr lang="de-DE" altLang="de-DE" sz="1400" baseline="-25000" smtClean="0">
                <a:solidFill>
                  <a:srgbClr val="FF0000"/>
                </a:solidFill>
                <a:latin typeface="Times New Roman" pitchFamily="18" charset="0"/>
              </a:rPr>
              <a:t>7/2</a:t>
            </a: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; 8</a:t>
            </a:r>
            <a:r>
              <a:rPr lang="de-DE" altLang="de-DE" sz="1400" baseline="3000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) = 1.08     g(</a:t>
            </a:r>
            <a:r>
              <a:rPr lang="de-DE" altLang="de-DE" sz="1400" smtClean="0">
                <a:solidFill>
                  <a:srgbClr val="3333CC"/>
                </a:solidFill>
                <a:latin typeface="Times New Roman" pitchFamily="18" charset="0"/>
              </a:rPr>
              <a:t>f</a:t>
            </a:r>
            <a:r>
              <a:rPr lang="de-DE" altLang="de-DE" sz="1400" baseline="-25000" smtClean="0">
                <a:solidFill>
                  <a:srgbClr val="3333CC"/>
                </a:solidFill>
                <a:latin typeface="Times New Roman" pitchFamily="18" charset="0"/>
              </a:rPr>
              <a:t>7/2</a:t>
            </a:r>
            <a:r>
              <a:rPr lang="de-DE" altLang="de-DE" sz="1400" smtClean="0">
                <a:solidFill>
                  <a:srgbClr val="008080"/>
                </a:solidFill>
                <a:latin typeface="Times New Roman" pitchFamily="18" charset="0"/>
              </a:rPr>
              <a:t> </a:t>
            </a: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x </a:t>
            </a:r>
            <a:r>
              <a:rPr lang="de-DE" altLang="de-DE" sz="1400" smtClean="0">
                <a:solidFill>
                  <a:srgbClr val="3333CC"/>
                </a:solidFill>
                <a:latin typeface="Times New Roman" pitchFamily="18" charset="0"/>
              </a:rPr>
              <a:t>i</a:t>
            </a:r>
            <a:r>
              <a:rPr lang="de-DE" altLang="de-DE" sz="1400" baseline="-25000" smtClean="0">
                <a:solidFill>
                  <a:srgbClr val="3333CC"/>
                </a:solidFill>
                <a:latin typeface="Times New Roman" pitchFamily="18" charset="0"/>
              </a:rPr>
              <a:t>13/2</a:t>
            </a: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) = -0.36</a:t>
            </a:r>
          </a:p>
        </p:txBody>
      </p:sp>
      <p:sp>
        <p:nvSpPr>
          <p:cNvPr id="82" name="Text Box 88"/>
          <p:cNvSpPr txBox="1">
            <a:spLocks noChangeArrowheads="1"/>
          </p:cNvSpPr>
          <p:nvPr/>
        </p:nvSpPr>
        <p:spPr bwMode="auto">
          <a:xfrm>
            <a:off x="358775" y="3958704"/>
            <a:ext cx="3538538" cy="31432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g(</a:t>
            </a:r>
            <a:r>
              <a:rPr lang="de-DE" altLang="de-DE" sz="1400" smtClean="0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de-DE" altLang="de-DE" sz="1400" baseline="30000" smtClean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de-DE" altLang="de-DE" sz="140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x </a:t>
            </a:r>
            <a:r>
              <a:rPr lang="de-DE" altLang="de-DE" sz="1400" smtClean="0">
                <a:solidFill>
                  <a:srgbClr val="3333CC"/>
                </a:solidFill>
                <a:latin typeface="Times New Roman" pitchFamily="18" charset="0"/>
              </a:rPr>
              <a:t>8</a:t>
            </a:r>
            <a:r>
              <a:rPr lang="de-DE" altLang="de-DE" sz="1400" baseline="30000" smtClean="0">
                <a:solidFill>
                  <a:srgbClr val="3333CC"/>
                </a:solidFill>
                <a:latin typeface="Times New Roman" pitchFamily="18" charset="0"/>
              </a:rPr>
              <a:t>-</a:t>
            </a: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; 16</a:t>
            </a:r>
            <a:r>
              <a:rPr lang="de-DE" altLang="de-DE" sz="1400" baseline="30000" smtClean="0">
                <a:solidFill>
                  <a:srgbClr val="000000"/>
                </a:solidFill>
                <a:latin typeface="Times New Roman" pitchFamily="18" charset="0"/>
              </a:rPr>
              <a:t>+</a:t>
            </a: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</a:rPr>
              <a:t>) = 0.36     </a:t>
            </a: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    </a:t>
            </a:r>
            <a:r>
              <a:rPr lang="el-GR" altLang="de-DE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de-DE" altLang="de-DE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g·I = 5.76 nm</a:t>
            </a:r>
          </a:p>
        </p:txBody>
      </p:sp>
      <p:sp>
        <p:nvSpPr>
          <p:cNvPr id="83" name="Text Box 89"/>
          <p:cNvSpPr txBox="1">
            <a:spLocks noChangeArrowheads="1"/>
          </p:cNvSpPr>
          <p:nvPr/>
        </p:nvSpPr>
        <p:spPr bwMode="auto">
          <a:xfrm>
            <a:off x="3132138" y="4446066"/>
            <a:ext cx="1184275" cy="314325"/>
          </a:xfrm>
          <a:prstGeom prst="rect">
            <a:avLst/>
          </a:prstGeom>
          <a:noFill/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smtClean="0">
                <a:solidFill>
                  <a:srgbClr val="0000CC"/>
                </a:solidFill>
                <a:latin typeface="Times New Roman" pitchFamily="18" charset="0"/>
              </a:rPr>
              <a:t>7.26</a:t>
            </a:r>
            <a:r>
              <a:rPr lang="de-DE" altLang="de-DE" sz="14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±0.16 nm</a:t>
            </a:r>
          </a:p>
        </p:txBody>
      </p:sp>
    </p:spTree>
    <p:extLst>
      <p:ext uri="{BB962C8B-B14F-4D97-AF65-F5344CB8AC3E}">
        <p14:creationId xmlns:p14="http://schemas.microsoft.com/office/powerpoint/2010/main" val="328555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1" grpId="0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K-isomers: Where to find them?</a:t>
            </a:r>
            <a:endParaRPr lang="en-US" dirty="0"/>
          </a:p>
        </p:txBody>
      </p:sp>
      <p:pic>
        <p:nvPicPr>
          <p:cNvPr id="38" name="Picture 3" descr="Fi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770900"/>
            <a:ext cx="6731000" cy="51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540000" y="764704"/>
            <a:ext cx="49681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q"/>
            </a:pPr>
            <a:r>
              <a:rPr lang="en-US" altLang="de-DE" sz="32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de-DE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Deformed nuclei with axially-symmetric shape</a:t>
            </a: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540000" y="4796704"/>
            <a:ext cx="442798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q"/>
            </a:pPr>
            <a:r>
              <a:rPr lang="en-US" altLang="de-DE" sz="32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altLang="de-DE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High-K orbitals near the Fermi surface</a:t>
            </a:r>
            <a:r>
              <a:rPr lang="en-US" altLang="de-D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612000" y="5334541"/>
            <a:ext cx="4146996" cy="79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Symbol" pitchFamily="18" charset="2"/>
              <a:buChar char="p"/>
            </a:pPr>
            <a:r>
              <a:rPr lang="en-US" altLang="de-DE" sz="2400" dirty="0" smtClean="0">
                <a:solidFill>
                  <a:srgbClr val="FF0000"/>
                </a:solidFill>
                <a:latin typeface="Arial Narrow" pitchFamily="34" charset="0"/>
              </a:rPr>
              <a:t>: </a:t>
            </a:r>
            <a:r>
              <a:rPr lang="en-US" altLang="de-D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7/2[404], 9/2[514], 5/2[402]</a:t>
            </a:r>
          </a:p>
          <a:p>
            <a:pPr fontAlgn="base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en-US" altLang="de-DE" sz="2400" dirty="0" smtClean="0">
                <a:solidFill>
                  <a:srgbClr val="3333CC"/>
                </a:solidFill>
                <a:latin typeface="Symbol" pitchFamily="18" charset="2"/>
              </a:rPr>
              <a:t>n:</a:t>
            </a:r>
            <a:r>
              <a:rPr lang="en-US" altLang="de-DE" sz="2400" dirty="0" smtClean="0">
                <a:solidFill>
                  <a:srgbClr val="3333CC"/>
                </a:solidFill>
                <a:latin typeface="Arial Narrow" pitchFamily="34" charset="0"/>
              </a:rPr>
              <a:t> </a:t>
            </a:r>
            <a:r>
              <a:rPr lang="en-US" altLang="de-DE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7/2[514], 9/2[624]</a:t>
            </a:r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en-US" altLang="de-DE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5/2[512], 7/2[633]</a:t>
            </a:r>
            <a:endParaRPr lang="en-US" altLang="de-DE" dirty="0" smtClean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3832225" y="1418600"/>
            <a:ext cx="4238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F5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de-DE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Mass 180 region : Yb </a:t>
            </a:r>
            <a:r>
              <a:rPr lang="en-US" altLang="de-DE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(Z=70)</a:t>
            </a:r>
            <a:r>
              <a:rPr lang="en-US" altLang="de-DE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- Ir </a:t>
            </a:r>
            <a:r>
              <a:rPr lang="en-US" altLang="de-DE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(Z=77)</a:t>
            </a:r>
          </a:p>
        </p:txBody>
      </p:sp>
      <p:grpSp>
        <p:nvGrpSpPr>
          <p:cNvPr id="43" name="Group 45"/>
          <p:cNvGrpSpPr>
            <a:grpSpLocks/>
          </p:cNvGrpSpPr>
          <p:nvPr/>
        </p:nvGrpSpPr>
        <p:grpSpPr bwMode="auto">
          <a:xfrm>
            <a:off x="533400" y="1609100"/>
            <a:ext cx="1662113" cy="1897063"/>
            <a:chOff x="249" y="1979"/>
            <a:chExt cx="1047" cy="1195"/>
          </a:xfrm>
        </p:grpSpPr>
        <p:sp>
          <p:nvSpPr>
            <p:cNvPr id="44" name="Line 29"/>
            <p:cNvSpPr>
              <a:spLocks noChangeShapeType="1"/>
            </p:cNvSpPr>
            <p:nvPr/>
          </p:nvSpPr>
          <p:spPr bwMode="auto">
            <a:xfrm flipV="1">
              <a:off x="522" y="2267"/>
              <a:ext cx="0" cy="60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5" name="Line 30"/>
            <p:cNvSpPr>
              <a:spLocks noChangeShapeType="1"/>
            </p:cNvSpPr>
            <p:nvPr/>
          </p:nvSpPr>
          <p:spPr bwMode="auto">
            <a:xfrm>
              <a:off x="521" y="2891"/>
              <a:ext cx="77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6" name="Text Box 31"/>
            <p:cNvSpPr txBox="1">
              <a:spLocks noChangeArrowheads="1"/>
            </p:cNvSpPr>
            <p:nvPr/>
          </p:nvSpPr>
          <p:spPr bwMode="auto">
            <a:xfrm>
              <a:off x="385" y="1979"/>
              <a:ext cx="3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2400" b="1" smtClean="0">
                  <a:solidFill>
                    <a:srgbClr val="0000CC"/>
                  </a:solidFill>
                  <a:latin typeface="Symbol" pitchFamily="18" charset="2"/>
                </a:rPr>
                <a:t>w</a:t>
              </a:r>
            </a:p>
          </p:txBody>
        </p:sp>
        <p:sp>
          <p:nvSpPr>
            <p:cNvPr id="47" name="Oval 32"/>
            <p:cNvSpPr>
              <a:spLocks noChangeAspect="1" noChangeArrowheads="1"/>
            </p:cNvSpPr>
            <p:nvPr/>
          </p:nvSpPr>
          <p:spPr bwMode="auto">
            <a:xfrm>
              <a:off x="272" y="2803"/>
              <a:ext cx="476" cy="19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9900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8" name="Oval 33"/>
            <p:cNvSpPr>
              <a:spLocks noChangeAspect="1" noChangeArrowheads="1"/>
            </p:cNvSpPr>
            <p:nvPr/>
          </p:nvSpPr>
          <p:spPr bwMode="auto">
            <a:xfrm rot="-1839850">
              <a:off x="442" y="2648"/>
              <a:ext cx="170" cy="48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9" name="Line 34"/>
            <p:cNvSpPr>
              <a:spLocks noChangeShapeType="1"/>
            </p:cNvSpPr>
            <p:nvPr/>
          </p:nvSpPr>
          <p:spPr bwMode="auto">
            <a:xfrm flipH="1">
              <a:off x="1111" y="2403"/>
              <a:ext cx="11" cy="4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4" name="Oval 35"/>
            <p:cNvSpPr>
              <a:spLocks noChangeAspect="1" noChangeArrowheads="1"/>
            </p:cNvSpPr>
            <p:nvPr/>
          </p:nvSpPr>
          <p:spPr bwMode="auto">
            <a:xfrm rot="-3740686">
              <a:off x="444" y="2608"/>
              <a:ext cx="184" cy="574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pic>
          <p:nvPicPr>
            <p:cNvPr id="85" name="Picture 36" descr="BD14868_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" y="2630"/>
              <a:ext cx="70" cy="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37" descr="BD14868_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993"/>
              <a:ext cx="70" cy="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Rectangle 38"/>
            <p:cNvSpPr>
              <a:spLocks noChangeArrowheads="1"/>
            </p:cNvSpPr>
            <p:nvPr/>
          </p:nvSpPr>
          <p:spPr bwMode="auto">
            <a:xfrm>
              <a:off x="1020" y="2886"/>
              <a:ext cx="2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de-DE" sz="2400" b="1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K</a:t>
              </a:r>
              <a:endParaRPr lang="en-US" altLang="de-DE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88" name="Line 39"/>
            <p:cNvSpPr>
              <a:spLocks noChangeShapeType="1"/>
            </p:cNvSpPr>
            <p:nvPr/>
          </p:nvSpPr>
          <p:spPr bwMode="auto">
            <a:xfrm flipV="1">
              <a:off x="514" y="2584"/>
              <a:ext cx="234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9" name="Line 40"/>
            <p:cNvSpPr>
              <a:spLocks noChangeShapeType="1"/>
            </p:cNvSpPr>
            <p:nvPr/>
          </p:nvSpPr>
          <p:spPr bwMode="auto">
            <a:xfrm flipV="1">
              <a:off x="748" y="2358"/>
              <a:ext cx="408" cy="2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0" name="Line 41"/>
            <p:cNvSpPr>
              <a:spLocks noChangeShapeType="1"/>
            </p:cNvSpPr>
            <p:nvPr/>
          </p:nvSpPr>
          <p:spPr bwMode="auto">
            <a:xfrm flipV="1">
              <a:off x="520" y="2358"/>
              <a:ext cx="636" cy="5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1" name="Text Box 42"/>
            <p:cNvSpPr txBox="1">
              <a:spLocks noChangeArrowheads="1"/>
            </p:cNvSpPr>
            <p:nvPr/>
          </p:nvSpPr>
          <p:spPr bwMode="auto">
            <a:xfrm>
              <a:off x="476" y="2444"/>
              <a:ext cx="30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BF5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99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1600" b="1" smtClean="0">
                  <a:solidFill>
                    <a:srgbClr val="000000"/>
                  </a:solidFill>
                  <a:latin typeface="Palatino Linotype" pitchFamily="18" charset="0"/>
                </a:rPr>
                <a:t>j</a:t>
              </a:r>
              <a:r>
                <a:rPr lang="en-US" altLang="de-DE" sz="1600" b="1" baseline="-25000" smtClean="0">
                  <a:solidFill>
                    <a:srgbClr val="000000"/>
                  </a:solidFill>
                  <a:latin typeface="Symbol" pitchFamily="18" charset="2"/>
                </a:rPr>
                <a:t>1</a:t>
              </a:r>
            </a:p>
          </p:txBody>
        </p:sp>
        <p:sp>
          <p:nvSpPr>
            <p:cNvPr id="92" name="Text Box 43"/>
            <p:cNvSpPr txBox="1">
              <a:spLocks noChangeArrowheads="1"/>
            </p:cNvSpPr>
            <p:nvPr/>
          </p:nvSpPr>
          <p:spPr bwMode="auto">
            <a:xfrm>
              <a:off x="748" y="2267"/>
              <a:ext cx="30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BF5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99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1600" b="1" smtClean="0">
                  <a:solidFill>
                    <a:srgbClr val="000000"/>
                  </a:solidFill>
                  <a:latin typeface="Palatino Linotype" pitchFamily="18" charset="0"/>
                </a:rPr>
                <a:t>j</a:t>
              </a:r>
              <a:r>
                <a:rPr lang="en-US" altLang="de-DE" sz="1600" b="1" baseline="-25000" smtClean="0">
                  <a:solidFill>
                    <a:srgbClr val="000000"/>
                  </a:solidFill>
                  <a:latin typeface="Symbol" pitchFamily="18" charset="2"/>
                </a:rPr>
                <a:t>2</a:t>
              </a:r>
            </a:p>
          </p:txBody>
        </p:sp>
        <p:sp>
          <p:nvSpPr>
            <p:cNvPr id="93" name="Text Box 44"/>
            <p:cNvSpPr txBox="1">
              <a:spLocks noChangeArrowheads="1"/>
            </p:cNvSpPr>
            <p:nvPr/>
          </p:nvSpPr>
          <p:spPr bwMode="auto">
            <a:xfrm>
              <a:off x="748" y="2584"/>
              <a:ext cx="30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BF56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99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de-DE" sz="1600" b="1" smtClean="0">
                  <a:solidFill>
                    <a:srgbClr val="000000"/>
                  </a:solidFill>
                  <a:latin typeface="Palatino Linotype" pitchFamily="18" charset="0"/>
                </a:rPr>
                <a:t>j</a:t>
              </a:r>
              <a:endParaRPr lang="en-US" altLang="de-DE" sz="1600" b="1" baseline="-25000" smtClean="0">
                <a:solidFill>
                  <a:srgbClr val="000000"/>
                </a:solidFill>
                <a:latin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107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Neutron Orbitals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0" y="720000"/>
            <a:ext cx="4402420" cy="4937760"/>
          </a:xfrm>
          <a:prstGeom prst="rect">
            <a:avLst/>
          </a:prstGeom>
        </p:spPr>
      </p:pic>
      <p:grpSp>
        <p:nvGrpSpPr>
          <p:cNvPr id="18" name="Gruppieren 17"/>
          <p:cNvGrpSpPr/>
          <p:nvPr/>
        </p:nvGrpSpPr>
        <p:grpSpPr>
          <a:xfrm>
            <a:off x="3060000" y="3816000"/>
            <a:ext cx="306376" cy="370800"/>
            <a:chOff x="1187624" y="3229200"/>
            <a:chExt cx="306376" cy="370800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1187624" y="3229200"/>
              <a:ext cx="126000" cy="324000"/>
              <a:chOff x="1187624" y="3229200"/>
              <a:chExt cx="126000" cy="324000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1187624" y="3356992"/>
                <a:ext cx="126000" cy="126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Gerade Verbindung mit Pfeil 11"/>
              <p:cNvCxnSpPr/>
              <p:nvPr/>
            </p:nvCxnSpPr>
            <p:spPr>
              <a:xfrm rot="10800000">
                <a:off x="1249200" y="3229200"/>
                <a:ext cx="0" cy="324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uppieren 27"/>
            <p:cNvGrpSpPr/>
            <p:nvPr/>
          </p:nvGrpSpPr>
          <p:grpSpPr>
            <a:xfrm rot="10800000">
              <a:off x="1368000" y="3276000"/>
              <a:ext cx="126000" cy="324000"/>
              <a:chOff x="1187624" y="3229200"/>
              <a:chExt cx="126000" cy="324000"/>
            </a:xfrm>
          </p:grpSpPr>
          <p:sp>
            <p:nvSpPr>
              <p:cNvPr id="29" name="Ellipse 28"/>
              <p:cNvSpPr/>
              <p:nvPr/>
            </p:nvSpPr>
            <p:spPr>
              <a:xfrm>
                <a:off x="1187624" y="3356992"/>
                <a:ext cx="126000" cy="126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Gerade Verbindung mit Pfeil 29"/>
              <p:cNvCxnSpPr/>
              <p:nvPr/>
            </p:nvCxnSpPr>
            <p:spPr>
              <a:xfrm rot="10800000">
                <a:off x="1249200" y="3229200"/>
                <a:ext cx="0" cy="324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uppieren 30"/>
          <p:cNvGrpSpPr/>
          <p:nvPr/>
        </p:nvGrpSpPr>
        <p:grpSpPr>
          <a:xfrm>
            <a:off x="3060000" y="4572000"/>
            <a:ext cx="306376" cy="370800"/>
            <a:chOff x="1187624" y="3229200"/>
            <a:chExt cx="306376" cy="370800"/>
          </a:xfrm>
        </p:grpSpPr>
        <p:grpSp>
          <p:nvGrpSpPr>
            <p:cNvPr id="32" name="Gruppieren 31"/>
            <p:cNvGrpSpPr/>
            <p:nvPr/>
          </p:nvGrpSpPr>
          <p:grpSpPr>
            <a:xfrm>
              <a:off x="1187624" y="3229200"/>
              <a:ext cx="126000" cy="324000"/>
              <a:chOff x="1187624" y="3229200"/>
              <a:chExt cx="126000" cy="324000"/>
            </a:xfrm>
          </p:grpSpPr>
          <p:sp>
            <p:nvSpPr>
              <p:cNvPr id="36" name="Ellipse 35"/>
              <p:cNvSpPr/>
              <p:nvPr/>
            </p:nvSpPr>
            <p:spPr>
              <a:xfrm>
                <a:off x="1187624" y="3356992"/>
                <a:ext cx="126000" cy="126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Gerade Verbindung mit Pfeil 36"/>
              <p:cNvCxnSpPr/>
              <p:nvPr/>
            </p:nvCxnSpPr>
            <p:spPr>
              <a:xfrm rot="10800000">
                <a:off x="1249200" y="3229200"/>
                <a:ext cx="0" cy="324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ieren 32"/>
            <p:cNvGrpSpPr/>
            <p:nvPr/>
          </p:nvGrpSpPr>
          <p:grpSpPr>
            <a:xfrm rot="10800000">
              <a:off x="1368000" y="3276000"/>
              <a:ext cx="126000" cy="324000"/>
              <a:chOff x="1187624" y="3229200"/>
              <a:chExt cx="126000" cy="324000"/>
            </a:xfrm>
          </p:grpSpPr>
          <p:sp>
            <p:nvSpPr>
              <p:cNvPr id="34" name="Ellipse 33"/>
              <p:cNvSpPr/>
              <p:nvPr/>
            </p:nvSpPr>
            <p:spPr>
              <a:xfrm>
                <a:off x="1187624" y="3356992"/>
                <a:ext cx="126000" cy="126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Gerade Verbindung mit Pfeil 34"/>
              <p:cNvCxnSpPr/>
              <p:nvPr/>
            </p:nvCxnSpPr>
            <p:spPr>
              <a:xfrm rot="10800000">
                <a:off x="1249200" y="3229200"/>
                <a:ext cx="0" cy="324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uppieren 18"/>
          <p:cNvGrpSpPr/>
          <p:nvPr/>
        </p:nvGrpSpPr>
        <p:grpSpPr>
          <a:xfrm>
            <a:off x="4716000" y="4248000"/>
            <a:ext cx="306376" cy="370800"/>
            <a:chOff x="4193616" y="3861048"/>
            <a:chExt cx="306376" cy="370800"/>
          </a:xfrm>
        </p:grpSpPr>
        <p:cxnSp>
          <p:nvCxnSpPr>
            <p:cNvPr id="44" name="Gerade Verbindung mit Pfeil 43"/>
            <p:cNvCxnSpPr/>
            <p:nvPr/>
          </p:nvCxnSpPr>
          <p:spPr>
            <a:xfrm rot="10800000">
              <a:off x="4255192" y="3861048"/>
              <a:ext cx="0" cy="324000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41"/>
            <p:cNvCxnSpPr/>
            <p:nvPr/>
          </p:nvCxnSpPr>
          <p:spPr>
            <a:xfrm>
              <a:off x="4438416" y="3907848"/>
              <a:ext cx="0" cy="324000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Ellipse 42"/>
            <p:cNvSpPr/>
            <p:nvPr/>
          </p:nvSpPr>
          <p:spPr>
            <a:xfrm>
              <a:off x="4193616" y="3988840"/>
              <a:ext cx="126000" cy="12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Ellipse 40"/>
            <p:cNvSpPr/>
            <p:nvPr/>
          </p:nvSpPr>
          <p:spPr>
            <a:xfrm rot="10800000">
              <a:off x="4373992" y="3978056"/>
              <a:ext cx="126000" cy="12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4716000" y="4680000"/>
            <a:ext cx="306376" cy="370800"/>
            <a:chOff x="4193616" y="3861048"/>
            <a:chExt cx="306376" cy="370800"/>
          </a:xfrm>
        </p:grpSpPr>
        <p:cxnSp>
          <p:nvCxnSpPr>
            <p:cNvPr id="46" name="Gerade Verbindung mit Pfeil 45"/>
            <p:cNvCxnSpPr/>
            <p:nvPr/>
          </p:nvCxnSpPr>
          <p:spPr>
            <a:xfrm rot="10800000">
              <a:off x="4255192" y="3861048"/>
              <a:ext cx="0" cy="324000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mit Pfeil 46"/>
            <p:cNvCxnSpPr/>
            <p:nvPr/>
          </p:nvCxnSpPr>
          <p:spPr>
            <a:xfrm>
              <a:off x="4438416" y="3907848"/>
              <a:ext cx="0" cy="324000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Ellipse 47"/>
            <p:cNvSpPr/>
            <p:nvPr/>
          </p:nvSpPr>
          <p:spPr>
            <a:xfrm>
              <a:off x="4193616" y="3988840"/>
              <a:ext cx="126000" cy="12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Ellipse 48"/>
            <p:cNvSpPr/>
            <p:nvPr/>
          </p:nvSpPr>
          <p:spPr>
            <a:xfrm rot="10800000">
              <a:off x="4373992" y="3978056"/>
              <a:ext cx="126000" cy="12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uppieren 49"/>
          <p:cNvGrpSpPr/>
          <p:nvPr/>
        </p:nvGrpSpPr>
        <p:grpSpPr>
          <a:xfrm>
            <a:off x="4680000" y="3068960"/>
            <a:ext cx="306376" cy="370800"/>
            <a:chOff x="4193616" y="3861048"/>
            <a:chExt cx="306376" cy="370800"/>
          </a:xfrm>
        </p:grpSpPr>
        <p:cxnSp>
          <p:nvCxnSpPr>
            <p:cNvPr id="51" name="Gerade Verbindung mit Pfeil 50"/>
            <p:cNvCxnSpPr/>
            <p:nvPr/>
          </p:nvCxnSpPr>
          <p:spPr>
            <a:xfrm rot="10800000">
              <a:off x="4255192" y="3861048"/>
              <a:ext cx="0" cy="324000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mit Pfeil 51"/>
            <p:cNvCxnSpPr/>
            <p:nvPr/>
          </p:nvCxnSpPr>
          <p:spPr>
            <a:xfrm>
              <a:off x="4438416" y="3907848"/>
              <a:ext cx="0" cy="324000"/>
            </a:xfrm>
            <a:prstGeom prst="straightConnector1">
              <a:avLst/>
            </a:prstGeom>
            <a:ln>
              <a:solidFill>
                <a:srgbClr val="0000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Ellipse 52"/>
            <p:cNvSpPr/>
            <p:nvPr/>
          </p:nvSpPr>
          <p:spPr>
            <a:xfrm>
              <a:off x="4193616" y="3988840"/>
              <a:ext cx="126000" cy="12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Ellipse 53"/>
            <p:cNvSpPr/>
            <p:nvPr/>
          </p:nvSpPr>
          <p:spPr>
            <a:xfrm rot="10800000">
              <a:off x="4373992" y="3978056"/>
              <a:ext cx="126000" cy="12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400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 Study of the K = 16 Isomeric State</a:t>
            </a:r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5" y="719998"/>
            <a:ext cx="3471395" cy="3598580"/>
          </a:xfrm>
          <a:prstGeom prst="rect">
            <a:avLst/>
          </a:prstGeom>
        </p:spPr>
      </p:pic>
      <p:cxnSp>
        <p:nvCxnSpPr>
          <p:cNvPr id="4" name="Gerade Verbindung mit Pfeil 3"/>
          <p:cNvCxnSpPr/>
          <p:nvPr/>
        </p:nvCxnSpPr>
        <p:spPr>
          <a:xfrm>
            <a:off x="2556000" y="900000"/>
            <a:ext cx="0" cy="396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494800" y="900000"/>
            <a:ext cx="0" cy="756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3456000" y="864000"/>
            <a:ext cx="432000" cy="43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5162873"/>
                  </p:ext>
                </p:extLst>
              </p:nvPr>
            </p:nvGraphicFramePr>
            <p:xfrm>
              <a:off x="5400000" y="1800000"/>
              <a:ext cx="3312368" cy="2019046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432048"/>
                    <a:gridCol w="1512168"/>
                    <a:gridCol w="1368152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400" b="1" i="1" smtClean="0">
                                        <a:latin typeface="Cambria Math"/>
                                      </a:rPr>
                                      <m:t>𝑩</m:t>
                                    </m:r>
                                    <m:d>
                                      <m:dPr>
                                        <m:ctrlPr>
                                          <a:rPr lang="de-DE" sz="1400" b="1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400" b="1" i="1" smtClean="0">
                                            <a:latin typeface="Cambria Math"/>
                                          </a:rPr>
                                          <m:t>𝑬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</a:rPr>
                                          <m:t>𝟐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</a:rPr>
                                          <m:t>𝑰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→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𝑰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𝟐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de-DE" sz="1400" b="1" i="1" smtClean="0">
                                        <a:latin typeface="Cambria Math"/>
                                      </a:rPr>
                                      <m:t>𝑩</m:t>
                                    </m:r>
                                    <m:d>
                                      <m:dPr>
                                        <m:ctrlPr>
                                          <a:rPr lang="de-DE" sz="1400" b="1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400" b="1" i="1" smtClean="0">
                                            <a:latin typeface="Cambria Math"/>
                                          </a:rPr>
                                          <m:t>𝑬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</a:rPr>
                                          <m:t>𝟐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</a:rPr>
                                          <m:t>𝑰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→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𝑰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 smtClean="0">
                            <a:solidFill>
                              <a:srgbClr val="0000CC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1400" dirty="0" smtClean="0">
                              <a:solidFill>
                                <a:srgbClr val="0000CC"/>
                              </a:solidFill>
                            </a:rPr>
                            <a:t>rigid rotor </a:t>
                          </a:r>
                          <a:r>
                            <a:rPr lang="en-US" sz="1400" dirty="0" smtClean="0"/>
                            <a:t>K=8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10</a:t>
                          </a:r>
                          <a:r>
                            <a:rPr lang="en-US" sz="1400" baseline="30000" dirty="0" smtClean="0"/>
                            <a:t>-</a:t>
                          </a:r>
                          <a:endParaRPr lang="en-US" sz="1400" baseline="30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0.104±0.012</a:t>
                          </a:r>
                          <a:endParaRPr lang="en-US" sz="1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0.0769</a:t>
                          </a:r>
                          <a:endParaRPr lang="en-US" sz="1400" dirty="0"/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11</a:t>
                          </a:r>
                          <a:r>
                            <a:rPr lang="en-US" sz="1400" baseline="30000" dirty="0" smtClean="0"/>
                            <a:t>-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0.171±0.009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0.1607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12</a:t>
                          </a:r>
                          <a:r>
                            <a:rPr lang="en-US" sz="1400" baseline="30000" dirty="0" smtClean="0"/>
                            <a:t>-</a:t>
                          </a:r>
                          <a:endParaRPr lang="en-US" sz="1400" baseline="30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0.230±0.017</a:t>
                          </a:r>
                          <a:endParaRPr lang="en-US" sz="1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0.2517</a:t>
                          </a:r>
                          <a:endParaRPr lang="en-US" sz="1400" dirty="0"/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13</a:t>
                          </a:r>
                          <a:r>
                            <a:rPr lang="en-US" sz="1400" baseline="30000" dirty="0" smtClean="0"/>
                            <a:t>-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0.313±0.016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0.3500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5162873"/>
                  </p:ext>
                </p:extLst>
              </p:nvPr>
            </p:nvGraphicFramePr>
            <p:xfrm>
              <a:off x="5400000" y="1800000"/>
              <a:ext cx="3312368" cy="2019046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432048"/>
                    <a:gridCol w="1512168"/>
                    <a:gridCol w="1368152"/>
                  </a:tblGrid>
                  <a:tr h="535686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9032" r="-90726" b="-27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 smtClean="0">
                            <a:solidFill>
                              <a:srgbClr val="0000CC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1400" dirty="0" smtClean="0">
                              <a:solidFill>
                                <a:srgbClr val="0000CC"/>
                              </a:solidFill>
                            </a:rPr>
                            <a:t>rigid rotor </a:t>
                          </a:r>
                          <a:r>
                            <a:rPr lang="en-US" sz="1400" dirty="0" smtClean="0"/>
                            <a:t>K=8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10</a:t>
                          </a:r>
                          <a:r>
                            <a:rPr lang="en-US" sz="1400" baseline="30000" dirty="0" smtClean="0"/>
                            <a:t>-</a:t>
                          </a:r>
                          <a:endParaRPr lang="en-US" sz="1400" baseline="30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0.104±0.012</a:t>
                          </a:r>
                          <a:endParaRPr lang="en-US" sz="1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0.0769</a:t>
                          </a:r>
                          <a:endParaRPr lang="en-US" sz="1400" dirty="0"/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11</a:t>
                          </a:r>
                          <a:r>
                            <a:rPr lang="en-US" sz="1400" baseline="30000" dirty="0" smtClean="0"/>
                            <a:t>-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0.171±0.009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0.1607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12</a:t>
                          </a:r>
                          <a:r>
                            <a:rPr lang="en-US" sz="1400" baseline="30000" dirty="0" smtClean="0"/>
                            <a:t>-</a:t>
                          </a:r>
                          <a:endParaRPr lang="en-US" sz="1400" baseline="30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0.230±0.017</a:t>
                          </a:r>
                          <a:endParaRPr lang="en-US" sz="1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0.2517</a:t>
                          </a:r>
                          <a:endParaRPr lang="en-US" sz="1400" dirty="0"/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13</a:t>
                          </a:r>
                          <a:r>
                            <a:rPr lang="en-US" sz="1400" baseline="30000" dirty="0" smtClean="0"/>
                            <a:t>-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0.313±0.016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0.3500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720000" y="4725144"/>
                <a:ext cx="4170885" cy="4973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CC"/>
                    </a:solidFill>
                  </a:rPr>
                  <a:t>E2/M1 mixing ratios are related to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𝐾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20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725144"/>
                <a:ext cx="4170885" cy="497316"/>
              </a:xfrm>
              <a:prstGeom prst="rect">
                <a:avLst/>
              </a:prstGeom>
              <a:blipFill rotWithShape="1">
                <a:blip r:embed="rId5"/>
                <a:stretch>
                  <a:fillRect l="-1170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720000" y="5265144"/>
            <a:ext cx="4112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mixed 2-quasiparticle configuration:   </a:t>
            </a:r>
            <a:r>
              <a:rPr lang="en-US" sz="1400" dirty="0" err="1" smtClean="0">
                <a:solidFill>
                  <a:srgbClr val="0000CC"/>
                </a:solidFill>
              </a:rPr>
              <a:t>g</a:t>
            </a:r>
            <a:r>
              <a:rPr lang="en-US" sz="1400" baseline="-25000" dirty="0" err="1" smtClean="0">
                <a:solidFill>
                  <a:srgbClr val="0000CC"/>
                </a:solidFill>
              </a:rPr>
              <a:t>K</a:t>
            </a:r>
            <a:r>
              <a:rPr lang="en-US" sz="1400" dirty="0" smtClean="0">
                <a:solidFill>
                  <a:srgbClr val="0000CC"/>
                </a:solidFill>
              </a:rPr>
              <a:t> = 0.36(2) </a:t>
            </a:r>
            <a:r>
              <a:rPr lang="en-US" sz="1400" b="1" dirty="0" smtClean="0">
                <a:solidFill>
                  <a:srgbClr val="FF0000"/>
                </a:solidFill>
              </a:rPr>
              <a:t>&gt; 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20000" y="5625144"/>
            <a:ext cx="4419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{</a:t>
            </a:r>
            <a:r>
              <a:rPr lang="el-GR" sz="1400" dirty="0" smtClean="0"/>
              <a:t>π</a:t>
            </a:r>
            <a:r>
              <a:rPr lang="de-DE" sz="1400" dirty="0" smtClean="0"/>
              <a:t>[514]9/2 + </a:t>
            </a:r>
            <a:r>
              <a:rPr lang="el-GR" sz="1400" dirty="0" smtClean="0"/>
              <a:t>π</a:t>
            </a:r>
            <a:r>
              <a:rPr lang="de-DE" sz="1400" dirty="0" smtClean="0"/>
              <a:t>[404]7/2}8</a:t>
            </a:r>
            <a:r>
              <a:rPr lang="de-DE" sz="1400" baseline="30000" dirty="0" smtClean="0"/>
              <a:t>-</a:t>
            </a:r>
            <a:r>
              <a:rPr lang="de-DE" sz="1400" dirty="0" smtClean="0"/>
              <a:t> </a:t>
            </a:r>
            <a:r>
              <a:rPr lang="en-US" sz="1400" dirty="0" smtClean="0"/>
              <a:t>and</a:t>
            </a:r>
            <a:r>
              <a:rPr lang="de-DE" sz="1400" dirty="0" smtClean="0"/>
              <a:t> {</a:t>
            </a:r>
            <a:r>
              <a:rPr lang="el-GR" sz="1400" dirty="0" smtClean="0"/>
              <a:t>ν</a:t>
            </a:r>
            <a:r>
              <a:rPr lang="de-DE" sz="1400" dirty="0" smtClean="0"/>
              <a:t>[514]7/2 + </a:t>
            </a:r>
            <a:r>
              <a:rPr lang="el-GR" sz="1400" dirty="0" smtClean="0"/>
              <a:t>ν</a:t>
            </a:r>
            <a:r>
              <a:rPr lang="de-DE" sz="1400" dirty="0" smtClean="0"/>
              <a:t>[624]9/2}8</a:t>
            </a:r>
            <a:r>
              <a:rPr lang="de-DE" sz="1400" baseline="30000" dirty="0" smtClean="0"/>
              <a:t>-</a:t>
            </a:r>
            <a:r>
              <a:rPr lang="de-DE" sz="1400" dirty="0" smtClean="0"/>
              <a:t> </a:t>
            </a:r>
            <a:endParaRPr lang="en-US" sz="1400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864000" y="5932921"/>
            <a:ext cx="187220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3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 Study of the K = 16 Isomeric State</a:t>
            </a:r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5" y="719998"/>
            <a:ext cx="3471395" cy="3598580"/>
          </a:xfrm>
          <a:prstGeom prst="rect">
            <a:avLst/>
          </a:prstGeom>
        </p:spPr>
      </p:pic>
      <p:cxnSp>
        <p:nvCxnSpPr>
          <p:cNvPr id="4" name="Gerade Verbindung mit Pfeil 3"/>
          <p:cNvCxnSpPr/>
          <p:nvPr/>
        </p:nvCxnSpPr>
        <p:spPr>
          <a:xfrm>
            <a:off x="2556000" y="900000"/>
            <a:ext cx="0" cy="396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494800" y="900000"/>
            <a:ext cx="0" cy="756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3456000" y="864000"/>
            <a:ext cx="432000" cy="43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8893975"/>
                  </p:ext>
                </p:extLst>
              </p:nvPr>
            </p:nvGraphicFramePr>
            <p:xfrm>
              <a:off x="5400000" y="1800000"/>
              <a:ext cx="3312368" cy="2019046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432048"/>
                    <a:gridCol w="1512168"/>
                    <a:gridCol w="1368152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sz="1400" b="1" i="1" smtClean="0">
                                        <a:latin typeface="Cambria Math"/>
                                      </a:rPr>
                                      <m:t>𝑩</m:t>
                                    </m:r>
                                    <m:d>
                                      <m:dPr>
                                        <m:ctrlPr>
                                          <a:rPr lang="de-DE" sz="1400" b="1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400" b="1" i="1" smtClean="0">
                                            <a:latin typeface="Cambria Math"/>
                                          </a:rPr>
                                          <m:t>𝑬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</a:rPr>
                                          <m:t>𝟐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</a:rPr>
                                          <m:t>𝑰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→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𝑰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𝟐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de-DE" sz="1400" b="1" i="1" smtClean="0">
                                        <a:latin typeface="Cambria Math"/>
                                      </a:rPr>
                                      <m:t>𝑩</m:t>
                                    </m:r>
                                    <m:d>
                                      <m:dPr>
                                        <m:ctrlPr>
                                          <a:rPr lang="de-DE" sz="1400" b="1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sz="1400" b="1" i="1" smtClean="0">
                                            <a:latin typeface="Cambria Math"/>
                                          </a:rPr>
                                          <m:t>𝑬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</a:rPr>
                                          <m:t>𝟐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</a:rPr>
                                          <m:t>𝑰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→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𝑰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de-DE" sz="1400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 smtClean="0">
                            <a:solidFill>
                              <a:srgbClr val="0000CC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1400" dirty="0" smtClean="0">
                              <a:solidFill>
                                <a:srgbClr val="0000CC"/>
                              </a:solidFill>
                            </a:rPr>
                            <a:t>rigid rotor </a:t>
                          </a:r>
                          <a:r>
                            <a:rPr lang="en-US" sz="1400" dirty="0" smtClean="0"/>
                            <a:t>K=8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10</a:t>
                          </a:r>
                          <a:r>
                            <a:rPr lang="en-US" sz="1400" baseline="30000" dirty="0" smtClean="0"/>
                            <a:t>-</a:t>
                          </a:r>
                          <a:endParaRPr lang="en-US" sz="1400" baseline="30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0.104±0.012</a:t>
                          </a:r>
                          <a:endParaRPr lang="en-US" sz="1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0.0769</a:t>
                          </a:r>
                          <a:endParaRPr lang="en-US" sz="1400" dirty="0"/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11</a:t>
                          </a:r>
                          <a:r>
                            <a:rPr lang="en-US" sz="1400" baseline="30000" dirty="0" smtClean="0"/>
                            <a:t>-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0.171±0.009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0.1607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12</a:t>
                          </a:r>
                          <a:r>
                            <a:rPr lang="en-US" sz="1400" baseline="30000" dirty="0" smtClean="0"/>
                            <a:t>-</a:t>
                          </a:r>
                          <a:endParaRPr lang="en-US" sz="1400" baseline="30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0.230±0.017</a:t>
                          </a:r>
                          <a:endParaRPr lang="en-US" sz="1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0.2517</a:t>
                          </a:r>
                          <a:endParaRPr lang="en-US" sz="1400" dirty="0"/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13</a:t>
                          </a:r>
                          <a:r>
                            <a:rPr lang="en-US" sz="1400" baseline="30000" dirty="0" smtClean="0"/>
                            <a:t>-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0.313±0.016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0.3500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8893975"/>
                  </p:ext>
                </p:extLst>
              </p:nvPr>
            </p:nvGraphicFramePr>
            <p:xfrm>
              <a:off x="5400000" y="1800000"/>
              <a:ext cx="3312368" cy="2019046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432048"/>
                    <a:gridCol w="1512168"/>
                    <a:gridCol w="1368152"/>
                  </a:tblGrid>
                  <a:tr h="535686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9032" r="-90726" b="-27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800" dirty="0" smtClean="0">
                            <a:solidFill>
                              <a:srgbClr val="0000CC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1400" dirty="0" smtClean="0">
                              <a:solidFill>
                                <a:srgbClr val="0000CC"/>
                              </a:solidFill>
                            </a:rPr>
                            <a:t>rigid rotor </a:t>
                          </a:r>
                          <a:r>
                            <a:rPr lang="en-US" sz="1400" dirty="0" smtClean="0"/>
                            <a:t>K=8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10</a:t>
                          </a:r>
                          <a:r>
                            <a:rPr lang="en-US" sz="1400" baseline="30000" dirty="0" smtClean="0"/>
                            <a:t>-</a:t>
                          </a:r>
                          <a:endParaRPr lang="en-US" sz="1400" baseline="30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0.104±0.012</a:t>
                          </a:r>
                          <a:endParaRPr lang="en-US" sz="1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0.0769</a:t>
                          </a:r>
                          <a:endParaRPr lang="en-US" sz="1400" dirty="0"/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11</a:t>
                          </a:r>
                          <a:r>
                            <a:rPr lang="en-US" sz="1400" baseline="30000" dirty="0" smtClean="0"/>
                            <a:t>-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0.171±0.009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0.1607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12</a:t>
                          </a:r>
                          <a:r>
                            <a:rPr lang="en-US" sz="1400" baseline="30000" dirty="0" smtClean="0"/>
                            <a:t>-</a:t>
                          </a:r>
                          <a:endParaRPr lang="en-US" sz="1400" baseline="30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0.230±0.017</a:t>
                          </a:r>
                          <a:endParaRPr lang="en-US" sz="14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0.2517</a:t>
                          </a:r>
                          <a:endParaRPr lang="en-US" sz="1400" dirty="0"/>
                        </a:p>
                      </a:txBody>
                      <a:tcP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13</a:t>
                          </a:r>
                          <a:r>
                            <a:rPr lang="en-US" sz="1400" baseline="30000" dirty="0" smtClean="0"/>
                            <a:t>-</a:t>
                          </a:r>
                          <a:endParaRPr lang="en-US" sz="1400" baseline="30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0.313±0.016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0.3500</a:t>
                          </a:r>
                          <a:endParaRPr lang="en-US" sz="1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720000" y="4725144"/>
                <a:ext cx="4170885" cy="4973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CC"/>
                    </a:solidFill>
                  </a:rPr>
                  <a:t>E2/M1 mixing ratios are related to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𝐾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20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725144"/>
                <a:ext cx="4170885" cy="497316"/>
              </a:xfrm>
              <a:prstGeom prst="rect">
                <a:avLst/>
              </a:prstGeom>
              <a:blipFill rotWithShape="1">
                <a:blip r:embed="rId5"/>
                <a:stretch>
                  <a:fillRect l="-1170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720000" y="5265144"/>
            <a:ext cx="41120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mixed 2-quasiparticle configuration:   </a:t>
            </a:r>
            <a:r>
              <a:rPr lang="en-US" sz="1400" dirty="0" err="1" smtClean="0">
                <a:solidFill>
                  <a:srgbClr val="0000CC"/>
                </a:solidFill>
              </a:rPr>
              <a:t>g</a:t>
            </a:r>
            <a:r>
              <a:rPr lang="en-US" sz="1400" baseline="-25000" dirty="0" err="1" smtClean="0">
                <a:solidFill>
                  <a:srgbClr val="0000CC"/>
                </a:solidFill>
              </a:rPr>
              <a:t>K</a:t>
            </a:r>
            <a:r>
              <a:rPr lang="en-US" sz="1400" dirty="0" smtClean="0">
                <a:solidFill>
                  <a:srgbClr val="0000CC"/>
                </a:solidFill>
              </a:rPr>
              <a:t> = 0.36(2) </a:t>
            </a:r>
            <a:r>
              <a:rPr lang="en-US" sz="1400" b="1" dirty="0" smtClean="0">
                <a:solidFill>
                  <a:srgbClr val="FF0000"/>
                </a:solidFill>
              </a:rPr>
              <a:t>&gt; 0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20000" y="5625144"/>
            <a:ext cx="44198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{</a:t>
            </a:r>
            <a:r>
              <a:rPr lang="el-GR" sz="1400" dirty="0" smtClean="0"/>
              <a:t>π</a:t>
            </a:r>
            <a:r>
              <a:rPr lang="de-DE" sz="1400" dirty="0" smtClean="0"/>
              <a:t>[514]9/2 + </a:t>
            </a:r>
            <a:r>
              <a:rPr lang="el-GR" sz="1400" dirty="0" smtClean="0"/>
              <a:t>π</a:t>
            </a:r>
            <a:r>
              <a:rPr lang="de-DE" sz="1400" dirty="0" smtClean="0"/>
              <a:t>[404]7/2}8</a:t>
            </a:r>
            <a:r>
              <a:rPr lang="de-DE" sz="1400" baseline="30000" dirty="0" smtClean="0"/>
              <a:t>-</a:t>
            </a:r>
            <a:r>
              <a:rPr lang="de-DE" sz="1400" dirty="0" smtClean="0"/>
              <a:t> </a:t>
            </a:r>
            <a:r>
              <a:rPr lang="en-US" sz="1400" dirty="0" smtClean="0"/>
              <a:t>and</a:t>
            </a:r>
            <a:r>
              <a:rPr lang="de-DE" sz="1400" dirty="0" smtClean="0"/>
              <a:t> {</a:t>
            </a:r>
            <a:r>
              <a:rPr lang="el-GR" sz="1400" dirty="0" smtClean="0"/>
              <a:t>ν</a:t>
            </a:r>
            <a:r>
              <a:rPr lang="de-DE" sz="1400" dirty="0" smtClean="0"/>
              <a:t>[514]7/2 + </a:t>
            </a:r>
            <a:r>
              <a:rPr lang="el-GR" sz="1400" dirty="0" smtClean="0"/>
              <a:t>ν</a:t>
            </a:r>
            <a:r>
              <a:rPr lang="de-DE" sz="1400" dirty="0" smtClean="0"/>
              <a:t>[624]9/2}8</a:t>
            </a:r>
            <a:r>
              <a:rPr lang="de-DE" sz="1400" baseline="30000" dirty="0" smtClean="0"/>
              <a:t>-</a:t>
            </a:r>
            <a:r>
              <a:rPr lang="de-DE" sz="1400" dirty="0" smtClean="0"/>
              <a:t> </a:t>
            </a:r>
            <a:endParaRPr lang="en-US" sz="1400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864000" y="5932921"/>
            <a:ext cx="187220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5580000" y="4320000"/>
                <a:ext cx="2126031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i="1" smtClean="0">
                          <a:latin typeface="Cambria Math"/>
                          <a:ea typeface="Cambria Math"/>
                        </a:rPr>
                        <m:t>𝛿</m:t>
                      </m:r>
                      <m:d>
                        <m:dPr>
                          <m:ctrlPr>
                            <a:rPr lang="en-US" sz="8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US" sz="80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de-DE" sz="800" b="0" i="1" smtClean="0">
                          <a:latin typeface="Cambria Math"/>
                          <a:ea typeface="Cambria Math"/>
                        </a:rPr>
                        <m:t>=+0.83478∙</m:t>
                      </m:r>
                      <m:sSub>
                        <m:sSubPr>
                          <m:ctrlPr>
                            <a:rPr lang="de-DE" sz="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800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8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de-DE" sz="8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</m:sSub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  <m:d>
                                    <m:dPr>
                                      <m:ctrlPr>
                                        <a:rPr lang="de-DE" sz="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800" b="0" i="1" smtClean="0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  <m:r>
                                        <a:rPr lang="de-DE" sz="8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</m:d>
                              <m:sSub>
                                <m:sSubPr>
                                  <m:ctrlP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𝑓</m:t>
                                  </m:r>
                                </m:sub>
                              </m:sSub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  <m:d>
                                    <m:dPr>
                                      <m:ctrlPr>
                                        <a:rPr lang="de-DE" sz="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800" b="0" i="1" smtClean="0">
                                          <a:latin typeface="Cambria Math"/>
                                          <a:ea typeface="Cambria Math"/>
                                        </a:rPr>
                                        <m:t>𝑀</m:t>
                                      </m:r>
                                      <m:r>
                                        <a:rPr lang="de-DE" sz="800" b="0" i="1" smtClean="0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</m:d>
                              <m:sSub>
                                <m:sSubPr>
                                  <m:ctrlP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00" y="4320000"/>
                <a:ext cx="2126031" cy="392415"/>
              </a:xfrm>
              <a:prstGeom prst="rect">
                <a:avLst/>
              </a:prstGeom>
              <a:blipFill rotWithShape="1">
                <a:blip r:embed="rId6"/>
                <a:stretch>
                  <a:fillRect t="-37500" b="-7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5580000" y="4788000"/>
                <a:ext cx="2249141" cy="4560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8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8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8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en-US" sz="8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800" b="0" i="1" smtClean="0">
                                  <a:latin typeface="Cambria Math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sz="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sz="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8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sz="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800" b="0" i="1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de-DE" sz="800" b="0" i="1" smtClean="0">
                                  <a:latin typeface="Cambria Math"/>
                                </a:rPr>
                                <m:t>16</m:t>
                              </m:r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ad>
                        <m:radPr>
                          <m:degHide m:val="on"/>
                          <m:ctrlPr>
                            <a:rPr lang="de-DE" sz="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de-DE" sz="8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8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800" b="0" i="1" smtClean="0">
                              <a:latin typeface="Cambria Math"/>
                            </a:rPr>
                            <m:t>+1</m:t>
                          </m:r>
                        </m:e>
                      </m:rad>
                      <m:d>
                        <m:dPr>
                          <m:ctrlPr>
                            <a:rPr lang="de-DE" sz="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8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800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de-DE" sz="800" b="0" i="1" smtClean="0">
                              <a:latin typeface="Cambria Math"/>
                            </a:rPr>
                            <m:t>0|</m:t>
                          </m:r>
                          <m:sSub>
                            <m:sSubPr>
                              <m:ctrlPr>
                                <a:rPr lang="de-DE" sz="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8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8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sz="800" b="0" i="1" smtClean="0">
                              <a:latin typeface="Cambria Math"/>
                            </a:rPr>
                            <m:t>𝐾</m:t>
                          </m:r>
                        </m:e>
                      </m:d>
                      <m:sSub>
                        <m:sSubPr>
                          <m:ctrlPr>
                            <a:rPr lang="de-DE" sz="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8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00" y="4788000"/>
                <a:ext cx="2249141" cy="45602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5544000" y="5580000"/>
                <a:ext cx="2839945" cy="4560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8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8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8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d>
                            <m:dPr>
                              <m:begChr m:val="‖"/>
                              <m:endChr m:val="‖"/>
                              <m:ctrlPr>
                                <a:rPr lang="en-US" sz="8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800" b="0" i="1" smtClean="0">
                                  <a:latin typeface="Cambria Math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sz="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𝑀</m:t>
                                  </m:r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sz="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8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sz="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8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de-DE" sz="8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ad>
                        <m:radPr>
                          <m:degHide m:val="on"/>
                          <m:ctrlPr>
                            <a:rPr lang="de-DE" sz="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de-DE" sz="8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de-DE" sz="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8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800" b="0" i="1" smtClean="0">
                              <a:latin typeface="Cambria Math"/>
                            </a:rPr>
                            <m:t>+1</m:t>
                          </m:r>
                        </m:e>
                      </m:rad>
                      <m:d>
                        <m:dPr>
                          <m:ctrlPr>
                            <a:rPr lang="de-DE" sz="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8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sz="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de-DE" sz="800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de-DE" sz="800" b="0" i="1" smtClean="0">
                              <a:latin typeface="Cambria Math"/>
                            </a:rPr>
                            <m:t>0|</m:t>
                          </m:r>
                          <m:sSub>
                            <m:sSubPr>
                              <m:ctrlPr>
                                <a:rPr lang="de-DE" sz="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800" b="0" i="1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sz="8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de-DE" sz="800" b="0" i="1" smtClean="0">
                              <a:latin typeface="Cambria Math"/>
                            </a:rPr>
                            <m:t>𝐾</m:t>
                          </m:r>
                        </m:e>
                      </m:d>
                      <m:r>
                        <a:rPr lang="de-DE" sz="8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sub>
                          </m:sSub>
                          <m:r>
                            <a:rPr lang="de-DE" sz="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de-DE" sz="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800" b="0" i="1" smtClean="0">
                          <a:latin typeface="Cambria Math"/>
                          <a:ea typeface="Cambria Math"/>
                        </a:rPr>
                        <m:t>𝐾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000" y="5580000"/>
                <a:ext cx="2839945" cy="45602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5580000" y="3960000"/>
                <a:ext cx="2226443" cy="378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i="1" smtClean="0">
                          <a:latin typeface="Cambria Math"/>
                          <a:ea typeface="Cambria Math"/>
                        </a:rPr>
                        <m:t>𝛿</m:t>
                      </m:r>
                      <m:sSub>
                        <m:sSubPr>
                          <m:ctrlPr>
                            <a:rPr lang="en-US" sz="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8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en-US" sz="8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de-DE" sz="8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  <m:r>
                            <a:rPr lang="de-DE" sz="800" b="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de-DE" sz="8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  <m:r>
                            <a:rPr lang="de-DE" sz="8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r>
                        <a:rPr lang="de-DE" sz="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800" b="0" i="1" smtClean="0">
                              <a:latin typeface="Cambria Math"/>
                              <a:ea typeface="Cambria Math"/>
                            </a:rPr>
                            <m:t>0.93331∙</m:t>
                          </m:r>
                          <m:sSub>
                            <m:sSubPr>
                              <m:ctrlP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de-DE" sz="8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𝐾</m:t>
                                  </m:r>
                                </m:sub>
                              </m:sSub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de-DE" sz="800" b="0" i="1" smtClean="0"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00" y="3960000"/>
                <a:ext cx="2226443" cy="378822"/>
              </a:xfrm>
              <a:prstGeom prst="rect">
                <a:avLst/>
              </a:prstGeom>
              <a:blipFill rotWithShape="1">
                <a:blip r:embed="rId9"/>
                <a:stretch>
                  <a:fillRect t="-43548" b="-7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5580000" y="5148000"/>
                <a:ext cx="2470035" cy="459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8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de-DE" sz="800" b="0" i="1" smtClean="0">
                              <a:latin typeface="Cambria Math"/>
                            </a:rPr>
                            <m:t>−1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sz="8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800" b="0" i="1" smtClean="0">
                                  <a:latin typeface="Cambria Math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sz="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de-DE" sz="800" b="0" i="1" smtClean="0"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de-DE" sz="800" b="0" i="1" smtClean="0">
                          <a:latin typeface="Cambria Math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de-DE" sz="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800" b="0" i="1" smtClean="0">
                                  <a:latin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de-DE" sz="800" b="0" i="1" smtClean="0">
                                  <a:latin typeface="Cambria Math"/>
                                </a:rPr>
                                <m:t>16</m:t>
                              </m:r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ad>
                        <m:radPr>
                          <m:degHide m:val="on"/>
                          <m:ctrlPr>
                            <a:rPr lang="de-DE" sz="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800" b="0" i="1" smtClean="0">
                                  <a:latin typeface="Cambria Math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de-DE" sz="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𝐼</m:t>
                                  </m:r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de-DE" sz="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𝐼</m:t>
                                  </m:r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de-DE" sz="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d>
                                <m:dPr>
                                  <m:ctrlPr>
                                    <a:rPr lang="de-DE" sz="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𝐼</m:t>
                                  </m:r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de-DE" sz="800" b="0" i="1" smtClean="0">
                                  <a:latin typeface="Cambria Math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de-DE" sz="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𝐼</m:t>
                                  </m:r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e>
                      </m:rad>
                      <m:sSub>
                        <m:sSubPr>
                          <m:ctrlPr>
                            <a:rPr lang="de-DE" sz="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8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00" y="5148000"/>
                <a:ext cx="2470035" cy="45967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5580000" y="5940000"/>
                <a:ext cx="2785699" cy="460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8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de-DE" sz="800" b="0" i="1" smtClean="0">
                              <a:latin typeface="Cambria Math"/>
                            </a:rPr>
                            <m:t>−1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sz="8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800" b="0" i="1" smtClean="0">
                                  <a:latin typeface="Cambria Math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sz="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𝑀</m:t>
                                  </m:r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r>
                            <a:rPr lang="de-DE" sz="800" b="0" i="1" smtClean="0"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de-DE" sz="800" b="0" i="1" smtClean="0">
                          <a:latin typeface="Cambria Math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de-DE" sz="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8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de-DE" sz="800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  <m:rad>
                        <m:radPr>
                          <m:degHide m:val="on"/>
                          <m:ctrlPr>
                            <a:rPr lang="de-DE" sz="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sz="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𝐼</m:t>
                                  </m:r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de-DE" sz="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𝐼</m:t>
                                  </m:r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de-DE" sz="800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</m:d>
                            </m:num>
                            <m:den>
                              <m:r>
                                <a:rPr lang="de-DE" sz="800" b="0" i="1" smtClean="0">
                                  <a:latin typeface="Cambria Math"/>
                                </a:rPr>
                                <m:t>𝐼</m:t>
                              </m:r>
                            </m:den>
                          </m:f>
                        </m:e>
                      </m:rad>
                      <m:r>
                        <a:rPr lang="de-DE" sz="8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sub>
                          </m:sSub>
                          <m:r>
                            <a:rPr lang="de-DE" sz="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sz="8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de-DE" sz="8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800" b="0" i="1" smtClean="0">
                          <a:latin typeface="Cambria Math"/>
                          <a:ea typeface="Cambria Math"/>
                        </a:rPr>
                        <m:t>𝐾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00" y="5940000"/>
                <a:ext cx="2785699" cy="46019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54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4112</Words>
  <Application>Microsoft Office PowerPoint</Application>
  <PresentationFormat>Bildschirmpräsentation (4:3)</PresentationFormat>
  <Paragraphs>590</Paragraphs>
  <Slides>46</Slides>
  <Notes>37</Notes>
  <HiddenSlides>10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48" baseType="lpstr">
      <vt:lpstr>Larissa</vt:lpstr>
      <vt:lpstr>Equation</vt:lpstr>
      <vt:lpstr>Investigation of 178Hf – K-Isomers</vt:lpstr>
      <vt:lpstr>Investigation of 178Hf – K-Isomers</vt:lpstr>
      <vt:lpstr>Investigation of 178Hf – K-Isomers</vt:lpstr>
      <vt:lpstr>Investigation of 178Hf – K-Isomers</vt:lpstr>
      <vt:lpstr>Magnetic Moments in 178Hf</vt:lpstr>
      <vt:lpstr>K-isomers: Where to find them?</vt:lpstr>
      <vt:lpstr>Proton Neutron Orbitals</vt:lpstr>
      <vt:lpstr>Decay Study of the K = 16 Isomeric State</vt:lpstr>
      <vt:lpstr>Decay Study of the K = 16 Isomeric State</vt:lpstr>
      <vt:lpstr>K - Isomerism</vt:lpstr>
      <vt:lpstr>178Hf: Particle Spectroscopy</vt:lpstr>
      <vt:lpstr>Coulomb Excitation of 178Hf with 208Pb ions</vt:lpstr>
      <vt:lpstr>Coulomb Excitation of 178Hf with 208Pb ions</vt:lpstr>
      <vt:lpstr>Coulomb Excitation of 178Hf with 208Pb ions</vt:lpstr>
      <vt:lpstr>Coulomb Excitation of 178Hf</vt:lpstr>
      <vt:lpstr>Coulomb Excitation of the K = 8 Isomer in 178Hf</vt:lpstr>
      <vt:lpstr>Coulomb Excitation of the K = 8 Isomer in 178Hf</vt:lpstr>
      <vt:lpstr>Decay of the Isomer by Barrier Penetration</vt:lpstr>
      <vt:lpstr>2-Band K-Mixing Model</vt:lpstr>
      <vt:lpstr>Coulomb Excitation of the K = 8 Isomer in 178Hf</vt:lpstr>
      <vt:lpstr>Investigation of the K=16 isomer in 178Hf</vt:lpstr>
      <vt:lpstr>Investigation of the K=16 isomer in 178Hf</vt:lpstr>
      <vt:lpstr>Investigation of the K=16 isomer in 178Hf</vt:lpstr>
      <vt:lpstr>Investigation of the K=16 isomer in 178Hf</vt:lpstr>
      <vt:lpstr>Investigation of the K=16 isomer in 178Hf</vt:lpstr>
      <vt:lpstr>γ-Background from the Decay of the K=16 isomer in 178Hf</vt:lpstr>
      <vt:lpstr>γ-Background from the Decay of the K=16 isomer in 178Hf</vt:lpstr>
      <vt:lpstr>Target Analysis</vt:lpstr>
      <vt:lpstr>The 176Yb(α,2n) Reaction</vt:lpstr>
      <vt:lpstr>Decay Study with the GSI-MPI Crystal Ball</vt:lpstr>
      <vt:lpstr>Decay Scheme of 175,178m2Hf, 172Lu</vt:lpstr>
      <vt:lpstr>Inelastic d-Scattering Experiment</vt:lpstr>
      <vt:lpstr>Inelastic d-Scattering Experiment</vt:lpstr>
      <vt:lpstr>Inelastic d-Scattering Experiment</vt:lpstr>
      <vt:lpstr>Inelastic Deuteron Scattering from K=16 Isomer</vt:lpstr>
      <vt:lpstr>Coulomb Excitation of the K=16 Isomer</vt:lpstr>
      <vt:lpstr>Coulomb Excitation of the K=16 Isomer</vt:lpstr>
      <vt:lpstr>Determination of the Beam Current due to a Limitation in Particle Detection</vt:lpstr>
      <vt:lpstr>γ-Background from the Decay of the K=16 isomer in 178Hf</vt:lpstr>
      <vt:lpstr>Influence of the γ-Background on the Solid Angle of the Ge-Detector</vt:lpstr>
      <vt:lpstr>Estimate of Count Rates</vt:lpstr>
      <vt:lpstr>Rotational Band on the K=16 Isomer in 178Hf</vt:lpstr>
      <vt:lpstr>Partial Level Scheme of 178Hf</vt:lpstr>
      <vt:lpstr>Collinear Laser Spectroscopy</vt:lpstr>
      <vt:lpstr>Collinear Laser Spectroscopy</vt:lpstr>
      <vt:lpstr>Partial Level Scheme of 178Hf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Hans</cp:lastModifiedBy>
  <cp:revision>401</cp:revision>
  <dcterms:created xsi:type="dcterms:W3CDTF">2016-04-06T12:04:03Z</dcterms:created>
  <dcterms:modified xsi:type="dcterms:W3CDTF">2017-07-24T14:20:42Z</dcterms:modified>
</cp:coreProperties>
</file>