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76" r:id="rId3"/>
    <p:sldId id="273"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67" r:id="rId18"/>
    <p:sldId id="268"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05A60-5C14-4D14-9F3F-D54E40FB3EED}" type="datetimeFigureOut">
              <a:rPr lang="en-US" smtClean="0"/>
              <a:t>11/21/2020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3EF73-D9D4-4A7D-B1C6-5C75E8CFA944}" type="slidenum">
              <a:rPr lang="en-US" smtClean="0"/>
              <a:t>‹Nr.›</a:t>
            </a:fld>
            <a:endParaRPr lang="en-US"/>
          </a:p>
        </p:txBody>
      </p:sp>
    </p:spTree>
    <p:extLst>
      <p:ext uri="{BB962C8B-B14F-4D97-AF65-F5344CB8AC3E}">
        <p14:creationId xmlns:p14="http://schemas.microsoft.com/office/powerpoint/2010/main" val="225920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843EF73-D9D4-4A7D-B1C6-5C75E8CFA944}" type="slidenum">
              <a:rPr lang="en-US" smtClean="0"/>
              <a:t>1</a:t>
            </a:fld>
            <a:endParaRPr lang="en-US"/>
          </a:p>
        </p:txBody>
      </p:sp>
    </p:spTree>
    <p:extLst>
      <p:ext uri="{BB962C8B-B14F-4D97-AF65-F5344CB8AC3E}">
        <p14:creationId xmlns:p14="http://schemas.microsoft.com/office/powerpoint/2010/main" val="314587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2</a:t>
            </a:fld>
            <a:endParaRPr lang="en-US"/>
          </a:p>
        </p:txBody>
      </p:sp>
    </p:spTree>
    <p:extLst>
      <p:ext uri="{BB962C8B-B14F-4D97-AF65-F5344CB8AC3E}">
        <p14:creationId xmlns:p14="http://schemas.microsoft.com/office/powerpoint/2010/main" val="112371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3</a:t>
            </a:fld>
            <a:endParaRPr lang="en-US"/>
          </a:p>
        </p:txBody>
      </p:sp>
    </p:spTree>
    <p:extLst>
      <p:ext uri="{BB962C8B-B14F-4D97-AF65-F5344CB8AC3E}">
        <p14:creationId xmlns:p14="http://schemas.microsoft.com/office/powerpoint/2010/main" val="275314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13</a:t>
            </a:fld>
            <a:endParaRPr lang="en-US"/>
          </a:p>
        </p:txBody>
      </p:sp>
    </p:spTree>
    <p:extLst>
      <p:ext uri="{BB962C8B-B14F-4D97-AF65-F5344CB8AC3E}">
        <p14:creationId xmlns:p14="http://schemas.microsoft.com/office/powerpoint/2010/main" val="78083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14</a:t>
            </a:fld>
            <a:endParaRPr lang="en-US"/>
          </a:p>
        </p:txBody>
      </p:sp>
    </p:spTree>
    <p:extLst>
      <p:ext uri="{BB962C8B-B14F-4D97-AF65-F5344CB8AC3E}">
        <p14:creationId xmlns:p14="http://schemas.microsoft.com/office/powerpoint/2010/main" val="78146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17</a:t>
            </a:fld>
            <a:endParaRPr lang="en-US"/>
          </a:p>
        </p:txBody>
      </p:sp>
    </p:spTree>
    <p:extLst>
      <p:ext uri="{BB962C8B-B14F-4D97-AF65-F5344CB8AC3E}">
        <p14:creationId xmlns:p14="http://schemas.microsoft.com/office/powerpoint/2010/main" val="13936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18</a:t>
            </a:fld>
            <a:endParaRPr lang="en-US"/>
          </a:p>
        </p:txBody>
      </p:sp>
    </p:spTree>
    <p:extLst>
      <p:ext uri="{BB962C8B-B14F-4D97-AF65-F5344CB8AC3E}">
        <p14:creationId xmlns:p14="http://schemas.microsoft.com/office/powerpoint/2010/main" val="337052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21.11.2020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2020</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1.png"/><Relationship Id="rId4" Type="http://schemas.openxmlformats.org/officeDocument/2006/relationships/image" Target="../media/image251.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81.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iCvZLNko3WAhXFL48KHcGbDVsQjRwIBw&amp;url=https://www.amazon.com/Techniques-Nuclear-Particle-Physics-Experiments/dp/3540572805&amp;psig=AFQjCNGKdzf-N0mpoM3arB8wJTF71EYPGA&amp;ust=15046699740923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in/url?sa=i&amp;rct=j&amp;q=&amp;esrc=s&amp;source=images&amp;cd=&amp;cad=rja&amp;uact=8&amp;ved=0ahUKEwigptuHmo3WAhUBEbwKHUO-DbIQjRwIBw&amp;url=http://www.wiley.com/WileyCDA/WileyTitle/productCd-EHEP001606.html&amp;psig=AFQjCNHQ0F7EY8N9TQINRJqXlUFB-wm01A&amp;ust=1504671969313154"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and Radiation Detectors: Advances &amp; Applications</a:t>
            </a:r>
            <a:endParaRPr lang="en-US" dirty="0"/>
          </a:p>
        </p:txBody>
      </p:sp>
      <p:sp>
        <p:nvSpPr>
          <p:cNvPr id="5" name="Textfeld 4"/>
          <p:cNvSpPr txBox="1"/>
          <p:nvPr/>
        </p:nvSpPr>
        <p:spPr>
          <a:xfrm>
            <a:off x="2915816" y="900000"/>
            <a:ext cx="3492110" cy="769441"/>
          </a:xfrm>
          <a:prstGeom prst="rect">
            <a:avLst/>
          </a:prstGeom>
          <a:noFill/>
        </p:spPr>
        <p:txBody>
          <a:bodyPr wrap="none" rtlCol="0">
            <a:spAutoFit/>
          </a:bodyPr>
          <a:lstStyle/>
          <a:p>
            <a:r>
              <a:rPr lang="en-US" dirty="0" smtClean="0">
                <a:solidFill>
                  <a:srgbClr val="006600"/>
                </a:solidFill>
                <a:latin typeface="Times New Roman" panose="02020603050405020304" pitchFamily="18" charset="0"/>
                <a:cs typeface="Times New Roman" panose="02020603050405020304" pitchFamily="18" charset="0"/>
              </a:rPr>
              <a:t>Lecture:</a:t>
            </a:r>
            <a:r>
              <a:rPr lang="en-US" dirty="0" smtClean="0">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Hans-Jürgen </a:t>
            </a:r>
            <a:r>
              <a:rPr lang="en-US" dirty="0" err="1" smtClean="0">
                <a:solidFill>
                  <a:srgbClr val="0000CC"/>
                </a:solidFill>
                <a:latin typeface="Times New Roman" panose="02020603050405020304" pitchFamily="18" charset="0"/>
                <a:cs typeface="Times New Roman" panose="02020603050405020304" pitchFamily="18" charset="0"/>
              </a:rPr>
              <a:t>Wollersheim</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sz="1200" dirty="0">
              <a:solidFill>
                <a:srgbClr val="0000CC"/>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e-mail: h.j.wollersheim@gsi.de</a:t>
            </a:r>
            <a:endParaRPr lang="en-US" sz="1400" dirty="0">
              <a:latin typeface="Times New Roman" panose="02020603050405020304" pitchFamily="18" charset="0"/>
              <a:cs typeface="Times New Roman" panose="02020603050405020304" pitchFamily="18" charset="0"/>
            </a:endParaRPr>
          </a:p>
        </p:txBody>
      </p:sp>
      <p:pic>
        <p:nvPicPr>
          <p:cNvPr id="10" name="Picture 9" descr="simpson_Pagina_10_Immagine_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0" y="4500000"/>
            <a:ext cx="2058001" cy="17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000" y="4499999"/>
            <a:ext cx="3517224" cy="17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1914594"/>
            <a:ext cx="1942858" cy="24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pet-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132856"/>
            <a:ext cx="3937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4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4" name="Textfeld 3"/>
          <p:cNvSpPr txBox="1"/>
          <p:nvPr/>
        </p:nvSpPr>
        <p:spPr>
          <a:xfrm>
            <a:off x="720000" y="900000"/>
            <a:ext cx="8100472" cy="584775"/>
          </a:xfrm>
          <a:prstGeom prst="rect">
            <a:avLst/>
          </a:prstGeom>
          <a:noFill/>
        </p:spPr>
        <p:txBody>
          <a:bodyPr wrap="square" rtlCol="0">
            <a:spAutoFit/>
          </a:bodyPr>
          <a:lstStyle/>
          <a:p>
            <a:r>
              <a:rPr lang="en-US" sz="1600" dirty="0" smtClean="0">
                <a:solidFill>
                  <a:srgbClr val="0000CC"/>
                </a:solidFill>
              </a:rPr>
              <a:t>A measurement requires an interaction of the particle with the material of the detector. </a:t>
            </a:r>
            <a:r>
              <a:rPr lang="en-US" sz="1600" dirty="0" smtClean="0"/>
              <a:t>The interaction provokes two effects:</a:t>
            </a:r>
            <a:endParaRPr lang="en-US" sz="1600" dirty="0"/>
          </a:p>
        </p:txBody>
      </p:sp>
      <p:sp>
        <p:nvSpPr>
          <p:cNvPr id="5" name="Textfeld 4"/>
          <p:cNvSpPr txBox="1"/>
          <p:nvPr/>
        </p:nvSpPr>
        <p:spPr>
          <a:xfrm>
            <a:off x="720000" y="1620000"/>
            <a:ext cx="6909135" cy="2985433"/>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smtClean="0">
                <a:solidFill>
                  <a:srgbClr val="FF0000"/>
                </a:solidFill>
              </a:rPr>
              <a:t>Creation of a detectable signal</a:t>
            </a:r>
            <a:r>
              <a:rPr lang="en-US" dirty="0" smtClean="0"/>
              <a:t>, e.g.</a:t>
            </a:r>
          </a:p>
          <a:p>
            <a:r>
              <a:rPr lang="en-US" dirty="0"/>
              <a:t>	</a:t>
            </a:r>
            <a:r>
              <a:rPr lang="en-US" dirty="0" smtClean="0"/>
              <a:t>ionization → charges</a:t>
            </a:r>
          </a:p>
          <a:p>
            <a:r>
              <a:rPr lang="en-US" dirty="0"/>
              <a:t>	</a:t>
            </a:r>
            <a:r>
              <a:rPr lang="en-US" dirty="0" smtClean="0"/>
              <a:t>excitation → scintillation</a:t>
            </a:r>
          </a:p>
          <a:p>
            <a:r>
              <a:rPr lang="en-US" dirty="0"/>
              <a:t>	</a:t>
            </a:r>
            <a:r>
              <a:rPr lang="en-US" dirty="0" smtClean="0"/>
              <a:t>excitation of phonons → heat</a:t>
            </a:r>
          </a:p>
          <a:p>
            <a:endParaRPr lang="en-US" dirty="0"/>
          </a:p>
          <a:p>
            <a:r>
              <a:rPr lang="en-US" dirty="0" smtClean="0"/>
              <a:t>2</a:t>
            </a:r>
            <a:r>
              <a:rPr lang="en-US" baseline="30000" dirty="0" smtClean="0"/>
              <a:t>nd</a:t>
            </a:r>
            <a:r>
              <a:rPr lang="en-US" dirty="0" smtClean="0"/>
              <a:t>	</a:t>
            </a:r>
            <a:r>
              <a:rPr lang="en-US" dirty="0" smtClean="0">
                <a:solidFill>
                  <a:srgbClr val="FF0000"/>
                </a:solidFill>
              </a:rPr>
              <a:t>Alternation of the particles properties</a:t>
            </a:r>
            <a:r>
              <a:rPr lang="en-US" dirty="0" smtClean="0"/>
              <a:t>, e.g.</a:t>
            </a:r>
          </a:p>
          <a:p>
            <a:r>
              <a:rPr lang="en-US" dirty="0"/>
              <a:t>	</a:t>
            </a:r>
            <a:r>
              <a:rPr lang="en-US" dirty="0" smtClean="0"/>
              <a:t>energy loss</a:t>
            </a:r>
          </a:p>
          <a:p>
            <a:r>
              <a:rPr lang="en-US" dirty="0"/>
              <a:t>	</a:t>
            </a:r>
            <a:r>
              <a:rPr lang="en-US" dirty="0" smtClean="0"/>
              <a:t>change of trajectory due to scattering</a:t>
            </a:r>
          </a:p>
          <a:p>
            <a:r>
              <a:rPr lang="en-US" dirty="0"/>
              <a:t>	</a:t>
            </a:r>
            <a:r>
              <a:rPr lang="en-US" dirty="0" smtClean="0"/>
              <a:t>absorption</a:t>
            </a:r>
          </a:p>
          <a:p>
            <a:endParaRPr lang="en-US" sz="800" dirty="0"/>
          </a:p>
          <a:p>
            <a:r>
              <a:rPr lang="en-US" dirty="0" smtClean="0"/>
              <a:t>	</a:t>
            </a:r>
            <a:r>
              <a:rPr lang="en-US" sz="1400" dirty="0" smtClean="0"/>
              <a:t>unwanted side effects. They need to be as small as possible and well understood.</a:t>
            </a:r>
            <a:endParaRPr lang="en-US" sz="1400" dirty="0"/>
          </a:p>
        </p:txBody>
      </p:sp>
    </p:spTree>
    <p:extLst>
      <p:ext uri="{BB962C8B-B14F-4D97-AF65-F5344CB8AC3E}">
        <p14:creationId xmlns:p14="http://schemas.microsoft.com/office/powerpoint/2010/main" val="330093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3" name="Textfeld 2"/>
          <p:cNvSpPr txBox="1"/>
          <p:nvPr/>
        </p:nvSpPr>
        <p:spPr>
          <a:xfrm>
            <a:off x="540000" y="1080000"/>
            <a:ext cx="8090741" cy="369332"/>
          </a:xfrm>
          <a:prstGeom prst="rect">
            <a:avLst/>
          </a:prstGeom>
          <a:noFill/>
          <a:ln>
            <a:solidFill>
              <a:srgbClr val="FF0000"/>
            </a:solidFill>
          </a:ln>
        </p:spPr>
        <p:txBody>
          <a:bodyPr wrap="none" rtlCol="0">
            <a:spAutoFit/>
          </a:bodyPr>
          <a:lstStyle/>
          <a:p>
            <a:r>
              <a:rPr lang="en-US" i="1" dirty="0" smtClean="0">
                <a:solidFill>
                  <a:srgbClr val="0000CC"/>
                </a:solidFill>
              </a:rPr>
              <a:t>A particle detector is an instrument to measure one or more properties of a particle …</a:t>
            </a:r>
            <a:endParaRPr lang="en-US" i="1" dirty="0">
              <a:solidFill>
                <a:srgbClr val="0000CC"/>
              </a:solidFill>
            </a:endParaRPr>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extLst>
                      <a:ext uri="{0D108BD9-81ED-4DB2-BD59-A6C34878D82A}">
                        <a16:rowId xmlns:a16="http://schemas.microsoft.com/office/drawing/2014/main" val="10000"/>
                      </a:ext>
                    </a:extLst>
                  </a:tr>
                  <a:tr h="370840">
                    <a:tc>
                      <a:txBody>
                        <a:bodyPr/>
                        <a:lstStyle/>
                        <a:p>
                          <a:r>
                            <a:rPr lang="en-US" sz="1600" dirty="0" smtClean="0"/>
                            <a:t>-</a:t>
                          </a:r>
                          <a:r>
                            <a:rPr lang="en-US" sz="1600" baseline="0" dirty="0" smtClean="0"/>
                            <a:t> position and direction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𝑥</m:t>
                                </m:r>
                                <m:r>
                                  <a:rPr lang="de-DE" b="0" i="1" smtClean="0">
                                    <a:solidFill>
                                      <a:srgbClr val="0000CC"/>
                                    </a:solidFill>
                                    <a:latin typeface="Cambria Math"/>
                                  </a:rPr>
                                  <m:t>, </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𝑥</m:t>
                                    </m:r>
                                  </m:e>
                                </m:acc>
                              </m:oMath>
                            </m:oMathPara>
                          </a14:m>
                          <a:endParaRPr lang="en-US" dirty="0">
                            <a:solidFill>
                              <a:srgbClr val="0000CC"/>
                            </a:solidFill>
                          </a:endParaRPr>
                        </a:p>
                      </a:txBody>
                      <a:tcPr/>
                    </a:tc>
                    <a:tc>
                      <a:txBody>
                        <a:bodyPr/>
                        <a:lstStyle/>
                        <a:p>
                          <a:r>
                            <a:rPr lang="en-US" sz="1600" dirty="0" smtClean="0"/>
                            <a:t>position and tracking</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 momentum</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CC"/>
                                        </a:solidFill>
                                        <a:latin typeface="Cambria Math" panose="02040503050406030204" pitchFamily="18" charset="0"/>
                                      </a:rPr>
                                    </m:ctrlPr>
                                  </m:dPr>
                                  <m:e>
                                    <m:acc>
                                      <m:accPr>
                                        <m:chr m:val="⃑"/>
                                        <m:ctrlPr>
                                          <a:rPr lang="en-US" i="1" smtClean="0">
                                            <a:solidFill>
                                              <a:srgbClr val="0000CC"/>
                                            </a:solidFill>
                                            <a:latin typeface="Cambria Math" panose="02040503050406030204" pitchFamily="18" charset="0"/>
                                          </a:rPr>
                                        </m:ctrlPr>
                                      </m:accPr>
                                      <m:e>
                                        <m:r>
                                          <a:rPr lang="de-DE" b="0" i="1" smtClean="0">
                                            <a:solidFill>
                                              <a:srgbClr val="0000CC"/>
                                            </a:solidFill>
                                            <a:latin typeface="Cambria Math"/>
                                          </a:rPr>
                                          <m:t>𝑝</m:t>
                                        </m:r>
                                      </m:e>
                                    </m:acc>
                                  </m:e>
                                </m:d>
                              </m:oMath>
                            </m:oMathPara>
                          </a14:m>
                          <a:endParaRPr lang="en-US" dirty="0">
                            <a:solidFill>
                              <a:srgbClr val="0000CC"/>
                            </a:solidFill>
                          </a:endParaRPr>
                        </a:p>
                      </a:txBody>
                      <a:tcPr/>
                    </a:tc>
                    <a:tc>
                      <a:txBody>
                        <a:bodyPr/>
                        <a:lstStyle/>
                        <a:p>
                          <a:r>
                            <a:rPr lang="en-US" sz="1600" dirty="0" smtClean="0"/>
                            <a:t>tracking in a magnetic field</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 energy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𝐸</m:t>
                                </m:r>
                              </m:oMath>
                            </m:oMathPara>
                          </a14:m>
                          <a:endParaRPr lang="en-US" dirty="0">
                            <a:solidFill>
                              <a:srgbClr val="0000CC"/>
                            </a:solidFill>
                          </a:endParaRPr>
                        </a:p>
                      </a:txBody>
                      <a:tcPr/>
                    </a:tc>
                    <a:tc>
                      <a:txBody>
                        <a:bodyPr/>
                        <a:lstStyle/>
                        <a:p>
                          <a:r>
                            <a:rPr lang="en-US" sz="1600" dirty="0" smtClean="0"/>
                            <a:t>calorimetry</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 mass</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𝑚</m:t>
                                </m:r>
                              </m:oMath>
                            </m:oMathPara>
                          </a14:m>
                          <a:endParaRPr lang="en-US" dirty="0">
                            <a:solidFill>
                              <a:srgbClr val="0000CC"/>
                            </a:solidFill>
                          </a:endParaRPr>
                        </a:p>
                      </a:txBody>
                      <a:tcPr/>
                    </a:tc>
                    <a:tc>
                      <a:txBody>
                        <a:bodyPr/>
                        <a:lstStyle/>
                        <a:p>
                          <a:r>
                            <a:rPr lang="en-US" sz="1600" dirty="0" smtClean="0"/>
                            <a:t>spectroscopy and PID</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 velocity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oMath>
                            </m:oMathPara>
                          </a14:m>
                          <a:endParaRPr lang="en-US" dirty="0">
                            <a:solidFill>
                              <a:srgbClr val="0000CC"/>
                            </a:solidFill>
                          </a:endParaRPr>
                        </a:p>
                      </a:txBody>
                      <a:tcPr/>
                    </a:tc>
                    <a:tc>
                      <a:txBody>
                        <a:bodyPr/>
                        <a:lstStyle/>
                        <a:p>
                          <a:r>
                            <a:rPr lang="en-US" sz="1600" dirty="0" smtClean="0"/>
                            <a:t>Cherenkov radiation or time of flight</a:t>
                          </a:r>
                          <a:endParaRPr lang="en-US" sz="1600" dirty="0"/>
                        </a:p>
                      </a:txBody>
                      <a:tcPr/>
                    </a:tc>
                    <a:extLst>
                      <a:ext uri="{0D108BD9-81ED-4DB2-BD59-A6C34878D82A}">
                        <a16:rowId xmlns:a16="http://schemas.microsoft.com/office/drawing/2014/main" val="10005"/>
                      </a:ext>
                    </a:extLst>
                  </a:tr>
                  <a:tr h="370840">
                    <a:tc>
                      <a:txBody>
                        <a:bodyPr/>
                        <a:lstStyle/>
                        <a:p>
                          <a:r>
                            <a:rPr lang="en-US" sz="1600" dirty="0" smtClean="0"/>
                            <a:t>- transition</a:t>
                          </a:r>
                          <a:r>
                            <a:rPr lang="en-US" sz="1600" baseline="0" dirty="0" smtClean="0"/>
                            <a:t> radiation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𝛾</m:t>
                                </m:r>
                              </m:oMath>
                            </m:oMathPara>
                          </a14:m>
                          <a:endParaRPr lang="en-US" dirty="0">
                            <a:solidFill>
                              <a:srgbClr val="0000CC"/>
                            </a:solidFill>
                          </a:endParaRPr>
                        </a:p>
                      </a:txBody>
                      <a:tcPr/>
                    </a:tc>
                    <a:tc>
                      <a:txBody>
                        <a:bodyPr/>
                        <a:lstStyle/>
                        <a:p>
                          <a:r>
                            <a:rPr lang="en-US" sz="1600" dirty="0" smtClean="0"/>
                            <a:t>TRD</a:t>
                          </a:r>
                          <a:endParaRPr lang="en-US" sz="1600" dirty="0"/>
                        </a:p>
                      </a:txBody>
                      <a:tcPr/>
                    </a:tc>
                    <a:extLst>
                      <a:ext uri="{0D108BD9-81ED-4DB2-BD59-A6C34878D82A}">
                        <a16:rowId xmlns:a16="http://schemas.microsoft.com/office/drawing/2014/main" val="10006"/>
                      </a:ext>
                    </a:extLst>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982208076"/>
                  </p:ext>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gridCol w="648072"/>
                    <a:gridCol w="3240360"/>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tr>
                  <a:tr h="370840">
                    <a:tc>
                      <a:txBody>
                        <a:bodyPr/>
                        <a:lstStyle/>
                        <a:p>
                          <a:r>
                            <a:rPr lang="en-US" sz="1600" dirty="0" smtClean="0"/>
                            <a:t>-</a:t>
                          </a:r>
                          <a:r>
                            <a:rPr lang="en-US" sz="1600" baseline="0" dirty="0" smtClean="0"/>
                            <a:t> position and direction</a:t>
                          </a:r>
                          <a:endParaRPr lang="en-US" sz="1600" dirty="0"/>
                        </a:p>
                      </a:txBody>
                      <a:tcPr/>
                    </a:tc>
                    <a:tc>
                      <a:txBody>
                        <a:bodyPr/>
                        <a:lstStyle/>
                        <a:p>
                          <a:endParaRPr lang="en-US"/>
                        </a:p>
                      </a:txBody>
                      <a:tcPr>
                        <a:blipFill rotWithShape="1">
                          <a:blip r:embed="rId2"/>
                          <a:stretch>
                            <a:fillRect l="-360377" t="-108197" r="-501887" b="-598361"/>
                          </a:stretch>
                        </a:blipFill>
                      </a:tcPr>
                    </a:tc>
                    <a:tc>
                      <a:txBody>
                        <a:bodyPr/>
                        <a:lstStyle/>
                        <a:p>
                          <a:r>
                            <a:rPr lang="en-US" sz="1600" dirty="0" smtClean="0"/>
                            <a:t>position and tracking</a:t>
                          </a:r>
                          <a:endParaRPr lang="en-US" sz="1600" dirty="0"/>
                        </a:p>
                      </a:txBody>
                      <a:tcPr/>
                    </a:tc>
                  </a:tr>
                  <a:tr h="370840">
                    <a:tc>
                      <a:txBody>
                        <a:bodyPr/>
                        <a:lstStyle/>
                        <a:p>
                          <a:r>
                            <a:rPr lang="en-US" sz="1600" dirty="0" smtClean="0"/>
                            <a:t>- momentum</a:t>
                          </a:r>
                          <a:endParaRPr lang="en-US" sz="1600" dirty="0"/>
                        </a:p>
                      </a:txBody>
                      <a:tcPr/>
                    </a:tc>
                    <a:tc>
                      <a:txBody>
                        <a:bodyPr/>
                        <a:lstStyle/>
                        <a:p>
                          <a:endParaRPr lang="en-US"/>
                        </a:p>
                      </a:txBody>
                      <a:tcPr>
                        <a:blipFill rotWithShape="1">
                          <a:blip r:embed="rId2"/>
                          <a:stretch>
                            <a:fillRect l="-360377" t="-211667" r="-501887" b="-508333"/>
                          </a:stretch>
                        </a:blipFill>
                      </a:tcPr>
                    </a:tc>
                    <a:tc>
                      <a:txBody>
                        <a:bodyPr/>
                        <a:lstStyle/>
                        <a:p>
                          <a:r>
                            <a:rPr lang="en-US" sz="1600" dirty="0" smtClean="0"/>
                            <a:t>tracking in a magnetic field</a:t>
                          </a:r>
                          <a:endParaRPr lang="en-US" sz="1600" dirty="0"/>
                        </a:p>
                      </a:txBody>
                      <a:tcPr/>
                    </a:tc>
                  </a:tr>
                  <a:tr h="370840">
                    <a:tc>
                      <a:txBody>
                        <a:bodyPr/>
                        <a:lstStyle/>
                        <a:p>
                          <a:r>
                            <a:rPr lang="en-US" sz="1600" dirty="0" smtClean="0"/>
                            <a:t>- energy</a:t>
                          </a:r>
                          <a:endParaRPr lang="en-US" sz="1600" dirty="0"/>
                        </a:p>
                      </a:txBody>
                      <a:tcPr/>
                    </a:tc>
                    <a:tc>
                      <a:txBody>
                        <a:bodyPr/>
                        <a:lstStyle/>
                        <a:p>
                          <a:endParaRPr lang="en-US"/>
                        </a:p>
                      </a:txBody>
                      <a:tcPr>
                        <a:blipFill rotWithShape="1">
                          <a:blip r:embed="rId2"/>
                          <a:stretch>
                            <a:fillRect l="-360377" t="-306557" r="-501887" b="-400000"/>
                          </a:stretch>
                        </a:blipFill>
                      </a:tcPr>
                    </a:tc>
                    <a:tc>
                      <a:txBody>
                        <a:bodyPr/>
                        <a:lstStyle/>
                        <a:p>
                          <a:r>
                            <a:rPr lang="en-US" sz="1600" dirty="0" smtClean="0"/>
                            <a:t>calorimetry</a:t>
                          </a:r>
                          <a:endParaRPr lang="en-US" sz="1600" dirty="0"/>
                        </a:p>
                      </a:txBody>
                      <a:tcPr/>
                    </a:tc>
                  </a:tr>
                  <a:tr h="370840">
                    <a:tc>
                      <a:txBody>
                        <a:bodyPr/>
                        <a:lstStyle/>
                        <a:p>
                          <a:r>
                            <a:rPr lang="en-US" sz="1600" dirty="0" smtClean="0"/>
                            <a:t>- mass</a:t>
                          </a:r>
                          <a:endParaRPr lang="en-US" sz="1600" dirty="0"/>
                        </a:p>
                      </a:txBody>
                      <a:tcPr/>
                    </a:tc>
                    <a:tc>
                      <a:txBody>
                        <a:bodyPr/>
                        <a:lstStyle/>
                        <a:p>
                          <a:endParaRPr lang="en-US"/>
                        </a:p>
                      </a:txBody>
                      <a:tcPr>
                        <a:blipFill rotWithShape="1">
                          <a:blip r:embed="rId2"/>
                          <a:stretch>
                            <a:fillRect l="-360377" t="-406557" r="-501887" b="-300000"/>
                          </a:stretch>
                        </a:blipFill>
                      </a:tcPr>
                    </a:tc>
                    <a:tc>
                      <a:txBody>
                        <a:bodyPr/>
                        <a:lstStyle/>
                        <a:p>
                          <a:r>
                            <a:rPr lang="en-US" sz="1600" dirty="0" smtClean="0"/>
                            <a:t>spectroscopy and PID</a:t>
                          </a:r>
                          <a:endParaRPr lang="en-US" sz="1600" dirty="0"/>
                        </a:p>
                      </a:txBody>
                      <a:tcPr/>
                    </a:tc>
                  </a:tr>
                  <a:tr h="370840">
                    <a:tc>
                      <a:txBody>
                        <a:bodyPr/>
                        <a:lstStyle/>
                        <a:p>
                          <a:r>
                            <a:rPr lang="en-US" sz="1600" dirty="0" smtClean="0"/>
                            <a:t>- velocity</a:t>
                          </a:r>
                          <a:endParaRPr lang="en-US" sz="1600" dirty="0"/>
                        </a:p>
                      </a:txBody>
                      <a:tcPr/>
                    </a:tc>
                    <a:tc>
                      <a:txBody>
                        <a:bodyPr/>
                        <a:lstStyle/>
                        <a:p>
                          <a:endParaRPr lang="en-US"/>
                        </a:p>
                      </a:txBody>
                      <a:tcPr>
                        <a:blipFill rotWithShape="1">
                          <a:blip r:embed="rId2"/>
                          <a:stretch>
                            <a:fillRect l="-360377" t="-506557" r="-501887" b="-200000"/>
                          </a:stretch>
                        </a:blipFill>
                      </a:tcPr>
                    </a:tc>
                    <a:tc>
                      <a:txBody>
                        <a:bodyPr/>
                        <a:lstStyle/>
                        <a:p>
                          <a:r>
                            <a:rPr lang="en-US" sz="1600" dirty="0" smtClean="0"/>
                            <a:t>Cherenkov radiation or time of flight</a:t>
                          </a:r>
                          <a:endParaRPr lang="en-US" sz="1600" dirty="0"/>
                        </a:p>
                      </a:txBody>
                      <a:tcPr/>
                    </a:tc>
                  </a:tr>
                  <a:tr h="370840">
                    <a:tc>
                      <a:txBody>
                        <a:bodyPr/>
                        <a:lstStyle/>
                        <a:p>
                          <a:r>
                            <a:rPr lang="en-US" sz="1600" dirty="0" smtClean="0"/>
                            <a:t>- transition</a:t>
                          </a:r>
                          <a:r>
                            <a:rPr lang="en-US" sz="1600" baseline="0" dirty="0" smtClean="0"/>
                            <a:t> radiation</a:t>
                          </a:r>
                          <a:endParaRPr lang="en-US" sz="1600" dirty="0"/>
                        </a:p>
                      </a:txBody>
                      <a:tcPr/>
                    </a:tc>
                    <a:tc>
                      <a:txBody>
                        <a:bodyPr/>
                        <a:lstStyle/>
                        <a:p>
                          <a:endParaRPr lang="en-US"/>
                        </a:p>
                      </a:txBody>
                      <a:tcPr>
                        <a:blipFill rotWithShape="1">
                          <a:blip r:embed="rId2"/>
                          <a:stretch>
                            <a:fillRect l="-360377" t="-616667" r="-501887" b="-103333"/>
                          </a:stretch>
                        </a:blipFill>
                      </a:tcPr>
                    </a:tc>
                    <a:tc>
                      <a:txBody>
                        <a:bodyPr/>
                        <a:lstStyle/>
                        <a:p>
                          <a:r>
                            <a:rPr lang="en-US" sz="1600" dirty="0" smtClean="0"/>
                            <a:t>TRD</a:t>
                          </a:r>
                          <a:endParaRPr lang="en-US" sz="1600" dirty="0"/>
                        </a:p>
                      </a:txBody>
                      <a:tcPr/>
                    </a:tc>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1762360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a Particle?</a:t>
            </a:r>
            <a:endParaRPr lang="en-US" dirty="0"/>
          </a:p>
        </p:txBody>
      </p:sp>
      <p:grpSp>
        <p:nvGrpSpPr>
          <p:cNvPr id="10" name="Gruppieren 9"/>
          <p:cNvGrpSpPr/>
          <p:nvPr/>
        </p:nvGrpSpPr>
        <p:grpSpPr>
          <a:xfrm>
            <a:off x="1080000" y="1260000"/>
            <a:ext cx="7108131" cy="3855238"/>
            <a:chOff x="1549837" y="1260000"/>
            <a:chExt cx="7108131" cy="385523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60000"/>
              <a:ext cx="5238096" cy="38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eschweifte Klammer links 2"/>
            <p:cNvSpPr/>
            <p:nvPr/>
          </p:nvSpPr>
          <p:spPr>
            <a:xfrm>
              <a:off x="3168000" y="1800000"/>
              <a:ext cx="288032" cy="1008112"/>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Geschweifte Klammer links 4"/>
            <p:cNvSpPr/>
            <p:nvPr/>
          </p:nvSpPr>
          <p:spPr>
            <a:xfrm>
              <a:off x="2520000" y="1800000"/>
              <a:ext cx="324192" cy="2205064"/>
            </a:xfrm>
            <a:prstGeom prst="leftBrace">
              <a:avLst/>
            </a:prstGeom>
            <a:ln w="254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Geschweifte Klammer links 5"/>
            <p:cNvSpPr/>
            <p:nvPr/>
          </p:nvSpPr>
          <p:spPr>
            <a:xfrm>
              <a:off x="1872000" y="1800000"/>
              <a:ext cx="252256" cy="2709120"/>
            </a:xfrm>
            <a:prstGeom prst="leftBrace">
              <a:avLst/>
            </a:prstGeom>
            <a:ln w="254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feld 6"/>
            <p:cNvSpPr txBox="1"/>
            <p:nvPr/>
          </p:nvSpPr>
          <p:spPr>
            <a:xfrm rot="16200000">
              <a:off x="2304000" y="2124000"/>
              <a:ext cx="1332416" cy="369332"/>
            </a:xfrm>
            <a:prstGeom prst="rect">
              <a:avLst/>
            </a:prstGeom>
            <a:noFill/>
          </p:spPr>
          <p:txBody>
            <a:bodyPr wrap="none" rtlCol="0">
              <a:spAutoFit/>
            </a:bodyPr>
            <a:lstStyle/>
            <a:p>
              <a:r>
                <a:rPr lang="en-US" dirty="0" smtClean="0">
                  <a:solidFill>
                    <a:srgbClr val="FF0000"/>
                  </a:solidFill>
                </a:rPr>
                <a:t>Strong force</a:t>
              </a:r>
              <a:endParaRPr lang="en-US" dirty="0">
                <a:solidFill>
                  <a:srgbClr val="FF0000"/>
                </a:solidFill>
              </a:endParaRPr>
            </a:p>
          </p:txBody>
        </p:sp>
        <p:sp>
          <p:nvSpPr>
            <p:cNvPr id="8" name="Textfeld 7"/>
            <p:cNvSpPr txBox="1"/>
            <p:nvPr/>
          </p:nvSpPr>
          <p:spPr>
            <a:xfrm rot="16200000">
              <a:off x="1224000" y="2736000"/>
              <a:ext cx="2230098" cy="369332"/>
            </a:xfrm>
            <a:prstGeom prst="rect">
              <a:avLst/>
            </a:prstGeom>
            <a:noFill/>
          </p:spPr>
          <p:txBody>
            <a:bodyPr wrap="none" rtlCol="0">
              <a:spAutoFit/>
            </a:bodyPr>
            <a:lstStyle/>
            <a:p>
              <a:r>
                <a:rPr lang="en-US" dirty="0" smtClean="0">
                  <a:solidFill>
                    <a:srgbClr val="0000CC"/>
                  </a:solidFill>
                </a:rPr>
                <a:t>Electromagnetic force</a:t>
              </a:r>
              <a:endParaRPr lang="en-US" dirty="0">
                <a:solidFill>
                  <a:srgbClr val="0000CC"/>
                </a:solidFill>
              </a:endParaRPr>
            </a:p>
          </p:txBody>
        </p:sp>
        <p:sp>
          <p:nvSpPr>
            <p:cNvPr id="9" name="Textfeld 8"/>
            <p:cNvSpPr txBox="1"/>
            <p:nvPr/>
          </p:nvSpPr>
          <p:spPr>
            <a:xfrm rot="16200000">
              <a:off x="1116000" y="2952000"/>
              <a:ext cx="1237005" cy="369332"/>
            </a:xfrm>
            <a:prstGeom prst="rect">
              <a:avLst/>
            </a:prstGeom>
            <a:noFill/>
            <a:ln>
              <a:noFill/>
            </a:ln>
          </p:spPr>
          <p:txBody>
            <a:bodyPr wrap="none" rtlCol="0">
              <a:spAutoFit/>
            </a:bodyPr>
            <a:lstStyle/>
            <a:p>
              <a:r>
                <a:rPr lang="en-US" dirty="0" smtClean="0">
                  <a:solidFill>
                    <a:srgbClr val="008080"/>
                  </a:solidFill>
                </a:rPr>
                <a:t>Weak force</a:t>
              </a:r>
              <a:endParaRPr lang="en-US" dirty="0">
                <a:solidFill>
                  <a:srgbClr val="008080"/>
                </a:solidFill>
              </a:endParaRPr>
            </a:p>
          </p:txBody>
        </p:sp>
      </p:grpSp>
    </p:spTree>
    <p:extLst>
      <p:ext uri="{BB962C8B-B14F-4D97-AF65-F5344CB8AC3E}">
        <p14:creationId xmlns:p14="http://schemas.microsoft.com/office/powerpoint/2010/main" val="47303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ea typeface="ＭＳ Ｐゴシック" pitchFamily="34" charset="-128"/>
              </a:rPr>
              <a:t>How do we see Particles?</a:t>
            </a:r>
            <a:endParaRPr lang="en-US" dirty="0"/>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3876675"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283969" y="980728"/>
            <a:ext cx="4464496" cy="138499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 light bulb shines on a hand and the different reflections make the fine structure visible.</a:t>
            </a:r>
          </a:p>
          <a:p>
            <a:r>
              <a:rPr lang="en-US" sz="1400" dirty="0" smtClean="0">
                <a:latin typeface="Times New Roman" panose="02020603050405020304" pitchFamily="18" charset="0"/>
                <a:cs typeface="Times New Roman" panose="02020603050405020304" pitchFamily="18" charset="0"/>
              </a:rPr>
              <a:t>With a magnifying glass or microscope more details can be seen, but there is a fundamental limit:</a:t>
            </a:r>
          </a:p>
          <a:p>
            <a:r>
              <a:rPr lang="en-US" sz="1400" dirty="0" smtClean="0">
                <a:solidFill>
                  <a:srgbClr val="0000CC"/>
                </a:solidFill>
                <a:latin typeface="Times New Roman" panose="02020603050405020304" pitchFamily="18" charset="0"/>
                <a:cs typeface="Times New Roman" panose="02020603050405020304" pitchFamily="18" charset="0"/>
              </a:rPr>
              <a:t>The wavelength of the light (1/1000 mm) determines the size of the resolvable objects.</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60000" y="4319753"/>
            <a:ext cx="5243743"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light bulb                                       →   </a:t>
            </a:r>
            <a:r>
              <a:rPr lang="en-US" sz="2000" dirty="0" smtClean="0">
                <a:solidFill>
                  <a:srgbClr val="FF0000"/>
                </a:solidFill>
                <a:latin typeface="Times New Roman" panose="02020603050405020304" pitchFamily="18" charset="0"/>
                <a:cs typeface="Times New Roman" panose="02020603050405020304" pitchFamily="18" charset="0"/>
              </a:rPr>
              <a:t>accelerator</a:t>
            </a:r>
          </a:p>
          <a:p>
            <a:r>
              <a:rPr lang="en-US" sz="2000" dirty="0" smtClean="0">
                <a:latin typeface="Times New Roman" panose="02020603050405020304" pitchFamily="18" charset="0"/>
                <a:cs typeface="Times New Roman" panose="02020603050405020304" pitchFamily="18" charset="0"/>
              </a:rPr>
              <a:t>magnifying glass or microscope   →   </a:t>
            </a:r>
            <a:r>
              <a:rPr lang="en-US" sz="2000" dirty="0" smtClean="0">
                <a:solidFill>
                  <a:srgbClr val="FF0000"/>
                </a:solidFill>
                <a:latin typeface="Times New Roman" panose="02020603050405020304" pitchFamily="18" charset="0"/>
                <a:cs typeface="Times New Roman" panose="02020603050405020304" pitchFamily="18" charset="0"/>
              </a:rPr>
              <a:t>detector</a:t>
            </a:r>
            <a:endParaRPr 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elle 6"/>
          <p:cNvGraphicFramePr>
            <a:graphicFrameLocks noGrp="1"/>
          </p:cNvGraphicFramePr>
          <p:nvPr>
            <p:extLst/>
          </p:nvPr>
        </p:nvGraphicFramePr>
        <p:xfrm>
          <a:off x="6837685" y="3438649"/>
          <a:ext cx="1838771" cy="2438400"/>
        </p:xfrm>
        <a:graphic>
          <a:graphicData uri="http://schemas.openxmlformats.org/drawingml/2006/table">
            <a:tbl>
              <a:tblPr firstRow="1" bandRow="1">
                <a:tableStyleId>{5940675A-B579-460E-94D1-54222C63F5DA}</a:tableStyleId>
              </a:tblPr>
              <a:tblGrid>
                <a:gridCol w="61463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144016">
                <a:tc>
                  <a:txBody>
                    <a:bodyPr/>
                    <a:lstStyle/>
                    <a:p>
                      <a:pPr algn="just"/>
                      <a:r>
                        <a:rPr lang="en-US" sz="1000" dirty="0" smtClean="0">
                          <a:latin typeface="Times New Roman" panose="02020603050405020304" pitchFamily="18" charset="0"/>
                          <a:cs typeface="Times New Roman" panose="02020603050405020304" pitchFamily="18" charset="0"/>
                        </a:rPr>
                        <a:t>LW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3000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0">
                <a:tc>
                  <a:txBody>
                    <a:bodyPr/>
                    <a:lstStyle/>
                    <a:p>
                      <a:pPr algn="just"/>
                      <a:r>
                        <a:rPr lang="en-US" sz="1000" dirty="0" smtClean="0">
                          <a:latin typeface="Times New Roman" panose="02020603050405020304" pitchFamily="18" charset="0"/>
                          <a:cs typeface="Times New Roman" panose="02020603050405020304" pitchFamily="18" charset="0"/>
                        </a:rPr>
                        <a:t>MW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0">
                <a:tc>
                  <a:txBody>
                    <a:bodyPr/>
                    <a:lstStyle/>
                    <a:p>
                      <a:pPr algn="just"/>
                      <a:r>
                        <a:rPr lang="en-US" sz="1000" dirty="0" smtClean="0">
                          <a:latin typeface="Times New Roman" panose="02020603050405020304" pitchFamily="18" charset="0"/>
                          <a:cs typeface="Times New Roman" panose="02020603050405020304" pitchFamily="18" charset="0"/>
                        </a:rPr>
                        <a:t>KW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32576">
                <a:tc>
                  <a:txBody>
                    <a:bodyPr/>
                    <a:lstStyle/>
                    <a:p>
                      <a:pPr algn="just"/>
                      <a:r>
                        <a:rPr lang="en-US" sz="1000" dirty="0" smtClean="0">
                          <a:latin typeface="Times New Roman" panose="02020603050405020304" pitchFamily="18" charset="0"/>
                          <a:cs typeface="Times New Roman" panose="02020603050405020304" pitchFamily="18" charset="0"/>
                        </a:rPr>
                        <a:t>UKW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76768">
                <a:tc>
                  <a:txBody>
                    <a:bodyPr/>
                    <a:lstStyle/>
                    <a:p>
                      <a:pPr algn="just"/>
                      <a:r>
                        <a:rPr lang="en-US" sz="1000" dirty="0" smtClean="0">
                          <a:latin typeface="Times New Roman" panose="02020603050405020304" pitchFamily="18" charset="0"/>
                          <a:cs typeface="Times New Roman" panose="02020603050405020304" pitchFamily="18" charset="0"/>
                        </a:rPr>
                        <a:t>GPS</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0.3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48952">
                <a:tc>
                  <a:txBody>
                    <a:bodyPr/>
                    <a:lstStyle/>
                    <a:p>
                      <a:pPr algn="just"/>
                      <a:r>
                        <a:rPr lang="en-US" sz="1000" dirty="0" smtClean="0">
                          <a:latin typeface="Times New Roman" panose="02020603050405020304" pitchFamily="18" charset="0"/>
                          <a:cs typeface="Times New Roman" panose="02020603050405020304" pitchFamily="18" charset="0"/>
                        </a:rPr>
                        <a:t>Infrared</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-6</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193144">
                <a:tc>
                  <a:txBody>
                    <a:bodyPr/>
                    <a:lstStyle/>
                    <a:p>
                      <a:pPr algn="just"/>
                      <a:r>
                        <a:rPr lang="en-US" sz="1000" dirty="0" smtClean="0">
                          <a:latin typeface="Times New Roman" panose="02020603050405020304" pitchFamily="18" charset="0"/>
                          <a:cs typeface="Times New Roman" panose="02020603050405020304" pitchFamily="18" charset="0"/>
                        </a:rPr>
                        <a:t>light</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5·10</a:t>
                      </a:r>
                      <a:r>
                        <a:rPr lang="en-US" sz="1000" baseline="30000" dirty="0" smtClean="0">
                          <a:latin typeface="Times New Roman" panose="02020603050405020304" pitchFamily="18" charset="0"/>
                          <a:cs typeface="Times New Roman" panose="02020603050405020304" pitchFamily="18" charset="0"/>
                        </a:rPr>
                        <a:t>-7</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2 eV</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237336">
                <a:tc>
                  <a:txBody>
                    <a:bodyPr/>
                    <a:lstStyle/>
                    <a:p>
                      <a:pPr algn="just"/>
                      <a:r>
                        <a:rPr lang="en-US" sz="1000" dirty="0" smtClean="0">
                          <a:latin typeface="Times New Roman" panose="02020603050405020304" pitchFamily="18" charset="0"/>
                          <a:cs typeface="Times New Roman" panose="02020603050405020304" pitchFamily="18" charset="0"/>
                        </a:rPr>
                        <a:t>UV</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-7</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 eV</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209520">
                <a:tc>
                  <a:txBody>
                    <a:bodyPr/>
                    <a:lstStyle/>
                    <a:p>
                      <a:pPr algn="just"/>
                      <a:r>
                        <a:rPr lang="en-US" sz="1000" dirty="0" smtClean="0">
                          <a:latin typeface="Times New Roman" panose="02020603050405020304" pitchFamily="18" charset="0"/>
                          <a:cs typeface="Times New Roman" panose="02020603050405020304" pitchFamily="18" charset="0"/>
                        </a:rPr>
                        <a:t>X-ray</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-10</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4</a:t>
                      </a:r>
                      <a:r>
                        <a:rPr lang="en-US" sz="1000" dirty="0" smtClean="0">
                          <a:latin typeface="Times New Roman" panose="02020603050405020304" pitchFamily="18" charset="0"/>
                          <a:cs typeface="Times New Roman" panose="02020603050405020304" pitchFamily="18" charset="0"/>
                        </a:rPr>
                        <a:t> eV</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0">
                <a:tc>
                  <a:txBody>
                    <a:bodyPr/>
                    <a:lstStyle/>
                    <a:p>
                      <a:pPr algn="just"/>
                      <a:r>
                        <a:rPr lang="el-GR" sz="1000" smtClean="0">
                          <a:latin typeface="Times New Roman" panose="02020603050405020304" pitchFamily="18" charset="0"/>
                          <a:cs typeface="Times New Roman" panose="02020603050405020304" pitchFamily="18" charset="0"/>
                        </a:rPr>
                        <a:t>γ</a:t>
                      </a:r>
                      <a:r>
                        <a:rPr lang="de-DE" sz="1000" smtClean="0">
                          <a:latin typeface="Times New Roman" panose="02020603050405020304" pitchFamily="18" charset="0"/>
                          <a:cs typeface="Times New Roman" panose="02020603050405020304" pitchFamily="18" charset="0"/>
                        </a:rPr>
                        <a:t>-ray</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-12</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6</a:t>
                      </a:r>
                      <a:r>
                        <a:rPr lang="en-US" sz="1000" dirty="0" smtClean="0">
                          <a:latin typeface="Times New Roman" panose="02020603050405020304" pitchFamily="18" charset="0"/>
                          <a:cs typeface="Times New Roman" panose="02020603050405020304" pitchFamily="18" charset="0"/>
                        </a:rPr>
                        <a:t> eV</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bl>
          </a:graphicData>
        </a:graphic>
      </p:graphicFrame>
      <p:sp>
        <p:nvSpPr>
          <p:cNvPr id="8" name="Textfeld 7"/>
          <p:cNvSpPr txBox="1"/>
          <p:nvPr/>
        </p:nvSpPr>
        <p:spPr>
          <a:xfrm>
            <a:off x="6527144" y="3079770"/>
            <a:ext cx="1789272"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 electromagnetic waves</a:t>
            </a:r>
            <a:endParaRPr lang="en-US" sz="12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8185136" y="2996729"/>
                <a:ext cx="683456"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rgbClr val="0000CC"/>
                          </a:solidFill>
                          <a:latin typeface="Cambria Math"/>
                        </a:rPr>
                        <m:t>𝐸</m:t>
                      </m:r>
                      <m:r>
                        <a:rPr lang="de-DE" sz="1200" b="0" i="1" smtClean="0">
                          <a:solidFill>
                            <a:srgbClr val="0000CC"/>
                          </a:solidFill>
                          <a:latin typeface="Cambria Math"/>
                        </a:rPr>
                        <m:t>=</m:t>
                      </m:r>
                      <m:f>
                        <m:fPr>
                          <m:ctrlPr>
                            <a:rPr lang="de-DE" sz="1200" b="0" i="1" smtClean="0">
                              <a:solidFill>
                                <a:srgbClr val="0000CC"/>
                              </a:solidFill>
                              <a:latin typeface="Cambria Math" panose="02040503050406030204" pitchFamily="18" charset="0"/>
                            </a:rPr>
                          </m:ctrlPr>
                        </m:fPr>
                        <m:num>
                          <m:r>
                            <a:rPr lang="de-DE" sz="1200" b="0" i="1" smtClean="0">
                              <a:solidFill>
                                <a:srgbClr val="0000CC"/>
                              </a:solidFill>
                              <a:latin typeface="Cambria Math"/>
                            </a:rPr>
                            <m:t>h𝑐</m:t>
                          </m:r>
                        </m:num>
                        <m:den>
                          <m:r>
                            <a:rPr lang="de-DE" sz="1200" b="0" i="1" smtClean="0">
                              <a:solidFill>
                                <a:srgbClr val="0000CC"/>
                              </a:solidFill>
                              <a:latin typeface="Cambria Math"/>
                              <a:ea typeface="Cambria Math"/>
                            </a:rPr>
                            <m:t>𝜆</m:t>
                          </m:r>
                        </m:den>
                      </m:f>
                    </m:oMath>
                  </m:oMathPara>
                </a14:m>
                <a:endParaRPr lang="en-US" sz="12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185136" y="2996729"/>
                <a:ext cx="683456" cy="442942"/>
              </a:xfrm>
              <a:prstGeom prst="rect">
                <a:avLst/>
              </a:prstGeom>
              <a:blipFill rotWithShape="1">
                <a:blip r:embed="rId4"/>
                <a:stretch>
                  <a:fillRect b="-2778"/>
                </a:stretch>
              </a:blipFill>
            </p:spPr>
            <p:txBody>
              <a:bodyPr/>
              <a:lstStyle/>
              <a:p>
                <a:r>
                  <a:rPr lang="en-US">
                    <a:noFill/>
                  </a:rPr>
                  <a:t> </a:t>
                </a:r>
              </a:p>
            </p:txBody>
          </p:sp>
        </mc:Fallback>
      </mc:AlternateContent>
      <p:sp>
        <p:nvSpPr>
          <p:cNvPr id="10" name="Textfeld 9"/>
          <p:cNvSpPr txBox="1"/>
          <p:nvPr/>
        </p:nvSpPr>
        <p:spPr>
          <a:xfrm>
            <a:off x="6752913" y="2688952"/>
            <a:ext cx="1707519"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available wavelength</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1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ea typeface="ＭＳ Ｐゴシック" pitchFamily="34" charset="-128"/>
              </a:rPr>
              <a:t>Energy, Wavelength and Resolution</a:t>
            </a:r>
            <a:endParaRPr lang="en-US" dirty="0"/>
          </a:p>
        </p:txBody>
      </p:sp>
      <p:pic>
        <p:nvPicPr>
          <p:cNvPr id="6" name="Picture 23" descr="950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572322"/>
            <a:ext cx="90551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
          <p:cNvSpPr txBox="1">
            <a:spLocks noChangeArrowheads="1"/>
          </p:cNvSpPr>
          <p:nvPr/>
        </p:nvSpPr>
        <p:spPr bwMode="auto">
          <a:xfrm>
            <a:off x="1306513" y="5477322"/>
            <a:ext cx="717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dirty="0" smtClean="0">
                <a:solidFill>
                  <a:srgbClr val="000000"/>
                </a:solidFill>
                <a:latin typeface="Times New Roman" pitchFamily="18" charset="0"/>
              </a:rPr>
              <a:t>10</a:t>
            </a:r>
            <a:r>
              <a:rPr lang="de-DE" altLang="de-DE" baseline="30000" dirty="0" smtClean="0">
                <a:solidFill>
                  <a:srgbClr val="000000"/>
                </a:solidFill>
                <a:latin typeface="Times New Roman" pitchFamily="18" charset="0"/>
              </a:rPr>
              <a:t>-1</a:t>
            </a:r>
            <a:r>
              <a:rPr lang="de-DE" altLang="de-DE" dirty="0" smtClean="0">
                <a:solidFill>
                  <a:srgbClr val="000000"/>
                </a:solidFill>
                <a:latin typeface="Times New Roman" pitchFamily="18" charset="0"/>
              </a:rPr>
              <a:t>m</a:t>
            </a:r>
          </a:p>
        </p:txBody>
      </p:sp>
      <p:sp>
        <p:nvSpPr>
          <p:cNvPr id="8" name="Text Box 19"/>
          <p:cNvSpPr txBox="1">
            <a:spLocks noChangeArrowheads="1"/>
          </p:cNvSpPr>
          <p:nvPr/>
        </p:nvSpPr>
        <p:spPr bwMode="auto">
          <a:xfrm>
            <a:off x="3105150" y="5477322"/>
            <a:ext cx="717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-9</a:t>
            </a:r>
            <a:r>
              <a:rPr lang="de-DE" altLang="de-DE" smtClean="0">
                <a:solidFill>
                  <a:srgbClr val="000000"/>
                </a:solidFill>
                <a:latin typeface="Times New Roman" pitchFamily="18" charset="0"/>
              </a:rPr>
              <a:t>m</a:t>
            </a:r>
          </a:p>
        </p:txBody>
      </p:sp>
      <p:sp>
        <p:nvSpPr>
          <p:cNvPr id="9" name="Text Box 20"/>
          <p:cNvSpPr txBox="1">
            <a:spLocks noChangeArrowheads="1"/>
          </p:cNvSpPr>
          <p:nvPr/>
        </p:nvSpPr>
        <p:spPr bwMode="auto">
          <a:xfrm>
            <a:off x="4579938"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-10</a:t>
            </a:r>
            <a:r>
              <a:rPr lang="de-DE" altLang="de-DE" smtClean="0">
                <a:solidFill>
                  <a:srgbClr val="000000"/>
                </a:solidFill>
                <a:latin typeface="Times New Roman" pitchFamily="18" charset="0"/>
              </a:rPr>
              <a:t>m</a:t>
            </a:r>
          </a:p>
        </p:txBody>
      </p:sp>
      <p:sp>
        <p:nvSpPr>
          <p:cNvPr id="10" name="Text Box 21"/>
          <p:cNvSpPr txBox="1">
            <a:spLocks noChangeArrowheads="1"/>
          </p:cNvSpPr>
          <p:nvPr/>
        </p:nvSpPr>
        <p:spPr bwMode="auto">
          <a:xfrm>
            <a:off x="6197600"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-14</a:t>
            </a:r>
            <a:r>
              <a:rPr lang="de-DE" altLang="de-DE" smtClean="0">
                <a:solidFill>
                  <a:srgbClr val="000000"/>
                </a:solidFill>
                <a:latin typeface="Times New Roman" pitchFamily="18" charset="0"/>
              </a:rPr>
              <a:t>m</a:t>
            </a:r>
          </a:p>
        </p:txBody>
      </p:sp>
      <p:sp>
        <p:nvSpPr>
          <p:cNvPr id="14" name="Text Box 22"/>
          <p:cNvSpPr txBox="1">
            <a:spLocks noChangeArrowheads="1"/>
          </p:cNvSpPr>
          <p:nvPr/>
        </p:nvSpPr>
        <p:spPr bwMode="auto">
          <a:xfrm>
            <a:off x="7710488"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-15</a:t>
            </a:r>
            <a:r>
              <a:rPr lang="de-DE" altLang="de-DE" smtClean="0">
                <a:solidFill>
                  <a:srgbClr val="000000"/>
                </a:solidFill>
                <a:latin typeface="Times New Roman" pitchFamily="18" charset="0"/>
              </a:rPr>
              <a:t>m</a:t>
            </a:r>
          </a:p>
        </p:txBody>
      </p:sp>
      <p:pic>
        <p:nvPicPr>
          <p:cNvPr id="15" name="Picture 25" descr="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1052736"/>
            <a:ext cx="1295400" cy="13049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367981" y="2381133"/>
            <a:ext cx="1755747"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wavelength versus resolution</a:t>
            </a:r>
            <a:endParaRPr lang="en-US" sz="10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2520000" y="2329135"/>
            <a:ext cx="3060112" cy="307777"/>
          </a:xfrm>
          <a:prstGeom prst="rect">
            <a:avLst/>
          </a:prstGeom>
          <a:noFill/>
        </p:spPr>
        <p:txBody>
          <a:bodyPr wrap="square" rtlCol="0">
            <a:spAutoFit/>
          </a:bodyPr>
          <a:lstStyle/>
          <a:p>
            <a:pPr marL="171450" indent="-171450">
              <a:buFont typeface="Wingdings" panose="05000000000000000000" pitchFamily="2" charset="2"/>
              <a:buChar char="v"/>
            </a:pPr>
            <a:r>
              <a:rPr lang="en-US" sz="1400" b="1" dirty="0" smtClean="0">
                <a:solidFill>
                  <a:srgbClr val="0000CC"/>
                </a:solidFill>
                <a:latin typeface="Times New Roman" panose="02020603050405020304" pitchFamily="18" charset="0"/>
                <a:cs typeface="Times New Roman" panose="02020603050405020304" pitchFamily="18" charset="0"/>
              </a:rPr>
              <a:t> all </a:t>
            </a:r>
            <a:r>
              <a:rPr lang="en-US" sz="1400" b="1" dirty="0">
                <a:solidFill>
                  <a:srgbClr val="0000CC"/>
                </a:solidFill>
                <a:latin typeface="Times New Roman" panose="02020603050405020304" pitchFamily="18" charset="0"/>
                <a:cs typeface="Times New Roman" panose="02020603050405020304" pitchFamily="18" charset="0"/>
              </a:rPr>
              <a:t>particles have wave </a:t>
            </a:r>
            <a:r>
              <a:rPr lang="en-US" sz="1400" b="1" dirty="0" smtClean="0">
                <a:solidFill>
                  <a:srgbClr val="0000CC"/>
                </a:solidFill>
                <a:latin typeface="Times New Roman" panose="02020603050405020304" pitchFamily="18" charset="0"/>
                <a:cs typeface="Times New Roman" panose="02020603050405020304" pitchFamily="18" charset="0"/>
              </a:rPr>
              <a:t>properties</a:t>
            </a:r>
            <a:r>
              <a:rPr lang="en-US" sz="1200" b="1" dirty="0" smtClean="0">
                <a:solidFill>
                  <a:srgbClr val="0000CC"/>
                </a:solidFill>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2520000" y="900000"/>
            <a:ext cx="4032000"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Small objects (smaller than </a:t>
            </a:r>
            <a:r>
              <a:rPr lang="el-GR" sz="1400" dirty="0" smtClean="0">
                <a:latin typeface="Times New Roman" panose="02020603050405020304" pitchFamily="18" charset="0"/>
                <a:cs typeface="Times New Roman" panose="02020603050405020304" pitchFamily="18" charset="0"/>
              </a:rPr>
              <a:t>λ</a:t>
            </a:r>
            <a:r>
              <a:rPr lang="de-DE" sz="1400" dirty="0" smtClean="0">
                <a:latin typeface="Times New Roman" panose="02020603050405020304" pitchFamily="18" charset="0"/>
                <a:cs typeface="Times New Roman" panose="02020603050405020304" pitchFamily="18" charset="0"/>
              </a:rPr>
              <a:t>) do not </a:t>
            </a:r>
            <a:r>
              <a:rPr lang="en-US" sz="1400" dirty="0" smtClean="0">
                <a:latin typeface="Times New Roman" panose="02020603050405020304" pitchFamily="18" charset="0"/>
                <a:cs typeface="Times New Roman" panose="02020603050405020304" pitchFamily="18" charset="0"/>
              </a:rPr>
              <a:t>disturb the wave </a:t>
            </a:r>
            <a:r>
              <a:rPr lang="en-US" sz="1400" dirty="0" smtClean="0">
                <a:solidFill>
                  <a:srgbClr val="FF0000"/>
                </a:solidFill>
                <a:latin typeface="Times New Roman" panose="02020603050405020304" pitchFamily="18" charset="0"/>
                <a:cs typeface="Times New Roman" panose="02020603050405020304" pitchFamily="18" charset="0"/>
              </a:rPr>
              <a:t>→ small object is not visible</a:t>
            </a:r>
          </a:p>
          <a:p>
            <a:r>
              <a:rPr lang="en-US" sz="1400" dirty="0" smtClean="0">
                <a:latin typeface="Times New Roman" panose="02020603050405020304" pitchFamily="18" charset="0"/>
                <a:cs typeface="Times New Roman" panose="02020603050405020304" pitchFamily="18" charset="0"/>
              </a:rPr>
              <a:t>Large objects disturb the wave                                      </a:t>
            </a:r>
            <a:r>
              <a:rPr lang="en-US" sz="1400" dirty="0" smtClean="0">
                <a:solidFill>
                  <a:srgbClr val="FF0000"/>
                </a:solidFill>
                <a:latin typeface="Times New Roman" panose="02020603050405020304" pitchFamily="18" charset="0"/>
                <a:cs typeface="Times New Roman" panose="02020603050405020304" pitchFamily="18" charset="0"/>
              </a:rPr>
              <a:t>→ large object is visible</a:t>
            </a:r>
            <a:endParaRPr lang="en-US" sz="1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2843808" y="2708920"/>
                <a:ext cx="2665793" cy="59176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𝜆</m:t>
                      </m:r>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h</m:t>
                          </m:r>
                        </m:num>
                        <m:den>
                          <m:r>
                            <a:rPr lang="de-DE" sz="1400" b="0" i="1" smtClean="0">
                              <a:solidFill>
                                <a:srgbClr val="0000CC"/>
                              </a:solidFill>
                              <a:latin typeface="Cambria Math"/>
                              <a:ea typeface="Cambria Math"/>
                            </a:rPr>
                            <m:t>𝑝</m:t>
                          </m:r>
                        </m:den>
                      </m:f>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h𝑐</m:t>
                          </m:r>
                        </m:num>
                        <m:den>
                          <m:rad>
                            <m:radPr>
                              <m:degHide m:val="on"/>
                              <m:ctrlPr>
                                <a:rPr lang="de-DE" sz="1400" b="0" i="1" smtClean="0">
                                  <a:solidFill>
                                    <a:srgbClr val="0000CC"/>
                                  </a:solidFill>
                                  <a:latin typeface="Cambria Math" panose="02040503050406030204" pitchFamily="18" charset="0"/>
                                  <a:ea typeface="Cambria Math"/>
                                </a:rPr>
                              </m:ctrlPr>
                            </m:radPr>
                            <m:deg/>
                            <m:e>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𝐸</m:t>
                                  </m:r>
                                </m:e>
                                <m:sub>
                                  <m:r>
                                    <a:rPr lang="de-DE" sz="1400" b="0" i="1" smtClean="0">
                                      <a:solidFill>
                                        <a:srgbClr val="0000CC"/>
                                      </a:solidFill>
                                      <a:latin typeface="Cambria Math"/>
                                      <a:ea typeface="Cambria Math"/>
                                    </a:rPr>
                                    <m:t>𝑘𝑖𝑛</m:t>
                                  </m:r>
                                </m:sub>
                              </m:sSub>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𝐸</m:t>
                                      </m:r>
                                    </m:e>
                                    <m:sub>
                                      <m:r>
                                        <a:rPr lang="de-DE" sz="1400" b="0" i="1" smtClean="0">
                                          <a:solidFill>
                                            <a:srgbClr val="0000CC"/>
                                          </a:solidFill>
                                          <a:latin typeface="Cambria Math"/>
                                          <a:ea typeface="Cambria Math"/>
                                        </a:rPr>
                                        <m:t>𝑘𝑖𝑛</m:t>
                                      </m:r>
                                    </m:sub>
                                  </m:sSub>
                                  <m:r>
                                    <a:rPr lang="de-DE" sz="1400" b="0" i="1" smtClean="0">
                                      <a:solidFill>
                                        <a:srgbClr val="0000CC"/>
                                      </a:solidFill>
                                      <a:latin typeface="Cambria Math"/>
                                      <a:ea typeface="Cambria Math"/>
                                    </a:rPr>
                                    <m:t>+2</m:t>
                                  </m:r>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0</m:t>
                                      </m:r>
                                    </m:sub>
                                  </m:sSub>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e>
                              </m:d>
                            </m:e>
                          </m:rad>
                        </m:den>
                      </m:f>
                    </m:oMath>
                  </m:oMathPara>
                </a14:m>
                <a:endParaRPr lang="en-US" sz="1400" dirty="0">
                  <a:solidFill>
                    <a:srgbClr val="0000CC"/>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2843808" y="2708920"/>
                <a:ext cx="2665793" cy="591765"/>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20" name="Textfeld 19"/>
          <p:cNvSpPr txBox="1"/>
          <p:nvPr/>
        </p:nvSpPr>
        <p:spPr>
          <a:xfrm>
            <a:off x="5581804" y="2852936"/>
            <a:ext cx="158248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de Broglie wavelength</a:t>
            </a:r>
            <a:endParaRPr lang="en-US" sz="1200" dirty="0">
              <a:latin typeface="Times New Roman" panose="02020603050405020304" pitchFamily="18" charset="0"/>
              <a:cs typeface="Times New Roman" panose="02020603050405020304" pitchFamily="18" charset="0"/>
            </a:endParaRPr>
          </a:p>
        </p:txBody>
      </p:sp>
      <p:grpSp>
        <p:nvGrpSpPr>
          <p:cNvPr id="21" name="Gruppieren 20"/>
          <p:cNvGrpSpPr/>
          <p:nvPr/>
        </p:nvGrpSpPr>
        <p:grpSpPr>
          <a:xfrm>
            <a:off x="7859953" y="2300265"/>
            <a:ext cx="960519" cy="1056727"/>
            <a:chOff x="7499913" y="1667001"/>
            <a:chExt cx="960519" cy="1056727"/>
          </a:xfrm>
        </p:grpSpPr>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3" y="1667001"/>
              <a:ext cx="857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feld 22"/>
            <p:cNvSpPr txBox="1"/>
            <p:nvPr/>
          </p:nvSpPr>
          <p:spPr>
            <a:xfrm>
              <a:off x="7499913" y="2492896"/>
              <a:ext cx="960519" cy="230832"/>
            </a:xfrm>
            <a:prstGeom prst="rect">
              <a:avLst/>
            </a:prstGeom>
            <a:noFill/>
          </p:spPr>
          <p:txBody>
            <a:bodyPr wrap="none" rtlCol="0">
              <a:spAutoFit/>
            </a:bodyPr>
            <a:lstStyle/>
            <a:p>
              <a:r>
                <a:rPr lang="en-US" sz="900" dirty="0" smtClean="0">
                  <a:latin typeface="Times New Roman" panose="02020603050405020304" pitchFamily="18" charset="0"/>
                  <a:cs typeface="Times New Roman" panose="02020603050405020304" pitchFamily="18" charset="0"/>
                </a:rPr>
                <a:t>Louis de Broglie</a:t>
              </a:r>
              <a:endParaRPr lang="en-US" sz="900" dirty="0">
                <a:latin typeface="Times New Roman" panose="02020603050405020304" pitchFamily="18" charset="0"/>
                <a:cs typeface="Times New Roman" panose="02020603050405020304" pitchFamily="18" charset="0"/>
              </a:endParaRPr>
            </a:p>
          </p:txBody>
        </p:sp>
      </p:grpSp>
      <p:sp>
        <p:nvSpPr>
          <p:cNvPr id="24" name="Textfeld 23"/>
          <p:cNvSpPr txBox="1"/>
          <p:nvPr/>
        </p:nvSpPr>
        <p:spPr>
          <a:xfrm>
            <a:off x="7452320" y="6228000"/>
            <a:ext cx="1709571" cy="276999"/>
          </a:xfrm>
          <a:prstGeom prst="rect">
            <a:avLst/>
          </a:prstGeom>
          <a:noFill/>
        </p:spPr>
        <p:txBody>
          <a:bodyPr wrap="none" rtlCol="0">
            <a:spAutoFit/>
          </a:bodyPr>
          <a:lstStyle/>
          <a:p>
            <a:r>
              <a:rPr lang="en-US" sz="1200" dirty="0" err="1" smtClean="0">
                <a:solidFill>
                  <a:srgbClr val="0000CC"/>
                </a:solidFill>
                <a:latin typeface="Times New Roman" panose="02020603050405020304" pitchFamily="18" charset="0"/>
                <a:cs typeface="Times New Roman" panose="02020603050405020304" pitchFamily="18" charset="0"/>
              </a:rPr>
              <a:t>h·c</a:t>
            </a:r>
            <a:r>
              <a:rPr lang="en-US" sz="1200" dirty="0" smtClean="0">
                <a:solidFill>
                  <a:srgbClr val="0000CC"/>
                </a:solidFill>
                <a:latin typeface="Times New Roman" panose="02020603050405020304" pitchFamily="18" charset="0"/>
                <a:cs typeface="Times New Roman" panose="02020603050405020304" pitchFamily="18" charset="0"/>
              </a:rPr>
              <a:t> = 1239.84 [MeV </a:t>
            </a:r>
            <a:r>
              <a:rPr lang="en-US" sz="1200" dirty="0" err="1" smtClean="0">
                <a:solidFill>
                  <a:srgbClr val="0000CC"/>
                </a:solidFill>
                <a:latin typeface="Times New Roman" panose="02020603050405020304" pitchFamily="18" charset="0"/>
                <a:cs typeface="Times New Roman" panose="02020603050405020304" pitchFamily="18" charset="0"/>
              </a:rPr>
              <a:t>fm</a:t>
            </a:r>
            <a:r>
              <a:rPr lang="en-US" sz="1200" dirty="0" smtClean="0">
                <a:solidFill>
                  <a:srgbClr val="0000CC"/>
                </a:solidFill>
                <a:latin typeface="Times New Roman" panose="02020603050405020304" pitchFamily="18" charset="0"/>
                <a:cs typeface="Times New Roman" panose="02020603050405020304" pitchFamily="18" charset="0"/>
              </a:rPr>
              <a:t>]</a:t>
            </a:r>
            <a:endParaRPr lang="en-US" sz="1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7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0000"/>
            <a:ext cx="17716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6" y="4680000"/>
            <a:ext cx="17716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4"/>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207516"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charged particles are deflected by B fields such that:</a:t>
            </a:r>
            <a:endParaRPr lang="en-US" dirty="0"/>
          </a:p>
        </p:txBody>
      </p:sp>
      <mc:AlternateContent xmlns:mc="http://schemas.openxmlformats.org/markup-compatibility/2006" xmlns:a14="http://schemas.microsoft.com/office/drawing/2010/main">
        <mc:Choice Requires="a14">
          <p:sp>
            <p:nvSpPr>
              <p:cNvPr id="8" name="Textfeld 7"/>
              <p:cNvSpPr txBox="1"/>
              <p:nvPr/>
            </p:nvSpPr>
            <p:spPr>
              <a:xfrm>
                <a:off x="2880000" y="2880000"/>
                <a:ext cx="2575641"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𝜌</m:t>
                      </m:r>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𝑍𝑒𝐵</m:t>
                          </m:r>
                        </m:den>
                      </m:f>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m:t>
                          </m:r>
                        </m:den>
                      </m:f>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𝛾</m:t>
                          </m:r>
                          <m:sSub>
                            <m:sSubPr>
                              <m:ctrlPr>
                                <a:rPr lang="de-DE" b="0" i="1" smtClean="0">
                                  <a:solidFill>
                                    <a:srgbClr val="FF0000"/>
                                  </a:solidFill>
                                  <a:latin typeface="Cambria Math" panose="02040503050406030204" pitchFamily="18" charset="0"/>
                                  <a:ea typeface="Cambria Math"/>
                                </a:rPr>
                              </m:ctrlPr>
                            </m:sSubPr>
                            <m:e>
                              <m:r>
                                <a:rPr lang="de-DE" b="0" i="1" smtClean="0">
                                  <a:solidFill>
                                    <a:srgbClr val="FF0000"/>
                                  </a:solidFill>
                                  <a:latin typeface="Cambria Math"/>
                                  <a:ea typeface="Cambria Math"/>
                                </a:rPr>
                                <m:t>𝑚</m:t>
                              </m:r>
                            </m:e>
                            <m:sub>
                              <m:r>
                                <a:rPr lang="de-DE" b="0" i="1" smtClean="0">
                                  <a:solidFill>
                                    <a:srgbClr val="FF0000"/>
                                  </a:solidFill>
                                  <a:latin typeface="Cambria Math"/>
                                  <a:ea typeface="Cambria Math"/>
                                </a:rPr>
                                <m:t>0</m:t>
                              </m:r>
                            </m:sub>
                          </m:sSub>
                          <m:r>
                            <a:rPr lang="de-DE" b="0" i="1" smtClean="0">
                              <a:solidFill>
                                <a:srgbClr val="0000CC"/>
                              </a:solidFill>
                              <a:latin typeface="Cambria Math"/>
                              <a:ea typeface="Cambria Math"/>
                            </a:rPr>
                            <m:t>𝛽</m:t>
                          </m:r>
                          <m:r>
                            <a:rPr lang="de-DE" b="0" i="1" smtClean="0">
                              <a:solidFill>
                                <a:srgbClr val="0000CC"/>
                              </a:solidFill>
                              <a:latin typeface="Cambria Math"/>
                              <a:ea typeface="Cambria Math"/>
                            </a:rPr>
                            <m:t>𝑐</m:t>
                          </m:r>
                        </m:num>
                        <m:den>
                          <m:r>
                            <a:rPr lang="de-DE" b="0" i="1" smtClean="0">
                              <a:solidFill>
                                <a:srgbClr val="FF0000"/>
                              </a:solidFill>
                              <a:latin typeface="Cambria Math"/>
                              <a:ea typeface="Cambria Math"/>
                            </a:rPr>
                            <m:t>𝑍</m:t>
                          </m:r>
                        </m:den>
                      </m:f>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2880000" y="2880000"/>
                <a:ext cx="2575641" cy="63658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940152" y="3060000"/>
                <a:ext cx="2165978" cy="73866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𝑝</m:t>
                      </m:r>
                      <m:r>
                        <a:rPr lang="de-DE" sz="1400" b="0" i="1" smtClean="0">
                          <a:latin typeface="Cambria Math"/>
                        </a:rPr>
                        <m:t>=</m:t>
                      </m:r>
                      <m:r>
                        <a:rPr lang="de-DE" sz="1400" b="0" i="1" smtClean="0">
                          <a:solidFill>
                            <a:srgbClr val="FF0000"/>
                          </a:solidFill>
                          <a:latin typeface="Cambria Math"/>
                        </a:rPr>
                        <m:t>𝑝𝑎𝑟𝑡𝑖𝑐𝑙𝑒</m:t>
                      </m:r>
                      <m:r>
                        <a:rPr lang="de-DE" sz="1400" b="0" i="1" smtClean="0">
                          <a:solidFill>
                            <a:srgbClr val="FF0000"/>
                          </a:solidFill>
                          <a:latin typeface="Cambria Math"/>
                        </a:rPr>
                        <m:t> </m:t>
                      </m:r>
                      <m:r>
                        <a:rPr lang="de-DE" sz="1400" b="0" i="1" smtClean="0">
                          <a:solidFill>
                            <a:srgbClr val="FF0000"/>
                          </a:solidFill>
                          <a:latin typeface="Cambria Math"/>
                        </a:rPr>
                        <m:t>𝑚𝑜𝑚𝑒𝑛𝑡𝑢𝑚</m:t>
                      </m:r>
                    </m:oMath>
                  </m:oMathPara>
                </a14:m>
                <a:endParaRPr lang="de-DE" sz="1400" b="0" dirty="0" smtClean="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𝑚</m:t>
                          </m:r>
                        </m:e>
                        <m:sub>
                          <m:r>
                            <a:rPr lang="de-DE" sz="1400" b="0" i="1" smtClean="0">
                              <a:latin typeface="Cambria Math"/>
                            </a:rPr>
                            <m:t>0</m:t>
                          </m:r>
                        </m:sub>
                      </m:sSub>
                      <m:r>
                        <a:rPr lang="de-DE" sz="1400" b="0" i="1" smtClean="0">
                          <a:latin typeface="Cambria Math"/>
                        </a:rPr>
                        <m:t>=</m:t>
                      </m:r>
                      <m:r>
                        <a:rPr lang="de-DE" sz="1400" b="0" i="1" smtClean="0">
                          <a:latin typeface="Cambria Math"/>
                        </a:rPr>
                        <m:t>𝑟𝑒𝑠𝑡</m:t>
                      </m:r>
                      <m:r>
                        <a:rPr lang="de-DE" sz="1400" b="0" i="1" smtClean="0">
                          <a:latin typeface="Cambria Math"/>
                        </a:rPr>
                        <m:t> </m:t>
                      </m:r>
                      <m:r>
                        <a:rPr lang="de-DE" sz="1400" b="0" i="1" smtClean="0">
                          <a:latin typeface="Cambria Math"/>
                        </a:rPr>
                        <m:t>𝑚𝑎𝑠𝑠</m:t>
                      </m:r>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en-US" sz="1400" i="1" smtClean="0">
                          <a:latin typeface="Cambria Math"/>
                          <a:ea typeface="Cambria Math"/>
                        </a:rPr>
                        <m:t>𝛽</m:t>
                      </m:r>
                      <m:r>
                        <a:rPr lang="de-DE" sz="1400" b="0" i="1" smtClean="0">
                          <a:latin typeface="Cambria Math"/>
                          <a:ea typeface="Cambria Math"/>
                        </a:rPr>
                        <m:t>𝑐</m:t>
                      </m:r>
                      <m:r>
                        <a:rPr lang="de-DE" sz="1400" b="0" i="1" smtClean="0">
                          <a:latin typeface="Cambria Math"/>
                          <a:ea typeface="Cambria Math"/>
                        </a:rPr>
                        <m:t>=</m:t>
                      </m:r>
                      <m:r>
                        <a:rPr lang="de-DE" sz="1400" b="0" i="1" smtClean="0">
                          <a:latin typeface="Cambria Math"/>
                          <a:ea typeface="Cambria Math"/>
                        </a:rPr>
                        <m:t>𝑝𝑎𝑟𝑡𝑖𝑐𝑙𝑒</m:t>
                      </m:r>
                      <m:r>
                        <a:rPr lang="de-DE" sz="1400" b="0" i="1" smtClean="0">
                          <a:latin typeface="Cambria Math"/>
                          <a:ea typeface="Cambria Math"/>
                        </a:rPr>
                        <m:t> </m:t>
                      </m:r>
                      <m:r>
                        <a:rPr lang="de-DE" sz="1400" b="0" i="1" smtClean="0">
                          <a:latin typeface="Cambria Math"/>
                          <a:ea typeface="Cambria Math"/>
                        </a:rPr>
                        <m:t>𝑣𝑒𝑙𝑜𝑐𝑖𝑡𝑦</m:t>
                      </m:r>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940152" y="3060000"/>
                <a:ext cx="2165978" cy="738664"/>
              </a:xfrm>
              <a:prstGeom prst="rect">
                <a:avLst/>
              </a:prstGeom>
              <a:blipFill rotWithShape="1">
                <a:blip r:embed="rId6"/>
                <a:stretch>
                  <a:fillRect b="-3306"/>
                </a:stretch>
              </a:blipFill>
            </p:spPr>
            <p:txBody>
              <a:bodyPr/>
              <a:lstStyle/>
              <a:p>
                <a:r>
                  <a:rPr lang="en-US">
                    <a:noFill/>
                  </a:rPr>
                  <a:t> </a:t>
                </a:r>
              </a:p>
            </p:txBody>
          </p:sp>
        </mc:Fallback>
      </mc:AlternateContent>
      <p:sp>
        <p:nvSpPr>
          <p:cNvPr id="10" name="Textfeld 9"/>
          <p:cNvSpPr txBox="1"/>
          <p:nvPr/>
        </p:nvSpPr>
        <p:spPr>
          <a:xfrm>
            <a:off x="720000" y="4140000"/>
            <a:ext cx="5926559" cy="369332"/>
          </a:xfrm>
          <a:prstGeom prst="rect">
            <a:avLst/>
          </a:prstGeom>
          <a:noFill/>
        </p:spPr>
        <p:txBody>
          <a:bodyPr wrap="none" rtlCol="0">
            <a:spAutoFit/>
          </a:bodyPr>
          <a:lstStyle/>
          <a:p>
            <a:r>
              <a:rPr lang="en-US" dirty="0" smtClean="0"/>
              <a:t> - </a:t>
            </a:r>
            <a:r>
              <a:rPr lang="en-US" dirty="0" smtClean="0">
                <a:solidFill>
                  <a:srgbClr val="FF0000"/>
                </a:solidFill>
              </a:rPr>
              <a:t>particle velocity </a:t>
            </a:r>
            <a:r>
              <a:rPr lang="en-US" dirty="0" smtClean="0"/>
              <a:t>measured with time-of-flight (</a:t>
            </a:r>
            <a:r>
              <a:rPr lang="en-US" dirty="0" err="1" smtClean="0"/>
              <a:t>ToF</a:t>
            </a:r>
            <a:r>
              <a:rPr lang="en-US" dirty="0" smtClean="0"/>
              <a:t>) method</a:t>
            </a:r>
            <a:endParaRPr lang="en-US" dirty="0"/>
          </a:p>
        </p:txBody>
      </p:sp>
      <mc:AlternateContent xmlns:mc="http://schemas.openxmlformats.org/markup-compatibility/2006" xmlns:a14="http://schemas.microsoft.com/office/drawing/2010/main">
        <mc:Choice Requires="a14">
          <p:sp>
            <p:nvSpPr>
              <p:cNvPr id="11" name="Textfeld 10"/>
              <p:cNvSpPr txBox="1"/>
              <p:nvPr/>
            </p:nvSpPr>
            <p:spPr>
              <a:xfrm>
                <a:off x="2880000" y="4860000"/>
                <a:ext cx="91384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en-US" i="1" smtClean="0">
                              <a:solidFill>
                                <a:srgbClr val="0000CC"/>
                              </a:solidFill>
                              <a:latin typeface="Cambria Math"/>
                              <a:ea typeface="Cambria Math"/>
                            </a:rPr>
                            <m:t>∆</m:t>
                          </m:r>
                          <m:r>
                            <a:rPr lang="de-DE" b="0" i="1" smtClean="0">
                              <a:solidFill>
                                <a:srgbClr val="0000CC"/>
                              </a:solidFill>
                              <a:latin typeface="Cambria Math"/>
                              <a:ea typeface="Cambria Math"/>
                            </a:rPr>
                            <m:t>𝑡</m:t>
                          </m:r>
                        </m:den>
                      </m:f>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2880000" y="4860000"/>
                <a:ext cx="913840"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940152" y="4860000"/>
                <a:ext cx="2184829" cy="1048942"/>
              </a:xfrm>
              <a:prstGeom prst="rect">
                <a:avLst/>
              </a:prstGeom>
              <a:noFill/>
              <a:ln>
                <a:solidFill>
                  <a:schemeClr val="tx1"/>
                </a:solidFill>
              </a:ln>
            </p:spPr>
            <p:txBody>
              <a:bodyPr wrap="none" rtlCol="0">
                <a:spAutoFit/>
              </a:bodyPr>
              <a:lstStyle/>
              <a:p>
                <a:pPr marL="285750" indent="-285750">
                  <a:buFont typeface="Wingdings" panose="05000000000000000000" pitchFamily="2" charset="2"/>
                  <a:buChar char="v"/>
                </a:pPr>
                <a:r>
                  <a:rPr lang="en-US" sz="1400" dirty="0" smtClean="0"/>
                  <a:t>ToF for known distance</a:t>
                </a:r>
              </a:p>
              <a:p>
                <a:pPr marL="285750" indent="-285750">
                  <a:buFont typeface="Wingdings" panose="05000000000000000000" pitchFamily="2" charset="2"/>
                  <a:buChar char="v"/>
                </a:pPr>
                <a:r>
                  <a:rPr lang="en-US" sz="1400" dirty="0" smtClean="0"/>
                  <a:t>Ionization </a:t>
                </a:r>
                <a14:m>
                  <m:oMath xmlns:m="http://schemas.openxmlformats.org/officeDocument/2006/math">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r>
                      <a:rPr lang="de-DE" sz="1400" b="0" i="1" smtClean="0">
                        <a:latin typeface="Cambria Math"/>
                      </a:rPr>
                      <m:t>=</m:t>
                    </m:r>
                    <m:r>
                      <a:rPr lang="de-DE" sz="1400" b="0" i="1" smtClean="0">
                        <a:latin typeface="Cambria Math"/>
                      </a:rPr>
                      <m:t>𝑓</m:t>
                    </m:r>
                    <m:d>
                      <m:dPr>
                        <m:ctrlPr>
                          <a:rPr lang="de-DE" sz="1400" b="0" i="1" smtClean="0">
                            <a:latin typeface="Cambria Math" panose="02040503050406030204" pitchFamily="18" charset="0"/>
                          </a:rPr>
                        </m:ctrlPr>
                      </m:dPr>
                      <m:e>
                        <m:r>
                          <a:rPr lang="de-DE" sz="1400" b="0" i="1" smtClean="0">
                            <a:latin typeface="Cambria Math"/>
                            <a:ea typeface="Cambria Math"/>
                          </a:rPr>
                          <m:t>𝛽</m:t>
                        </m:r>
                      </m:e>
                    </m:d>
                  </m:oMath>
                </a14:m>
                <a:endParaRPr lang="en-US" sz="1400" dirty="0" smtClean="0"/>
              </a:p>
              <a:p>
                <a:pPr marL="285750" indent="-285750">
                  <a:buFont typeface="Wingdings" panose="05000000000000000000" pitchFamily="2" charset="2"/>
                  <a:buChar char="v"/>
                </a:pPr>
                <a:r>
                  <a:rPr lang="en-US" sz="1400" dirty="0" smtClean="0"/>
                  <a:t>Cherenkov radiation</a:t>
                </a:r>
              </a:p>
              <a:p>
                <a:pPr marL="285750" indent="-285750">
                  <a:buFont typeface="Wingdings" panose="05000000000000000000" pitchFamily="2" charset="2"/>
                  <a:buChar char="v"/>
                </a:pPr>
                <a:r>
                  <a:rPr lang="en-US" sz="1400" dirty="0" smtClean="0"/>
                  <a:t>Transition radiation</a:t>
                </a:r>
                <a:endParaRPr lang="en-US"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5940152" y="4860000"/>
                <a:ext cx="2184829" cy="1048942"/>
              </a:xfrm>
              <a:prstGeom prst="rect">
                <a:avLst/>
              </a:prstGeom>
              <a:blipFill rotWithShape="1">
                <a:blip r:embed="rId8"/>
                <a:stretch>
                  <a:fillRect b="-4598"/>
                </a:stretch>
              </a:blipFill>
              <a:ln>
                <a:solidFill>
                  <a:schemeClr val="tx1"/>
                </a:solidFill>
              </a:ln>
            </p:spPr>
            <p:txBody>
              <a:bodyPr/>
              <a:lstStyle/>
              <a:p>
                <a:r>
                  <a:rPr lang="en-US">
                    <a:noFill/>
                  </a:rPr>
                  <a:t> </a:t>
                </a:r>
              </a:p>
            </p:txBody>
          </p:sp>
        </mc:Fallback>
      </mc:AlternateContent>
      <p:pic>
        <p:nvPicPr>
          <p:cNvPr id="12" name="Picture 5" descr="moment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000" y="1692000"/>
            <a:ext cx="1774031"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2"/>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746125"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a:t>
            </a:r>
            <a:r>
              <a:rPr lang="en-US" dirty="0" smtClean="0">
                <a:solidFill>
                  <a:srgbClr val="FF0000"/>
                </a:solidFill>
              </a:rPr>
              <a:t>kinetic energy </a:t>
            </a:r>
            <a:r>
              <a:rPr lang="en-US" dirty="0" smtClean="0"/>
              <a:t>determined via a calorimetric measurement</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1080000" y="3060000"/>
                <a:ext cx="22082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𝐸</m:t>
                          </m:r>
                        </m:e>
                        <m:sub>
                          <m:r>
                            <a:rPr lang="de-DE" b="0" i="1" smtClean="0">
                              <a:solidFill>
                                <a:srgbClr val="0000CC"/>
                              </a:solidFill>
                              <a:latin typeface="Cambria Math"/>
                            </a:rPr>
                            <m:t>𝑘𝑖𝑛</m:t>
                          </m:r>
                        </m:sub>
                      </m:sSub>
                      <m:r>
                        <a:rPr lang="de-DE" b="0" i="1" smtClean="0">
                          <a:solidFill>
                            <a:srgbClr val="0000CC"/>
                          </a:solidFill>
                          <a:latin typeface="Cambria Math"/>
                        </a:rPr>
                        <m:t>=</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ea typeface="Cambria Math"/>
                            </a:rPr>
                            <m:t>𝛾</m:t>
                          </m:r>
                          <m:r>
                            <a:rPr lang="de-DE" b="0" i="1" smtClean="0">
                              <a:solidFill>
                                <a:srgbClr val="0000CC"/>
                              </a:solidFill>
                              <a:latin typeface="Cambria Math"/>
                              <a:ea typeface="Cambria Math"/>
                            </a:rPr>
                            <m:t>−1</m:t>
                          </m:r>
                        </m:e>
                      </m:d>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0</m:t>
                          </m:r>
                        </m:sub>
                      </m:sSub>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oMath>
                  </m:oMathPara>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1080000" y="3060000"/>
                <a:ext cx="2208297" cy="369332"/>
              </a:xfrm>
              <a:prstGeom prst="rect">
                <a:avLst/>
              </a:prstGeom>
              <a:blipFill rotWithShape="1">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661377" y="2924944"/>
                <a:ext cx="1500988"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𝛾</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ad>
                            <m:radPr>
                              <m:degHide m:val="on"/>
                              <m:ctrlPr>
                                <a:rPr lang="de-DE" b="0" i="1" smtClean="0">
                                  <a:latin typeface="Cambria Math" panose="02040503050406030204" pitchFamily="18" charset="0"/>
                                  <a:ea typeface="Cambria Math"/>
                                </a:rPr>
                              </m:ctrlPr>
                            </m:radPr>
                            <m:deg/>
                            <m:e>
                              <m:r>
                                <a:rPr lang="de-DE" b="0" i="1" smtClean="0">
                                  <a:latin typeface="Cambria Math"/>
                                  <a:ea typeface="Cambria Math"/>
                                </a:rPr>
                                <m:t>1−</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2</m:t>
                                  </m:r>
                                </m:sup>
                              </m:sSup>
                            </m:e>
                          </m:rad>
                        </m:den>
                      </m:f>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3661377" y="2924944"/>
                <a:ext cx="1500988" cy="72904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720000" y="4042800"/>
                <a:ext cx="7776456" cy="923330"/>
              </a:xfrm>
              <a:prstGeom prst="rect">
                <a:avLst/>
              </a:prstGeom>
              <a:noFill/>
            </p:spPr>
            <p:txBody>
              <a:bodyPr wrap="square" rtlCol="0">
                <a:spAutoFit/>
              </a:bodyPr>
              <a:lstStyle/>
              <a:p>
                <a:r>
                  <a:rPr lang="en-US" dirty="0" smtClean="0"/>
                  <a:t> - for Z=1 the </a:t>
                </a:r>
                <a:r>
                  <a:rPr lang="en-US" dirty="0" smtClean="0">
                    <a:solidFill>
                      <a:srgbClr val="FF0000"/>
                    </a:solidFill>
                  </a:rPr>
                  <a:t>mass</a:t>
                </a:r>
                <a:r>
                  <a:rPr lang="en-US" dirty="0" smtClean="0"/>
                  <a:t> is extracted from </a:t>
                </a: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𝐸</m:t>
                        </m:r>
                      </m:e>
                      <m:sub>
                        <m:r>
                          <a:rPr lang="de-DE" b="0" i="1" smtClean="0">
                            <a:latin typeface="Cambria Math"/>
                          </a:rPr>
                          <m:t>𝑘𝑖𝑛</m:t>
                        </m:r>
                      </m:sub>
                    </m:sSub>
                  </m:oMath>
                </a14:m>
                <a:r>
                  <a:rPr lang="en-US" dirty="0" smtClean="0"/>
                  <a:t> and </a:t>
                </a:r>
                <a14:m>
                  <m:oMath xmlns:m="http://schemas.openxmlformats.org/officeDocument/2006/math">
                    <m:r>
                      <a:rPr lang="de-DE" b="0" i="1" smtClean="0">
                        <a:latin typeface="Cambria Math"/>
                      </a:rPr>
                      <m:t>𝑝</m:t>
                    </m:r>
                  </m:oMath>
                </a14:m>
                <a:endParaRPr lang="en-US" dirty="0" smtClean="0"/>
              </a:p>
              <a:p>
                <a:r>
                  <a:rPr lang="en-US" dirty="0"/>
                  <a:t> </a:t>
                </a:r>
                <a:r>
                  <a:rPr lang="en-US" dirty="0" smtClean="0"/>
                  <a:t>- to determine Z (</a:t>
                </a:r>
                <a:r>
                  <a:rPr lang="en-US" dirty="0" smtClean="0">
                    <a:solidFill>
                      <a:srgbClr val="FF0000"/>
                    </a:solidFill>
                  </a:rPr>
                  <a:t>particle charge</a:t>
                </a:r>
                <a:r>
                  <a:rPr lang="en-US" dirty="0" smtClean="0"/>
                  <a:t>) a Z-sensitive variable is e.g. the ionization</a:t>
                </a:r>
              </a:p>
              <a:p>
                <a:r>
                  <a:rPr lang="en-US" dirty="0"/>
                  <a:t> </a:t>
                </a:r>
                <a:r>
                  <a:rPr lang="en-US" dirty="0" smtClean="0"/>
                  <a:t>  energy loss</a:t>
                </a:r>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720000" y="4042800"/>
                <a:ext cx="7776456" cy="923330"/>
              </a:xfrm>
              <a:prstGeom prst="rect">
                <a:avLst/>
              </a:prstGeom>
              <a:blipFill rotWithShape="1">
                <a:blip r:embed="rId5"/>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080000" y="5220000"/>
                <a:ext cx="2302553" cy="694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panose="02040503050406030204" pitchFamily="18" charset="0"/>
                            </a:rPr>
                          </m:ctrlPr>
                        </m:fPr>
                        <m:num>
                          <m:r>
                            <a:rPr lang="de-DE" b="0" i="1" smtClean="0">
                              <a:solidFill>
                                <a:srgbClr val="0000CC"/>
                              </a:solidFill>
                              <a:latin typeface="Cambria Math"/>
                            </a:rPr>
                            <m:t>𝑑𝐸</m:t>
                          </m:r>
                        </m:num>
                        <m:den>
                          <m:r>
                            <a:rPr lang="de-DE" b="0" i="1" smtClean="0">
                              <a:solidFill>
                                <a:srgbClr val="0000CC"/>
                              </a:solidFill>
                              <a:latin typeface="Cambria Math"/>
                            </a:rPr>
                            <m:t>𝑑𝑥</m:t>
                          </m:r>
                        </m:den>
                      </m:f>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sSup>
                            <m:sSupPr>
                              <m:ctrlPr>
                                <a:rPr lang="en-US"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𝑧</m:t>
                              </m:r>
                            </m:e>
                            <m:sup>
                              <m:r>
                                <a:rPr lang="de-DE" b="0" i="1" smtClean="0">
                                  <a:solidFill>
                                    <a:srgbClr val="0000CC"/>
                                  </a:solidFill>
                                  <a:latin typeface="Cambria Math"/>
                                  <a:ea typeface="Cambria Math"/>
                                </a:rPr>
                                <m:t>2</m:t>
                              </m:r>
                            </m:sup>
                          </m:sSup>
                        </m:num>
                        <m:den>
                          <m:sSup>
                            <m:sSupPr>
                              <m:ctrlPr>
                                <a:rPr lang="en-US" i="1" smtClean="0">
                                  <a:solidFill>
                                    <a:srgbClr val="0000CC"/>
                                  </a:solidFill>
                                  <a:latin typeface="Cambria Math" panose="02040503050406030204" pitchFamily="18" charset="0"/>
                                  <a:ea typeface="Cambria Math"/>
                                </a:rPr>
                              </m:ctrlPr>
                            </m:sSupPr>
                            <m:e>
                              <m:r>
                                <a:rPr lang="en-US"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den>
                      </m:f>
                      <m:r>
                        <a:rPr lang="de-DE" b="0" i="1" smtClean="0">
                          <a:solidFill>
                            <a:srgbClr val="0000CC"/>
                          </a:solidFill>
                          <a:latin typeface="Cambria Math"/>
                          <a:ea typeface="Cambria Math"/>
                        </a:rPr>
                        <m:t>𝑙𝑛</m:t>
                      </m:r>
                      <m:d>
                        <m:dPr>
                          <m:ctrlPr>
                            <a:rPr lang="de-DE" b="0" i="1" smtClean="0">
                              <a:solidFill>
                                <a:srgbClr val="0000CC"/>
                              </a:solidFill>
                              <a:latin typeface="Cambria Math" panose="02040503050406030204" pitchFamily="18" charset="0"/>
                              <a:ea typeface="Cambria Math"/>
                            </a:rPr>
                          </m:ctrlPr>
                        </m:dPr>
                        <m:e>
                          <m:r>
                            <a:rPr lang="de-DE" b="0" i="1" smtClean="0">
                              <a:solidFill>
                                <a:srgbClr val="0000CC"/>
                              </a:solidFill>
                              <a:latin typeface="Cambria Math"/>
                              <a:ea typeface="Cambria Math"/>
                            </a:rPr>
                            <m:t>𝑎</m:t>
                          </m:r>
                          <m:r>
                            <a:rPr lang="de-DE" b="0" i="1" smtClean="0">
                              <a:solidFill>
                                <a:srgbClr val="0000CC"/>
                              </a:solidFill>
                              <a:latin typeface="Cambria Math"/>
                              <a:ea typeface="Cambria Math"/>
                            </a:rPr>
                            <m:t>∙</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ea typeface="Cambria Math"/>
                                </a:rPr>
                                <m:t>2</m:t>
                              </m:r>
                            </m:sup>
                          </m:sSup>
                        </m:e>
                      </m:d>
                    </m:oMath>
                  </m:oMathPara>
                </a14:m>
                <a:endParaRPr lang="en-US"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5220000"/>
                <a:ext cx="2302553" cy="694806"/>
              </a:xfrm>
              <a:prstGeom prst="rect">
                <a:avLst/>
              </a:prstGeom>
              <a:blipFill rotWithShape="1">
                <a:blip r:embed="rId6"/>
                <a:stretch>
                  <a:fillRect/>
                </a:stretch>
              </a:blipFill>
            </p:spPr>
            <p:txBody>
              <a:bodyPr/>
              <a:lstStyle/>
              <a:p>
                <a:r>
                  <a:rPr lang="en-US">
                    <a:noFill/>
                  </a:rPr>
                  <a:t> </a:t>
                </a:r>
              </a:p>
            </p:txBody>
          </p:sp>
        </mc:Fallback>
      </mc:AlternateContent>
      <p:sp>
        <p:nvSpPr>
          <p:cNvPr id="13" name="Textfeld 12"/>
          <p:cNvSpPr txBox="1"/>
          <p:nvPr/>
        </p:nvSpPr>
        <p:spPr>
          <a:xfrm>
            <a:off x="3813614" y="5416443"/>
            <a:ext cx="2486578" cy="307777"/>
          </a:xfrm>
          <a:prstGeom prst="rect">
            <a:avLst/>
          </a:prstGeom>
          <a:noFill/>
        </p:spPr>
        <p:txBody>
          <a:bodyPr wrap="none" rtlCol="0">
            <a:spAutoFit/>
          </a:bodyPr>
          <a:lstStyle/>
          <a:p>
            <a:r>
              <a:rPr lang="en-US" sz="1400" dirty="0" smtClean="0"/>
              <a:t>a = material-dependent constant</a:t>
            </a:r>
            <a:endParaRPr lang="en-US" sz="1400" dirty="0"/>
          </a:p>
        </p:txBody>
      </p:sp>
    </p:spTree>
    <p:extLst>
      <p:ext uri="{BB962C8B-B14F-4D97-AF65-F5344CB8AC3E}">
        <p14:creationId xmlns:p14="http://schemas.microsoft.com/office/powerpoint/2010/main" val="28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chemeClr val="tx1"/>
                </a:solidFill>
                <a:ea typeface="ＭＳ Ｐゴシック" pitchFamily="34" charset="-128"/>
              </a:rPr>
              <a:t>The HADES experiment @ GSI</a:t>
            </a:r>
            <a:endParaRPr lang="en-US" dirty="0">
              <a:solidFill>
                <a:schemeClr val="tx1"/>
              </a:solidFill>
            </a:endParaRPr>
          </a:p>
        </p:txBody>
      </p:sp>
      <p:pic>
        <p:nvPicPr>
          <p:cNvPr id="15" name="Picture 3" descr="HadesNamed"/>
          <p:cNvPicPr>
            <a:picLocks noChangeAspect="1" noChangeArrowheads="1"/>
          </p:cNvPicPr>
          <p:nvPr/>
        </p:nvPicPr>
        <p:blipFill>
          <a:blip r:embed="rId3" cstate="print">
            <a:extLst>
              <a:ext uri="{28A0092B-C50C-407E-A947-70E740481C1C}">
                <a14:useLocalDpi xmlns:a14="http://schemas.microsoft.com/office/drawing/2010/main" val="0"/>
              </a:ext>
            </a:extLst>
          </a:blip>
          <a:srcRect t="7764" b="7478"/>
          <a:stretch>
            <a:fillRect/>
          </a:stretch>
        </p:blipFill>
        <p:spPr bwMode="auto">
          <a:xfrm>
            <a:off x="0" y="54868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02" y="562443"/>
            <a:ext cx="6984873" cy="594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rgbClr val="FF0000"/>
                </a:solidFill>
                <a:ea typeface="ＭＳ Ｐゴシック" pitchFamily="34" charset="-128"/>
              </a:rPr>
              <a:t>R</a:t>
            </a:r>
            <a:r>
              <a:rPr lang="en-US" b="1" dirty="0" smtClean="0">
                <a:solidFill>
                  <a:schemeClr val="tx1"/>
                </a:solidFill>
                <a:ea typeface="ＭＳ Ｐゴシック" pitchFamily="34" charset="-128"/>
              </a:rPr>
              <a:t>are </a:t>
            </a:r>
            <a:r>
              <a:rPr lang="en-US" b="1" dirty="0" err="1" smtClean="0">
                <a:solidFill>
                  <a:srgbClr val="FF0000"/>
                </a:solidFill>
                <a:ea typeface="ＭＳ Ｐゴシック" pitchFamily="34" charset="-128"/>
              </a:rPr>
              <a:t>IS</a:t>
            </a:r>
            <a:r>
              <a:rPr lang="en-US" b="1" dirty="0" err="1" smtClean="0">
                <a:solidFill>
                  <a:schemeClr val="tx1"/>
                </a:solidFill>
                <a:ea typeface="ＭＳ Ｐゴシック" pitchFamily="34" charset="-128"/>
              </a:rPr>
              <a:t>otope</a:t>
            </a:r>
            <a:r>
              <a:rPr lang="en-US" b="1" dirty="0" smtClean="0">
                <a:solidFill>
                  <a:schemeClr val="tx1"/>
                </a:solidFill>
                <a:ea typeface="ＭＳ Ｐゴシック" pitchFamily="34" charset="-128"/>
              </a:rPr>
              <a:t> </a:t>
            </a:r>
            <a:r>
              <a:rPr lang="en-US" b="1" dirty="0" err="1" smtClean="0">
                <a:solidFill>
                  <a:srgbClr val="FF0000"/>
                </a:solidFill>
                <a:ea typeface="ＭＳ Ｐゴシック" pitchFamily="34" charset="-128"/>
              </a:rPr>
              <a:t>IN</a:t>
            </a:r>
            <a:r>
              <a:rPr lang="en-US" b="1" dirty="0" err="1" smtClean="0">
                <a:solidFill>
                  <a:schemeClr val="tx1"/>
                </a:solidFill>
                <a:ea typeface="ＭＳ Ｐゴシック" pitchFamily="34" charset="-128"/>
              </a:rPr>
              <a:t>vestigation</a:t>
            </a:r>
            <a:r>
              <a:rPr lang="en-US" b="1" dirty="0" smtClean="0">
                <a:solidFill>
                  <a:schemeClr val="tx1"/>
                </a:solidFill>
                <a:ea typeface="ＭＳ Ｐゴシック" pitchFamily="34" charset="-128"/>
              </a:rPr>
              <a:t> at </a:t>
            </a:r>
            <a:r>
              <a:rPr lang="en-US" b="1" dirty="0" smtClean="0">
                <a:solidFill>
                  <a:srgbClr val="FF0000"/>
                </a:solidFill>
                <a:ea typeface="ＭＳ Ｐゴシック" pitchFamily="34" charset="-128"/>
              </a:rPr>
              <a:t>G</a:t>
            </a:r>
            <a:r>
              <a:rPr lang="en-US" b="1" dirty="0" smtClean="0">
                <a:solidFill>
                  <a:schemeClr val="tx1"/>
                </a:solidFill>
                <a:ea typeface="ＭＳ Ｐゴシック" pitchFamily="34" charset="-128"/>
              </a:rPr>
              <a:t>SI</a:t>
            </a:r>
            <a:endParaRPr lang="en-US" dirty="0">
              <a:solidFill>
                <a:schemeClr val="tx1"/>
              </a:solidFill>
            </a:endParaRPr>
          </a:p>
        </p:txBody>
      </p:sp>
      <p:pic>
        <p:nvPicPr>
          <p:cNvPr id="5" name="Picture 2" descr="H:\KP2NBG062\web-docs\EB_at_GSI\PHOTOS\WHenning-2006\060313-104606_Rising_visit_of_WH_group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557999"/>
            <a:ext cx="7972238" cy="597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9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Tentative outline of detector lecture</a:t>
            </a:r>
            <a:endParaRPr lang="en-US" dirty="0"/>
          </a:p>
        </p:txBody>
      </p:sp>
      <p:sp>
        <p:nvSpPr>
          <p:cNvPr id="4" name="Textfeld 3"/>
          <p:cNvSpPr txBox="1"/>
          <p:nvPr/>
        </p:nvSpPr>
        <p:spPr>
          <a:xfrm>
            <a:off x="360000" y="720000"/>
            <a:ext cx="3931525" cy="4431983"/>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latin typeface="Times New Roman" panose="02020603050405020304" pitchFamily="18" charset="0"/>
                <a:cs typeface="Times New Roman" panose="02020603050405020304" pitchFamily="18" charset="0"/>
              </a:rPr>
              <a:t>Charged particle interaction in matter</a:t>
            </a:r>
            <a:endParaRPr lang="en-US" sz="400" dirty="0">
              <a:solidFill>
                <a:srgbClr val="0000CC"/>
              </a:solidFill>
              <a:latin typeface="Times New Roman" panose="02020603050405020304" pitchFamily="18" charset="0"/>
              <a:cs typeface="Times New Roman" panose="02020603050405020304" pitchFamily="18" charset="0"/>
            </a:endParaRP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relevant formulas</a:t>
            </a: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Bethe-Bloch formula</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interaction of </a:t>
            </a:r>
            <a:r>
              <a:rPr lang="el-GR" sz="1400" dirty="0" smtClean="0">
                <a:latin typeface="Times New Roman"/>
                <a:cs typeface="Times New Roman"/>
              </a:rPr>
              <a:t>β</a:t>
            </a:r>
            <a:r>
              <a:rPr lang="en-US" sz="1400" dirty="0" smtClean="0">
                <a:latin typeface="Times New Roman"/>
                <a:cs typeface="Times New Roman"/>
              </a:rPr>
              <a:t>-particles in matter</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Bremsstrahlung</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Synchrotron radiation</a:t>
            </a:r>
          </a:p>
          <a:p>
            <a:pPr marL="285750" indent="-285750">
              <a:buFont typeface="Wingdings" panose="05000000000000000000" pitchFamily="2" charset="2"/>
              <a:buChar char="v"/>
            </a:pPr>
            <a:r>
              <a:rPr lang="en-US" dirty="0">
                <a:solidFill>
                  <a:srgbClr val="0000CC"/>
                </a:solidFill>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Interaction of gamma-rays in matter</a:t>
            </a: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photoelectric effect</a:t>
            </a:r>
          </a:p>
          <a:p>
            <a:r>
              <a:rPr lang="en-US" sz="1400" dirty="0">
                <a:latin typeface="Times New Roman"/>
                <a:cs typeface="Times New Roman"/>
              </a:rPr>
              <a:t> </a:t>
            </a:r>
            <a:r>
              <a:rPr lang="en-US" sz="1400" dirty="0" smtClean="0">
                <a:latin typeface="Times New Roman"/>
                <a:cs typeface="Times New Roman"/>
              </a:rPr>
              <a:t>      Compton scattering</a:t>
            </a:r>
          </a:p>
          <a:p>
            <a:r>
              <a:rPr lang="en-US" sz="1400" dirty="0">
                <a:latin typeface="Times New Roman"/>
                <a:cs typeface="Times New Roman"/>
              </a:rPr>
              <a:t> </a:t>
            </a:r>
            <a:r>
              <a:rPr lang="en-US" sz="1400" dirty="0" smtClean="0">
                <a:latin typeface="Times New Roman"/>
                <a:cs typeface="Times New Roman"/>
              </a:rPr>
              <a:t>      </a:t>
            </a:r>
            <a:r>
              <a:rPr lang="en-US" sz="1400" dirty="0" err="1" smtClean="0">
                <a:latin typeface="Times New Roman"/>
                <a:cs typeface="Times New Roman"/>
              </a:rPr>
              <a:t>e</a:t>
            </a:r>
            <a:r>
              <a:rPr lang="en-US" sz="1400" baseline="30000" dirty="0" err="1" smtClean="0">
                <a:latin typeface="Times New Roman"/>
                <a:cs typeface="Times New Roman"/>
              </a:rPr>
              <a:t>+</a:t>
            </a:r>
            <a:r>
              <a:rPr lang="en-US" sz="1400" dirty="0" err="1" smtClean="0">
                <a:latin typeface="Times New Roman"/>
                <a:cs typeface="Times New Roman"/>
              </a:rPr>
              <a:t>e</a:t>
            </a:r>
            <a:r>
              <a:rPr lang="en-US" sz="1400" baseline="30000" dirty="0" smtClean="0">
                <a:latin typeface="Times New Roman"/>
                <a:cs typeface="Times New Roman"/>
              </a:rPr>
              <a:t>-</a:t>
            </a:r>
            <a:r>
              <a:rPr lang="en-US" sz="1400" dirty="0" smtClean="0">
                <a:latin typeface="Times New Roman"/>
                <a:cs typeface="Times New Roman"/>
              </a:rPr>
              <a:t> pair production</a:t>
            </a:r>
          </a:p>
          <a:p>
            <a:pPr marL="285750" indent="-285750">
              <a:buFont typeface="Wingdings" panose="05000000000000000000" pitchFamily="2" charset="2"/>
              <a:buChar char="v"/>
            </a:pPr>
            <a:r>
              <a:rPr lang="en-US" dirty="0" smtClean="0">
                <a:solidFill>
                  <a:srgbClr val="0000CC"/>
                </a:solidFill>
                <a:latin typeface="Times New Roman"/>
                <a:cs typeface="Times New Roman"/>
              </a:rPr>
              <a:t>Semiconductor detectors</a:t>
            </a:r>
          </a:p>
          <a:p>
            <a:r>
              <a:rPr lang="en-US" sz="1400" dirty="0">
                <a:latin typeface="Times New Roman"/>
                <a:cs typeface="Times New Roman"/>
              </a:rPr>
              <a:t> </a:t>
            </a:r>
            <a:r>
              <a:rPr lang="en-US" sz="1400" dirty="0" smtClean="0">
                <a:latin typeface="Times New Roman"/>
                <a:cs typeface="Times New Roman"/>
              </a:rPr>
              <a:t>      bond model for semiconductors</a:t>
            </a:r>
          </a:p>
          <a:p>
            <a:r>
              <a:rPr lang="en-US" sz="1400" dirty="0">
                <a:latin typeface="Times New Roman"/>
                <a:cs typeface="Times New Roman"/>
              </a:rPr>
              <a:t> </a:t>
            </a:r>
            <a:r>
              <a:rPr lang="en-US" sz="1400" dirty="0" smtClean="0">
                <a:latin typeface="Times New Roman"/>
                <a:cs typeface="Times New Roman"/>
              </a:rPr>
              <a:t>      doping: n- and p-type silicon</a:t>
            </a:r>
          </a:p>
          <a:p>
            <a:r>
              <a:rPr lang="en-US" sz="1400" dirty="0">
                <a:latin typeface="Times New Roman"/>
                <a:cs typeface="Times New Roman"/>
              </a:rPr>
              <a:t> </a:t>
            </a:r>
            <a:r>
              <a:rPr lang="en-US" sz="1400" dirty="0" smtClean="0">
                <a:latin typeface="Times New Roman"/>
                <a:cs typeface="Times New Roman"/>
              </a:rPr>
              <a:t>      Silicon surface barrier detector</a:t>
            </a:r>
          </a:p>
          <a:p>
            <a:r>
              <a:rPr lang="en-US" sz="1400" dirty="0">
                <a:latin typeface="Times New Roman"/>
                <a:cs typeface="Times New Roman"/>
              </a:rPr>
              <a:t> </a:t>
            </a:r>
            <a:r>
              <a:rPr lang="en-US" sz="1400" dirty="0" smtClean="0">
                <a:latin typeface="Times New Roman"/>
                <a:cs typeface="Times New Roman"/>
              </a:rPr>
              <a:t>      micro-strip detector</a:t>
            </a:r>
          </a:p>
          <a:p>
            <a:r>
              <a:rPr lang="en-US" sz="1400" dirty="0" smtClean="0">
                <a:latin typeface="Times New Roman"/>
                <a:cs typeface="Times New Roman"/>
              </a:rPr>
              <a:t>       Germanium detector</a:t>
            </a:r>
          </a:p>
          <a:p>
            <a:pPr marL="285750" indent="-285750">
              <a:buFont typeface="Wingdings" panose="05000000000000000000" pitchFamily="2" charset="2"/>
              <a:buChar char="v"/>
            </a:pPr>
            <a:r>
              <a:rPr lang="en-US" dirty="0" smtClean="0">
                <a:solidFill>
                  <a:srgbClr val="0000CC"/>
                </a:solidFill>
                <a:latin typeface="Times New Roman"/>
                <a:cs typeface="Times New Roman"/>
              </a:rPr>
              <a:t>Segmented detectors</a:t>
            </a:r>
          </a:p>
          <a:p>
            <a:r>
              <a:rPr lang="en-US" sz="1400" dirty="0" smtClean="0">
                <a:latin typeface="Times New Roman"/>
                <a:cs typeface="Times New Roman"/>
              </a:rPr>
              <a:t>       Doppler effect</a:t>
            </a:r>
          </a:p>
          <a:p>
            <a:r>
              <a:rPr lang="en-US" sz="1400" dirty="0">
                <a:latin typeface="Times New Roman"/>
                <a:cs typeface="Times New Roman"/>
              </a:rPr>
              <a:t> </a:t>
            </a:r>
            <a:r>
              <a:rPr lang="en-US" sz="1400" dirty="0" smtClean="0">
                <a:latin typeface="Times New Roman"/>
                <a:cs typeface="Times New Roman"/>
              </a:rPr>
              <a:t>      </a:t>
            </a:r>
            <a:r>
              <a:rPr lang="en-US" sz="1400" dirty="0" err="1" smtClean="0">
                <a:latin typeface="Times New Roman"/>
                <a:cs typeface="Times New Roman"/>
              </a:rPr>
              <a:t>Euroball</a:t>
            </a:r>
            <a:r>
              <a:rPr lang="en-US" sz="1400" dirty="0" smtClean="0">
                <a:latin typeface="Times New Roman"/>
                <a:cs typeface="Times New Roman"/>
              </a:rPr>
              <a:t>, </a:t>
            </a:r>
            <a:r>
              <a:rPr lang="en-US" sz="1400" dirty="0" err="1" smtClean="0">
                <a:latin typeface="Times New Roman"/>
                <a:cs typeface="Times New Roman"/>
              </a:rPr>
              <a:t>Miniball</a:t>
            </a:r>
            <a:r>
              <a:rPr lang="en-US" sz="1400" dirty="0" smtClean="0">
                <a:latin typeface="Times New Roman"/>
                <a:cs typeface="Times New Roman"/>
              </a:rPr>
              <a:t>, AGATA</a:t>
            </a:r>
          </a:p>
        </p:txBody>
      </p:sp>
      <p:sp>
        <p:nvSpPr>
          <p:cNvPr id="5" name="Textfeld 4"/>
          <p:cNvSpPr txBox="1"/>
          <p:nvPr/>
        </p:nvSpPr>
        <p:spPr>
          <a:xfrm>
            <a:off x="4680000" y="720000"/>
            <a:ext cx="2941703" cy="470898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latin typeface="Times New Roman" panose="02020603050405020304" pitchFamily="18" charset="0"/>
                <a:cs typeface="Times New Roman" panose="02020603050405020304" pitchFamily="18" charset="0"/>
              </a:rPr>
              <a:t>Electronics</a:t>
            </a:r>
            <a:endParaRPr lang="en-US" sz="400" dirty="0">
              <a:solidFill>
                <a:srgbClr val="0000CC"/>
              </a:solidFill>
              <a:latin typeface="Times New Roman" panose="02020603050405020304" pitchFamily="18" charset="0"/>
              <a:cs typeface="Times New Roman" panose="02020603050405020304" pitchFamily="18" charset="0"/>
            </a:endParaRP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signal processing</a:t>
            </a: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a:t>
            </a:r>
            <a:r>
              <a:rPr lang="en-US" sz="1400" dirty="0" smtClean="0">
                <a:latin typeface="Times New Roman" panose="02020603050405020304" pitchFamily="18" charset="0"/>
                <a:cs typeface="Times New Roman" panose="02020603050405020304" pitchFamily="18" charset="0"/>
              </a:rPr>
              <a:t>onstant fraction discriminator</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a:t>
            </a:r>
            <a:r>
              <a:rPr lang="en-US" sz="1400" dirty="0" smtClean="0">
                <a:latin typeface="Times New Roman" panose="02020603050405020304" pitchFamily="18" charset="0"/>
                <a:cs typeface="Times New Roman" panose="02020603050405020304" pitchFamily="18" charset="0"/>
              </a:rPr>
              <a:t>oincidences</a:t>
            </a:r>
          </a:p>
          <a:p>
            <a:pPr marL="285750" indent="-285750">
              <a:buFont typeface="Wingdings" panose="05000000000000000000" pitchFamily="2" charset="2"/>
              <a:buChar char="v"/>
            </a:pPr>
            <a:r>
              <a:rPr lang="en-US" dirty="0" smtClean="0">
                <a:solidFill>
                  <a:srgbClr val="0000CC"/>
                </a:solidFill>
                <a:latin typeface="Times New Roman" panose="02020603050405020304" pitchFamily="18" charset="0"/>
                <a:cs typeface="Times New Roman" panose="02020603050405020304" pitchFamily="18" charset="0"/>
              </a:rPr>
              <a:t>Gas detectors</a:t>
            </a:r>
          </a:p>
          <a:p>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a:latin typeface="Times New Roman"/>
                <a:cs typeface="Times New Roman"/>
              </a:rPr>
              <a:t>i</a:t>
            </a:r>
            <a:r>
              <a:rPr lang="en-US" sz="1400" dirty="0" smtClean="0">
                <a:latin typeface="Times New Roman"/>
                <a:cs typeface="Times New Roman"/>
              </a:rPr>
              <a:t>onization detectors</a:t>
            </a:r>
          </a:p>
          <a:p>
            <a:r>
              <a:rPr lang="en-US" sz="1400" dirty="0">
                <a:latin typeface="Times New Roman"/>
                <a:cs typeface="Times New Roman"/>
              </a:rPr>
              <a:t> </a:t>
            </a:r>
            <a:r>
              <a:rPr lang="en-US" sz="1400" dirty="0" smtClean="0">
                <a:latin typeface="Times New Roman"/>
                <a:cs typeface="Times New Roman"/>
              </a:rPr>
              <a:t>      ionization chamber</a:t>
            </a:r>
          </a:p>
          <a:p>
            <a:r>
              <a:rPr lang="en-US" sz="1400" dirty="0">
                <a:latin typeface="Times New Roman"/>
                <a:cs typeface="Times New Roman"/>
              </a:rPr>
              <a:t> </a:t>
            </a:r>
            <a:r>
              <a:rPr lang="en-US" sz="1400" dirty="0" smtClean="0">
                <a:latin typeface="Times New Roman"/>
                <a:cs typeface="Times New Roman"/>
              </a:rPr>
              <a:t>      proportional counter</a:t>
            </a:r>
          </a:p>
          <a:p>
            <a:r>
              <a:rPr lang="en-US" sz="1400" dirty="0">
                <a:latin typeface="Times New Roman"/>
                <a:cs typeface="Times New Roman"/>
              </a:rPr>
              <a:t> </a:t>
            </a:r>
            <a:r>
              <a:rPr lang="en-US" sz="1400" dirty="0" smtClean="0">
                <a:latin typeface="Times New Roman"/>
                <a:cs typeface="Times New Roman"/>
              </a:rPr>
              <a:t>      multi-wire proportional chamber</a:t>
            </a:r>
          </a:p>
          <a:p>
            <a:r>
              <a:rPr lang="en-US" sz="1400" dirty="0">
                <a:latin typeface="Times New Roman"/>
                <a:cs typeface="Times New Roman"/>
              </a:rPr>
              <a:t> </a:t>
            </a:r>
            <a:r>
              <a:rPr lang="en-US" sz="1400" dirty="0" smtClean="0">
                <a:latin typeface="Times New Roman"/>
                <a:cs typeface="Times New Roman"/>
              </a:rPr>
              <a:t>      time projection chamber</a:t>
            </a:r>
          </a:p>
          <a:p>
            <a:r>
              <a:rPr lang="en-US" sz="1400" dirty="0">
                <a:latin typeface="Times New Roman"/>
                <a:cs typeface="Times New Roman"/>
              </a:rPr>
              <a:t> </a:t>
            </a:r>
            <a:r>
              <a:rPr lang="en-US" sz="1400" dirty="0" smtClean="0">
                <a:latin typeface="Times New Roman"/>
                <a:cs typeface="Times New Roman"/>
              </a:rPr>
              <a:t>      Geiger-Müller counter</a:t>
            </a:r>
          </a:p>
          <a:p>
            <a:pPr marL="285750" indent="-285750">
              <a:buFont typeface="Wingdings" panose="05000000000000000000" pitchFamily="2" charset="2"/>
              <a:buChar char="v"/>
            </a:pPr>
            <a:r>
              <a:rPr lang="en-US" dirty="0" smtClean="0">
                <a:solidFill>
                  <a:srgbClr val="0000CC"/>
                </a:solidFill>
                <a:latin typeface="Times New Roman"/>
                <a:cs typeface="Times New Roman"/>
              </a:rPr>
              <a:t>Scintillation detectors</a:t>
            </a:r>
          </a:p>
          <a:p>
            <a:r>
              <a:rPr lang="en-US" sz="1400" dirty="0">
                <a:latin typeface="Times New Roman"/>
                <a:cs typeface="Times New Roman"/>
              </a:rPr>
              <a:t> </a:t>
            </a:r>
            <a:r>
              <a:rPr lang="en-US" sz="1400" dirty="0" smtClean="0">
                <a:latin typeface="Times New Roman"/>
                <a:cs typeface="Times New Roman"/>
              </a:rPr>
              <a:t>      organic and inorganic scintillators</a:t>
            </a:r>
          </a:p>
          <a:p>
            <a:r>
              <a:rPr lang="en-US" sz="1400" dirty="0">
                <a:latin typeface="Times New Roman"/>
                <a:cs typeface="Times New Roman"/>
              </a:rPr>
              <a:t> </a:t>
            </a:r>
            <a:r>
              <a:rPr lang="en-US" sz="1400" dirty="0" smtClean="0">
                <a:latin typeface="Times New Roman"/>
                <a:cs typeface="Times New Roman"/>
              </a:rPr>
              <a:t>      </a:t>
            </a:r>
            <a:r>
              <a:rPr lang="en-US" sz="1400" dirty="0" err="1" smtClean="0">
                <a:latin typeface="Times New Roman"/>
                <a:cs typeface="Times New Roman"/>
              </a:rPr>
              <a:t>Liouville’s</a:t>
            </a:r>
            <a:r>
              <a:rPr lang="en-US" sz="1400" dirty="0" smtClean="0">
                <a:latin typeface="Times New Roman"/>
                <a:cs typeface="Times New Roman"/>
              </a:rPr>
              <a:t> theorem</a:t>
            </a:r>
          </a:p>
          <a:p>
            <a:r>
              <a:rPr lang="en-US" sz="1400" dirty="0">
                <a:latin typeface="Times New Roman"/>
                <a:cs typeface="Times New Roman"/>
              </a:rPr>
              <a:t> </a:t>
            </a:r>
            <a:r>
              <a:rPr lang="en-US" sz="1400" dirty="0" smtClean="0">
                <a:latin typeface="Times New Roman"/>
                <a:cs typeface="Times New Roman"/>
              </a:rPr>
              <a:t>      </a:t>
            </a:r>
            <a:r>
              <a:rPr lang="en-US" sz="1400" dirty="0">
                <a:latin typeface="Times New Roman"/>
                <a:cs typeface="Times New Roman"/>
              </a:rPr>
              <a:t>p</a:t>
            </a:r>
            <a:r>
              <a:rPr lang="en-US" sz="1400" dirty="0" smtClean="0">
                <a:latin typeface="Times New Roman"/>
                <a:cs typeface="Times New Roman"/>
              </a:rPr>
              <a:t>hotomultiplier tube</a:t>
            </a:r>
          </a:p>
          <a:p>
            <a:r>
              <a:rPr lang="en-US" sz="1400" dirty="0">
                <a:latin typeface="Times New Roman"/>
                <a:cs typeface="Times New Roman"/>
              </a:rPr>
              <a:t> </a:t>
            </a:r>
            <a:r>
              <a:rPr lang="en-US" sz="1400" dirty="0" smtClean="0">
                <a:latin typeface="Times New Roman"/>
                <a:cs typeface="Times New Roman"/>
              </a:rPr>
              <a:t>      neutron detector</a:t>
            </a:r>
          </a:p>
          <a:p>
            <a:pPr marL="285750" indent="-285750">
              <a:buFont typeface="Wingdings" panose="05000000000000000000" pitchFamily="2" charset="2"/>
              <a:buChar char="v"/>
            </a:pPr>
            <a:r>
              <a:rPr lang="en-US" dirty="0" smtClean="0">
                <a:solidFill>
                  <a:srgbClr val="0000CC"/>
                </a:solidFill>
                <a:latin typeface="Times New Roman"/>
                <a:cs typeface="Times New Roman"/>
              </a:rPr>
              <a:t>Neutral particles</a:t>
            </a:r>
          </a:p>
          <a:p>
            <a:r>
              <a:rPr lang="en-US" sz="1400" dirty="0">
                <a:solidFill>
                  <a:srgbClr val="0000CC"/>
                </a:solidFill>
                <a:latin typeface="Times New Roman"/>
                <a:cs typeface="Times New Roman"/>
              </a:rPr>
              <a:t> </a:t>
            </a:r>
            <a:r>
              <a:rPr lang="en-US" sz="1400" dirty="0" smtClean="0">
                <a:solidFill>
                  <a:srgbClr val="0000CC"/>
                </a:solidFill>
                <a:latin typeface="Times New Roman"/>
                <a:cs typeface="Times New Roman"/>
              </a:rPr>
              <a:t>      </a:t>
            </a:r>
            <a:r>
              <a:rPr lang="en-US" sz="1400" dirty="0" smtClean="0">
                <a:latin typeface="Times New Roman"/>
                <a:cs typeface="Times New Roman"/>
              </a:rPr>
              <a:t>neutrons</a:t>
            </a:r>
          </a:p>
          <a:p>
            <a:r>
              <a:rPr lang="en-US" sz="1400" dirty="0">
                <a:latin typeface="Times New Roman"/>
                <a:cs typeface="Times New Roman"/>
              </a:rPr>
              <a:t> </a:t>
            </a:r>
            <a:r>
              <a:rPr lang="en-US" sz="1400" dirty="0" smtClean="0">
                <a:latin typeface="Times New Roman"/>
                <a:cs typeface="Times New Roman"/>
              </a:rPr>
              <a:t>      neutrino</a:t>
            </a:r>
          </a:p>
          <a:p>
            <a:pPr marL="285750" indent="-285750">
              <a:buFont typeface="Wingdings" panose="05000000000000000000" pitchFamily="2" charset="2"/>
              <a:buChar char="v"/>
            </a:pPr>
            <a:r>
              <a:rPr lang="en-US" dirty="0" smtClean="0">
                <a:solidFill>
                  <a:srgbClr val="0000CC"/>
                </a:solidFill>
                <a:latin typeface="Times New Roman"/>
                <a:cs typeface="Times New Roman"/>
              </a:rPr>
              <a:t>Imaging</a:t>
            </a:r>
          </a:p>
        </p:txBody>
      </p:sp>
    </p:spTree>
    <p:extLst>
      <p:ext uri="{BB962C8B-B14F-4D97-AF65-F5344CB8AC3E}">
        <p14:creationId xmlns:p14="http://schemas.microsoft.com/office/powerpoint/2010/main" val="2224356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chemeClr val="tx1"/>
                </a:solidFill>
                <a:ea typeface="ＭＳ Ｐゴシック" pitchFamily="34" charset="-128"/>
              </a:rPr>
              <a:t>Literature</a:t>
            </a:r>
            <a:endParaRPr lang="en-US" dirty="0">
              <a:solidFill>
                <a:schemeClr val="tx1"/>
              </a:solidFill>
            </a:endParaRPr>
          </a:p>
        </p:txBody>
      </p:sp>
      <p:pic>
        <p:nvPicPr>
          <p:cNvPr id="3074" name="Picture 2" descr="Image result for particle detectors le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00" y="900000"/>
            <a:ext cx="2143125" cy="2851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adiation detection and measurement knoll 4th edition pd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00" y="900000"/>
            <a:ext cx="2276856" cy="2846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404000" y="3780000"/>
            <a:ext cx="2268763" cy="307777"/>
          </a:xfrm>
          <a:prstGeom prst="rect">
            <a:avLst/>
          </a:prstGeom>
          <a:noFill/>
        </p:spPr>
        <p:txBody>
          <a:bodyPr wrap="non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Recommended Textbook</a:t>
            </a:r>
            <a:endParaRPr lang="en-US" sz="1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5040000" y="3780000"/>
            <a:ext cx="2268763" cy="307777"/>
          </a:xfrm>
          <a:prstGeom prst="rect">
            <a:avLst/>
          </a:prstGeom>
          <a:noFill/>
        </p:spPr>
        <p:txBody>
          <a:bodyPr wrap="non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Recommended Textbook</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64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5200"/>
            <a:ext cx="432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F:\AIX\web-docs\TELEKOLLEG\ELEKTRIK\IMAGES\sunearth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000" y="565200"/>
            <a:ext cx="3924045"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0" y="3429000"/>
            <a:ext cx="4320000" cy="369332"/>
          </a:xfrm>
          <a:prstGeom prst="rect">
            <a:avLst/>
          </a:prstGeom>
          <a:noFill/>
        </p:spPr>
        <p:txBody>
          <a:bodyPr wrap="square" rtlCol="0">
            <a:spAutoFit/>
          </a:bodyPr>
          <a:lstStyle/>
          <a:p>
            <a:pPr algn="ctr"/>
            <a:r>
              <a:rPr lang="en-US" dirty="0" smtClean="0"/>
              <a:t>Aurora Borealis</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000" y="3600000"/>
            <a:ext cx="3924000" cy="23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120820" cy="369332"/>
          </a:xfrm>
          <a:prstGeom prst="rect">
            <a:avLst/>
          </a:prstGeom>
          <a:noFill/>
        </p:spPr>
        <p:txBody>
          <a:bodyPr wrap="none" rtlCol="0">
            <a:spAutoFit/>
          </a:bodyPr>
          <a:lstStyle/>
          <a:p>
            <a:r>
              <a:rPr lang="en-US" dirty="0" smtClean="0">
                <a:solidFill>
                  <a:srgbClr val="FF0000"/>
                </a:solidFill>
              </a:rPr>
              <a:t>Ionization</a:t>
            </a:r>
            <a:endParaRPr lang="en-US" dirty="0">
              <a:solidFill>
                <a:srgbClr val="FF0000"/>
              </a:solidFill>
            </a:endParaRPr>
          </a:p>
        </p:txBody>
      </p:sp>
    </p:spTree>
    <p:extLst>
      <p:ext uri="{BB962C8B-B14F-4D97-AF65-F5344CB8AC3E}">
        <p14:creationId xmlns:p14="http://schemas.microsoft.com/office/powerpoint/2010/main" val="233624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755609" cy="369332"/>
          </a:xfrm>
          <a:prstGeom prst="rect">
            <a:avLst/>
          </a:prstGeom>
          <a:noFill/>
        </p:spPr>
        <p:txBody>
          <a:bodyPr wrap="none" rtlCol="0">
            <a:spAutoFit/>
          </a:bodyPr>
          <a:lstStyle/>
          <a:p>
            <a:r>
              <a:rPr lang="en-US" dirty="0" smtClean="0">
                <a:solidFill>
                  <a:srgbClr val="FF0000"/>
                </a:solidFill>
              </a:rPr>
              <a:t>Cherenkov Light</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44751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3600000"/>
            <a:ext cx="4464000" cy="307777"/>
          </a:xfrm>
          <a:prstGeom prst="rect">
            <a:avLst/>
          </a:prstGeom>
          <a:noFill/>
        </p:spPr>
        <p:txBody>
          <a:bodyPr wrap="square" rtlCol="0">
            <a:spAutoFit/>
          </a:bodyPr>
          <a:lstStyle/>
          <a:p>
            <a:pPr algn="ctr"/>
            <a:r>
              <a:rPr lang="en-US" sz="1400" dirty="0" smtClean="0"/>
              <a:t>Characteristic glow from a reactor</a:t>
            </a: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00" y="3384000"/>
            <a:ext cx="3580953" cy="2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5040000" y="5976000"/>
            <a:ext cx="4176464" cy="523220"/>
          </a:xfrm>
          <a:prstGeom prst="rect">
            <a:avLst/>
          </a:prstGeom>
          <a:noFill/>
        </p:spPr>
        <p:txBody>
          <a:bodyPr wrap="square" rtlCol="0">
            <a:spAutoFit/>
          </a:bodyPr>
          <a:lstStyle/>
          <a:p>
            <a:r>
              <a:rPr lang="en-US" sz="1400" dirty="0" smtClean="0"/>
              <a:t>Cherenkov radiation is an effect similar to sonic booms when the plane exceeds the velocity of sound</a:t>
            </a:r>
            <a:endParaRPr lang="en-US" sz="1400" dirty="0"/>
          </a:p>
        </p:txBody>
      </p:sp>
    </p:spTree>
    <p:extLst>
      <p:ext uri="{BB962C8B-B14F-4D97-AF65-F5344CB8AC3E}">
        <p14:creationId xmlns:p14="http://schemas.microsoft.com/office/powerpoint/2010/main" val="38754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646605" cy="369332"/>
          </a:xfrm>
          <a:prstGeom prst="rect">
            <a:avLst/>
          </a:prstGeom>
          <a:noFill/>
        </p:spPr>
        <p:txBody>
          <a:bodyPr wrap="none" rtlCol="0">
            <a:spAutoFit/>
          </a:bodyPr>
          <a:lstStyle/>
          <a:p>
            <a:r>
              <a:rPr lang="en-US" dirty="0" smtClean="0">
                <a:solidFill>
                  <a:srgbClr val="FF0000"/>
                </a:solidFill>
              </a:rPr>
              <a:t>Bremsstrahlung</a:t>
            </a:r>
            <a:endParaRPr lang="en-US" dirty="0">
              <a:solidFill>
                <a:srgbClr val="FF0000"/>
              </a:solidFill>
            </a:endParaRPr>
          </a:p>
        </p:txBody>
      </p:sp>
      <p:sp>
        <p:nvSpPr>
          <p:cNvPr id="6" name="Textfeld 5"/>
          <p:cNvSpPr txBox="1"/>
          <p:nvPr/>
        </p:nvSpPr>
        <p:spPr>
          <a:xfrm>
            <a:off x="720000" y="3697287"/>
            <a:ext cx="3333750" cy="307777"/>
          </a:xfrm>
          <a:prstGeom prst="rect">
            <a:avLst/>
          </a:prstGeom>
          <a:noFill/>
        </p:spPr>
        <p:txBody>
          <a:bodyPr wrap="square" rtlCol="0">
            <a:spAutoFit/>
          </a:bodyPr>
          <a:lstStyle/>
          <a:p>
            <a:pPr algn="ctr"/>
            <a:r>
              <a:rPr lang="en-US" sz="1400" dirty="0" smtClean="0"/>
              <a:t>Bremsstrahlung or ‘braking radiation’</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565200"/>
            <a:ext cx="33337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576000"/>
            <a:ext cx="4720114" cy="321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4716016" y="3852000"/>
            <a:ext cx="453650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Spectrum of the X-rays emitted by an X-ray </a:t>
            </a:r>
            <a:r>
              <a:rPr lang="en-US" sz="1200" dirty="0" smtClean="0">
                <a:latin typeface="Times New Roman" panose="02020603050405020304" pitchFamily="18" charset="0"/>
                <a:cs typeface="Times New Roman" panose="02020603050405020304" pitchFamily="18" charset="0"/>
              </a:rPr>
              <a:t>tube with </a:t>
            </a:r>
            <a:r>
              <a:rPr lang="en-US" sz="1200" dirty="0">
                <a:latin typeface="Times New Roman" panose="02020603050405020304" pitchFamily="18" charset="0"/>
                <a:cs typeface="Times New Roman" panose="02020603050405020304" pitchFamily="18" charset="0"/>
              </a:rPr>
              <a:t>a rhodium target, operated at 60 kV. </a:t>
            </a:r>
            <a:r>
              <a:rPr lang="en-US" sz="1200" dirty="0">
                <a:solidFill>
                  <a:srgbClr val="0000CC"/>
                </a:solidFill>
                <a:latin typeface="Times New Roman" panose="02020603050405020304" pitchFamily="18" charset="0"/>
                <a:cs typeface="Times New Roman" panose="02020603050405020304" pitchFamily="18" charset="0"/>
              </a:rPr>
              <a:t>The continuous curve is due to bremsstrahlung</a:t>
            </a:r>
            <a:r>
              <a:rPr lang="en-US" sz="1200" dirty="0">
                <a:latin typeface="Times New Roman" panose="02020603050405020304" pitchFamily="18" charset="0"/>
                <a:cs typeface="Times New Roman" panose="02020603050405020304" pitchFamily="18" charset="0"/>
              </a:rPr>
              <a:t>, and the spikes are characteristic K lines for rhodium. </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000" y="756000"/>
            <a:ext cx="1714500" cy="1285875"/>
          </a:xfrm>
          <a:prstGeom prst="rect">
            <a:avLst/>
          </a:prstGeom>
        </p:spPr>
      </p:pic>
    </p:spTree>
    <p:extLst>
      <p:ext uri="{BB962C8B-B14F-4D97-AF65-F5344CB8AC3E}">
        <p14:creationId xmlns:p14="http://schemas.microsoft.com/office/powerpoint/2010/main" val="269840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00" y="1368000"/>
            <a:ext cx="1447520" cy="20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First Detectors – </a:t>
            </a:r>
            <a:r>
              <a:rPr lang="en-US" dirty="0"/>
              <a:t>p</a:t>
            </a:r>
            <a:r>
              <a:rPr lang="en-US" dirty="0" smtClean="0"/>
              <a:t>hotographic plates</a:t>
            </a:r>
            <a:endParaRPr lang="en-US" dirty="0"/>
          </a:p>
        </p:txBody>
      </p:sp>
      <p:sp>
        <p:nvSpPr>
          <p:cNvPr id="6" name="Textfeld 5"/>
          <p:cNvSpPr txBox="1"/>
          <p:nvPr/>
        </p:nvSpPr>
        <p:spPr>
          <a:xfrm>
            <a:off x="720000" y="720000"/>
            <a:ext cx="5666359"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First X-ray image by Wilhelm Conrad Roentgen (1895)</a:t>
            </a:r>
          </a:p>
          <a:p>
            <a:pPr marL="285750" indent="-285750">
              <a:buFont typeface="Wingdings" panose="05000000000000000000" pitchFamily="2" charset="2"/>
              <a:buChar char="v"/>
            </a:pPr>
            <a:r>
              <a:rPr lang="en-US" dirty="0">
                <a:solidFill>
                  <a:srgbClr val="0000CC"/>
                </a:solidFill>
              </a:rPr>
              <a:t> </a:t>
            </a:r>
            <a:r>
              <a:rPr lang="en-US" dirty="0" smtClean="0"/>
              <a:t>Henri </a:t>
            </a:r>
            <a:r>
              <a:rPr lang="en-US" dirty="0" err="1" smtClean="0"/>
              <a:t>Bequerel’s</a:t>
            </a:r>
            <a:r>
              <a:rPr lang="en-US" dirty="0" smtClean="0"/>
              <a:t> first “picture” of Uranium (1896)</a:t>
            </a:r>
            <a:endParaRPr lang="en-US" dirty="0">
              <a:solidFill>
                <a:srgbClr val="0000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3420000"/>
            <a:ext cx="5185715" cy="30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000" y="1368000"/>
            <a:ext cx="2590354" cy="20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feld 2"/>
              <p:cNvSpPr txBox="1"/>
              <p:nvPr/>
            </p:nvSpPr>
            <p:spPr>
              <a:xfrm>
                <a:off x="4958795" y="3024000"/>
                <a:ext cx="10197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a:ea typeface="Cambria Math"/>
                        </a:rPr>
                        <m:t>𝛾</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𝑟𝑎𝑦𝑠</m:t>
                      </m:r>
                    </m:oMath>
                  </m:oMathPara>
                </a14:m>
                <a:endParaRPr lang="en-US" sz="1600" dirty="0">
                  <a:solidFill>
                    <a:srgbClr val="FF0000"/>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4958795" y="3024000"/>
                <a:ext cx="1019766" cy="338554"/>
              </a:xfrm>
              <a:prstGeom prst="rect">
                <a:avLst/>
              </a:prstGeom>
              <a:blipFill rotWithShape="1">
                <a:blip r:embed="rId5"/>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588224" y="3024000"/>
                <a:ext cx="10381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ea typeface="Cambria Math"/>
                        </a:rPr>
                        <m:t>𝛽</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𝑟𝑎𝑦𝑠</m:t>
                      </m:r>
                    </m:oMath>
                  </m:oMathPara>
                </a14:m>
                <a:endParaRPr lang="en-US" sz="1600" dirty="0">
                  <a:solidFill>
                    <a:srgbClr val="FF0000"/>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6588224" y="3024000"/>
                <a:ext cx="1038105" cy="338554"/>
              </a:xfrm>
              <a:prstGeom prst="rect">
                <a:avLst/>
              </a:prstGeom>
              <a:blipFill rotWithShape="1">
                <a:blip r:embed="rId6"/>
                <a:stretch>
                  <a:fillRect b="-10714"/>
                </a:stretch>
              </a:blipFill>
            </p:spPr>
            <p:txBody>
              <a:bodyPr/>
              <a:lstStyle/>
              <a:p>
                <a:r>
                  <a:rPr lang="en-US">
                    <a:noFill/>
                  </a:rPr>
                  <a:t> </a:t>
                </a:r>
              </a:p>
            </p:txBody>
          </p:sp>
        </mc:Fallback>
      </mc:AlternateContent>
      <p:sp>
        <p:nvSpPr>
          <p:cNvPr id="4" name="Rechteck 3"/>
          <p:cNvSpPr/>
          <p:nvPr/>
        </p:nvSpPr>
        <p:spPr>
          <a:xfrm>
            <a:off x="4374000" y="5760000"/>
            <a:ext cx="666000" cy="324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4986000" y="5418000"/>
            <a:ext cx="720000" cy="306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54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p>
        </p:txBody>
      </p:sp>
      <p:pic>
        <p:nvPicPr>
          <p:cNvPr id="6147" name="Picture 3" descr="gamma-interac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0947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532" name="Rectangle 4"/>
          <p:cNvSpPr>
            <a:spLocks noChangeArrowheads="1"/>
          </p:cNvSpPr>
          <p:nvPr/>
        </p:nvSpPr>
        <p:spPr bwMode="auto">
          <a:xfrm>
            <a:off x="2411413" y="1341438"/>
            <a:ext cx="3744912" cy="4535487"/>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662533" name="Rectangle 5"/>
          <p:cNvSpPr>
            <a:spLocks noChangeArrowheads="1"/>
          </p:cNvSpPr>
          <p:nvPr/>
        </p:nvSpPr>
        <p:spPr bwMode="auto">
          <a:xfrm>
            <a:off x="6156325" y="1339850"/>
            <a:ext cx="2987675" cy="453707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Tree>
    <p:extLst>
      <p:ext uri="{BB962C8B-B14F-4D97-AF65-F5344CB8AC3E}">
        <p14:creationId xmlns:p14="http://schemas.microsoft.com/office/powerpoint/2010/main" val="124290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253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625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2" grpId="0" animBg="1"/>
      <p:bldP spid="6625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 </a:t>
            </a:r>
            <a:r>
              <a:rPr lang="en-US" dirty="0" err="1" smtClean="0"/>
              <a:t>dE</a:t>
            </a:r>
            <a:r>
              <a:rPr lang="en-US" dirty="0" smtClean="0"/>
              <a:t>/dx</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000" y="565200"/>
            <a:ext cx="18478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a:spLocks noChangeAspect="1"/>
              </p:cNvSpPr>
              <p:nvPr/>
            </p:nvSpPr>
            <p:spPr>
              <a:xfrm>
                <a:off x="180000" y="2700000"/>
                <a:ext cx="8797986" cy="7067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𝑡𝑜𝑡</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𝑐𝑜𝑙𝑙</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𝑟𝑎𝑑</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𝑝h𝑜𝑡𝑜𝑒𝑓𝑓</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𝑐𝑜𝑚𝑝𝑡𝑜𝑛</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𝑝𝑎𝑖𝑟</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h𝑎𝑑𝑟𝑜𝑛</m:t>
                          </m:r>
                        </m:sub>
                      </m:sSub>
                      <m:r>
                        <a:rPr lang="de-DE" sz="1600" b="0" i="1" smtClean="0">
                          <a:solidFill>
                            <a:srgbClr val="0000CC"/>
                          </a:solidFill>
                          <a:latin typeface="Cambria Math"/>
                          <a:ea typeface="Cambria Math"/>
                        </a:rPr>
                        <m:t>⋯</m:t>
                      </m:r>
                    </m:oMath>
                  </m:oMathPara>
                </a14:m>
                <a:endParaRPr lang="en-US" sz="16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180000" y="2700000"/>
                <a:ext cx="8797986" cy="706732"/>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5" name="Textfeld 4"/>
          <p:cNvSpPr txBox="1"/>
          <p:nvPr/>
        </p:nvSpPr>
        <p:spPr>
          <a:xfrm>
            <a:off x="720000" y="864000"/>
            <a:ext cx="6192240" cy="923330"/>
          </a:xfrm>
          <a:prstGeom prst="rect">
            <a:avLst/>
          </a:prstGeom>
          <a:noFill/>
        </p:spPr>
        <p:txBody>
          <a:bodyPr wrap="square" rtlCol="0">
            <a:spAutoFit/>
          </a:bodyPr>
          <a:lstStyle/>
          <a:p>
            <a:r>
              <a:rPr lang="en-US" dirty="0" smtClean="0">
                <a:solidFill>
                  <a:srgbClr val="FF0000"/>
                </a:solidFill>
              </a:rPr>
              <a:t>Particles interact differently with matter. </a:t>
            </a:r>
            <a:r>
              <a:rPr lang="en-US" dirty="0" smtClean="0">
                <a:solidFill>
                  <a:srgbClr val="0000CC"/>
                </a:solidFill>
              </a:rPr>
              <a:t>Important for detectors is the energy loss per path length. The total energy loss per path length is the sum of all contributions.</a:t>
            </a:r>
            <a:endParaRPr lang="en-US" dirty="0">
              <a:solidFill>
                <a:srgbClr val="0000CC"/>
              </a:solidFill>
            </a:endParaRPr>
          </a:p>
        </p:txBody>
      </p:sp>
      <p:sp>
        <p:nvSpPr>
          <p:cNvPr id="6" name="Textfeld 5"/>
          <p:cNvSpPr txBox="1"/>
          <p:nvPr/>
        </p:nvSpPr>
        <p:spPr>
          <a:xfrm>
            <a:off x="720000" y="4140000"/>
            <a:ext cx="8100000" cy="923330"/>
          </a:xfrm>
          <a:prstGeom prst="rect">
            <a:avLst/>
          </a:prstGeom>
          <a:noFill/>
        </p:spPr>
        <p:txBody>
          <a:bodyPr wrap="square" rtlCol="0">
            <a:spAutoFit/>
          </a:bodyPr>
          <a:lstStyle/>
          <a:p>
            <a:r>
              <a:rPr lang="en-US" dirty="0" smtClean="0"/>
              <a:t>Depending on the particle type, the particle energy and the material some processes dominate, other do not occur. For instance only charged particles will interact with electrons of atoms and produce ionization, etc.</a:t>
            </a:r>
          </a:p>
        </p:txBody>
      </p:sp>
    </p:spTree>
    <p:extLst>
      <p:ext uri="{BB962C8B-B14F-4D97-AF65-F5344CB8AC3E}">
        <p14:creationId xmlns:p14="http://schemas.microsoft.com/office/powerpoint/2010/main" val="1828516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Bildschirmpräsentation (4:3)</PresentationFormat>
  <Paragraphs>193</Paragraphs>
  <Slides>18</Slides>
  <Notes>7</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ＭＳ Ｐゴシック</vt:lpstr>
      <vt:lpstr>Arial</vt:lpstr>
      <vt:lpstr>Calibri</vt:lpstr>
      <vt:lpstr>Cambria Math</vt:lpstr>
      <vt:lpstr>Times New Roman</vt:lpstr>
      <vt:lpstr>Wingdings</vt:lpstr>
      <vt:lpstr>Larissa</vt:lpstr>
      <vt:lpstr>Particle and Radiation Detectors: Advances &amp; Applications</vt:lpstr>
      <vt:lpstr>Tentative outline of detector lecture</vt:lpstr>
      <vt:lpstr>Literature</vt:lpstr>
      <vt:lpstr>Particle Interaction with Matter</vt:lpstr>
      <vt:lpstr>Particle Interaction with Matter</vt:lpstr>
      <vt:lpstr>Particle Interaction with Matter</vt:lpstr>
      <vt:lpstr>First Detectors – photographic plates</vt:lpstr>
      <vt:lpstr>Interaction of gamma rays with matter</vt:lpstr>
      <vt:lpstr>Energy loss – dE/dx</vt:lpstr>
      <vt:lpstr>Measurement Principles</vt:lpstr>
      <vt:lpstr>Measurement Principles</vt:lpstr>
      <vt:lpstr>What is a Particle?</vt:lpstr>
      <vt:lpstr>How do we see Particles?</vt:lpstr>
      <vt:lpstr>Energy, Wavelength and Resolution</vt:lpstr>
      <vt:lpstr>Detection and Identification of Particles</vt:lpstr>
      <vt:lpstr>Detection and Identification of Particles</vt:lpstr>
      <vt:lpstr>The HADES experiment @ GSI</vt:lpstr>
      <vt:lpstr>Rare ISotope INvestigation at GSI</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121</cp:revision>
  <dcterms:created xsi:type="dcterms:W3CDTF">2016-04-06T12:04:03Z</dcterms:created>
  <dcterms:modified xsi:type="dcterms:W3CDTF">2020-11-21T13:24:22Z</dcterms:modified>
</cp:coreProperties>
</file>