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2" r:id="rId4"/>
    <p:sldId id="273" r:id="rId5"/>
    <p:sldId id="276" r:id="rId6"/>
    <p:sldId id="268" r:id="rId7"/>
    <p:sldId id="259" r:id="rId8"/>
    <p:sldId id="258" r:id="rId9"/>
    <p:sldId id="264" r:id="rId10"/>
    <p:sldId id="260" r:id="rId11"/>
    <p:sldId id="261" r:id="rId12"/>
    <p:sldId id="263" r:id="rId13"/>
    <p:sldId id="262" r:id="rId14"/>
    <p:sldId id="271" r:id="rId15"/>
    <p:sldId id="269" r:id="rId16"/>
    <p:sldId id="267" r:id="rId17"/>
    <p:sldId id="266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64" d="100"/>
          <a:sy n="64" d="100"/>
        </p:scale>
        <p:origin x="2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9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3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0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49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7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1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6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>
                <a:solidFill>
                  <a:prstClr val="black"/>
                </a:solidFill>
              </a:rPr>
              <a:pPr/>
              <a:t>19.06.2022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24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 - 2018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1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0.jpeg"/><Relationship Id="rId5" Type="http://schemas.openxmlformats.org/officeDocument/2006/relationships/image" Target="../media/image38.png"/><Relationship Id="rId10" Type="http://schemas.openxmlformats.org/officeDocument/2006/relationships/image" Target="../media/image39.jpeg"/><Relationship Id="rId4" Type="http://schemas.openxmlformats.org/officeDocument/2006/relationships/image" Target="../media/image37.png"/><Relationship Id="rId9" Type="http://schemas.openxmlformats.org/officeDocument/2006/relationships/image" Target="../media/image32.emf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80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6.emf"/><Relationship Id="rId5" Type="http://schemas.openxmlformats.org/officeDocument/2006/relationships/image" Target="../media/image58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7.jpeg"/><Relationship Id="rId9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emf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6.emf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22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00.png"/><Relationship Id="rId5" Type="http://schemas.openxmlformats.org/officeDocument/2006/relationships/image" Target="../media/image2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Rutherford scattering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08110" y="4725144"/>
            <a:ext cx="3127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istory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0" y="1188000"/>
            <a:ext cx="325278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6457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probability of a reaction between the two colliding particles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1260000"/>
            <a:ext cx="4644088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an idealized experiment:</a:t>
            </a:r>
          </a:p>
          <a:p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bombard the target with 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monoenergetic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of point-like particles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 velocity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thin target of thickness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total area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centers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 a particle density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target particle has a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area </a:t>
            </a:r>
            <a:r>
              <a:rPr lang="el-GR" sz="1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de-DE" sz="14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which we have to find by experiment!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4860000"/>
            <a:ext cx="7884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Some beam particles are scattered by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centers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target, i.e. they are deflected from their original trajectory. The frequency of this process is a measure of the cross section area of the scattered particles </a:t>
            </a:r>
            <a:r>
              <a:rPr lang="el-GR" sz="1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de-DE" sz="14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de-DE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4788024" y="3717032"/>
            <a:ext cx="2664296" cy="1142968"/>
          </a:xfrm>
          <a:prstGeom prst="straightConnector1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cross section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5" y="1692006"/>
            <a:ext cx="4000000" cy="2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900000"/>
            <a:ext cx="778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from the ring defined by the impact parameter </a:t>
            </a:r>
            <a:r>
              <a:rPr lang="en-US" sz="1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 between angle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and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de-DE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+d</a:t>
            </a:r>
            <a:r>
              <a:rPr lang="el-GR" sz="1400" i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endParaRPr lang="en-US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8000" y="3636000"/>
            <a:ext cx="8194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b </a:t>
            </a:r>
            <a:r>
              <a:rPr lang="de-DE" i="1" dirty="0" err="1" smtClean="0">
                <a:latin typeface="Times New Roman"/>
                <a:cs typeface="Times New Roman"/>
              </a:rPr>
              <a:t>db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28000" y="4500000"/>
            <a:ext cx="11432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de-DE" i="1" dirty="0" smtClean="0">
                <a:latin typeface="Times New Roman"/>
                <a:cs typeface="Times New Roman"/>
              </a:rPr>
              <a:t> sin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de-DE" i="1" dirty="0" smtClean="0">
                <a:latin typeface="Times New Roman"/>
                <a:cs typeface="Times New Roman"/>
              </a:rPr>
              <a:t> d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84000" y="450000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4000" y="363600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area: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𝑑𝑏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844824"/>
                <a:ext cx="2999026" cy="559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00" y="2500793"/>
                <a:ext cx="1569981" cy="64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𝑏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0" y="3284984"/>
                <a:ext cx="1183144" cy="49750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16000" y="3886998"/>
                <a:ext cx="3309176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3886998"/>
                <a:ext cx="3309176" cy="658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616000" y="339300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1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r>
                        <a:rPr lang="de-DE" sz="1100" b="0" i="1" smtClean="0">
                          <a:latin typeface="Cambria Math"/>
                        </a:rPr>
                        <m:t>𝑎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00" y="4498998"/>
                <a:ext cx="2707793" cy="6581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000" y="5373162"/>
                <a:ext cx="2032801" cy="6481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92" y="5373162"/>
            <a:ext cx="805815" cy="8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589975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atomic nucleus exist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Annular gas-filled parallel-plate avalanche counter (PPAC)</a:t>
            </a:r>
            <a:endParaRPr lang="en-US" dirty="0"/>
          </a:p>
        </p:txBody>
      </p:sp>
      <p:pic>
        <p:nvPicPr>
          <p:cNvPr id="4" name="Picture 9" descr="ppac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620688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620688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28343"/>
              </p:ext>
            </p:extLst>
          </p:nvPr>
        </p:nvGraphicFramePr>
        <p:xfrm>
          <a:off x="2954337" y="32130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6" imgW="162000" imgH="209460" progId="Equation.3">
                  <p:embed/>
                </p:oleObj>
              </mc:Choice>
              <mc:Fallback>
                <p:oleObj name="Equation" r:id="rId6" imgW="1620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3213075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5606"/>
              </p:ext>
            </p:extLst>
          </p:nvPr>
        </p:nvGraphicFramePr>
        <p:xfrm>
          <a:off x="3530600" y="3213075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8" imgW="495180" imgH="209460" progId="Equation.3">
                  <p:embed/>
                </p:oleObj>
              </mc:Choice>
              <mc:Fallback>
                <p:oleObj name="Equation" r:id="rId8" imgW="49518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213075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5"/>
          <p:cNvSpPr>
            <a:spLocks noChangeShapeType="1"/>
          </p:cNvSpPr>
          <p:nvPr/>
        </p:nvSpPr>
        <p:spPr bwMode="auto">
          <a:xfrm rot="300000">
            <a:off x="3459162" y="2565375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874837" y="1844650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1874837" y="1844650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154112" y="1844650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835150" y="1662088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98450" y="148587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385467" y="1231875"/>
            <a:ext cx="710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122</a:t>
            </a:r>
            <a:r>
              <a:rPr lang="en-US" altLang="de-DE" sz="2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Sn</a:t>
            </a:r>
            <a:endParaRPr lang="de-DE" altLang="de-DE" sz="2000" dirty="0" smtClean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323"/>
            <a:ext cx="25352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491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2528"/>
            <a:ext cx="255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61929"/>
            <a:ext cx="1778508" cy="6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7632000" y="4788275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3780275"/>
            <a:ext cx="2066544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120000" y="5220275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940000" y="3888275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~ tan</a:t>
            </a: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altLang="de-DE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pieren 12"/>
          <p:cNvGrpSpPr>
            <a:grpSpLocks/>
          </p:cNvGrpSpPr>
          <p:nvPr/>
        </p:nvGrpSpPr>
        <p:grpSpPr bwMode="auto">
          <a:xfrm>
            <a:off x="7092000" y="4644275"/>
            <a:ext cx="228600" cy="276225"/>
            <a:chOff x="298800" y="3438000"/>
            <a:chExt cx="227948" cy="276999"/>
          </a:xfrm>
        </p:grpSpPr>
        <p:sp>
          <p:nvSpPr>
            <p:cNvPr id="24" name="Ellipse 23"/>
            <p:cNvSpPr/>
            <p:nvPr/>
          </p:nvSpPr>
          <p:spPr>
            <a:xfrm>
              <a:off x="316212" y="3501678"/>
              <a:ext cx="178876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298800" y="3438000"/>
              <a:ext cx="22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uppieren 13"/>
          <p:cNvGrpSpPr>
            <a:grpSpLocks/>
          </p:cNvGrpSpPr>
          <p:nvPr/>
        </p:nvGrpSpPr>
        <p:grpSpPr bwMode="auto">
          <a:xfrm>
            <a:off x="7092280" y="3960275"/>
            <a:ext cx="261938" cy="276225"/>
            <a:chOff x="576000" y="3590400"/>
            <a:chExt cx="261610" cy="276999"/>
          </a:xfrm>
        </p:grpSpPr>
        <p:sp>
          <p:nvSpPr>
            <p:cNvPr id="27" name="Ellipse 26"/>
            <p:cNvSpPr/>
            <p:nvPr/>
          </p:nvSpPr>
          <p:spPr>
            <a:xfrm>
              <a:off x="615638" y="3654078"/>
              <a:ext cx="180748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kern="0" dirty="0">
                  <a:solidFill>
                    <a:srgbClr val="FFFFFF"/>
                  </a:solidFill>
                </a:rPr>
                <a:t>i</a:t>
              </a: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feld 23"/>
            <p:cNvSpPr txBox="1">
              <a:spLocks noChangeArrowheads="1"/>
            </p:cNvSpPr>
            <p:nvPr/>
          </p:nvSpPr>
          <p:spPr bwMode="auto">
            <a:xfrm>
              <a:off x="576000" y="3590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1200" b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altLang="de-DE" sz="12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feld 17"/>
          <p:cNvSpPr txBox="1">
            <a:spLocks noChangeArrowheads="1"/>
          </p:cNvSpPr>
          <p:nvPr/>
        </p:nvSpPr>
        <p:spPr bwMode="auto">
          <a:xfrm>
            <a:off x="4160242" y="818475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Torr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3 mm 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anode-cathode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20000" y="630000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detector laboratory at IUAC</a:t>
            </a:r>
            <a:endParaRPr lang="en-US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 at IUAC</a:t>
            </a:r>
            <a:endParaRPr lang="en-US" dirty="0"/>
          </a:p>
        </p:txBody>
      </p:sp>
      <p:pic>
        <p:nvPicPr>
          <p:cNvPr id="14" name="Picture 5" descr="DSC_0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653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8"/>
          <p:cNvCxnSpPr/>
          <p:nvPr/>
        </p:nvCxnSpPr>
        <p:spPr bwMode="auto">
          <a:xfrm flipV="1">
            <a:off x="2619199" y="2517304"/>
            <a:ext cx="800673" cy="2954069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9"/>
          <p:cNvCxnSpPr/>
          <p:nvPr/>
        </p:nvCxnSpPr>
        <p:spPr bwMode="auto">
          <a:xfrm flipV="1">
            <a:off x="2619199" y="3949477"/>
            <a:ext cx="1024114" cy="152189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2"/>
          <p:cNvSpPr txBox="1"/>
          <p:nvPr/>
        </p:nvSpPr>
        <p:spPr>
          <a:xfrm>
            <a:off x="62089" y="5460352"/>
            <a:ext cx="2557110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CLOVER DETECTORS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@ </a:t>
            </a:r>
            <a:r>
              <a:rPr lang="en-US" kern="0" dirty="0" smtClean="0">
                <a:solidFill>
                  <a:srgbClr val="000000"/>
                </a:solidFill>
              </a:rPr>
              <a:t>backward </a:t>
            </a:r>
            <a:r>
              <a:rPr lang="en-US" kern="0" dirty="0">
                <a:solidFill>
                  <a:srgbClr val="000000"/>
                </a:solidFill>
              </a:rPr>
              <a:t>angles</a:t>
            </a:r>
          </a:p>
        </p:txBody>
      </p:sp>
      <p:cxnSp>
        <p:nvCxnSpPr>
          <p:cNvPr id="18" name="Straight Arrow Connector 13"/>
          <p:cNvCxnSpPr/>
          <p:nvPr/>
        </p:nvCxnSpPr>
        <p:spPr bwMode="auto">
          <a:xfrm>
            <a:off x="4038599" y="1631729"/>
            <a:ext cx="1" cy="1689098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7"/>
          <p:cNvSpPr txBox="1"/>
          <p:nvPr/>
        </p:nvSpPr>
        <p:spPr>
          <a:xfrm>
            <a:off x="3995936" y="1261839"/>
            <a:ext cx="1103313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TARGET</a:t>
            </a:r>
          </a:p>
        </p:txBody>
      </p:sp>
      <p:cxnSp>
        <p:nvCxnSpPr>
          <p:cNvPr id="20" name="Straight Arrow Connector 10"/>
          <p:cNvCxnSpPr/>
          <p:nvPr/>
        </p:nvCxnSpPr>
        <p:spPr bwMode="auto">
          <a:xfrm flipH="1" flipV="1">
            <a:off x="4572000" y="3711352"/>
            <a:ext cx="457200" cy="2133600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4" descr="DSC_0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30152"/>
            <a:ext cx="4514812" cy="299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729" descr="IU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9" y="1261839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15"/>
          <p:cNvSpPr txBox="1"/>
          <p:nvPr/>
        </p:nvSpPr>
        <p:spPr>
          <a:xfrm>
            <a:off x="3979037" y="5460352"/>
            <a:ext cx="2555875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PPAC @ forward angle</a:t>
            </a:r>
          </a:p>
        </p:txBody>
      </p:sp>
    </p:spTree>
    <p:extLst>
      <p:ext uri="{BB962C8B-B14F-4D97-AF65-F5344CB8AC3E}">
        <p14:creationId xmlns:p14="http://schemas.microsoft.com/office/powerpoint/2010/main" val="30644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and nuclear radius</a:t>
            </a:r>
            <a:endParaRPr lang="en-US" dirty="0"/>
          </a:p>
        </p:txBody>
      </p:sp>
      <p:pic>
        <p:nvPicPr>
          <p:cNvPr id="2052" name="Picture 4" descr="http://hyperphysics.phy-astr.gsu.edu/hbase/nuclear/imgnuc/ruthdep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88" y="908720"/>
            <a:ext cx="30861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116400" y="720000"/>
                <a:ext cx="1483483" cy="374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latin typeface="Cambria Math"/>
                            </a:rPr>
                            <m:t>82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208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𝑃𝑏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00" y="720000"/>
                <a:ext cx="1483483" cy="374333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6003643" y="4365104"/>
            <a:ext cx="1973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l-GR" sz="1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de-DE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30 </a:t>
            </a:r>
            <a:r>
              <a:rPr lang="de-DE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MeV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12.0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80000" y="6300000"/>
            <a:ext cx="35317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R.M. Eisenberg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C.E. Porter,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Mod. Phys. 33, 190 (1961)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94" y="4284000"/>
            <a:ext cx="1335715" cy="148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2" y="1094323"/>
            <a:ext cx="2155031" cy="26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6003784" y="5121982"/>
                <a:ext cx="2016065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784" y="5121982"/>
                <a:ext cx="2016065" cy="571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003643" y="5773524"/>
                <a:ext cx="2371803" cy="470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43" y="5773524"/>
                <a:ext cx="2371803" cy="470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99592" y="4860000"/>
                <a:ext cx="2408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𝐻𝑒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𝑃𝑏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𝑓𝑚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0000"/>
                <a:ext cx="240854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 and nuclear radius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760663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73566"/>
              </p:ext>
            </p:extLst>
          </p:nvPr>
        </p:nvGraphicFramePr>
        <p:xfrm>
          <a:off x="2484240" y="2276574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253800" imgH="253800" progId="Equation.3">
                  <p:embed/>
                </p:oleObj>
              </mc:Choice>
              <mc:Fallback>
                <p:oleObj name="Equation" r:id="rId5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240" y="2276574"/>
                        <a:ext cx="31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555677" y="2565499"/>
            <a:ext cx="0" cy="7191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rot="5400000">
            <a:off x="2555677" y="2708374"/>
            <a:ext cx="0" cy="431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60000" y="1079960"/>
            <a:ext cx="396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radius: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(distance of closest approach)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60000" y="1439960"/>
                <a:ext cx="2584810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1/4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1439960"/>
                <a:ext cx="2584810" cy="5717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960000" y="2051960"/>
                <a:ext cx="4332340" cy="643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6.35</m:t>
                          </m:r>
                        </m:den>
                      </m:f>
                      <m:r>
                        <a:rPr lang="de-DE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051960"/>
                <a:ext cx="4332340" cy="6437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0000" y="2699960"/>
                <a:ext cx="1815690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1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de-DE" sz="11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699960"/>
                <a:ext cx="1815690" cy="283411"/>
              </a:xfrm>
              <a:prstGeom prst="rect">
                <a:avLst/>
              </a:prstGeom>
              <a:blipFill rotWithShape="1">
                <a:blip r:embed="rId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832000" y="2699960"/>
                <a:ext cx="2591222" cy="2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=1.28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−0.76+0.8∙</m:t>
                      </m:r>
                      <m:sSubSup>
                        <m:sSubSup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−1/3</m:t>
                          </m:r>
                        </m:sup>
                      </m:sSubSup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  <a:latin typeface="Times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00" y="2699960"/>
                <a:ext cx="2591222" cy="286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3671960"/>
            <a:ext cx="3181778" cy="22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248000" y="3419960"/>
            <a:ext cx="395492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 distributions at the nuclear interaction radius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20000" y="6263960"/>
            <a:ext cx="26388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J.R.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Birkelund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Phys.Rev.C13 (1976), 133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46875" y="5085184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int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13.4 [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]</a:t>
            </a:r>
            <a:r>
              <a:rPr lang="de-DE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07704" y="542547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ℓ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152 [ħ]</a:t>
            </a:r>
            <a:endParaRPr lang="en-US" sz="1400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84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1" descr="GRUENSCH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1643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49863" y="1339627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mtClean="0">
                <a:solidFill>
                  <a:srgbClr val="0000CC"/>
                </a:solidFill>
                <a:latin typeface="Times New Roman" pitchFamily="18" charset="0"/>
              </a:rPr>
              <a:t>Pb at 700 MeV/u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smtClean="0">
                <a:solidFill>
                  <a:srgbClr val="000000"/>
                </a:solidFill>
                <a:latin typeface="Times New Roman" pitchFamily="18" charset="0"/>
              </a:rPr>
              <a:t>excitation of giant dipole resonance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775" y="6263414"/>
            <a:ext cx="43513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5702300" y="2685827"/>
            <a:ext cx="1822450" cy="1606550"/>
            <a:chOff x="3424" y="1162"/>
            <a:chExt cx="1148" cy="1012"/>
          </a:xfrm>
        </p:grpSpPr>
        <p:pic>
          <p:nvPicPr>
            <p:cNvPr id="9" name="Picture 21" descr="dipole"/>
            <p:cNvPicPr>
              <a:picLocks noChangeAspect="1" noChangeArrowheads="1"/>
            </p:cNvPicPr>
            <p:nvPr/>
          </p:nvPicPr>
          <p:blipFill>
            <a:blip r:embed="rId5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61" name="Group 127"/>
          <p:cNvGrpSpPr>
            <a:grpSpLocks/>
          </p:cNvGrpSpPr>
          <p:nvPr/>
        </p:nvGrpSpPr>
        <p:grpSpPr bwMode="auto">
          <a:xfrm>
            <a:off x="611188" y="5300439"/>
            <a:ext cx="1219200" cy="723900"/>
            <a:chOff x="2928" y="1920"/>
            <a:chExt cx="768" cy="456"/>
          </a:xfrm>
        </p:grpSpPr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4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68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5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66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819150" y="5473477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71" name="Text Box 137"/>
          <p:cNvSpPr txBox="1">
            <a:spLocks noChangeArrowheads="1"/>
          </p:cNvSpPr>
          <p:nvPr/>
        </p:nvSpPr>
        <p:spPr bwMode="auto">
          <a:xfrm>
            <a:off x="1358900" y="5473477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72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1789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2082600" imgH="228600" progId="Equation.3">
                  <p:embed/>
                </p:oleObj>
              </mc:Choice>
              <mc:Fallback>
                <p:oleObj name="Equation" r:id="rId6" imgW="2082600" imgH="228600" progId="Equation.3">
                  <p:embed/>
                  <p:pic>
                    <p:nvPicPr>
                      <p:cNvPr id="72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1789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140"/>
          <p:cNvSpPr txBox="1">
            <a:spLocks noChangeArrowheads="1"/>
          </p:cNvSpPr>
          <p:nvPr/>
        </p:nvSpPr>
        <p:spPr bwMode="auto">
          <a:xfrm>
            <a:off x="3348038" y="2131789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74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102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8" imgW="1143000" imgH="457200" progId="Equation.3">
                  <p:embed/>
                </p:oleObj>
              </mc:Choice>
              <mc:Fallback>
                <p:oleObj name="Equation" r:id="rId8" imgW="1143000" imgH="457200" progId="Equation.3">
                  <p:embed/>
                  <p:pic>
                    <p:nvPicPr>
                      <p:cNvPr id="7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102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1763713" y="5063902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76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7714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0" imgW="596880" imgH="228600" progId="Equation.3">
                  <p:embed/>
                </p:oleObj>
              </mc:Choice>
              <mc:Fallback>
                <p:oleObj name="Equation" r:id="rId10" imgW="596880" imgH="228600" progId="Equation.3">
                  <p:embed/>
                  <p:pic>
                    <p:nvPicPr>
                      <p:cNvPr id="76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7714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grazing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52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0000" y="6300001"/>
            <a:ext cx="3383928" cy="2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A.Grünschloß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al., Phys. Rev. C60 051601 (1999)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249863" y="1339950"/>
            <a:ext cx="31384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baseline="30000" dirty="0" smtClean="0">
                <a:solidFill>
                  <a:srgbClr val="0000CC"/>
                </a:solidFill>
                <a:latin typeface="Times New Roman" pitchFamily="18" charset="0"/>
              </a:rPr>
              <a:t>136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</a:rPr>
              <a:t>Xe on </a:t>
            </a:r>
            <a:r>
              <a:rPr lang="de-DE" altLang="de-DE" baseline="30000" dirty="0" smtClean="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</a:rPr>
              <a:t>Pb at 700 </a:t>
            </a:r>
            <a:r>
              <a:rPr lang="de-DE" altLang="de-DE" dirty="0" err="1" smtClean="0">
                <a:solidFill>
                  <a:srgbClr val="0000CC"/>
                </a:solidFill>
                <a:latin typeface="Times New Roman" pitchFamily="18" charset="0"/>
              </a:rPr>
              <a:t>MeV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</a:rPr>
              <a:t>/u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excitation</a:t>
            </a:r>
            <a:r>
              <a:rPr lang="de-DE" altLang="de-DE" sz="1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de-DE" altLang="de-DE" sz="1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giant</a:t>
            </a:r>
            <a:r>
              <a:rPr lang="de-DE" altLang="de-DE" sz="1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dipole</a:t>
            </a:r>
            <a:r>
              <a:rPr lang="de-DE" altLang="de-DE" sz="1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i="1" dirty="0" err="1" smtClean="0">
                <a:solidFill>
                  <a:srgbClr val="000000"/>
                </a:solidFill>
                <a:latin typeface="Times New Roman" pitchFamily="18" charset="0"/>
              </a:rPr>
              <a:t>resonance</a:t>
            </a:r>
            <a:r>
              <a:rPr lang="de-DE" altLang="de-DE" sz="1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5702300" y="2686150"/>
            <a:ext cx="1822450" cy="1606550"/>
            <a:chOff x="3424" y="1162"/>
            <a:chExt cx="1148" cy="1012"/>
          </a:xfrm>
        </p:grpSpPr>
        <p:pic>
          <p:nvPicPr>
            <p:cNvPr id="81" name="Picture 21" descr="dipole"/>
            <p:cNvPicPr>
              <a:picLocks noChangeAspect="1" noChangeArrowheads="1"/>
            </p:cNvPicPr>
            <p:nvPr/>
          </p:nvPicPr>
          <p:blipFill>
            <a:blip r:embed="rId4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162"/>
              <a:ext cx="1065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3614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Oval 23"/>
            <p:cNvSpPr>
              <a:spLocks noChangeAspect="1" noChangeArrowheads="1"/>
            </p:cNvSpPr>
            <p:nvPr/>
          </p:nvSpPr>
          <p:spPr bwMode="auto">
            <a:xfrm>
              <a:off x="3671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Oval 24"/>
            <p:cNvSpPr>
              <a:spLocks noChangeAspect="1" noChangeArrowheads="1"/>
            </p:cNvSpPr>
            <p:nvPr/>
          </p:nvSpPr>
          <p:spPr bwMode="auto">
            <a:xfrm>
              <a:off x="3576" y="1985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Oval 25"/>
            <p:cNvSpPr>
              <a:spLocks noChangeAspect="1" noChangeArrowheads="1"/>
            </p:cNvSpPr>
            <p:nvPr/>
          </p:nvSpPr>
          <p:spPr bwMode="auto">
            <a:xfrm>
              <a:off x="3709" y="126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>
              <a:off x="3633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Oval 27"/>
            <p:cNvSpPr>
              <a:spLocks noChangeAspect="1" noChangeArrowheads="1"/>
            </p:cNvSpPr>
            <p:nvPr/>
          </p:nvSpPr>
          <p:spPr bwMode="auto">
            <a:xfrm>
              <a:off x="3785" y="125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Oval 28"/>
            <p:cNvSpPr>
              <a:spLocks noChangeAspect="1" noChangeArrowheads="1"/>
            </p:cNvSpPr>
            <p:nvPr/>
          </p:nvSpPr>
          <p:spPr bwMode="auto">
            <a:xfrm>
              <a:off x="3690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 29"/>
            <p:cNvSpPr>
              <a:spLocks noChangeAspect="1" noChangeArrowheads="1"/>
            </p:cNvSpPr>
            <p:nvPr/>
          </p:nvSpPr>
          <p:spPr bwMode="auto">
            <a:xfrm>
              <a:off x="3785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Oval 30"/>
            <p:cNvSpPr>
              <a:spLocks noChangeAspect="1" noChangeArrowheads="1"/>
            </p:cNvSpPr>
            <p:nvPr/>
          </p:nvSpPr>
          <p:spPr bwMode="auto">
            <a:xfrm>
              <a:off x="38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31"/>
            <p:cNvSpPr>
              <a:spLocks noChangeAspect="1" noChangeArrowheads="1"/>
            </p:cNvSpPr>
            <p:nvPr/>
          </p:nvSpPr>
          <p:spPr bwMode="auto">
            <a:xfrm>
              <a:off x="4299" y="1217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 32"/>
            <p:cNvSpPr>
              <a:spLocks noChangeAspect="1" noChangeArrowheads="1"/>
            </p:cNvSpPr>
            <p:nvPr/>
          </p:nvSpPr>
          <p:spPr bwMode="auto">
            <a:xfrm>
              <a:off x="4337" y="123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3"/>
            <p:cNvSpPr>
              <a:spLocks noChangeAspect="1" noChangeArrowheads="1"/>
            </p:cNvSpPr>
            <p:nvPr/>
          </p:nvSpPr>
          <p:spPr bwMode="auto">
            <a:xfrm>
              <a:off x="4337" y="128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Oval 34"/>
            <p:cNvSpPr>
              <a:spLocks noChangeAspect="1" noChangeArrowheads="1"/>
            </p:cNvSpPr>
            <p:nvPr/>
          </p:nvSpPr>
          <p:spPr bwMode="auto">
            <a:xfrm>
              <a:off x="3804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Oval 35"/>
            <p:cNvSpPr>
              <a:spLocks noChangeAspect="1" noChangeArrowheads="1"/>
            </p:cNvSpPr>
            <p:nvPr/>
          </p:nvSpPr>
          <p:spPr bwMode="auto">
            <a:xfrm>
              <a:off x="3690" y="143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6"/>
            <p:cNvSpPr>
              <a:spLocks noChangeAspect="1" noChangeArrowheads="1"/>
            </p:cNvSpPr>
            <p:nvPr/>
          </p:nvSpPr>
          <p:spPr bwMode="auto">
            <a:xfrm>
              <a:off x="3804" y="140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Oval 37"/>
            <p:cNvSpPr>
              <a:spLocks noChangeAspect="1" noChangeArrowheads="1"/>
            </p:cNvSpPr>
            <p:nvPr/>
          </p:nvSpPr>
          <p:spPr bwMode="auto">
            <a:xfrm>
              <a:off x="4280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Oval 38"/>
            <p:cNvSpPr>
              <a:spLocks noChangeAspect="1" noChangeArrowheads="1"/>
            </p:cNvSpPr>
            <p:nvPr/>
          </p:nvSpPr>
          <p:spPr bwMode="auto">
            <a:xfrm>
              <a:off x="4185" y="132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Oval 39"/>
            <p:cNvSpPr>
              <a:spLocks noChangeAspect="1" noChangeArrowheads="1"/>
            </p:cNvSpPr>
            <p:nvPr/>
          </p:nvSpPr>
          <p:spPr bwMode="auto">
            <a:xfrm>
              <a:off x="4394" y="130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Oval 40"/>
            <p:cNvSpPr>
              <a:spLocks noChangeAspect="1" noChangeArrowheads="1"/>
            </p:cNvSpPr>
            <p:nvPr/>
          </p:nvSpPr>
          <p:spPr bwMode="auto">
            <a:xfrm>
              <a:off x="4280" y="133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4337" y="137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Oval 42"/>
            <p:cNvSpPr>
              <a:spLocks noChangeAspect="1" noChangeArrowheads="1"/>
            </p:cNvSpPr>
            <p:nvPr/>
          </p:nvSpPr>
          <p:spPr bwMode="auto">
            <a:xfrm>
              <a:off x="4394" y="135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Oval 43"/>
            <p:cNvSpPr>
              <a:spLocks noChangeAspect="1" noChangeArrowheads="1"/>
            </p:cNvSpPr>
            <p:nvPr/>
          </p:nvSpPr>
          <p:spPr bwMode="auto">
            <a:xfrm>
              <a:off x="369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Oval 44"/>
            <p:cNvSpPr>
              <a:spLocks noChangeAspect="1" noChangeArrowheads="1"/>
            </p:cNvSpPr>
            <p:nvPr/>
          </p:nvSpPr>
          <p:spPr bwMode="auto">
            <a:xfrm>
              <a:off x="4261" y="1473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Oval 45"/>
            <p:cNvSpPr>
              <a:spLocks noChangeAspect="1" noChangeArrowheads="1"/>
            </p:cNvSpPr>
            <p:nvPr/>
          </p:nvSpPr>
          <p:spPr bwMode="auto">
            <a:xfrm>
              <a:off x="4299" y="1456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Oval 46"/>
            <p:cNvSpPr>
              <a:spLocks noChangeAspect="1" noChangeArrowheads="1"/>
            </p:cNvSpPr>
            <p:nvPr/>
          </p:nvSpPr>
          <p:spPr bwMode="auto">
            <a:xfrm>
              <a:off x="4280" y="138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Oval 47"/>
            <p:cNvSpPr>
              <a:spLocks noChangeAspect="1" noChangeArrowheads="1"/>
            </p:cNvSpPr>
            <p:nvPr/>
          </p:nvSpPr>
          <p:spPr bwMode="auto">
            <a:xfrm>
              <a:off x="4356" y="1422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Oval 48"/>
            <p:cNvSpPr>
              <a:spLocks noChangeAspect="1" noChangeArrowheads="1"/>
            </p:cNvSpPr>
            <p:nvPr/>
          </p:nvSpPr>
          <p:spPr bwMode="auto">
            <a:xfrm>
              <a:off x="3804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Oval 49"/>
            <p:cNvSpPr>
              <a:spLocks noChangeAspect="1" noChangeArrowheads="1"/>
            </p:cNvSpPr>
            <p:nvPr/>
          </p:nvSpPr>
          <p:spPr bwMode="auto">
            <a:xfrm>
              <a:off x="3709" y="1729"/>
              <a:ext cx="38" cy="35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Oval 50"/>
            <p:cNvSpPr>
              <a:spLocks noChangeAspect="1" noChangeArrowheads="1"/>
            </p:cNvSpPr>
            <p:nvPr/>
          </p:nvSpPr>
          <p:spPr bwMode="auto">
            <a:xfrm>
              <a:off x="3652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1" name="Oval 51"/>
            <p:cNvSpPr>
              <a:spLocks noChangeAspect="1" noChangeArrowheads="1"/>
            </p:cNvSpPr>
            <p:nvPr/>
          </p:nvSpPr>
          <p:spPr bwMode="auto">
            <a:xfrm>
              <a:off x="3595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Oval 52"/>
            <p:cNvSpPr>
              <a:spLocks noChangeAspect="1" noChangeArrowheads="1"/>
            </p:cNvSpPr>
            <p:nvPr/>
          </p:nvSpPr>
          <p:spPr bwMode="auto">
            <a:xfrm>
              <a:off x="3709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Oval 53"/>
            <p:cNvSpPr>
              <a:spLocks noChangeAspect="1" noChangeArrowheads="1"/>
            </p:cNvSpPr>
            <p:nvPr/>
          </p:nvSpPr>
          <p:spPr bwMode="auto">
            <a:xfrm>
              <a:off x="3633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Oval 54"/>
            <p:cNvSpPr>
              <a:spLocks noChangeAspect="1" noChangeArrowheads="1"/>
            </p:cNvSpPr>
            <p:nvPr/>
          </p:nvSpPr>
          <p:spPr bwMode="auto">
            <a:xfrm>
              <a:off x="3633" y="1781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Oval 55"/>
            <p:cNvSpPr>
              <a:spLocks noChangeAspect="1" noChangeArrowheads="1"/>
            </p:cNvSpPr>
            <p:nvPr/>
          </p:nvSpPr>
          <p:spPr bwMode="auto">
            <a:xfrm>
              <a:off x="3652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Oval 56"/>
            <p:cNvSpPr>
              <a:spLocks noChangeAspect="1" noChangeArrowheads="1"/>
            </p:cNvSpPr>
            <p:nvPr/>
          </p:nvSpPr>
          <p:spPr bwMode="auto">
            <a:xfrm>
              <a:off x="3709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Oval 57"/>
            <p:cNvSpPr>
              <a:spLocks noChangeAspect="1" noChangeArrowheads="1"/>
            </p:cNvSpPr>
            <p:nvPr/>
          </p:nvSpPr>
          <p:spPr bwMode="auto">
            <a:xfrm>
              <a:off x="3595" y="181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Oval 58"/>
            <p:cNvSpPr>
              <a:spLocks noChangeAspect="1" noChangeArrowheads="1"/>
            </p:cNvSpPr>
            <p:nvPr/>
          </p:nvSpPr>
          <p:spPr bwMode="auto">
            <a:xfrm>
              <a:off x="3633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Oval 59"/>
            <p:cNvSpPr>
              <a:spLocks noChangeAspect="1" noChangeArrowheads="1"/>
            </p:cNvSpPr>
            <p:nvPr/>
          </p:nvSpPr>
          <p:spPr bwMode="auto">
            <a:xfrm>
              <a:off x="4280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Oval 60"/>
            <p:cNvSpPr>
              <a:spLocks noChangeAspect="1" noChangeArrowheads="1"/>
            </p:cNvSpPr>
            <p:nvPr/>
          </p:nvSpPr>
          <p:spPr bwMode="auto">
            <a:xfrm>
              <a:off x="4204" y="1695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Oval 61"/>
            <p:cNvSpPr>
              <a:spLocks noChangeAspect="1" noChangeArrowheads="1"/>
            </p:cNvSpPr>
            <p:nvPr/>
          </p:nvSpPr>
          <p:spPr bwMode="auto">
            <a:xfrm>
              <a:off x="4356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Oval 62"/>
            <p:cNvSpPr>
              <a:spLocks noChangeAspect="1" noChangeArrowheads="1"/>
            </p:cNvSpPr>
            <p:nvPr/>
          </p:nvSpPr>
          <p:spPr bwMode="auto">
            <a:xfrm>
              <a:off x="3671" y="1900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Oval 63"/>
            <p:cNvSpPr>
              <a:spLocks noChangeAspect="1" noChangeArrowheads="1"/>
            </p:cNvSpPr>
            <p:nvPr/>
          </p:nvSpPr>
          <p:spPr bwMode="auto">
            <a:xfrm>
              <a:off x="4337" y="1866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Oval 64"/>
            <p:cNvSpPr>
              <a:spLocks noChangeAspect="1" noChangeArrowheads="1"/>
            </p:cNvSpPr>
            <p:nvPr/>
          </p:nvSpPr>
          <p:spPr bwMode="auto">
            <a:xfrm>
              <a:off x="4261" y="191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5" name="Oval 65"/>
            <p:cNvSpPr>
              <a:spLocks noChangeAspect="1" noChangeArrowheads="1"/>
            </p:cNvSpPr>
            <p:nvPr/>
          </p:nvSpPr>
          <p:spPr bwMode="auto">
            <a:xfrm>
              <a:off x="4166" y="1883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Oval 66"/>
            <p:cNvSpPr>
              <a:spLocks noChangeAspect="1" noChangeArrowheads="1"/>
            </p:cNvSpPr>
            <p:nvPr/>
          </p:nvSpPr>
          <p:spPr bwMode="auto">
            <a:xfrm>
              <a:off x="4223" y="1849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Oval 67"/>
            <p:cNvSpPr>
              <a:spLocks noChangeAspect="1" noChangeArrowheads="1"/>
            </p:cNvSpPr>
            <p:nvPr/>
          </p:nvSpPr>
          <p:spPr bwMode="auto">
            <a:xfrm>
              <a:off x="4223" y="1764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Oval 68"/>
            <p:cNvSpPr>
              <a:spLocks noChangeAspect="1" noChangeArrowheads="1"/>
            </p:cNvSpPr>
            <p:nvPr/>
          </p:nvSpPr>
          <p:spPr bwMode="auto">
            <a:xfrm>
              <a:off x="4299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69"/>
            <p:cNvSpPr>
              <a:spLocks noChangeAspect="1" noChangeArrowheads="1"/>
            </p:cNvSpPr>
            <p:nvPr/>
          </p:nvSpPr>
          <p:spPr bwMode="auto">
            <a:xfrm>
              <a:off x="4109" y="1747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4147" y="1798"/>
              <a:ext cx="38" cy="34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Text Box 71"/>
            <p:cNvSpPr txBox="1">
              <a:spLocks noChangeAspect="1" noChangeArrowheads="1"/>
            </p:cNvSpPr>
            <p:nvPr/>
          </p:nvSpPr>
          <p:spPr bwMode="auto">
            <a:xfrm>
              <a:off x="3515" y="1982"/>
              <a:ext cx="489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itchFamily="18" charset="0"/>
                </a:rPr>
                <a:t>Protons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2" name="Rectangle 72"/>
            <p:cNvSpPr>
              <a:spLocks noChangeAspect="1" noChangeArrowheads="1"/>
            </p:cNvSpPr>
            <p:nvPr/>
          </p:nvSpPr>
          <p:spPr bwMode="auto">
            <a:xfrm>
              <a:off x="4014" y="1981"/>
              <a:ext cx="55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de-DE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itchFamily="18" charset="0"/>
                </a:rPr>
                <a:t>Neutrons</a:t>
              </a:r>
              <a:endParaRPr kumimoji="0" lang="en-US" altLang="de-DE" sz="1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33" name="Group 127"/>
          <p:cNvGrpSpPr>
            <a:grpSpLocks/>
          </p:cNvGrpSpPr>
          <p:nvPr/>
        </p:nvGrpSpPr>
        <p:grpSpPr bwMode="auto">
          <a:xfrm>
            <a:off x="611188" y="5300762"/>
            <a:ext cx="1219200" cy="723900"/>
            <a:chOff x="2928" y="1920"/>
            <a:chExt cx="768" cy="456"/>
          </a:xfrm>
        </p:grpSpPr>
        <p:sp>
          <p:nvSpPr>
            <p:cNvPr id="134" name="Oval 128"/>
            <p:cNvSpPr>
              <a:spLocks noChangeArrowheads="1"/>
            </p:cNvSpPr>
            <p:nvPr/>
          </p:nvSpPr>
          <p:spPr bwMode="auto">
            <a:xfrm>
              <a:off x="2928" y="1920"/>
              <a:ext cx="480" cy="4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5" name="Oval 129"/>
            <p:cNvSpPr>
              <a:spLocks noChangeArrowheads="1"/>
            </p:cNvSpPr>
            <p:nvPr/>
          </p:nvSpPr>
          <p:spPr bwMode="auto">
            <a:xfrm>
              <a:off x="3216" y="1920"/>
              <a:ext cx="480" cy="456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6" name="Group 130"/>
            <p:cNvGrpSpPr>
              <a:grpSpLocks/>
            </p:cNvGrpSpPr>
            <p:nvPr/>
          </p:nvGrpSpPr>
          <p:grpSpPr bwMode="auto">
            <a:xfrm rot="5400000">
              <a:off x="3292" y="1988"/>
              <a:ext cx="1" cy="154"/>
              <a:chOff x="3960" y="10800"/>
              <a:chExt cx="0" cy="540"/>
            </a:xfrm>
          </p:grpSpPr>
          <p:sp>
            <p:nvSpPr>
              <p:cNvPr id="140" name="Line 131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Line 132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" name="Group 133"/>
            <p:cNvGrpSpPr>
              <a:grpSpLocks/>
            </p:cNvGrpSpPr>
            <p:nvPr/>
          </p:nvGrpSpPr>
          <p:grpSpPr bwMode="auto">
            <a:xfrm rot="5400000">
              <a:off x="3330" y="2132"/>
              <a:ext cx="1" cy="154"/>
              <a:chOff x="3960" y="10800"/>
              <a:chExt cx="0" cy="540"/>
            </a:xfrm>
          </p:grpSpPr>
          <p:sp>
            <p:nvSpPr>
              <p:cNvPr id="138" name="Line 134"/>
              <p:cNvSpPr>
                <a:spLocks noChangeShapeType="1"/>
              </p:cNvSpPr>
              <p:nvPr/>
            </p:nvSpPr>
            <p:spPr bwMode="auto">
              <a:xfrm>
                <a:off x="3960" y="109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Line 135"/>
              <p:cNvSpPr>
                <a:spLocks noChangeShapeType="1"/>
              </p:cNvSpPr>
              <p:nvPr/>
            </p:nvSpPr>
            <p:spPr bwMode="auto">
              <a:xfrm flipV="1">
                <a:off x="3960" y="1080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2" name="Text Box 136"/>
          <p:cNvSpPr txBox="1">
            <a:spLocks noChangeArrowheads="1"/>
          </p:cNvSpPr>
          <p:nvPr/>
        </p:nvSpPr>
        <p:spPr bwMode="auto">
          <a:xfrm>
            <a:off x="819150" y="54738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1358900" y="5473800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graphicFrame>
        <p:nvGraphicFramePr>
          <p:cNvPr id="144" name="Object 138"/>
          <p:cNvGraphicFramePr>
            <a:graphicFrameLocks noChangeAspect="1"/>
          </p:cNvGraphicFramePr>
          <p:nvPr>
            <p:extLst/>
          </p:nvPr>
        </p:nvGraphicFramePr>
        <p:xfrm>
          <a:off x="5299075" y="2132112"/>
          <a:ext cx="25860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5" imgW="2082600" imgH="228600" progId="Equation.3">
                  <p:embed/>
                </p:oleObj>
              </mc:Choice>
              <mc:Fallback>
                <p:oleObj name="Equation" r:id="rId5" imgW="2082600" imgH="228600" progId="Equation.3">
                  <p:embed/>
                  <p:pic>
                    <p:nvPicPr>
                      <p:cNvPr id="144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2112"/>
                        <a:ext cx="25860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 Box 140"/>
          <p:cNvSpPr txBox="1">
            <a:spLocks noChangeArrowheads="1"/>
          </p:cNvSpPr>
          <p:nvPr/>
        </p:nvSpPr>
        <p:spPr bwMode="auto">
          <a:xfrm>
            <a:off x="3348038" y="2132112"/>
            <a:ext cx="110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Coulomb ex.</a:t>
            </a:r>
          </a:p>
        </p:txBody>
      </p:sp>
      <p:graphicFrame>
        <p:nvGraphicFramePr>
          <p:cNvPr id="146" name="Object 143"/>
          <p:cNvGraphicFramePr>
            <a:graphicFrameLocks noChangeAspect="1"/>
          </p:cNvGraphicFramePr>
          <p:nvPr>
            <p:extLst/>
          </p:nvPr>
        </p:nvGraphicFramePr>
        <p:xfrm>
          <a:off x="3143250" y="5521425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1143000" imgH="457200" progId="Equation.3">
                  <p:embed/>
                </p:oleObj>
              </mc:Choice>
              <mc:Fallback>
                <p:oleObj name="Equation" r:id="rId7" imgW="1143000" imgH="457200" progId="Equation.3">
                  <p:embed/>
                  <p:pic>
                    <p:nvPicPr>
                      <p:cNvPr id="146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521425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1763713" y="5064225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For relativistic projectiles (                ):</a:t>
            </a:r>
          </a:p>
        </p:txBody>
      </p:sp>
      <p:graphicFrame>
        <p:nvGraphicFramePr>
          <p:cNvPr id="148" name="Object 145"/>
          <p:cNvGraphicFramePr>
            <a:graphicFrameLocks noChangeAspect="1"/>
          </p:cNvGraphicFramePr>
          <p:nvPr>
            <p:extLst/>
          </p:nvPr>
        </p:nvGraphicFramePr>
        <p:xfrm>
          <a:off x="3781425" y="5088037"/>
          <a:ext cx="746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9" imgW="596880" imgH="228600" progId="Equation.3">
                  <p:embed/>
                </p:oleObj>
              </mc:Choice>
              <mc:Fallback>
                <p:oleObj name="Equation" r:id="rId9" imgW="596880" imgH="228600" progId="Equation.3">
                  <p:embed/>
                  <p:pic>
                    <p:nvPicPr>
                      <p:cNvPr id="148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88037"/>
                        <a:ext cx="746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" name="Picture 146" descr="GRUENSCHLOSS-ABSORP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6712"/>
            <a:ext cx="4170363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High-energy Coulomb excitation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grazing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25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Rutherford </a:t>
            </a:r>
            <a:r>
              <a:rPr lang="en-US" dirty="0" smtClean="0"/>
              <a:t>scattering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discovery of nucleus</a:t>
            </a:r>
            <a:endParaRPr lang="en-US" sz="1800" dirty="0"/>
          </a:p>
        </p:txBody>
      </p:sp>
      <p:pic>
        <p:nvPicPr>
          <p:cNvPr id="13" name="Picture 4" descr="https://voer.edu.vn/file/56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76000"/>
            <a:ext cx="8534400" cy="41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45" y="1606078"/>
            <a:ext cx="5114109" cy="36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Rutherford </a:t>
            </a:r>
            <a:r>
              <a:rPr lang="en-US" dirty="0" smtClean="0"/>
              <a:t>scattering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discovery of nucleus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340000"/>
            <a:ext cx="2491429" cy="20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080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60001" y="900000"/>
            <a:ext cx="583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Rutherford, Geiger and Marsden studied in Manchester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scattering of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-particles on thin gold foils.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35896" y="1547500"/>
            <a:ext cx="525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angular distribution of the scattered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-particles they wanted to gain information on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the structure of the scattering center.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5896" y="252000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Ra-source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>
                <a:latin typeface="Times New Roman"/>
                <a:cs typeface="Times New Roman"/>
              </a:rPr>
              <a:t>) = 4.78 </a:t>
            </a:r>
            <a:r>
              <a:rPr lang="en-US" dirty="0" smtClean="0">
                <a:latin typeface="Times New Roman"/>
                <a:cs typeface="Times New Roman"/>
              </a:rPr>
              <a:t>MeV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         thin Au-foils (Z = 79, d = 2000 atomic layers)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detection of 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>
                <a:latin typeface="Times New Roman"/>
                <a:cs typeface="Times New Roman"/>
              </a:rPr>
              <a:t>‘s </a:t>
            </a:r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dirty="0" err="1" smtClean="0">
                <a:latin typeface="Times New Roman"/>
                <a:cs typeface="Times New Roman"/>
              </a:rPr>
              <a:t>ZnS</a:t>
            </a:r>
            <a:r>
              <a:rPr lang="en-US" dirty="0" smtClean="0">
                <a:latin typeface="Times New Roman"/>
                <a:cs typeface="Times New Roman"/>
              </a:rPr>
              <a:t> scintillator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50" y="4117009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97" y="3861048"/>
            <a:ext cx="137541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78862" y="5337997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1908: Nobel price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chemistry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‘disintegration of elements’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22530" y="5550975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(1871-1937)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Rutherford </a:t>
            </a:r>
            <a:r>
              <a:rPr lang="en-US" dirty="0" smtClean="0"/>
              <a:t>scattering</a:t>
            </a:r>
            <a:r>
              <a:rPr lang="en-US" sz="22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discovery of nucleus</a:t>
            </a:r>
            <a:endParaRPr lang="en-US" sz="1800" dirty="0"/>
          </a:p>
        </p:txBody>
      </p:sp>
      <p:pic>
        <p:nvPicPr>
          <p:cNvPr id="1029" name="Picture 5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080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0" y="720000"/>
            <a:ext cx="4954905" cy="27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620000"/>
            <a:ext cx="27717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80000" y="3708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88000" y="4104000"/>
                <a:ext cx="2582877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𝑒𝑣𝑒𝑛𝑡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𝑟𝑎𝑡𝑒</m:t>
                      </m:r>
                      <m:r>
                        <a:rPr lang="de-DE" b="0" i="1" smtClean="0">
                          <a:latin typeface="Cambria Math"/>
                        </a:rPr>
                        <m:t> ~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4104000"/>
                <a:ext cx="2582877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5400000"/>
            <a:ext cx="805815" cy="8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0000" y="5724000"/>
            <a:ext cx="310373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on a point-like atomic nucleus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56000" y="3672000"/>
            <a:ext cx="237600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56000" y="1872000"/>
            <a:ext cx="226800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9748"/>
            <a:ext cx="28670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355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Kinematic of elastic scattered </a:t>
            </a:r>
            <a:r>
              <a:rPr lang="el-GR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energy and momentum conservation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828000" y="1260000"/>
            <a:ext cx="252000" cy="144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20000" y="1800000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on electrons   (Thomson model)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6000" y="3600000"/>
            <a:ext cx="439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-particles on Au-nuclei   (Rutherford model)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92000" y="2520000"/>
                <a:ext cx="1342162" cy="61350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" y="2520000"/>
                <a:ext cx="1342162" cy="6135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92000" y="4320000"/>
                <a:ext cx="1618713" cy="61350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𝐴𝑢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−197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" y="4320000"/>
                <a:ext cx="1618713" cy="6135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2520000" y="2520000"/>
            <a:ext cx="2883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momentum transfer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p ~ 10</a:t>
            </a:r>
            <a:r>
              <a:rPr lang="de-DE" sz="1400" baseline="30000" dirty="0" smtClean="0">
                <a:latin typeface="Times New Roman"/>
                <a:cs typeface="Times New Roman"/>
              </a:rPr>
              <a:t>-4</a:t>
            </a:r>
            <a:r>
              <a:rPr lang="de-DE" sz="1400" dirty="0" smtClean="0">
                <a:latin typeface="Times New Roman"/>
                <a:cs typeface="Times New Roman"/>
              </a:rPr>
              <a:t>·p</a:t>
            </a:r>
            <a:r>
              <a:rPr lang="de-DE" sz="1400" baseline="-25000" dirty="0" smtClean="0">
                <a:latin typeface="Times New Roman"/>
                <a:cs typeface="Times New Roman"/>
              </a:rPr>
              <a:t>i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only small scattering angles 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~ 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20000" y="4212000"/>
            <a:ext cx="26947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momentum transfer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p ~ 2·p</a:t>
            </a:r>
            <a:r>
              <a:rPr lang="de-DE" sz="1400" baseline="-25000" dirty="0" smtClean="0">
                <a:latin typeface="Times New Roman"/>
                <a:cs typeface="Times New Roman"/>
              </a:rPr>
              <a:t>i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scattering angles up to 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en-US" sz="1400" baseline="-25000" dirty="0" smtClean="0">
                <a:latin typeface="Times New Roman"/>
                <a:cs typeface="Times New Roman"/>
              </a:rPr>
              <a:t>max</a:t>
            </a:r>
            <a:r>
              <a:rPr lang="de-DE" sz="1400" dirty="0" smtClean="0">
                <a:latin typeface="Times New Roman"/>
                <a:cs typeface="Times New Roman"/>
              </a:rPr>
              <a:t> ~ 180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</a:p>
          <a:p>
            <a:endParaRPr lang="de-DE" sz="400" dirty="0" smtClean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smtClean="0">
                <a:latin typeface="Times New Roman"/>
                <a:cs typeface="Times New Roman"/>
              </a:rPr>
              <a:t>backscattered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-particles)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80000" y="612000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200" baseline="-25000" dirty="0" smtClean="0">
                <a:latin typeface="Times New Roman"/>
                <a:cs typeface="Times New Roman"/>
              </a:rPr>
              <a:t>α</a:t>
            </a:r>
            <a:r>
              <a:rPr lang="de-DE" sz="1200" dirty="0" smtClean="0">
                <a:latin typeface="Times New Roman"/>
                <a:cs typeface="Times New Roman"/>
              </a:rPr>
              <a:t> = 4 </a:t>
            </a:r>
            <a:r>
              <a:rPr lang="de-DE" sz="1200" dirty="0" err="1" smtClean="0">
                <a:latin typeface="Times New Roman"/>
                <a:cs typeface="Times New Roman"/>
              </a:rPr>
              <a:t>GeV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20000" y="6120000"/>
            <a:ext cx="1371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200" baseline="-25000" dirty="0">
                <a:latin typeface="Times New Roman"/>
                <a:cs typeface="Times New Roman"/>
              </a:rPr>
              <a:t>e</a:t>
            </a:r>
            <a:r>
              <a:rPr lang="de-DE" sz="1200" dirty="0" smtClean="0">
                <a:latin typeface="Times New Roman"/>
                <a:cs typeface="Times New Roman"/>
              </a:rPr>
              <a:t> = 0.511 </a:t>
            </a:r>
            <a:r>
              <a:rPr lang="de-DE" sz="1200" dirty="0" err="1">
                <a:latin typeface="Times New Roman"/>
                <a:cs typeface="Times New Roman"/>
              </a:rPr>
              <a:t>M</a:t>
            </a:r>
            <a:r>
              <a:rPr lang="de-DE" sz="1200" smtClean="0">
                <a:latin typeface="Times New Roman"/>
                <a:cs typeface="Times New Roman"/>
              </a:rPr>
              <a:t>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20000" y="6120000"/>
            <a:ext cx="15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200" baseline="-25000" dirty="0" smtClean="0">
                <a:latin typeface="Times New Roman"/>
                <a:cs typeface="Times New Roman"/>
              </a:rPr>
              <a:t>AU-197</a:t>
            </a:r>
            <a:r>
              <a:rPr lang="de-DE" sz="1200" dirty="0" smtClean="0">
                <a:latin typeface="Times New Roman"/>
                <a:cs typeface="Times New Roman"/>
              </a:rPr>
              <a:t> = 197 </a:t>
            </a:r>
            <a:r>
              <a:rPr lang="de-DE" sz="1200" dirty="0" err="1" smtClean="0">
                <a:latin typeface="Times New Roman"/>
                <a:cs typeface="Times New Roman"/>
              </a:rPr>
              <a:t>GeV</a:t>
            </a:r>
            <a:r>
              <a:rPr lang="de-DE" sz="1200" dirty="0" smtClean="0">
                <a:latin typeface="Times New Roman"/>
                <a:cs typeface="Times New Roman"/>
              </a:rPr>
              <a:t>/c</a:t>
            </a:r>
            <a:r>
              <a:rPr lang="de-DE" sz="1200" baseline="30000" dirty="0" smtClean="0">
                <a:latin typeface="Times New Roman"/>
                <a:cs typeface="Times New Roman"/>
              </a:rPr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Rutherford </a:t>
            </a:r>
            <a:r>
              <a:rPr lang="en-US" dirty="0" smtClean="0"/>
              <a:t>scattering</a:t>
            </a:r>
            <a:r>
              <a:rPr lang="en-US" sz="2200" dirty="0" smtClean="0"/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discovery </a:t>
            </a:r>
            <a:r>
              <a:rPr lang="en-US" sz="1800" dirty="0">
                <a:solidFill>
                  <a:prstClr val="black"/>
                </a:solidFill>
              </a:rPr>
              <a:t>of nucleus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5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2" grpId="0"/>
      <p:bldP spid="14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5" y="900010"/>
            <a:ext cx="22402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6000" y="134076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particle:</a:t>
            </a:r>
          </a:p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7395" y="2287905"/>
            <a:ext cx="104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nucleus</a:t>
            </a:r>
          </a:p>
        </p:txBody>
      </p:sp>
      <p:cxnSp>
        <p:nvCxnSpPr>
          <p:cNvPr id="7" name="Gerade Verbindung mit Pfeil 6"/>
          <p:cNvCxnSpPr>
            <a:stCxn id="6" idx="0"/>
          </p:cNvCxnSpPr>
          <p:nvPr/>
        </p:nvCxnSpPr>
        <p:spPr>
          <a:xfrm flipV="1">
            <a:off x="1529558" y="1988840"/>
            <a:ext cx="310587" cy="299065"/>
          </a:xfrm>
          <a:prstGeom prst="straightConnector1">
            <a:avLst/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600000" y="1080000"/>
            <a:ext cx="5004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elastic process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a + b </a:t>
            </a:r>
            <a:r>
              <a:rPr lang="en-US" sz="1400" dirty="0" smtClean="0">
                <a:latin typeface="Times New Roman"/>
                <a:cs typeface="Times New Roman"/>
              </a:rPr>
              <a:t>→ a’ + b’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the same particles are present both before and after the scattering, i.e.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initial and the final state are identical </a:t>
            </a:r>
            <a:r>
              <a:rPr lang="en-US" sz="1400" dirty="0" smtClean="0">
                <a:latin typeface="Times New Roman"/>
                <a:cs typeface="Times New Roman"/>
              </a:rPr>
              <a:t>(including quantum numbers)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up to momenta and energy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3132000"/>
            <a:ext cx="810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in its ground state, absorbing merely the recoil momentum and hence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its kinetic energy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scattering angle and the energy of 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recoil energy and energy of the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unambiguously correlated.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4500000"/>
            <a:ext cx="2781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34830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99592" y="50400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particle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39752" y="4392000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outgoing particle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59832" y="5112000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angle </a:t>
            </a:r>
            <a:r>
              <a:rPr lang="el-GR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92000" y="520200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68296" y="5641503"/>
            <a:ext cx="131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nucleus </a:t>
            </a:r>
            <a:r>
              <a:rPr lang="en-US" sz="1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5580000"/>
                <a:ext cx="47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580000"/>
                <a:ext cx="4762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600412" y="4715852"/>
                <a:ext cx="531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12" y="4715852"/>
                <a:ext cx="53142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336936" y="5580000"/>
                <a:ext cx="47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36" y="5580000"/>
                <a:ext cx="47622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832936" y="4716000"/>
                <a:ext cx="531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36" y="4716000"/>
                <a:ext cx="53142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131418" y="4859868"/>
                <a:ext cx="1617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418" y="4859868"/>
                <a:ext cx="1617046" cy="369332"/>
              </a:xfrm>
              <a:prstGeom prst="rect">
                <a:avLst/>
              </a:prstGeom>
              <a:blipFill>
                <a:blip r:embed="rId10"/>
                <a:stretch>
                  <a:fillRect t="-22951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7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0" grpId="0"/>
      <p:bldP spid="16" grpId="0"/>
      <p:bldP spid="11" grpId="0"/>
      <p:bldP spid="18" grpId="0"/>
      <p:bldP spid="19" grpId="0"/>
      <p:bldP spid="2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scattering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7518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repulsive Coulomb potential                               the </a:t>
            </a:r>
            <a:r>
              <a:rPr lang="el-GR" sz="1400" dirty="0" smtClean="0">
                <a:latin typeface="Times New Roman"/>
                <a:cs typeface="Times New Roman"/>
              </a:rPr>
              <a:t>α</a:t>
            </a:r>
            <a:r>
              <a:rPr lang="en-US" sz="1400" dirty="0" smtClean="0">
                <a:latin typeface="Times New Roman"/>
                <a:cs typeface="Times New Roman"/>
              </a:rPr>
              <a:t>-particle experiences a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momentum</a:t>
            </a:r>
            <a:r>
              <a:rPr lang="en-US" sz="1400" dirty="0" smtClean="0">
                <a:latin typeface="Times New Roman"/>
                <a:cs typeface="Times New Roman"/>
              </a:rPr>
              <a:t> change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168000" y="612000"/>
                <a:ext cx="1258156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0" y="612000"/>
                <a:ext cx="1258156" cy="5231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776000" y="720000"/>
                <a:ext cx="1216615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720000"/>
                <a:ext cx="1216615" cy="325025"/>
              </a:xfrm>
              <a:prstGeom prst="rect">
                <a:avLst/>
              </a:prstGeom>
              <a:blipFill rotWithShape="1">
                <a:blip r:embed="rId4"/>
                <a:stretch>
                  <a:fillRect t="-943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1124744"/>
            <a:ext cx="1566667" cy="9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4" y="1124748"/>
            <a:ext cx="1080000" cy="9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3888000"/>
            <a:ext cx="5203810" cy="2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84000" y="1464108"/>
                <a:ext cx="1779654" cy="497508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1464108"/>
                <a:ext cx="1779654" cy="4975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7"/>
          <p:cNvCxnSpPr/>
          <p:nvPr/>
        </p:nvCxnSpPr>
        <p:spPr>
          <a:xfrm flipV="1">
            <a:off x="3402000" y="4896000"/>
            <a:ext cx="0" cy="136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gen 9"/>
          <p:cNvSpPr/>
          <p:nvPr/>
        </p:nvSpPr>
        <p:spPr>
          <a:xfrm rot="-3660000">
            <a:off x="3042000" y="5220000"/>
            <a:ext cx="504000" cy="504000"/>
          </a:xfrm>
          <a:prstGeom prst="arc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3204000" y="5256000"/>
            <a:ext cx="1218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60000" y="43920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r(t), </a:t>
            </a:r>
            <a:r>
              <a:rPr lang="el-GR" sz="1200" dirty="0" smtClean="0">
                <a:latin typeface="Times New Roman"/>
                <a:cs typeface="Times New Roman"/>
              </a:rPr>
              <a:t>ϕ</a:t>
            </a:r>
            <a:r>
              <a:rPr lang="de-DE" sz="1200" dirty="0" smtClean="0">
                <a:latin typeface="Times New Roman"/>
                <a:cs typeface="Times New Roman"/>
              </a:rPr>
              <a:t>(t)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84000" y="2124000"/>
                <a:ext cx="397519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2124000"/>
                <a:ext cx="3975191" cy="6574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40000" y="2924864"/>
            <a:ext cx="143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35696" y="2888864"/>
                <a:ext cx="2366545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𝑚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888864"/>
                <a:ext cx="2366545" cy="384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284000" y="2772000"/>
                <a:ext cx="4806188" cy="618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𝑧𝑍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𝑧𝑍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∙2∙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2772000"/>
                <a:ext cx="4806188" cy="618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192168" y="4412916"/>
                <a:ext cx="2127442" cy="5611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𝑡𝑎𝑛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68" y="4412916"/>
                <a:ext cx="2127442" cy="5611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6120000" y="3861048"/>
            <a:ext cx="284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scattering angle </a:t>
            </a:r>
            <a:r>
              <a:rPr lang="el-GR" sz="1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9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Rutherford scattering</a:t>
            </a:r>
            <a:r>
              <a:rPr lang="en-US" dirty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scattering</a:t>
            </a:r>
            <a:r>
              <a:rPr lang="en-US" sz="1800" dirty="0" smtClean="0">
                <a:solidFill>
                  <a:schemeClr val="tx1"/>
                </a:solidFill>
              </a:rPr>
              <a:t> parameters</a:t>
            </a:r>
            <a:endParaRPr lang="en-US" sz="1800" dirty="0"/>
          </a:p>
        </p:txBody>
      </p:sp>
      <p:pic>
        <p:nvPicPr>
          <p:cNvPr id="31" name="Picture 9" descr="rutherfo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975"/>
            <a:ext cx="43037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1871391" y="2923200"/>
            <a:ext cx="1287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400000" y="1152000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1152000"/>
                <a:ext cx="1364604" cy="497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400000" y="2052000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2052000"/>
                <a:ext cx="2014462" cy="5717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5400000" y="900000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400000" y="1800000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closest approach: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400000" y="2772000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angular momentum: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400000" y="3024000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024000"/>
                <a:ext cx="2041393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0.72</m:t>
                          </m:r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𝑓𝑚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98319"/>
                <a:ext cx="2003369" cy="407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=0.219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e>
                      </m:rad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38319"/>
                <a:ext cx="2548326" cy="406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=0.157∙</m:t>
                      </m:r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0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834319"/>
                <a:ext cx="2011576" cy="5470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6516216" y="4538319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distance of closest approach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head-on collision (</a:t>
            </a:r>
            <a:r>
              <a:rPr lang="el-GR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de-DE" sz="1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=180</a:t>
            </a:r>
            <a:r>
              <a:rPr lang="de-DE" sz="10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de-DE" sz="1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16216" y="5258319"/>
            <a:ext cx="1511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wave number: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16216" y="5762319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parameter: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1038052" y="4202864"/>
            <a:ext cx="2309812" cy="1890432"/>
            <a:chOff x="1038052" y="4202864"/>
            <a:chExt cx="2309812" cy="1890432"/>
          </a:xfrm>
        </p:grpSpPr>
        <p:sp>
          <p:nvSpPr>
            <p:cNvPr id="46" name="Freihandform 45"/>
            <p:cNvSpPr/>
            <p:nvPr/>
          </p:nvSpPr>
          <p:spPr bwMode="auto">
            <a:xfrm>
              <a:off x="2121942" y="5240809"/>
              <a:ext cx="1214438" cy="852487"/>
            </a:xfrm>
            <a:custGeom>
              <a:avLst/>
              <a:gdLst>
                <a:gd name="connsiteX0" fmla="*/ 0 w 1214438"/>
                <a:gd name="connsiteY0" fmla="*/ 852487 h 852487"/>
                <a:gd name="connsiteX1" fmla="*/ 42863 w 1214438"/>
                <a:gd name="connsiteY1" fmla="*/ 685800 h 852487"/>
                <a:gd name="connsiteX2" fmla="*/ 119063 w 1214438"/>
                <a:gd name="connsiteY2" fmla="*/ 471487 h 852487"/>
                <a:gd name="connsiteX3" fmla="*/ 195263 w 1214438"/>
                <a:gd name="connsiteY3" fmla="*/ 328612 h 852487"/>
                <a:gd name="connsiteX4" fmla="*/ 266700 w 1214438"/>
                <a:gd name="connsiteY4" fmla="*/ 242887 h 852487"/>
                <a:gd name="connsiteX5" fmla="*/ 357188 w 1214438"/>
                <a:gd name="connsiteY5" fmla="*/ 157162 h 852487"/>
                <a:gd name="connsiteX6" fmla="*/ 452438 w 1214438"/>
                <a:gd name="connsiteY6" fmla="*/ 95250 h 852487"/>
                <a:gd name="connsiteX7" fmla="*/ 571500 w 1214438"/>
                <a:gd name="connsiteY7" fmla="*/ 52387 h 852487"/>
                <a:gd name="connsiteX8" fmla="*/ 676275 w 1214438"/>
                <a:gd name="connsiteY8" fmla="*/ 33337 h 852487"/>
                <a:gd name="connsiteX9" fmla="*/ 819150 w 1214438"/>
                <a:gd name="connsiteY9" fmla="*/ 19050 h 852487"/>
                <a:gd name="connsiteX10" fmla="*/ 1214438 w 1214438"/>
                <a:gd name="connsiteY10" fmla="*/ 0 h 852487"/>
                <a:gd name="connsiteX11" fmla="*/ 1214438 w 1214438"/>
                <a:gd name="connsiteY11" fmla="*/ 0 h 852487"/>
                <a:gd name="connsiteX12" fmla="*/ 1214438 w 1214438"/>
                <a:gd name="connsiteY12" fmla="*/ 0 h 8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438" h="852487">
                  <a:moveTo>
                    <a:pt x="0" y="852487"/>
                  </a:moveTo>
                  <a:cubicBezTo>
                    <a:pt x="11509" y="800893"/>
                    <a:pt x="23019" y="749300"/>
                    <a:pt x="42863" y="685800"/>
                  </a:cubicBezTo>
                  <a:cubicBezTo>
                    <a:pt x="62707" y="622300"/>
                    <a:pt x="93663" y="531018"/>
                    <a:pt x="119063" y="471487"/>
                  </a:cubicBezTo>
                  <a:cubicBezTo>
                    <a:pt x="144463" y="411956"/>
                    <a:pt x="170657" y="366712"/>
                    <a:pt x="195263" y="328612"/>
                  </a:cubicBezTo>
                  <a:cubicBezTo>
                    <a:pt x="219869" y="290512"/>
                    <a:pt x="239713" y="271462"/>
                    <a:pt x="266700" y="242887"/>
                  </a:cubicBezTo>
                  <a:cubicBezTo>
                    <a:pt x="293688" y="214312"/>
                    <a:pt x="326232" y="181768"/>
                    <a:pt x="357188" y="157162"/>
                  </a:cubicBezTo>
                  <a:cubicBezTo>
                    <a:pt x="388144" y="132556"/>
                    <a:pt x="416719" y="112712"/>
                    <a:pt x="452438" y="95250"/>
                  </a:cubicBezTo>
                  <a:cubicBezTo>
                    <a:pt x="488157" y="77787"/>
                    <a:pt x="534194" y="62706"/>
                    <a:pt x="571500" y="52387"/>
                  </a:cubicBezTo>
                  <a:cubicBezTo>
                    <a:pt x="608806" y="42068"/>
                    <a:pt x="635000" y="38893"/>
                    <a:pt x="676275" y="33337"/>
                  </a:cubicBezTo>
                  <a:cubicBezTo>
                    <a:pt x="717550" y="27781"/>
                    <a:pt x="729456" y="24606"/>
                    <a:pt x="819150" y="19050"/>
                  </a:cubicBezTo>
                  <a:cubicBezTo>
                    <a:pt x="908844" y="13494"/>
                    <a:pt x="1214438" y="0"/>
                    <a:pt x="1214438" y="0"/>
                  </a:cubicBezTo>
                  <a:lnTo>
                    <a:pt x="1214438" y="0"/>
                  </a:lnTo>
                  <a:lnTo>
                    <a:pt x="1214438" y="0"/>
                  </a:ln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47" name="Gerade Verbindung mit Pfeil 46"/>
            <p:cNvCxnSpPr/>
            <p:nvPr/>
          </p:nvCxnSpPr>
          <p:spPr bwMode="auto">
            <a:xfrm rot="6660000">
              <a:off x="2070000" y="5779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/>
          </p:nvCxnSpPr>
          <p:spPr bwMode="auto">
            <a:xfrm>
              <a:off x="1038052" y="5153777"/>
              <a:ext cx="23098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/>
          </p:nvCxnSpPr>
          <p:spPr bwMode="auto">
            <a:xfrm rot="60000" flipH="1">
              <a:off x="2064492" y="4202864"/>
              <a:ext cx="432048" cy="18843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feld 49"/>
            <p:cNvSpPr txBox="1"/>
            <p:nvPr/>
          </p:nvSpPr>
          <p:spPr>
            <a:xfrm>
              <a:off x="2478212" y="4847907"/>
              <a:ext cx="1987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Bogen 50"/>
            <p:cNvSpPr/>
            <p:nvPr/>
          </p:nvSpPr>
          <p:spPr bwMode="auto">
            <a:xfrm rot="660000">
              <a:off x="2118492" y="4951421"/>
              <a:ext cx="360000" cy="360000"/>
            </a:xfrm>
            <a:prstGeom prst="arc">
              <a:avLst>
                <a:gd name="adj1" fmla="val 15940230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ihandform 51"/>
            <p:cNvSpPr/>
            <p:nvPr/>
          </p:nvSpPr>
          <p:spPr bwMode="auto">
            <a:xfrm>
              <a:off x="1040855" y="4212109"/>
              <a:ext cx="1319212" cy="828675"/>
            </a:xfrm>
            <a:custGeom>
              <a:avLst/>
              <a:gdLst>
                <a:gd name="connsiteX0" fmla="*/ 0 w 1319212"/>
                <a:gd name="connsiteY0" fmla="*/ 828675 h 828675"/>
                <a:gd name="connsiteX1" fmla="*/ 176212 w 1319212"/>
                <a:gd name="connsiteY1" fmla="*/ 828675 h 828675"/>
                <a:gd name="connsiteX2" fmla="*/ 323850 w 1319212"/>
                <a:gd name="connsiteY2" fmla="*/ 823912 h 828675"/>
                <a:gd name="connsiteX3" fmla="*/ 457200 w 1319212"/>
                <a:gd name="connsiteY3" fmla="*/ 819150 h 828675"/>
                <a:gd name="connsiteX4" fmla="*/ 595312 w 1319212"/>
                <a:gd name="connsiteY4" fmla="*/ 804862 h 828675"/>
                <a:gd name="connsiteX5" fmla="*/ 709612 w 1319212"/>
                <a:gd name="connsiteY5" fmla="*/ 785812 h 828675"/>
                <a:gd name="connsiteX6" fmla="*/ 809625 w 1319212"/>
                <a:gd name="connsiteY6" fmla="*/ 747712 h 828675"/>
                <a:gd name="connsiteX7" fmla="*/ 914400 w 1319212"/>
                <a:gd name="connsiteY7" fmla="*/ 704850 h 828675"/>
                <a:gd name="connsiteX8" fmla="*/ 1000125 w 1319212"/>
                <a:gd name="connsiteY8" fmla="*/ 642937 h 828675"/>
                <a:gd name="connsiteX9" fmla="*/ 1085850 w 1319212"/>
                <a:gd name="connsiteY9" fmla="*/ 566737 h 828675"/>
                <a:gd name="connsiteX10" fmla="*/ 1147762 w 1319212"/>
                <a:gd name="connsiteY10" fmla="*/ 490537 h 828675"/>
                <a:gd name="connsiteX11" fmla="*/ 1200150 w 1319212"/>
                <a:gd name="connsiteY11" fmla="*/ 404812 h 828675"/>
                <a:gd name="connsiteX12" fmla="*/ 1238250 w 1319212"/>
                <a:gd name="connsiteY12" fmla="*/ 304800 h 828675"/>
                <a:gd name="connsiteX13" fmla="*/ 1262062 w 1319212"/>
                <a:gd name="connsiteY13" fmla="*/ 228600 h 828675"/>
                <a:gd name="connsiteX14" fmla="*/ 1319212 w 1319212"/>
                <a:gd name="connsiteY1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9212" h="828675">
                  <a:moveTo>
                    <a:pt x="0" y="828675"/>
                  </a:moveTo>
                  <a:lnTo>
                    <a:pt x="176212" y="828675"/>
                  </a:lnTo>
                  <a:cubicBezTo>
                    <a:pt x="230187" y="827881"/>
                    <a:pt x="323850" y="823912"/>
                    <a:pt x="323850" y="823912"/>
                  </a:cubicBezTo>
                  <a:cubicBezTo>
                    <a:pt x="370681" y="822325"/>
                    <a:pt x="411956" y="822325"/>
                    <a:pt x="457200" y="819150"/>
                  </a:cubicBezTo>
                  <a:cubicBezTo>
                    <a:pt x="502444" y="815975"/>
                    <a:pt x="553243" y="810418"/>
                    <a:pt x="595312" y="804862"/>
                  </a:cubicBezTo>
                  <a:cubicBezTo>
                    <a:pt x="637381" y="799306"/>
                    <a:pt x="673893" y="795337"/>
                    <a:pt x="709612" y="785812"/>
                  </a:cubicBezTo>
                  <a:cubicBezTo>
                    <a:pt x="745331" y="776287"/>
                    <a:pt x="775494" y="761206"/>
                    <a:pt x="809625" y="747712"/>
                  </a:cubicBezTo>
                  <a:cubicBezTo>
                    <a:pt x="843756" y="734218"/>
                    <a:pt x="882650" y="722312"/>
                    <a:pt x="914400" y="704850"/>
                  </a:cubicBezTo>
                  <a:cubicBezTo>
                    <a:pt x="946150" y="687388"/>
                    <a:pt x="971550" y="665956"/>
                    <a:pt x="1000125" y="642937"/>
                  </a:cubicBezTo>
                  <a:cubicBezTo>
                    <a:pt x="1028700" y="619918"/>
                    <a:pt x="1061244" y="592137"/>
                    <a:pt x="1085850" y="566737"/>
                  </a:cubicBezTo>
                  <a:cubicBezTo>
                    <a:pt x="1110456" y="541337"/>
                    <a:pt x="1128712" y="517524"/>
                    <a:pt x="1147762" y="490537"/>
                  </a:cubicBezTo>
                  <a:cubicBezTo>
                    <a:pt x="1166812" y="463550"/>
                    <a:pt x="1185069" y="435768"/>
                    <a:pt x="1200150" y="404812"/>
                  </a:cubicBezTo>
                  <a:cubicBezTo>
                    <a:pt x="1215231" y="373856"/>
                    <a:pt x="1227931" y="334169"/>
                    <a:pt x="1238250" y="304800"/>
                  </a:cubicBezTo>
                  <a:cubicBezTo>
                    <a:pt x="1248569" y="275431"/>
                    <a:pt x="1248568" y="279400"/>
                    <a:pt x="1262062" y="228600"/>
                  </a:cubicBezTo>
                  <a:cubicBezTo>
                    <a:pt x="1275556" y="177800"/>
                    <a:pt x="1297384" y="88900"/>
                    <a:pt x="1319212" y="0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3" name="Gerade Verbindung mit Pfeil 52"/>
            <p:cNvCxnSpPr/>
            <p:nvPr/>
          </p:nvCxnSpPr>
          <p:spPr bwMode="auto">
            <a:xfrm>
              <a:off x="1038052" y="5041421"/>
              <a:ext cx="30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Geschweifte Klammer rechts 53"/>
          <p:cNvSpPr/>
          <p:nvPr/>
        </p:nvSpPr>
        <p:spPr bwMode="auto">
          <a:xfrm>
            <a:off x="3348000" y="5145031"/>
            <a:ext cx="45719" cy="95778"/>
          </a:xfrm>
          <a:prstGeom prst="rightBrace">
            <a:avLst/>
          </a:prstGeom>
          <a:noFill/>
          <a:ln w="15875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Geschweifte Klammer rechts 54"/>
          <p:cNvSpPr/>
          <p:nvPr/>
        </p:nvSpPr>
        <p:spPr bwMode="auto">
          <a:xfrm rot="8460000">
            <a:off x="2109659" y="4834331"/>
            <a:ext cx="162000" cy="702000"/>
          </a:xfrm>
          <a:prstGeom prst="rightBrace">
            <a:avLst/>
          </a:prstGeom>
          <a:noFill/>
          <a:ln w="19050" cap="flat" cmpd="sng" algn="ctr">
            <a:solidFill>
              <a:srgbClr val="86C23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331640" y="6165304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 system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979712" y="5229200"/>
            <a:ext cx="110608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438000" y="5085184"/>
            <a:ext cx="76944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183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4" grpId="0" animBg="1"/>
      <p:bldP spid="55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Bildschirmpräsentation (4:3)</PresentationFormat>
  <Paragraphs>202</Paragraphs>
  <Slides>17</Slides>
  <Notes>16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Times</vt:lpstr>
      <vt:lpstr>Times New Roman</vt:lpstr>
      <vt:lpstr>Wingdings</vt:lpstr>
      <vt:lpstr>Larissa</vt:lpstr>
      <vt:lpstr>1_Larissa</vt:lpstr>
      <vt:lpstr>2_Larissa</vt:lpstr>
      <vt:lpstr>Equation</vt:lpstr>
      <vt:lpstr>Outline: Rutherford scattering</vt:lpstr>
      <vt:lpstr>Rutherford scattering discovery of nucleus</vt:lpstr>
      <vt:lpstr>PowerPoint-Präsentation</vt:lpstr>
      <vt:lpstr>Rutherford scattering discovery of nucleus</vt:lpstr>
      <vt:lpstr>Rutherford scattering discovery of nucleus</vt:lpstr>
      <vt:lpstr>Rutherford scattering discovery of nucleus</vt:lpstr>
      <vt:lpstr>Elastic scattering</vt:lpstr>
      <vt:lpstr>Rutherford scattering</vt:lpstr>
      <vt:lpstr>Rutherford scattering scattering parameters</vt:lpstr>
      <vt:lpstr>Cross section</vt:lpstr>
      <vt:lpstr>Rutherford cross section</vt:lpstr>
      <vt:lpstr>Annular gas-filled parallel-plate avalanche counter (PPAC)</vt:lpstr>
      <vt:lpstr>Experimental set-up at IUAC</vt:lpstr>
      <vt:lpstr>Elastic scattering and nuclear radius</vt:lpstr>
      <vt:lpstr>Elastic scattering and nuclear radius</vt:lpstr>
      <vt:lpstr>High-energy Coulomb excitation grazing angle</vt:lpstr>
      <vt:lpstr>High-energy Coulomb excitation grazing angle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337</cp:revision>
  <dcterms:created xsi:type="dcterms:W3CDTF">2016-04-06T12:04:03Z</dcterms:created>
  <dcterms:modified xsi:type="dcterms:W3CDTF">2022-06-19T06:21:59Z</dcterms:modified>
</cp:coreProperties>
</file>