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54" r:id="rId2"/>
    <p:sldId id="355" r:id="rId3"/>
    <p:sldId id="286" r:id="rId4"/>
    <p:sldId id="356" r:id="rId5"/>
    <p:sldId id="285" r:id="rId6"/>
    <p:sldId id="288" r:id="rId7"/>
    <p:sldId id="264" r:id="rId8"/>
    <p:sldId id="265" r:id="rId9"/>
    <p:sldId id="289" r:id="rId10"/>
    <p:sldId id="290" r:id="rId11"/>
    <p:sldId id="291" r:id="rId12"/>
    <p:sldId id="292" r:id="rId13"/>
    <p:sldId id="27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78" r:id="rId22"/>
    <p:sldId id="274" r:id="rId23"/>
    <p:sldId id="275" r:id="rId24"/>
    <p:sldId id="270" r:id="rId25"/>
    <p:sldId id="284" r:id="rId26"/>
    <p:sldId id="332" r:id="rId27"/>
    <p:sldId id="353" r:id="rId28"/>
    <p:sldId id="293" r:id="rId29"/>
    <p:sldId id="294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501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9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17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0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67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698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62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8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97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41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32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5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23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0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Outline: </a:t>
            </a:r>
            <a:r>
              <a:rPr lang="el-GR" dirty="0" smtClean="0"/>
              <a:t>γ</a:t>
            </a:r>
            <a:r>
              <a:rPr lang="en-US" dirty="0" smtClean="0"/>
              <a:t>-decay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649037" y="5085184"/>
            <a:ext cx="4012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spectrum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in </a:t>
            </a:r>
            <a:r>
              <a:rPr lang="el-GR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of electromagnetic radiation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particle transition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conversion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electrons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Electric/magnetic </a:t>
            </a:r>
            <a:r>
              <a:rPr lang="en-US" dirty="0"/>
              <a:t>d</a:t>
            </a:r>
            <a:r>
              <a:rPr lang="en-US" dirty="0" smtClean="0"/>
              <a:t>ipoles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900000"/>
            <a:ext cx="719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and magnetic dipole fields have opposite parity: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dipoles have even parity and electric dipole fields have odd parity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800000"/>
                <a:ext cx="5943102" cy="4748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ℓ+1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00000"/>
                <a:ext cx="5943102" cy="474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2520000"/>
            <a:ext cx="46386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2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</a:t>
            </a:r>
            <a:r>
              <a:rPr lang="en-US" dirty="0"/>
              <a:t>m</a:t>
            </a:r>
            <a:r>
              <a:rPr lang="en-US" dirty="0" smtClean="0"/>
              <a:t>ultipoles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1" y="900000"/>
                <a:ext cx="7812440" cy="4065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possible to describe the angular distribution of the radiation field as a function of the </a:t>
                </a:r>
                <a:r>
                  <a:rPr lang="en-US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multipole order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Legendre polynomials.</a:t>
                </a:r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: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index of radiation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: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multipole order of the radiation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𝐷𝑖𝑝𝑜𝑙𝑒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=2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𝑄𝑢𝑎𝑑𝑟𝑢𝑝𝑜𝑙𝑒</m:t>
                    </m:r>
                  </m:oMath>
                </a14:m>
                <a:r>
                  <a:rPr lang="de-DE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=3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𝑂𝑐𝑡𝑢𝑝𝑜𝑙𝑒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associated Legendre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=1:  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3∙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=2: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35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−30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900000"/>
                <a:ext cx="7812440" cy="4065793"/>
              </a:xfrm>
              <a:prstGeom prst="rect">
                <a:avLst/>
              </a:prstGeom>
              <a:blipFill>
                <a:blip r:embed="rId2"/>
                <a:stretch>
                  <a:fillRect l="-624" t="-900" r="-4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 in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900000"/>
                <a:ext cx="7524408" cy="328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photon is a spin-1 boson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</a:t>
                </a:r>
                <a:r>
                  <a:rPr lang="en-US" dirty="0" smtClean="0"/>
                  <a:t> </a:t>
                </a:r>
                <a:r>
                  <a:rPr lang="el-GR" dirty="0" smtClean="0"/>
                  <a:t>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-decay and </a:t>
                </a:r>
                <a:r>
                  <a:rPr lang="el-GR" dirty="0" smtClean="0"/>
                  <a:t>β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-decay the emitted </a:t>
                </a:r>
                <a:r>
                  <a:rPr lang="el-GR" dirty="0" smtClean="0">
                    <a:latin typeface="Times New Roman"/>
                    <a:cs typeface="Times New Roman"/>
                  </a:rPr>
                  <a:t>γ</a:t>
                </a:r>
                <a:r>
                  <a:rPr lang="en-US" dirty="0" smtClean="0">
                    <a:latin typeface="Times New Roman"/>
                    <a:cs typeface="Times New Roman"/>
                  </a:rPr>
                  <a:t>-ray can carry away units of </a:t>
                </a:r>
                <a:r>
                  <a:rPr lang="en-US" i="1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angular momentum ℓ</a:t>
                </a:r>
                <a:r>
                  <a:rPr lang="en-US" dirty="0" smtClean="0">
                    <a:latin typeface="Times New Roman"/>
                    <a:cs typeface="Times New Roman"/>
                  </a:rPr>
                  <a:t>, which has given us different 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multipolarities</a:t>
                </a:r>
                <a:r>
                  <a:rPr lang="en-US" dirty="0" smtClean="0">
                    <a:latin typeface="Times New Roman"/>
                    <a:cs typeface="Times New Roman"/>
                  </a:rPr>
                  <a:t> for transitions.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For orbital angular momentum, we can have 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/>
                      </a:rPr>
                      <m:t>ℓ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/>
                      </a:rPr>
                      <m:t>=0,1,2,3,⋯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correspond to our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multipolarity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our selection rule is: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524408" cy="3287695"/>
              </a:xfrm>
              <a:prstGeom prst="rect">
                <a:avLst/>
              </a:prstGeom>
              <a:blipFill>
                <a:blip r:embed="rId2"/>
                <a:stretch>
                  <a:fillRect l="-486" t="-1299" r="-10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2915816" y="3573016"/>
            <a:ext cx="3168352" cy="614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Characteristics of </a:t>
            </a:r>
            <a:r>
              <a:rPr lang="en-US" dirty="0" err="1" smtClean="0">
                <a:latin typeface="Times New Roman"/>
                <a:cs typeface="Times New Roman"/>
              </a:rPr>
              <a:t>multipolarity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92642"/>
              </p:ext>
            </p:extLst>
          </p:nvPr>
        </p:nvGraphicFramePr>
        <p:xfrm>
          <a:off x="900000" y="900000"/>
          <a:ext cx="4056112" cy="1645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multipolarity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(Eℓ) / </a:t>
                      </a:r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(Mℓ)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distribution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hexadecapole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⁞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0" y="1224000"/>
            <a:ext cx="368808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000" y="900000"/>
            <a:ext cx="567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32000" y="900000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=2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952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0" y="3276000"/>
                <a:ext cx="149951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276000"/>
                <a:ext cx="1499513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0" y="3780000"/>
                <a:ext cx="2393476" cy="411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ℓ≤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780000"/>
                <a:ext cx="2393476" cy="411331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0" y="4320000"/>
                <a:ext cx="1867947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320000"/>
                <a:ext cx="1867947" cy="3792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0000" y="4860000"/>
                <a:ext cx="2140458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860000"/>
                <a:ext cx="2140458" cy="3792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3600000" y="3276000"/>
            <a:ext cx="2263764" cy="196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2−0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2+0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182848" y="3600000"/>
                <a:ext cx="27109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ℓ=2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this is a stretched transition</a:t>
                </a:r>
                <a:endParaRPr lang="en-US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848" y="3600000"/>
                <a:ext cx="2710999" cy="646331"/>
              </a:xfrm>
              <a:prstGeom prst="rect">
                <a:avLst/>
              </a:prstGeom>
              <a:blipFill>
                <a:blip r:embed="rId4"/>
                <a:stretch>
                  <a:fillRect l="-1573" t="-6604" r="-1798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4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de-DE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080110" y="3600000"/>
                <a:ext cx="49164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and the transition can be a mix of 5 </a:t>
                </a:r>
                <a:r>
                  <a:rPr lang="en-US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multipolarities</a:t>
                </a:r>
                <a:endParaRPr lang="en-US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10" y="3600000"/>
                <a:ext cx="4916475" cy="646331"/>
              </a:xfrm>
              <a:prstGeom prst="rect">
                <a:avLst/>
              </a:prstGeom>
              <a:blipFill>
                <a:blip r:embed="rId4"/>
                <a:stretch>
                  <a:fillRect t="-6604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9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644008" y="1628800"/>
                <a:ext cx="1117807" cy="391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ℓ,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l-GR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28800"/>
                <a:ext cx="1117807" cy="391517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720000" y="306000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transitions: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254471" y="3445430"/>
                <a:ext cx="256775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𝑒𝑙𝑒𝑐𝑡𝑟𝑖𝑐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71" y="3445430"/>
                <a:ext cx="2567754" cy="392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54471" y="3838423"/>
                <a:ext cx="2914003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𝑚𝑎𝑔𝑛𝑒𝑡𝑖𝑐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71" y="3838423"/>
                <a:ext cx="2914003" cy="379206"/>
              </a:xfrm>
              <a:prstGeom prst="rect">
                <a:avLst/>
              </a:prstGeom>
              <a:blipFill rotWithShape="1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505059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505059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17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0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2−0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2+0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908738" y="3600000"/>
                <a:ext cx="3259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ℓ=2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no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change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in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parity</m:t>
                      </m:r>
                    </m:oMath>
                  </m:oMathPara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38" y="3600000"/>
                <a:ext cx="325922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1549866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1549866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9" t="-4065" r="-250898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Gerader Verbinder 10"/>
          <p:cNvCxnSpPr/>
          <p:nvPr/>
        </p:nvCxnSpPr>
        <p:spPr>
          <a:xfrm>
            <a:off x="4574735" y="5054141"/>
            <a:ext cx="492787" cy="3675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3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 smtClean="0">
                <a:solidFill>
                  <a:srgbClr val="0000CC"/>
                </a:solidFill>
              </a:rPr>
              <a:t>-</a:t>
            </a:r>
            <a:endParaRPr lang="de-DE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blipFill>
                <a:blip r:embed="rId4"/>
                <a:stretch>
                  <a:fillRect l="-1403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903680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bg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903680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bg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feld 2"/>
          <p:cNvSpPr txBox="1"/>
          <p:nvPr/>
        </p:nvSpPr>
        <p:spPr>
          <a:xfrm>
            <a:off x="3295059" y="55800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r>
              <a:rPr lang="de-DE" dirty="0" smtClean="0"/>
              <a:t> E1,M2,E3,M4,E5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3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>
                <a:solidFill>
                  <a:srgbClr val="0000CC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03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295059" y="5580000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M1,E2,M3,E4,M5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6574903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6574903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18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ray spectroscopy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2271117"/>
            <a:ext cx="39338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0000" y="900000"/>
            <a:ext cx="79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-decay is an </a:t>
            </a:r>
            <a:r>
              <a:rPr lang="en-US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electromagnetic process </a:t>
            </a:r>
            <a:r>
              <a:rPr lang="en-US" dirty="0" smtClean="0">
                <a:latin typeface="Times New Roman"/>
                <a:cs typeface="Times New Roman"/>
              </a:rPr>
              <a:t>where the nucleus decreases in excitation energy, but does not change proton or neutron numbers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This decay process only involves the emission of photons (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 carry spin 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900000"/>
                <a:ext cx="3480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M1,E2,M3,E4,M5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900000"/>
                <a:ext cx="3480312" cy="369332"/>
              </a:xfrm>
              <a:prstGeom prst="rect">
                <a:avLst/>
              </a:prstGeom>
              <a:blipFill>
                <a:blip r:embed="rId2"/>
                <a:stretch>
                  <a:fillRect t="-11667" r="-1226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880000" y="1440000"/>
                <a:ext cx="3416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E1,M2,E3,M4,E5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1440000"/>
                <a:ext cx="3416192" cy="369332"/>
              </a:xfrm>
              <a:prstGeom prst="rect">
                <a:avLst/>
              </a:prstGeom>
              <a:blipFill>
                <a:blip r:embed="rId3"/>
                <a:stretch>
                  <a:fillRect t="-9836" r="-1070" b="-22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908515" y="2160000"/>
                <a:ext cx="536396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 only the lowest 2 multipoles compete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(for reasons we will see later)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multipole generally only competes if it is electric: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515" y="2160000"/>
                <a:ext cx="5363969" cy="1477328"/>
              </a:xfrm>
              <a:prstGeom prst="rect">
                <a:avLst/>
              </a:prstGeom>
              <a:blipFill>
                <a:blip r:embed="rId4"/>
                <a:stretch>
                  <a:fillRect t="-2058" r="-455" b="-49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880000" y="3960000"/>
                <a:ext cx="2420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M1/E2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960000"/>
                <a:ext cx="2420727" cy="369332"/>
              </a:xfrm>
              <a:prstGeom prst="rect">
                <a:avLst/>
              </a:prstGeom>
              <a:blipFill>
                <a:blip r:embed="rId5"/>
                <a:stretch>
                  <a:fillRect t="-11667" r="-1508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880000" y="4500000"/>
                <a:ext cx="5017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almost pure E1 (very little M2 admixture)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500000"/>
                <a:ext cx="5017592" cy="369332"/>
              </a:xfrm>
              <a:prstGeom prst="rect">
                <a:avLst/>
              </a:prstGeom>
              <a:blipFill>
                <a:blip r:embed="rId6"/>
                <a:stretch>
                  <a:fillRect t="-9836" r="-364" b="-22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2771800" y="3861048"/>
            <a:ext cx="5040560" cy="10082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Characteristics of </a:t>
            </a:r>
            <a:r>
              <a:rPr lang="en-US" dirty="0" err="1" smtClean="0">
                <a:latin typeface="Times New Roman"/>
                <a:cs typeface="Times New Roman"/>
              </a:rPr>
              <a:t>multipolarity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81067"/>
              </p:ext>
            </p:extLst>
          </p:nvPr>
        </p:nvGraphicFramePr>
        <p:xfrm>
          <a:off x="900000" y="900000"/>
          <a:ext cx="4056112" cy="1645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multipolarity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(Eℓ) / </a:t>
                      </a:r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(Mℓ)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distribution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hexadecapole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⁞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20000" y="2880000"/>
            <a:ext cx="681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multipoles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de-DE" sz="1600" dirty="0" smtClean="0">
                <a:latin typeface="Times New Roman"/>
                <a:cs typeface="Times New Roman"/>
              </a:rPr>
              <a:t>(Eℓ) = (-1)</a:t>
            </a:r>
            <a:r>
              <a:rPr lang="de-DE" sz="1600" baseline="30000" dirty="0" smtClean="0">
                <a:latin typeface="Times New Roman"/>
                <a:cs typeface="Times New Roman"/>
              </a:rPr>
              <a:t>ℓ</a:t>
            </a:r>
            <a:r>
              <a:rPr lang="de-DE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magnetic multipoles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de-DE" sz="1600" dirty="0" smtClean="0">
                <a:latin typeface="Times New Roman"/>
                <a:cs typeface="Times New Roman"/>
              </a:rPr>
              <a:t>(Mℓ) = (-1)</a:t>
            </a:r>
            <a:r>
              <a:rPr lang="de-DE" sz="1600" baseline="30000" dirty="0" smtClean="0">
                <a:latin typeface="Times New Roman"/>
                <a:cs typeface="Times New Roman"/>
              </a:rPr>
              <a:t>ℓ+1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0" y="1224000"/>
            <a:ext cx="368808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000" y="900000"/>
            <a:ext cx="567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32000" y="900000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=2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3600000"/>
                <a:ext cx="8241167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radiated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proportional to: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σ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means either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E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or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M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and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  <a:cs typeface="Times New Roman"/>
                      </a:rPr>
                      <m:t>ℳ</m:t>
                    </m:r>
                    <m:d>
                      <m:d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de-DE" sz="1600" i="1" smtClean="0">
                            <a:latin typeface="Cambria Math"/>
                            <a:ea typeface="Cambria Math"/>
                            <a:cs typeface="Times New Roman"/>
                          </a:rPr>
                          <m:t>𝜎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 or M multipole moment of the appropriate kind.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00000"/>
                <a:ext cx="8241167" cy="1600438"/>
              </a:xfrm>
              <a:prstGeom prst="rect">
                <a:avLst/>
              </a:prstGeom>
              <a:blipFill rotWithShape="1">
                <a:blip r:embed="rId3"/>
                <a:stretch>
                  <a:fillRect l="-370" t="-1908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865677" y="4041109"/>
                <a:ext cx="4370619" cy="61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∙ℓ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2ℓ+1</m:t>
                                      </m:r>
                                    </m:e>
                                  </m:d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‼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2ℓ+2</m:t>
                          </m:r>
                        </m:sup>
                      </m:sSup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77" y="4041109"/>
                <a:ext cx="4370619" cy="6120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Emission of electromagnetic radiation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000"/>
            <a:ext cx="46863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4725144"/>
                <a:ext cx="7956456" cy="852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E</a:t>
                </a:r>
                <a:r>
                  <a:rPr lang="el-GR" sz="1600" baseline="-250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= E</a:t>
                </a:r>
                <a:r>
                  <a:rPr lang="de-DE" sz="160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– </a:t>
                </a:r>
                <a:r>
                  <a:rPr lang="de-DE" sz="1600" dirty="0" err="1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-25000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is the energy of the emitted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quantum in MeV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(E</a:t>
                </a:r>
                <a:r>
                  <a:rPr lang="de-DE" sz="160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, </a:t>
                </a:r>
                <a:r>
                  <a:rPr lang="de-DE" sz="1600" dirty="0" err="1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-25000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are the nuclear level energies, respectively), and the reduced transition probabilities B(E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ℓ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) in units of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30000" dirty="0" smtClean="0">
                    <a:latin typeface="Times New Roman"/>
                    <a:cs typeface="Times New Roman"/>
                  </a:rPr>
                  <a:t>2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barn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)</a:t>
                </a:r>
                <a:r>
                  <a:rPr lang="de-DE" sz="1600" baseline="30000" dirty="0" smtClean="0">
                    <a:latin typeface="Times New Roman"/>
                    <a:cs typeface="Times New Roman"/>
                  </a:rPr>
                  <a:t>ℓ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and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B(M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ℓ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)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in units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/>
                          </a:rPr>
                          <m:t>𝜇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𝑁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bSup>
                    <m:r>
                      <a:rPr lang="de-DE" sz="1600" b="0" i="1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cs typeface="Times New Roman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  <a:cs typeface="Times New Roman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de-DE" sz="1600" b="0" i="1" smtClean="0">
                        <a:latin typeface="Cambria Math"/>
                        <a:cs typeface="Times New Roman"/>
                      </a:rPr>
                      <m:t>  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/>
                                <a:cs typeface="Times New Roman"/>
                              </a:rPr>
                              <m:t>𝑓𝑚</m:t>
                            </m:r>
                          </m:e>
                        </m:d>
                      </m:e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ℓ</m:t>
                        </m:r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−2</m:t>
                        </m:r>
                      </m:sup>
                    </m:sSup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725144"/>
                <a:ext cx="7956456" cy="852349"/>
              </a:xfrm>
              <a:prstGeom prst="rect">
                <a:avLst/>
              </a:prstGeom>
              <a:blipFill rotWithShape="1">
                <a:blip r:embed="rId3"/>
                <a:stretch>
                  <a:fillRect l="-383" t="-2143" b="-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3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Single particle transition (</a:t>
            </a:r>
            <a:r>
              <a:rPr lang="en-US" dirty="0" err="1" smtClean="0">
                <a:latin typeface="Times New Roman"/>
                <a:cs typeface="Times New Roman"/>
              </a:rPr>
              <a:t>Weisskopf</a:t>
            </a:r>
            <a:r>
              <a:rPr lang="en-US" dirty="0" smtClean="0">
                <a:latin typeface="Times New Roman"/>
                <a:cs typeface="Times New Roman"/>
              </a:rPr>
              <a:t> estimate)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9" y="720009"/>
            <a:ext cx="4199289" cy="5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2" y="1404000"/>
            <a:ext cx="5174734" cy="5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9" y="2160000"/>
            <a:ext cx="4906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few values of  </a:t>
            </a:r>
            <a:r>
              <a:rPr lang="el-GR" sz="1600" dirty="0" smtClean="0">
                <a:latin typeface="Times New Roman"/>
                <a:cs typeface="Times New Roman"/>
              </a:rPr>
              <a:t>λ</a:t>
            </a:r>
            <a:r>
              <a:rPr lang="de-DE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dirty="0" err="1">
                <a:latin typeface="Times New Roman"/>
                <a:cs typeface="Times New Roman"/>
              </a:rPr>
              <a:t>W</a:t>
            </a:r>
            <a:r>
              <a:rPr lang="en-US" sz="1600" dirty="0" err="1" smtClean="0">
                <a:latin typeface="Times New Roman"/>
                <a:cs typeface="Times New Roman"/>
              </a:rPr>
              <a:t>eisskopf</a:t>
            </a:r>
            <a:r>
              <a:rPr lang="en-US" sz="1600" dirty="0" smtClean="0">
                <a:latin typeface="Times New Roman"/>
                <a:cs typeface="Times New Roman"/>
              </a:rPr>
              <a:t> estimates are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0"/>
            <a:ext cx="3867638" cy="191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5402458" y="2481577"/>
            <a:ext cx="3553406" cy="3940977"/>
            <a:chOff x="5402458" y="2481577"/>
            <a:chExt cx="3553406" cy="394097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481577"/>
              <a:ext cx="3231736" cy="3663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6588000" y="6084000"/>
              <a:ext cx="2165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gamma energy E</a:t>
              </a:r>
              <a:r>
                <a:rPr lang="el-GR" sz="1600" baseline="-25000" dirty="0" smtClean="0">
                  <a:latin typeface="Times New Roman"/>
                  <a:cs typeface="Times New Roman"/>
                </a:rPr>
                <a:t>γ</a:t>
              </a:r>
              <a:r>
                <a:rPr lang="de-DE" sz="1600" dirty="0" smtClean="0">
                  <a:latin typeface="Times New Roman"/>
                  <a:cs typeface="Times New Roman"/>
                </a:rPr>
                <a:t> [</a:t>
              </a:r>
              <a:r>
                <a:rPr lang="de-DE" sz="1600" dirty="0" err="1" smtClean="0">
                  <a:latin typeface="Times New Roman"/>
                  <a:cs typeface="Times New Roman"/>
                </a:rPr>
                <a:t>keV</a:t>
              </a:r>
              <a:r>
                <a:rPr lang="de-DE" sz="1600" dirty="0" smtClean="0">
                  <a:latin typeface="Times New Roman"/>
                  <a:cs typeface="Times New Roman"/>
                </a:rPr>
                <a:t>]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 rot="16200000">
              <a:off x="4356000" y="3996000"/>
              <a:ext cx="2452916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 probability </a:t>
              </a:r>
              <a:r>
                <a:rPr lang="el-GR" sz="1600" dirty="0" smtClean="0">
                  <a:latin typeface="Times New Roman"/>
                  <a:cs typeface="Times New Roman"/>
                </a:rPr>
                <a:t>λ</a:t>
              </a:r>
              <a:r>
                <a:rPr lang="de-DE" sz="1600" dirty="0" smtClean="0">
                  <a:latin typeface="Times New Roman"/>
                  <a:cs typeface="Times New Roman"/>
                </a:rPr>
                <a:t> [s</a:t>
              </a:r>
              <a:r>
                <a:rPr lang="de-DE" sz="1600" baseline="30000" dirty="0" smtClean="0">
                  <a:latin typeface="Times New Roman"/>
                  <a:cs typeface="Times New Roman"/>
                </a:rPr>
                <a:t>-1</a:t>
              </a:r>
              <a:r>
                <a:rPr lang="de-DE" sz="1600" dirty="0" smtClean="0">
                  <a:latin typeface="Times New Roman"/>
                  <a:cs typeface="Times New Roman"/>
                </a:rPr>
                <a:t>]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3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Conversion electrons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241287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21"/>
              <p:cNvSpPr txBox="1">
                <a:spLocks noChangeArrowheads="1"/>
              </p:cNvSpPr>
              <p:nvPr/>
            </p:nvSpPr>
            <p:spPr bwMode="auto">
              <a:xfrm>
                <a:off x="611561" y="4096756"/>
                <a:ext cx="5616624" cy="1968424"/>
              </a:xfrm>
              <a:prstGeom prst="rect">
                <a:avLst/>
              </a:prstGeom>
              <a:solidFill>
                <a:srgbClr val="CCFFCC">
                  <a:alpha val="20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Energetics of CE-decay (</a:t>
                </a:r>
                <a:r>
                  <a:rPr lang="en-US" altLang="de-DE" sz="1400" b="1" dirty="0" err="1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de-DE" sz="1400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=K, L, M,….)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de-DE" sz="1400" b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ce,i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BE,i</a:t>
                </a:r>
                <a:endParaRPr lang="en-US" altLang="de-DE" sz="1400" b="1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4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de-DE" sz="1400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and CE-decays are independent; transition probability (λ ~ Intensity)</a:t>
                </a:r>
                <a:r>
                  <a:rPr lang="en-US" altLang="de-DE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4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de-DE" sz="1400" b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de-DE" sz="1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de-DE" sz="1400" b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de-DE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4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de-DE" sz="1400" b="1" dirty="0" smtClean="0">
                    <a:solidFill>
                      <a:srgbClr val="00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Conversion coefficient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de-DE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de-DE" sz="14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DE" altLang="de-DE" sz="14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de-DE" altLang="de-DE" sz="1400" b="1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de-DE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𝑪𝑬</m:t>
                              </m:r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de-DE" altLang="de-DE" sz="1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de-DE" sz="1400" b="1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de-DE" sz="800" b="1" baseline="-25000" dirty="0" smtClean="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4" name="Text 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4096756"/>
                <a:ext cx="5616624" cy="1968424"/>
              </a:xfrm>
              <a:prstGeom prst="rect">
                <a:avLst/>
              </a:prstGeom>
              <a:blipFill rotWithShape="1">
                <a:blip r:embed="rId3"/>
                <a:stretch>
                  <a:fillRect l="-10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4104000"/>
            <a:ext cx="2839458" cy="134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Internal conversion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241287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3960000"/>
            <a:ext cx="795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electromagnetic transition internal conversion can occur instead of emission of gamma radiation. In this case the transition energy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E</a:t>
            </a:r>
            <a:r>
              <a:rPr lang="el-GR" sz="1600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will be transferred to an electron of the atomic shell.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15616" y="4860000"/>
            <a:ext cx="1281056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el-GR" baseline="-25000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 - </a:t>
            </a:r>
            <a:r>
              <a:rPr lang="de-DE" dirty="0" err="1" smtClean="0">
                <a:latin typeface="Times New Roman"/>
                <a:cs typeface="Times New Roman"/>
              </a:rPr>
              <a:t>B</a:t>
            </a:r>
            <a:r>
              <a:rPr lang="de-DE" baseline="-25000" dirty="0" err="1" smtClean="0">
                <a:latin typeface="Times New Roman"/>
                <a:cs typeface="Times New Roman"/>
              </a:rPr>
              <a:t>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71800" y="4788000"/>
            <a:ext cx="29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kinetic energy of the electron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binding energy of the electron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80000" y="5544000"/>
            <a:ext cx="2776722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conversion is important for: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nuclei ~ Z</a:t>
            </a:r>
            <a:r>
              <a:rPr lang="en-US" sz="1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multipolarities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1400" dirty="0" smtClean="0">
                <a:latin typeface="Times New Roman"/>
                <a:cs typeface="Times New Roman"/>
              </a:rPr>
              <a:t>ℓ or Mℓ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small transition energies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294335" y="5670732"/>
                <a:ext cx="3578737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335" y="5670732"/>
                <a:ext cx="3578737" cy="700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spectroscopy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4708550" cy="28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343652" y="2348880"/>
                <a:ext cx="1300356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ΔΩ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=26%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52" y="2348880"/>
                <a:ext cx="1300356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97" y="613517"/>
            <a:ext cx="4336603" cy="566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5040000"/>
                <a:ext cx="4066883" cy="3441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1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1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040000"/>
                <a:ext cx="4066883" cy="344133"/>
              </a:xfrm>
              <a:prstGeom prst="rect">
                <a:avLst/>
              </a:prstGeom>
              <a:blipFill rotWithShape="1">
                <a:blip r:embed="rId5"/>
                <a:stretch>
                  <a:fillRect t="-51724" b="-913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5400000"/>
                <a:ext cx="26006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=</m:t>
                      </m:r>
                      <m:r>
                        <a:rPr lang="de-DE" sz="9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+</m:t>
                      </m:r>
                      <m:r>
                        <a:rPr lang="de-DE" sz="9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9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9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9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400000"/>
                <a:ext cx="2600647" cy="2308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4725144"/>
            <a:ext cx="2935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Doppler shift correction for projectile: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66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Orange setup for conversion electron spectroscopy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12000"/>
            <a:ext cx="4560965" cy="31130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612000"/>
            <a:ext cx="2711431" cy="22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Comparison of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DE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decay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decay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23461" y="804974"/>
                <a:ext cx="3900683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1239.84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61" y="804974"/>
                <a:ext cx="3900683" cy="5286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720000" y="900000"/>
            <a:ext cx="2103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Broglie wavelength: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36931"/>
                  </p:ext>
                </p:extLst>
              </p:nvPr>
            </p:nvGraphicFramePr>
            <p:xfrm>
              <a:off x="1620000" y="1620000"/>
              <a:ext cx="5640288" cy="12058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8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202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68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[MeV]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Broglie </a:t>
                          </a:r>
                          <a:r>
                            <a:rPr lang="el-GR" sz="1200" dirty="0" smtClean="0">
                              <a:latin typeface="Times New Roman"/>
                              <a:cs typeface="Times New Roman"/>
                            </a:rPr>
                            <a:t>λ</a:t>
                          </a:r>
                          <a:r>
                            <a:rPr lang="de-DE" sz="1200" dirty="0" smtClean="0">
                              <a:latin typeface="Times New Roman"/>
                              <a:cs typeface="Times New Roman"/>
                            </a:rPr>
                            <a:t> [</a:t>
                          </a:r>
                          <a:r>
                            <a:rPr lang="de-DE" sz="1200" dirty="0" err="1" smtClean="0">
                              <a:latin typeface="Times New Roman"/>
                              <a:cs typeface="Times New Roman"/>
                            </a:rPr>
                            <a:t>fm</a:t>
                          </a:r>
                          <a:r>
                            <a:rPr lang="de-DE" sz="1200" dirty="0" smtClean="0">
                              <a:latin typeface="Times New Roman"/>
                              <a:cs typeface="Times New Roman"/>
                            </a:rPr>
                            <a:t>]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dirty="0" smtClean="0">
                              <a:latin typeface="Times New Roman"/>
                              <a:cs typeface="Times New Roman"/>
                            </a:rPr>
                            <a:t>α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-particle, m</a:t>
                          </a:r>
                          <a:r>
                            <a:rPr lang="el-GR" sz="1200" baseline="-25000" noProof="0" dirty="0" smtClean="0">
                              <a:latin typeface="Times New Roman"/>
                              <a:cs typeface="Times New Roman"/>
                            </a:rPr>
                            <a:t>α</a:t>
                          </a:r>
                          <a:r>
                            <a:rPr lang="de-DE" sz="1200" noProof="0" dirty="0" smtClean="0">
                              <a:latin typeface="Times New Roman"/>
                              <a:cs typeface="Times New Roman"/>
                            </a:rPr>
                            <a:t> = 3727 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MeV</a:t>
                          </a:r>
                          <a:r>
                            <a:rPr lang="de-DE" sz="1200" noProof="0" dirty="0" smtClean="0">
                              <a:latin typeface="Times New Roman"/>
                              <a:cs typeface="Times New Roman"/>
                            </a:rPr>
                            <a:t>/c</a:t>
                          </a:r>
                          <a:r>
                            <a:rPr lang="de-DE" sz="1200" baseline="30000" noProof="0" dirty="0" smtClean="0">
                              <a:latin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 </a:t>
                          </a:r>
                          <a:endParaRPr lang="en-US" sz="12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6.42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03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noProof="0" dirty="0" smtClean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-particle, m</a:t>
                          </a:r>
                          <a:r>
                            <a:rPr lang="de-DE" sz="1200" baseline="-25000" noProof="0" dirty="0" smtClean="0">
                              <a:latin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1200" noProof="0" dirty="0" smtClean="0">
                              <a:latin typeface="Times New Roman"/>
                              <a:cs typeface="Times New Roman"/>
                            </a:rPr>
                            <a:t> = 0.511 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MeV</a:t>
                          </a:r>
                          <a:r>
                            <a:rPr lang="de-DE" sz="1200" noProof="0" dirty="0" smtClean="0">
                              <a:latin typeface="Times New Roman"/>
                              <a:cs typeface="Times New Roman"/>
                            </a:rPr>
                            <a:t>/c</a:t>
                          </a:r>
                          <a:r>
                            <a:rPr lang="de-DE" sz="1200" baseline="30000" noProof="0" dirty="0" smtClean="0">
                              <a:latin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 </a:t>
                          </a:r>
                          <a:endParaRPr lang="en-US" sz="1200" noProof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871.92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60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dirty="0" smtClean="0">
                              <a:latin typeface="Times New Roman"/>
                              <a:cs typeface="Times New Roman"/>
                            </a:rPr>
                            <a:t>γ</a:t>
                          </a:r>
                          <a:r>
                            <a:rPr lang="de-DE" sz="1200" dirty="0" smtClean="0">
                              <a:latin typeface="Times New Roman"/>
                              <a:cs typeface="Times New Roman"/>
                            </a:rPr>
                            <a:t>-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photon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1240</m:t>
                                    </m:r>
                                  </m:num>
                                  <m:den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401143"/>
                  </p:ext>
                </p:extLst>
              </p:nvPr>
            </p:nvGraphicFramePr>
            <p:xfrm>
              <a:off x="1620000" y="1620000"/>
              <a:ext cx="5640288" cy="12058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1088008"/>
                    <a:gridCol w="2520280"/>
                  </a:tblGrid>
                  <a:tr h="2968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[MeV]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 Broglie </a:t>
                          </a:r>
                          <a:r>
                            <a:rPr lang="el-GR" sz="1200" dirty="0" smtClean="0">
                              <a:latin typeface="Times New Roman"/>
                              <a:cs typeface="Times New Roman"/>
                            </a:rPr>
                            <a:t>λ</a:t>
                          </a:r>
                          <a:r>
                            <a:rPr lang="de-DE" sz="1200" dirty="0" smtClean="0">
                              <a:latin typeface="Times New Roman"/>
                              <a:cs typeface="Times New Roman"/>
                            </a:rPr>
                            <a:t> [</a:t>
                          </a:r>
                          <a:r>
                            <a:rPr lang="de-DE" sz="1200" dirty="0" err="1" smtClean="0">
                              <a:latin typeface="Times New Roman"/>
                              <a:cs typeface="Times New Roman"/>
                            </a:rPr>
                            <a:t>fm</a:t>
                          </a:r>
                          <a:r>
                            <a:rPr lang="de-DE" sz="1200" dirty="0" smtClean="0">
                              <a:latin typeface="Times New Roman"/>
                              <a:cs typeface="Times New Roman"/>
                            </a:rPr>
                            <a:t>]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dirty="0" smtClean="0">
                              <a:latin typeface="Times New Roman"/>
                              <a:cs typeface="Times New Roman"/>
                            </a:rPr>
                            <a:t>α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-particle, m</a:t>
                          </a:r>
                          <a:r>
                            <a:rPr lang="el-GR" sz="1200" baseline="-25000" noProof="0" dirty="0" smtClean="0">
                              <a:latin typeface="Times New Roman"/>
                              <a:cs typeface="Times New Roman"/>
                            </a:rPr>
                            <a:t>α</a:t>
                          </a:r>
                          <a:r>
                            <a:rPr lang="de-DE" sz="1200" noProof="0" dirty="0" smtClean="0">
                              <a:latin typeface="Times New Roman"/>
                              <a:cs typeface="Times New Roman"/>
                            </a:rPr>
                            <a:t> = 3727 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MeV</a:t>
                          </a:r>
                          <a:r>
                            <a:rPr lang="de-DE" sz="1200" noProof="0" dirty="0" smtClean="0">
                              <a:latin typeface="Times New Roman"/>
                              <a:cs typeface="Times New Roman"/>
                            </a:rPr>
                            <a:t>/c</a:t>
                          </a:r>
                          <a:r>
                            <a:rPr lang="de-DE" sz="1200" baseline="30000" noProof="0" dirty="0" smtClean="0">
                              <a:latin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 </a:t>
                          </a:r>
                          <a:endParaRPr lang="en-US" sz="12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6.42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noProof="0" dirty="0" smtClean="0">
                              <a:latin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-particle, m</a:t>
                          </a:r>
                          <a:r>
                            <a:rPr lang="de-DE" sz="1200" baseline="-25000" noProof="0" dirty="0" smtClean="0">
                              <a:latin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1200" noProof="0" dirty="0" smtClean="0">
                              <a:latin typeface="Times New Roman"/>
                              <a:cs typeface="Times New Roman"/>
                            </a:rPr>
                            <a:t> = 0.511 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MeV</a:t>
                          </a:r>
                          <a:r>
                            <a:rPr lang="de-DE" sz="1200" noProof="0" dirty="0" smtClean="0">
                              <a:latin typeface="Times New Roman"/>
                              <a:cs typeface="Times New Roman"/>
                            </a:rPr>
                            <a:t>/c</a:t>
                          </a:r>
                          <a:r>
                            <a:rPr lang="de-DE" sz="1200" baseline="30000" noProof="0" dirty="0" smtClean="0">
                              <a:latin typeface="Times New Roman"/>
                              <a:cs typeface="Times New Roman"/>
                            </a:rPr>
                            <a:t>2</a:t>
                          </a:r>
                          <a:r>
                            <a:rPr lang="en-US" sz="1200" noProof="0" dirty="0" smtClean="0">
                              <a:latin typeface="Times New Roman"/>
                              <a:cs typeface="Times New Roman"/>
                            </a:rPr>
                            <a:t> </a:t>
                          </a:r>
                          <a:endParaRPr lang="en-US" sz="1200" noProof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871.92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32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dirty="0" smtClean="0">
                              <a:latin typeface="Times New Roman"/>
                              <a:cs typeface="Times New Roman"/>
                            </a:rPr>
                            <a:t>γ</a:t>
                          </a:r>
                          <a:r>
                            <a:rPr lang="de-DE" sz="1200" dirty="0" smtClean="0">
                              <a:latin typeface="Times New Roman"/>
                              <a:cs typeface="Times New Roman"/>
                            </a:rPr>
                            <a:t>-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photon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4213" t="-261818" b="-1581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feld 6"/>
          <p:cNvSpPr txBox="1"/>
          <p:nvPr/>
        </p:nvSpPr>
        <p:spPr>
          <a:xfrm>
            <a:off x="720001" y="3600000"/>
            <a:ext cx="781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-particles </a:t>
            </a:r>
            <a:r>
              <a:rPr lang="en-US" sz="1600" dirty="0" smtClean="0">
                <a:latin typeface="Times New Roman"/>
                <a:cs typeface="Times New Roman"/>
              </a:rPr>
              <a:t>this dimension is somewhat smaller than the nucleus and this is why a semi-classical treatment of </a:t>
            </a:r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dirty="0" smtClean="0">
                <a:latin typeface="Times New Roman"/>
                <a:cs typeface="Times New Roman"/>
              </a:rPr>
              <a:t>-decay is successful</a:t>
            </a:r>
            <a:r>
              <a:rPr lang="de-DE" sz="16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The typical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-particle </a:t>
            </a:r>
            <a:r>
              <a:rPr lang="en-US" sz="1600" dirty="0" smtClean="0">
                <a:latin typeface="Times New Roman"/>
                <a:cs typeface="Times New Roman"/>
              </a:rPr>
              <a:t>has a large wavelength </a:t>
            </a:r>
            <a:r>
              <a:rPr lang="el-GR" sz="1600" dirty="0" smtClean="0">
                <a:latin typeface="Times New Roman"/>
                <a:cs typeface="Times New Roman"/>
              </a:rPr>
              <a:t>λ</a:t>
            </a:r>
            <a:r>
              <a:rPr lang="de-DE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in comparison to the nuclear size and a quantum mechanical is dictated and wave analysis is called for.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For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de-DE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decay </a:t>
            </a:r>
            <a:r>
              <a:rPr lang="en-US" sz="1600" dirty="0" smtClean="0">
                <a:latin typeface="Times New Roman"/>
                <a:cs typeface="Times New Roman"/>
              </a:rPr>
              <a:t>the wavelength </a:t>
            </a:r>
            <a:r>
              <a:rPr lang="el-GR" sz="1600" dirty="0" smtClean="0">
                <a:latin typeface="Times New Roman"/>
                <a:cs typeface="Times New Roman"/>
              </a:rPr>
              <a:t>λ</a:t>
            </a:r>
            <a:r>
              <a:rPr lang="de-DE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ranges </a:t>
            </a:r>
            <a:r>
              <a:rPr lang="en-US" sz="1600" smtClean="0">
                <a:latin typeface="Times New Roman"/>
                <a:cs typeface="Times New Roman"/>
              </a:rPr>
              <a:t>from 12400 </a:t>
            </a:r>
            <a:r>
              <a:rPr lang="en-US" sz="1600" dirty="0" smtClean="0">
                <a:latin typeface="Times New Roman"/>
                <a:cs typeface="Times New Roman"/>
              </a:rPr>
              <a:t>– 1240 </a:t>
            </a:r>
            <a:r>
              <a:rPr lang="en-US" sz="1600" dirty="0" err="1" smtClean="0">
                <a:latin typeface="Times New Roman"/>
                <a:cs typeface="Times New Roman"/>
              </a:rPr>
              <a:t>fm</a:t>
            </a:r>
            <a:r>
              <a:rPr lang="en-US" sz="1600" dirty="0" smtClean="0">
                <a:latin typeface="Times New Roman"/>
                <a:cs typeface="Times New Roman"/>
              </a:rPr>
              <a:t> (0.1 – 1 MeV</a:t>
            </a:r>
            <a:r>
              <a:rPr lang="de-DE" sz="1600" dirty="0" smtClean="0">
                <a:latin typeface="Times New Roman"/>
                <a:cs typeface="Times New Roman"/>
              </a:rPr>
              <a:t>). </a:t>
            </a:r>
            <a:r>
              <a:rPr lang="en-US" sz="1600" dirty="0" smtClean="0">
                <a:latin typeface="Times New Roman"/>
                <a:cs typeface="Times New Roman"/>
              </a:rPr>
              <a:t>Clearly, only a quantum mechanical approach has a chance of success.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720000"/>
                <a:ext cx="7956456" cy="312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γ-spectroscopy yields some of the most precise knowledge of nuclear structure, as spin, parity and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Δ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E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are all measurable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.</a:t>
                </a:r>
              </a:p>
              <a:p>
                <a:endParaRPr lang="de-DE" sz="1600" dirty="0">
                  <a:latin typeface="Times New Roman"/>
                  <a:cs typeface="Times New Roman"/>
                </a:endParaRPr>
              </a:p>
              <a:p>
                <a:r>
                  <a:rPr lang="en-US" sz="1600" dirty="0" smtClean="0">
                    <a:latin typeface="Times New Roman"/>
                    <a:cs typeface="Times New Roman"/>
                  </a:rPr>
                  <a:t>Transition rates between initial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  <a:cs typeface="Times New Roman"/>
                          </a:rPr>
                          <m:t>Ψ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𝑁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final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nuclear states, resulting from electromagnetic decay producing a photon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described by Fermi´s Golden rule: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ℳ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electromagnetic transition operator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num>
                      <m:den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density of final states. The photon wave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ℳ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𝑒𝑚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well known, therefore measurements of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λ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provide detailed knowledge of nuclear structure.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720000"/>
                <a:ext cx="7956456" cy="3120085"/>
              </a:xfrm>
              <a:prstGeom prst="rect">
                <a:avLst/>
              </a:prstGeom>
              <a:blipFill rotWithShape="1">
                <a:blip r:embed="rId2"/>
                <a:stretch>
                  <a:fillRect l="-383" t="-586" r="-307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880000" y="2124000"/>
                <a:ext cx="2977097" cy="6359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´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𝑒𝑚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2124000"/>
                <a:ext cx="2977097" cy="6359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3960000"/>
            <a:ext cx="795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l-GR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-decay lifetime is typically 10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-12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[s] </a:t>
            </a:r>
            <a:r>
              <a:rPr lang="en-US" sz="1600" dirty="0" smtClean="0">
                <a:latin typeface="Times New Roman"/>
                <a:cs typeface="Times New Roman"/>
              </a:rPr>
              <a:t>and sometimes even as short as 10</a:t>
            </a:r>
            <a:r>
              <a:rPr lang="en-US" sz="1600" baseline="30000" dirty="0" smtClean="0">
                <a:latin typeface="Times New Roman"/>
                <a:cs typeface="Times New Roman"/>
              </a:rPr>
              <a:t>-19</a:t>
            </a:r>
            <a:r>
              <a:rPr lang="en-US" sz="1600" dirty="0" smtClean="0">
                <a:latin typeface="Times New Roman"/>
                <a:cs typeface="Times New Roman"/>
              </a:rPr>
              <a:t> [s]. However, this time span is an eternity in the life of an excited nucleon. It takes about 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4·10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-22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[s] </a:t>
            </a:r>
            <a:r>
              <a:rPr lang="en-US" sz="1600" dirty="0" smtClean="0">
                <a:latin typeface="Times New Roman"/>
                <a:cs typeface="Times New Roman"/>
              </a:rPr>
              <a:t>for a nucleon to cross the nucleus.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30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0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decay modes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120000" y="720000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conversion coefficients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E0 transitions: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conversion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12000" y="720000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 with spin oriented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correlations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effects</a:t>
            </a: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γ-rays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720000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conversion coefficients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E0 transitions: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e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9"/>
          <p:cNvSpPr>
            <a:spLocks noChangeAspect="1" noChangeArrowheads="1"/>
          </p:cNvSpPr>
          <p:nvPr/>
        </p:nvSpPr>
        <p:spPr bwMode="auto">
          <a:xfrm>
            <a:off x="5708650" y="4660529"/>
            <a:ext cx="107950" cy="107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816100" y="4225554"/>
            <a:ext cx="5222875" cy="1047750"/>
          </a:xfrm>
          <a:prstGeom prst="ellipse">
            <a:avLst/>
          </a:prstGeom>
          <a:noFill/>
          <a:ln w="12700">
            <a:solidFill>
              <a:srgbClr val="0099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11"/>
          <p:cNvSpPr>
            <a:spLocks noChangeAspect="1" noChangeArrowheads="1"/>
          </p:cNvSpPr>
          <p:nvPr/>
        </p:nvSpPr>
        <p:spPr bwMode="auto">
          <a:xfrm>
            <a:off x="1916113" y="4868491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2"/>
          <p:cNvSpPr>
            <a:spLocks noChangeAspect="1" noChangeArrowheads="1"/>
          </p:cNvSpPr>
          <p:nvPr/>
        </p:nvSpPr>
        <p:spPr bwMode="auto">
          <a:xfrm>
            <a:off x="2949575" y="4252541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3"/>
          <p:cNvSpPr>
            <a:spLocks noChangeAspect="1" noChangeArrowheads="1"/>
          </p:cNvSpPr>
          <p:nvPr/>
        </p:nvSpPr>
        <p:spPr bwMode="auto">
          <a:xfrm>
            <a:off x="4676775" y="4173166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Oval 14"/>
          <p:cNvSpPr>
            <a:spLocks noChangeAspect="1" noChangeArrowheads="1"/>
          </p:cNvSpPr>
          <p:nvPr/>
        </p:nvSpPr>
        <p:spPr bwMode="auto">
          <a:xfrm>
            <a:off x="5183188" y="5193929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15"/>
          <p:cNvSpPr>
            <a:spLocks noChangeAspect="1" noChangeArrowheads="1"/>
          </p:cNvSpPr>
          <p:nvPr/>
        </p:nvSpPr>
        <p:spPr bwMode="auto">
          <a:xfrm>
            <a:off x="6716713" y="4946279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Oval 16"/>
          <p:cNvSpPr>
            <a:spLocks noChangeAspect="1" noChangeArrowheads="1"/>
          </p:cNvSpPr>
          <p:nvPr/>
        </p:nvSpPr>
        <p:spPr bwMode="auto">
          <a:xfrm>
            <a:off x="3209925" y="5176466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887663" y="4323979"/>
            <a:ext cx="2876550" cy="835025"/>
          </a:xfrm>
          <a:prstGeom prst="ellipse">
            <a:avLst/>
          </a:prstGeom>
          <a:noFill/>
          <a:ln w="12700">
            <a:solidFill>
              <a:srgbClr val="0099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Oval 18"/>
          <p:cNvSpPr>
            <a:spLocks noChangeAspect="1" noChangeArrowheads="1"/>
          </p:cNvSpPr>
          <p:nvPr/>
        </p:nvSpPr>
        <p:spPr bwMode="auto">
          <a:xfrm>
            <a:off x="2868613" y="4587504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989138" y="4279529"/>
            <a:ext cx="4876800" cy="941387"/>
          </a:xfrm>
          <a:prstGeom prst="ellipse">
            <a:avLst/>
          </a:prstGeom>
          <a:noFill/>
          <a:ln w="12700">
            <a:solidFill>
              <a:srgbClr val="0099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Oval 20"/>
          <p:cNvSpPr>
            <a:spLocks noChangeAspect="1" noChangeArrowheads="1"/>
          </p:cNvSpPr>
          <p:nvPr/>
        </p:nvSpPr>
        <p:spPr bwMode="auto">
          <a:xfrm>
            <a:off x="2384425" y="4436691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Oval 21"/>
          <p:cNvSpPr>
            <a:spLocks noChangeAspect="1" noChangeArrowheads="1"/>
          </p:cNvSpPr>
          <p:nvPr/>
        </p:nvSpPr>
        <p:spPr bwMode="auto">
          <a:xfrm>
            <a:off x="6338888" y="4963741"/>
            <a:ext cx="107950" cy="1079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960813" y="3134941"/>
            <a:ext cx="419100" cy="1262063"/>
            <a:chOff x="1672" y="814"/>
            <a:chExt cx="264" cy="795"/>
          </a:xfrm>
        </p:grpSpPr>
        <p:sp>
          <p:nvSpPr>
            <p:cNvPr id="21" name="Arc 25"/>
            <p:cNvSpPr>
              <a:spLocks/>
            </p:cNvSpPr>
            <p:nvPr/>
          </p:nvSpPr>
          <p:spPr bwMode="auto">
            <a:xfrm rot="-6017452">
              <a:off x="1844" y="1342"/>
              <a:ext cx="75" cy="109"/>
            </a:xfrm>
            <a:custGeom>
              <a:avLst/>
              <a:gdLst>
                <a:gd name="T0" fmla="*/ 75 w 42240"/>
                <a:gd name="T1" fmla="*/ 27 h 21600"/>
                <a:gd name="T2" fmla="*/ 0 w 42240"/>
                <a:gd name="T3" fmla="*/ 18 h 21600"/>
                <a:gd name="T4" fmla="*/ 38 w 422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40" h="21600" fill="none" extrusionOk="0">
                  <a:moveTo>
                    <a:pt x="42239" y="5303"/>
                  </a:moveTo>
                  <a:cubicBezTo>
                    <a:pt x="39812" y="14887"/>
                    <a:pt x="31187" y="21600"/>
                    <a:pt x="21301" y="21600"/>
                  </a:cubicBezTo>
                  <a:cubicBezTo>
                    <a:pt x="10754" y="21600"/>
                    <a:pt x="1749" y="13983"/>
                    <a:pt x="0" y="3582"/>
                  </a:cubicBezTo>
                </a:path>
                <a:path w="42240" h="21600" stroke="0" extrusionOk="0">
                  <a:moveTo>
                    <a:pt x="42239" y="5303"/>
                  </a:moveTo>
                  <a:cubicBezTo>
                    <a:pt x="39812" y="14887"/>
                    <a:pt x="31187" y="21600"/>
                    <a:pt x="21301" y="21600"/>
                  </a:cubicBezTo>
                  <a:cubicBezTo>
                    <a:pt x="10754" y="21600"/>
                    <a:pt x="1749" y="13983"/>
                    <a:pt x="0" y="3582"/>
                  </a:cubicBezTo>
                  <a:lnTo>
                    <a:pt x="21301" y="0"/>
                  </a:lnTo>
                  <a:lnTo>
                    <a:pt x="42239" y="5303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Arc 26"/>
            <p:cNvSpPr>
              <a:spLocks/>
            </p:cNvSpPr>
            <p:nvPr/>
          </p:nvSpPr>
          <p:spPr bwMode="auto">
            <a:xfrm rot="-6017452">
              <a:off x="1861" y="1554"/>
              <a:ext cx="82" cy="28"/>
            </a:xfrm>
            <a:custGeom>
              <a:avLst/>
              <a:gdLst>
                <a:gd name="T0" fmla="*/ 82 w 21600"/>
                <a:gd name="T1" fmla="*/ 0 h 23196"/>
                <a:gd name="T2" fmla="*/ 0 w 21600"/>
                <a:gd name="T3" fmla="*/ 28 h 23196"/>
                <a:gd name="T4" fmla="*/ 0 w 21600"/>
                <a:gd name="T5" fmla="*/ 2 h 23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196" fill="none" extrusionOk="0">
                  <a:moveTo>
                    <a:pt x="21540" y="0"/>
                  </a:moveTo>
                  <a:cubicBezTo>
                    <a:pt x="21580" y="531"/>
                    <a:pt x="21600" y="1063"/>
                    <a:pt x="21600" y="1596"/>
                  </a:cubicBezTo>
                  <a:cubicBezTo>
                    <a:pt x="21600" y="13525"/>
                    <a:pt x="11929" y="23196"/>
                    <a:pt x="0" y="23196"/>
                  </a:cubicBezTo>
                </a:path>
                <a:path w="21600" h="23196" stroke="0" extrusionOk="0">
                  <a:moveTo>
                    <a:pt x="21540" y="0"/>
                  </a:moveTo>
                  <a:cubicBezTo>
                    <a:pt x="21580" y="531"/>
                    <a:pt x="21600" y="1063"/>
                    <a:pt x="21600" y="1596"/>
                  </a:cubicBezTo>
                  <a:cubicBezTo>
                    <a:pt x="21600" y="13525"/>
                    <a:pt x="11929" y="23196"/>
                    <a:pt x="0" y="23196"/>
                  </a:cubicBezTo>
                  <a:lnTo>
                    <a:pt x="0" y="1596"/>
                  </a:lnTo>
                  <a:lnTo>
                    <a:pt x="21540" y="0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Arc 27"/>
            <p:cNvSpPr>
              <a:spLocks/>
            </p:cNvSpPr>
            <p:nvPr/>
          </p:nvSpPr>
          <p:spPr bwMode="auto">
            <a:xfrm rot="-6017452">
              <a:off x="1807" y="1209"/>
              <a:ext cx="67" cy="109"/>
            </a:xfrm>
            <a:custGeom>
              <a:avLst/>
              <a:gdLst>
                <a:gd name="T0" fmla="*/ 67 w 42182"/>
                <a:gd name="T1" fmla="*/ 27 h 21600"/>
                <a:gd name="T2" fmla="*/ 0 w 42182"/>
                <a:gd name="T3" fmla="*/ 20 h 21600"/>
                <a:gd name="T4" fmla="*/ 34 w 421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182" h="21600" fill="none" extrusionOk="0">
                  <a:moveTo>
                    <a:pt x="42182" y="5314"/>
                  </a:moveTo>
                  <a:cubicBezTo>
                    <a:pt x="39750" y="14892"/>
                    <a:pt x="31128" y="21600"/>
                    <a:pt x="21246" y="21600"/>
                  </a:cubicBezTo>
                  <a:cubicBezTo>
                    <a:pt x="10818" y="21600"/>
                    <a:pt x="1879" y="14150"/>
                    <a:pt x="-1" y="3894"/>
                  </a:cubicBezTo>
                </a:path>
                <a:path w="42182" h="21600" stroke="0" extrusionOk="0">
                  <a:moveTo>
                    <a:pt x="42182" y="5314"/>
                  </a:moveTo>
                  <a:cubicBezTo>
                    <a:pt x="39750" y="14892"/>
                    <a:pt x="31128" y="21600"/>
                    <a:pt x="21246" y="21600"/>
                  </a:cubicBezTo>
                  <a:cubicBezTo>
                    <a:pt x="10818" y="21600"/>
                    <a:pt x="1879" y="14150"/>
                    <a:pt x="-1" y="3894"/>
                  </a:cubicBezTo>
                  <a:lnTo>
                    <a:pt x="21246" y="0"/>
                  </a:lnTo>
                  <a:lnTo>
                    <a:pt x="42182" y="5314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Arc 28"/>
            <p:cNvSpPr>
              <a:spLocks/>
            </p:cNvSpPr>
            <p:nvPr/>
          </p:nvSpPr>
          <p:spPr bwMode="auto">
            <a:xfrm rot="-6017452">
              <a:off x="1767" y="1286"/>
              <a:ext cx="67" cy="106"/>
            </a:xfrm>
            <a:custGeom>
              <a:avLst/>
              <a:gdLst>
                <a:gd name="T0" fmla="*/ 0 w 42043"/>
                <a:gd name="T1" fmla="*/ 87 h 21600"/>
                <a:gd name="T2" fmla="*/ 67 w 42043"/>
                <a:gd name="T3" fmla="*/ 78 h 21600"/>
                <a:gd name="T4" fmla="*/ 34 w 42043"/>
                <a:gd name="T5" fmla="*/ 1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43" h="21600" fill="none" extrusionOk="0">
                  <a:moveTo>
                    <a:pt x="0" y="17634"/>
                  </a:moveTo>
                  <a:cubicBezTo>
                    <a:pt x="1909" y="7410"/>
                    <a:pt x="10833" y="0"/>
                    <a:pt x="21233" y="0"/>
                  </a:cubicBezTo>
                  <a:cubicBezTo>
                    <a:pt x="30932" y="0"/>
                    <a:pt x="39443" y="6466"/>
                    <a:pt x="42042" y="15811"/>
                  </a:cubicBezTo>
                </a:path>
                <a:path w="42043" h="21600" stroke="0" extrusionOk="0">
                  <a:moveTo>
                    <a:pt x="0" y="17634"/>
                  </a:moveTo>
                  <a:cubicBezTo>
                    <a:pt x="1909" y="7410"/>
                    <a:pt x="10833" y="0"/>
                    <a:pt x="21233" y="0"/>
                  </a:cubicBezTo>
                  <a:cubicBezTo>
                    <a:pt x="30932" y="0"/>
                    <a:pt x="39443" y="6466"/>
                    <a:pt x="42042" y="15811"/>
                  </a:cubicBezTo>
                  <a:lnTo>
                    <a:pt x="21233" y="21600"/>
                  </a:lnTo>
                  <a:lnTo>
                    <a:pt x="0" y="17634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Arc 29"/>
            <p:cNvSpPr>
              <a:spLocks/>
            </p:cNvSpPr>
            <p:nvPr/>
          </p:nvSpPr>
          <p:spPr bwMode="auto">
            <a:xfrm rot="-6017452">
              <a:off x="1726" y="1152"/>
              <a:ext cx="75" cy="106"/>
            </a:xfrm>
            <a:custGeom>
              <a:avLst/>
              <a:gdLst>
                <a:gd name="T0" fmla="*/ 0 w 42043"/>
                <a:gd name="T1" fmla="*/ 87 h 21600"/>
                <a:gd name="T2" fmla="*/ 75 w 42043"/>
                <a:gd name="T3" fmla="*/ 78 h 21600"/>
                <a:gd name="T4" fmla="*/ 38 w 42043"/>
                <a:gd name="T5" fmla="*/ 1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43" h="21600" fill="none" extrusionOk="0">
                  <a:moveTo>
                    <a:pt x="0" y="17634"/>
                  </a:moveTo>
                  <a:cubicBezTo>
                    <a:pt x="1909" y="7410"/>
                    <a:pt x="10833" y="0"/>
                    <a:pt x="21233" y="0"/>
                  </a:cubicBezTo>
                  <a:cubicBezTo>
                    <a:pt x="30932" y="0"/>
                    <a:pt x="39443" y="6466"/>
                    <a:pt x="42042" y="15811"/>
                  </a:cubicBezTo>
                </a:path>
                <a:path w="42043" h="21600" stroke="0" extrusionOk="0">
                  <a:moveTo>
                    <a:pt x="0" y="17634"/>
                  </a:moveTo>
                  <a:cubicBezTo>
                    <a:pt x="1909" y="7410"/>
                    <a:pt x="10833" y="0"/>
                    <a:pt x="21233" y="0"/>
                  </a:cubicBezTo>
                  <a:cubicBezTo>
                    <a:pt x="30932" y="0"/>
                    <a:pt x="39443" y="6466"/>
                    <a:pt x="42042" y="15811"/>
                  </a:cubicBezTo>
                  <a:lnTo>
                    <a:pt x="21233" y="21600"/>
                  </a:lnTo>
                  <a:lnTo>
                    <a:pt x="0" y="17634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Arc 30"/>
            <p:cNvSpPr>
              <a:spLocks/>
            </p:cNvSpPr>
            <p:nvPr/>
          </p:nvSpPr>
          <p:spPr bwMode="auto">
            <a:xfrm rot="-6017452">
              <a:off x="1772" y="1071"/>
              <a:ext cx="68" cy="109"/>
            </a:xfrm>
            <a:custGeom>
              <a:avLst/>
              <a:gdLst>
                <a:gd name="T0" fmla="*/ 68 w 42189"/>
                <a:gd name="T1" fmla="*/ 27 h 21600"/>
                <a:gd name="T2" fmla="*/ 0 w 42189"/>
                <a:gd name="T3" fmla="*/ 20 h 21600"/>
                <a:gd name="T4" fmla="*/ 34 w 4218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189" h="21600" fill="none" extrusionOk="0">
                  <a:moveTo>
                    <a:pt x="42189" y="5258"/>
                  </a:moveTo>
                  <a:cubicBezTo>
                    <a:pt x="39778" y="14864"/>
                    <a:pt x="31143" y="21600"/>
                    <a:pt x="21239" y="21600"/>
                  </a:cubicBezTo>
                  <a:cubicBezTo>
                    <a:pt x="10826" y="21600"/>
                    <a:pt x="1896" y="14171"/>
                    <a:pt x="0" y="3932"/>
                  </a:cubicBezTo>
                </a:path>
                <a:path w="42189" h="21600" stroke="0" extrusionOk="0">
                  <a:moveTo>
                    <a:pt x="42189" y="5258"/>
                  </a:moveTo>
                  <a:cubicBezTo>
                    <a:pt x="39778" y="14864"/>
                    <a:pt x="31143" y="21600"/>
                    <a:pt x="21239" y="21600"/>
                  </a:cubicBezTo>
                  <a:cubicBezTo>
                    <a:pt x="10826" y="21600"/>
                    <a:pt x="1896" y="14171"/>
                    <a:pt x="0" y="3932"/>
                  </a:cubicBezTo>
                  <a:lnTo>
                    <a:pt x="21239" y="0"/>
                  </a:lnTo>
                  <a:lnTo>
                    <a:pt x="42189" y="5258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Arc 31"/>
            <p:cNvSpPr>
              <a:spLocks/>
            </p:cNvSpPr>
            <p:nvPr/>
          </p:nvSpPr>
          <p:spPr bwMode="auto">
            <a:xfrm rot="-6017452">
              <a:off x="1740" y="932"/>
              <a:ext cx="68" cy="109"/>
            </a:xfrm>
            <a:custGeom>
              <a:avLst/>
              <a:gdLst>
                <a:gd name="T0" fmla="*/ 68 w 42240"/>
                <a:gd name="T1" fmla="*/ 27 h 21600"/>
                <a:gd name="T2" fmla="*/ 0 w 42240"/>
                <a:gd name="T3" fmla="*/ 18 h 21600"/>
                <a:gd name="T4" fmla="*/ 34 w 4224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40" h="21600" fill="none" extrusionOk="0">
                  <a:moveTo>
                    <a:pt x="42239" y="5303"/>
                  </a:moveTo>
                  <a:cubicBezTo>
                    <a:pt x="39812" y="14887"/>
                    <a:pt x="31187" y="21600"/>
                    <a:pt x="21301" y="21600"/>
                  </a:cubicBezTo>
                  <a:cubicBezTo>
                    <a:pt x="10754" y="21600"/>
                    <a:pt x="1749" y="13983"/>
                    <a:pt x="0" y="3582"/>
                  </a:cubicBezTo>
                </a:path>
                <a:path w="42240" h="21600" stroke="0" extrusionOk="0">
                  <a:moveTo>
                    <a:pt x="42239" y="5303"/>
                  </a:moveTo>
                  <a:cubicBezTo>
                    <a:pt x="39812" y="14887"/>
                    <a:pt x="31187" y="21600"/>
                    <a:pt x="21301" y="21600"/>
                  </a:cubicBezTo>
                  <a:cubicBezTo>
                    <a:pt x="10754" y="21600"/>
                    <a:pt x="1749" y="13983"/>
                    <a:pt x="0" y="3582"/>
                  </a:cubicBezTo>
                  <a:lnTo>
                    <a:pt x="21301" y="0"/>
                  </a:lnTo>
                  <a:lnTo>
                    <a:pt x="42239" y="5303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Arc 32"/>
            <p:cNvSpPr>
              <a:spLocks/>
            </p:cNvSpPr>
            <p:nvPr/>
          </p:nvSpPr>
          <p:spPr bwMode="auto">
            <a:xfrm rot="-6017452">
              <a:off x="1690" y="1012"/>
              <a:ext cx="74" cy="109"/>
            </a:xfrm>
            <a:custGeom>
              <a:avLst/>
              <a:gdLst>
                <a:gd name="T0" fmla="*/ 0 w 41882"/>
                <a:gd name="T1" fmla="*/ 87 h 21600"/>
                <a:gd name="T2" fmla="*/ 74 w 41882"/>
                <a:gd name="T3" fmla="*/ 78 h 21600"/>
                <a:gd name="T4" fmla="*/ 37 w 41882"/>
                <a:gd name="T5" fmla="*/ 1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882" h="21600" fill="none" extrusionOk="0">
                  <a:moveTo>
                    <a:pt x="-1" y="17291"/>
                  </a:moveTo>
                  <a:cubicBezTo>
                    <a:pt x="2048" y="7229"/>
                    <a:pt x="10897" y="0"/>
                    <a:pt x="21166" y="0"/>
                  </a:cubicBezTo>
                  <a:cubicBezTo>
                    <a:pt x="30739" y="0"/>
                    <a:pt x="39170" y="6301"/>
                    <a:pt x="41881" y="15483"/>
                  </a:cubicBezTo>
                </a:path>
                <a:path w="41882" h="21600" stroke="0" extrusionOk="0">
                  <a:moveTo>
                    <a:pt x="-1" y="17291"/>
                  </a:moveTo>
                  <a:cubicBezTo>
                    <a:pt x="2048" y="7229"/>
                    <a:pt x="10897" y="0"/>
                    <a:pt x="21166" y="0"/>
                  </a:cubicBezTo>
                  <a:cubicBezTo>
                    <a:pt x="30739" y="0"/>
                    <a:pt x="39170" y="6301"/>
                    <a:pt x="41881" y="15483"/>
                  </a:cubicBezTo>
                  <a:lnTo>
                    <a:pt x="21166" y="21600"/>
                  </a:lnTo>
                  <a:lnTo>
                    <a:pt x="-1" y="17291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Arc 33"/>
            <p:cNvSpPr>
              <a:spLocks/>
            </p:cNvSpPr>
            <p:nvPr/>
          </p:nvSpPr>
          <p:spPr bwMode="auto">
            <a:xfrm rot="-6017452">
              <a:off x="1634" y="871"/>
              <a:ext cx="148" cy="33"/>
            </a:xfrm>
            <a:custGeom>
              <a:avLst/>
              <a:gdLst>
                <a:gd name="T0" fmla="*/ 0 w 21600"/>
                <a:gd name="T1" fmla="*/ 33 h 21811"/>
                <a:gd name="T2" fmla="*/ 147 w 21600"/>
                <a:gd name="T3" fmla="*/ 0 h 21811"/>
                <a:gd name="T4" fmla="*/ 148 w 21600"/>
                <a:gd name="T5" fmla="*/ 33 h 218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11" fill="none" extrusionOk="0">
                  <a:moveTo>
                    <a:pt x="1" y="21810"/>
                  </a:moveTo>
                  <a:cubicBezTo>
                    <a:pt x="0" y="21740"/>
                    <a:pt x="0" y="21670"/>
                    <a:pt x="0" y="21600"/>
                  </a:cubicBezTo>
                  <a:cubicBezTo>
                    <a:pt x="0" y="9710"/>
                    <a:pt x="9607" y="56"/>
                    <a:pt x="21497" y="0"/>
                  </a:cubicBezTo>
                </a:path>
                <a:path w="21600" h="21811" stroke="0" extrusionOk="0">
                  <a:moveTo>
                    <a:pt x="1" y="21810"/>
                  </a:moveTo>
                  <a:cubicBezTo>
                    <a:pt x="0" y="21740"/>
                    <a:pt x="0" y="21670"/>
                    <a:pt x="0" y="21600"/>
                  </a:cubicBezTo>
                  <a:cubicBezTo>
                    <a:pt x="0" y="9710"/>
                    <a:pt x="9607" y="56"/>
                    <a:pt x="21497" y="0"/>
                  </a:cubicBezTo>
                  <a:lnTo>
                    <a:pt x="21600" y="21600"/>
                  </a:lnTo>
                  <a:lnTo>
                    <a:pt x="1" y="21810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rc 34"/>
            <p:cNvSpPr>
              <a:spLocks/>
            </p:cNvSpPr>
            <p:nvPr/>
          </p:nvSpPr>
          <p:spPr bwMode="auto">
            <a:xfrm rot="-6017452">
              <a:off x="1799" y="1444"/>
              <a:ext cx="91" cy="90"/>
            </a:xfrm>
            <a:custGeom>
              <a:avLst/>
              <a:gdLst>
                <a:gd name="T0" fmla="*/ 0 w 41891"/>
                <a:gd name="T1" fmla="*/ 72 h 21600"/>
                <a:gd name="T2" fmla="*/ 91 w 41891"/>
                <a:gd name="T3" fmla="*/ 65 h 21600"/>
                <a:gd name="T4" fmla="*/ 46 w 41891"/>
                <a:gd name="T5" fmla="*/ 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891" h="21600" fill="none" extrusionOk="0">
                  <a:moveTo>
                    <a:pt x="0" y="17160"/>
                  </a:moveTo>
                  <a:cubicBezTo>
                    <a:pt x="2100" y="7160"/>
                    <a:pt x="10920" y="0"/>
                    <a:pt x="21139" y="0"/>
                  </a:cubicBezTo>
                  <a:cubicBezTo>
                    <a:pt x="30760" y="0"/>
                    <a:pt x="39221" y="6363"/>
                    <a:pt x="41890" y="15607"/>
                  </a:cubicBezTo>
                </a:path>
                <a:path w="41891" h="21600" stroke="0" extrusionOk="0">
                  <a:moveTo>
                    <a:pt x="0" y="17160"/>
                  </a:moveTo>
                  <a:cubicBezTo>
                    <a:pt x="2100" y="7160"/>
                    <a:pt x="10920" y="0"/>
                    <a:pt x="21139" y="0"/>
                  </a:cubicBezTo>
                  <a:cubicBezTo>
                    <a:pt x="30760" y="0"/>
                    <a:pt x="39221" y="6363"/>
                    <a:pt x="41890" y="15607"/>
                  </a:cubicBezTo>
                  <a:lnTo>
                    <a:pt x="21139" y="21600"/>
                  </a:lnTo>
                  <a:lnTo>
                    <a:pt x="0" y="17160"/>
                  </a:lnTo>
                  <a:close/>
                </a:path>
              </a:pathLst>
            </a:custGeom>
            <a:noFill/>
            <a:ln w="25400" cap="rnd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2811463" y="4704979"/>
            <a:ext cx="324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smtClean="0">
                <a:latin typeface="Clarendon" pitchFamily="18" charset="0"/>
              </a:rPr>
              <a:t>K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1976438" y="4535116"/>
            <a:ext cx="3048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smtClean="0">
                <a:latin typeface="Clarendon" pitchFamily="18" charset="0"/>
              </a:rPr>
              <a:t>L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1649413" y="4649416"/>
            <a:ext cx="3545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smtClean="0">
                <a:latin typeface="Clarendon" pitchFamily="18" charset="0"/>
              </a:rPr>
              <a:t>M</a:t>
            </a:r>
          </a:p>
        </p:txBody>
      </p:sp>
      <p:grpSp>
        <p:nvGrpSpPr>
          <p:cNvPr id="34" name="Group 38"/>
          <p:cNvGrpSpPr>
            <a:grpSpLocks/>
          </p:cNvGrpSpPr>
          <p:nvPr/>
        </p:nvGrpSpPr>
        <p:grpSpPr bwMode="auto">
          <a:xfrm rot="-528412">
            <a:off x="1976438" y="2985716"/>
            <a:ext cx="1871662" cy="1781175"/>
            <a:chOff x="1329" y="1923"/>
            <a:chExt cx="1179" cy="1122"/>
          </a:xfrm>
        </p:grpSpPr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H="1" flipV="1">
              <a:off x="1329" y="2179"/>
              <a:ext cx="1169" cy="866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H="1" flipV="1">
              <a:off x="1528" y="1923"/>
              <a:ext cx="980" cy="111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Oval 41"/>
            <p:cNvSpPr>
              <a:spLocks noChangeAspect="1" noChangeArrowheads="1"/>
            </p:cNvSpPr>
            <p:nvPr/>
          </p:nvSpPr>
          <p:spPr bwMode="auto">
            <a:xfrm>
              <a:off x="1580" y="2362"/>
              <a:ext cx="68" cy="68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" name="Oval 42"/>
            <p:cNvSpPr>
              <a:spLocks noChangeAspect="1" noChangeArrowheads="1"/>
            </p:cNvSpPr>
            <p:nvPr/>
          </p:nvSpPr>
          <p:spPr bwMode="auto">
            <a:xfrm>
              <a:off x="1766" y="2197"/>
              <a:ext cx="68" cy="6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oup 44"/>
          <p:cNvGrpSpPr>
            <a:grpSpLocks/>
          </p:cNvGrpSpPr>
          <p:nvPr/>
        </p:nvGrpSpPr>
        <p:grpSpPr bwMode="auto">
          <a:xfrm>
            <a:off x="4017963" y="4331916"/>
            <a:ext cx="727075" cy="800100"/>
            <a:chOff x="2688" y="1920"/>
            <a:chExt cx="746" cy="728"/>
          </a:xfrm>
        </p:grpSpPr>
        <p:sp>
          <p:nvSpPr>
            <p:cNvPr id="40" name="Oval 45"/>
            <p:cNvSpPr>
              <a:spLocks noChangeArrowheads="1"/>
            </p:cNvSpPr>
            <p:nvPr/>
          </p:nvSpPr>
          <p:spPr bwMode="auto">
            <a:xfrm>
              <a:off x="3079" y="2321"/>
              <a:ext cx="169" cy="162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3034" y="2059"/>
              <a:ext cx="169" cy="164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2944" y="2010"/>
              <a:ext cx="170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44" y="2181"/>
              <a:ext cx="170" cy="1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2735" y="2020"/>
              <a:ext cx="169" cy="164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2688" y="2170"/>
              <a:ext cx="169" cy="164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2811" y="2181"/>
              <a:ext cx="169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3034" y="2190"/>
              <a:ext cx="169" cy="164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3025" y="1920"/>
              <a:ext cx="168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3251" y="2221"/>
              <a:ext cx="169" cy="163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2855" y="1924"/>
              <a:ext cx="171" cy="164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2954" y="2321"/>
              <a:ext cx="170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2903" y="2486"/>
              <a:ext cx="171" cy="162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>
              <a:off x="3220" y="2304"/>
              <a:ext cx="169" cy="164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auto">
            <a:xfrm>
              <a:off x="3142" y="1953"/>
              <a:ext cx="147" cy="146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auto">
            <a:xfrm>
              <a:off x="3034" y="2439"/>
              <a:ext cx="169" cy="16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auto">
            <a:xfrm>
              <a:off x="2845" y="2070"/>
              <a:ext cx="168" cy="163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7" name="Oval 62"/>
            <p:cNvSpPr>
              <a:spLocks noChangeArrowheads="1"/>
            </p:cNvSpPr>
            <p:nvPr/>
          </p:nvSpPr>
          <p:spPr bwMode="auto">
            <a:xfrm>
              <a:off x="2855" y="2267"/>
              <a:ext cx="171" cy="164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8" name="Oval 63"/>
            <p:cNvSpPr>
              <a:spLocks noChangeArrowheads="1"/>
            </p:cNvSpPr>
            <p:nvPr/>
          </p:nvSpPr>
          <p:spPr bwMode="auto">
            <a:xfrm>
              <a:off x="2944" y="2181"/>
              <a:ext cx="170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9" name="Oval 64"/>
            <p:cNvSpPr>
              <a:spLocks noChangeArrowheads="1"/>
            </p:cNvSpPr>
            <p:nvPr/>
          </p:nvSpPr>
          <p:spPr bwMode="auto">
            <a:xfrm>
              <a:off x="2735" y="2321"/>
              <a:ext cx="169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0" name="Oval 65"/>
            <p:cNvSpPr>
              <a:spLocks noChangeArrowheads="1"/>
            </p:cNvSpPr>
            <p:nvPr/>
          </p:nvSpPr>
          <p:spPr bwMode="auto">
            <a:xfrm>
              <a:off x="3189" y="2003"/>
              <a:ext cx="171" cy="164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3173" y="2438"/>
              <a:ext cx="169" cy="163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2" name="Oval 67"/>
            <p:cNvSpPr>
              <a:spLocks noChangeArrowheads="1"/>
            </p:cNvSpPr>
            <p:nvPr/>
          </p:nvSpPr>
          <p:spPr bwMode="auto">
            <a:xfrm>
              <a:off x="3264" y="2112"/>
              <a:ext cx="170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auto">
            <a:xfrm>
              <a:off x="3204" y="2087"/>
              <a:ext cx="169" cy="164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4" name="Oval 69"/>
            <p:cNvSpPr>
              <a:spLocks noChangeArrowheads="1"/>
            </p:cNvSpPr>
            <p:nvPr/>
          </p:nvSpPr>
          <p:spPr bwMode="auto">
            <a:xfrm>
              <a:off x="3122" y="2181"/>
              <a:ext cx="169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auto">
            <a:xfrm>
              <a:off x="2845" y="2388"/>
              <a:ext cx="169" cy="16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auto">
            <a:xfrm>
              <a:off x="2928" y="1920"/>
              <a:ext cx="171" cy="164"/>
            </a:xfrm>
            <a:prstGeom prst="ellipse">
              <a:avLst/>
            </a:prstGeom>
            <a:solidFill>
              <a:srgbClr val="0D00F4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7" name="Line 72"/>
          <p:cNvSpPr>
            <a:spLocks noChangeShapeType="1"/>
          </p:cNvSpPr>
          <p:nvPr/>
        </p:nvSpPr>
        <p:spPr bwMode="auto">
          <a:xfrm flipV="1">
            <a:off x="5791200" y="3200029"/>
            <a:ext cx="1047750" cy="14398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Oval 73"/>
          <p:cNvSpPr>
            <a:spLocks noChangeAspect="1" noChangeArrowheads="1"/>
          </p:cNvSpPr>
          <p:nvPr/>
        </p:nvSpPr>
        <p:spPr bwMode="auto">
          <a:xfrm>
            <a:off x="6497638" y="3555629"/>
            <a:ext cx="107950" cy="1079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475656" y="5949280"/>
            <a:ext cx="619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order effects: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 2 photon emission is very weak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720000"/>
            <a:ext cx="2381250" cy="16192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0001" y="720000"/>
            <a:ext cx="58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Gamma-ray emission is usually the dominant decay mode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880000"/>
            <a:ext cx="51879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59632" y="2340000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detected in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scintillator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blue: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(high purity Ge semiconductor)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80000" y="1188000"/>
            <a:ext cx="5227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l-GR" sz="1200" dirty="0" smtClean="0">
                <a:latin typeface="Times New Roman"/>
                <a:cs typeface="Times New Roman"/>
              </a:rPr>
              <a:t>γ</a:t>
            </a:r>
            <a:r>
              <a:rPr lang="en-US" sz="1200" dirty="0" smtClean="0">
                <a:latin typeface="Times New Roman"/>
                <a:cs typeface="Times New Roman"/>
              </a:rPr>
              <a:t>-rays let us deduce: 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    energy, spin (angular distr. / correl.), parity (polarization), magnetic moment, 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    lifetime</a:t>
            </a:r>
            <a:r>
              <a:rPr lang="de-DE" sz="1200" dirty="0" smtClean="0">
                <a:latin typeface="Times New Roman"/>
                <a:cs typeface="Times New Roman"/>
              </a:rPr>
              <a:t> (</a:t>
            </a:r>
            <a:r>
              <a:rPr lang="en-US" sz="1200" dirty="0" smtClean="0">
                <a:latin typeface="Times New Roman"/>
                <a:cs typeface="Times New Roman"/>
              </a:rPr>
              <a:t>recoil distance, Doppler shift</a:t>
            </a:r>
            <a:r>
              <a:rPr lang="de-DE" sz="1200" dirty="0" smtClean="0">
                <a:latin typeface="Times New Roman"/>
                <a:cs typeface="Times New Roman"/>
              </a:rPr>
              <a:t>), …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     of the involved nuclear levels</a:t>
            </a:r>
            <a:r>
              <a:rPr lang="de-DE" sz="1200" dirty="0" smtClean="0">
                <a:latin typeface="Times New Roman"/>
                <a:cs typeface="Times New Roman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76" y="288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826199" y="4763485"/>
                <a:ext cx="1913601" cy="5492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de-DE" sz="2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sPre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PrePr>
                        <m:sub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e>
                              </m:d>
                            </m:sup>
                          </m:sSubSup>
                        </m:e>
                      </m:sPre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99" y="4763485"/>
                <a:ext cx="1913601" cy="549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6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in a nutshell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2520000"/>
            <a:ext cx="58769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0001" y="900000"/>
            <a:ext cx="810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photon emission of the nucleus essentially results from a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re-ordering of nucleons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shells.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re-ordering often follows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moves the system into a more energetically favorable state.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pic>
        <p:nvPicPr>
          <p:cNvPr id="4098" name="Picture 2" descr="http://upload.wikimedia.org/wikipedia/commons/8/8c/Gammaspektrum_Uraner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00000" y="3420000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spectrum of </a:t>
            </a:r>
            <a:r>
              <a:rPr lang="en-US" sz="1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06" y="3564000"/>
            <a:ext cx="2197494" cy="29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3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900000"/>
            <a:ext cx="4254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l-GR" sz="1600" dirty="0" smtClean="0">
                <a:latin typeface="Times New Roman"/>
                <a:cs typeface="Times New Roman"/>
              </a:rPr>
              <a:t>β</a:t>
            </a:r>
            <a:r>
              <a:rPr lang="en-US" sz="1600" dirty="0" smtClean="0">
                <a:latin typeface="Times New Roman"/>
                <a:cs typeface="Times New Roman"/>
              </a:rPr>
              <a:t>-decay transitions are followed by </a:t>
            </a:r>
            <a:r>
              <a:rPr lang="el-GR" sz="1600" dirty="0" smtClean="0">
                <a:latin typeface="Times New Roman"/>
                <a:cs typeface="Times New Roman"/>
              </a:rPr>
              <a:t>γ</a:t>
            </a:r>
            <a:r>
              <a:rPr lang="de-DE" sz="1600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decay</a:t>
            </a:r>
            <a:r>
              <a:rPr lang="de-DE" sz="1600" dirty="0" smtClean="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440000"/>
            <a:ext cx="39862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5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electrodynamics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900000"/>
                <a:ext cx="7596416" cy="382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nucleus is a collection of moving charges, which can induce magnetic/electric fields</a:t>
                </a:r>
              </a:p>
              <a:p>
                <a:endParaRPr lang="en-US" sz="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power radiated into a small area element is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sz="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power radiated for an electric dipole is:</a:t>
                </a:r>
              </a:p>
              <a:p>
                <a:endParaRPr lang="en-US" b="0" i="1" dirty="0">
                  <a:solidFill>
                    <a:srgbClr val="0000CC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magnetic dipole is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596416" cy="3826753"/>
              </a:xfrm>
              <a:prstGeom prst="rect">
                <a:avLst/>
              </a:prstGeom>
              <a:blipFill>
                <a:blip r:embed="rId2"/>
                <a:stretch>
                  <a:fillRect l="-482" t="-11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9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2269</Words>
  <Application>Microsoft Office PowerPoint</Application>
  <PresentationFormat>Bildschirmpräsentation (4:3)</PresentationFormat>
  <Paragraphs>299</Paragraphs>
  <Slides>29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Clarendon</vt:lpstr>
      <vt:lpstr>Symbol</vt:lpstr>
      <vt:lpstr>Times New Roman</vt:lpstr>
      <vt:lpstr>Wingdings</vt:lpstr>
      <vt:lpstr>1_Larissa</vt:lpstr>
      <vt:lpstr>Outline: γ-decay</vt:lpstr>
      <vt:lpstr>γ-ray spectroscopy</vt:lpstr>
      <vt:lpstr>Electromagnetic spectrum</vt:lpstr>
      <vt:lpstr>Electromagnetic decay modes</vt:lpstr>
      <vt:lpstr>γ-decay</vt:lpstr>
      <vt:lpstr>γ-decay in a nutshell</vt:lpstr>
      <vt:lpstr>γ-decay</vt:lpstr>
      <vt:lpstr>γ-decay</vt:lpstr>
      <vt:lpstr>Classical electrodynamics</vt:lpstr>
      <vt:lpstr>Electric/magnetic dipoles</vt:lpstr>
      <vt:lpstr>Higher order multipoles</vt:lpstr>
      <vt:lpstr>Angular momentum in γ-decay</vt:lpstr>
      <vt:lpstr>Characteristics of multipolarity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Characteristics of multipolarity</vt:lpstr>
      <vt:lpstr>Emission of electromagnetic radiation</vt:lpstr>
      <vt:lpstr>Single particle transition (Weisskopf estimate)</vt:lpstr>
      <vt:lpstr>Conversion electrons</vt:lpstr>
      <vt:lpstr>Internal conversion</vt:lpstr>
      <vt:lpstr>Electron spectroscopy</vt:lpstr>
      <vt:lpstr>Mini Orange setup for conversion electron spectroscopy</vt:lpstr>
      <vt:lpstr>Comparison of α-decay, β-decay and γ-decay</vt:lpstr>
      <vt:lpstr>γ-decay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622</cp:revision>
  <dcterms:created xsi:type="dcterms:W3CDTF">2016-04-06T12:04:03Z</dcterms:created>
  <dcterms:modified xsi:type="dcterms:W3CDTF">2022-05-14T12:41:06Z</dcterms:modified>
</cp:coreProperties>
</file>