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304" r:id="rId13"/>
    <p:sldId id="283" r:id="rId14"/>
    <p:sldId id="284" r:id="rId15"/>
    <p:sldId id="285" r:id="rId16"/>
    <p:sldId id="286" r:id="rId17"/>
    <p:sldId id="287" r:id="rId18"/>
    <p:sldId id="306" r:id="rId19"/>
    <p:sldId id="307" r:id="rId20"/>
    <p:sldId id="288" r:id="rId21"/>
    <p:sldId id="289" r:id="rId22"/>
    <p:sldId id="290" r:id="rId23"/>
    <p:sldId id="291" r:id="rId24"/>
    <p:sldId id="292" r:id="rId25"/>
    <p:sldId id="308" r:id="rId26"/>
    <p:sldId id="293" r:id="rId27"/>
    <p:sldId id="296" r:id="rId28"/>
    <p:sldId id="294" r:id="rId29"/>
    <p:sldId id="295" r:id="rId30"/>
    <p:sldId id="297" r:id="rId31"/>
    <p:sldId id="298" r:id="rId32"/>
    <p:sldId id="299" r:id="rId33"/>
    <p:sldId id="300" r:id="rId34"/>
    <p:sldId id="301" r:id="rId35"/>
    <p:sldId id="302" r:id="rId36"/>
    <p:sldId id="305" r:id="rId37"/>
    <p:sldId id="309" r:id="rId3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CC"/>
    <a:srgbClr val="6699FF"/>
    <a:srgbClr val="FFCC00"/>
    <a:srgbClr val="00CC00"/>
    <a:srgbClr val="006600"/>
    <a:srgbClr val="B2B2B2"/>
    <a:srgbClr val="CCCCFF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>
        <p:scale>
          <a:sx n="80" d="100"/>
          <a:sy n="80" d="100"/>
        </p:scale>
        <p:origin x="210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4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4" Type="http://schemas.openxmlformats.org/officeDocument/2006/relationships/image" Target="../media/image3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4" Type="http://schemas.openxmlformats.org/officeDocument/2006/relationships/image" Target="../media/image5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63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22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26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62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3841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64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18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49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32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05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12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01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- 2022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2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jpeg"/><Relationship Id="rId5" Type="http://schemas.openxmlformats.org/officeDocument/2006/relationships/image" Target="../media/image41.emf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42.pn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3.jpeg"/><Relationship Id="rId9" Type="http://schemas.openxmlformats.org/officeDocument/2006/relationships/image" Target="../media/image5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56.emf"/><Relationship Id="rId3" Type="http://schemas.openxmlformats.org/officeDocument/2006/relationships/image" Target="../media/image58.jpeg"/><Relationship Id="rId7" Type="http://schemas.openxmlformats.org/officeDocument/2006/relationships/image" Target="../media/image30.jpeg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4.emf"/><Relationship Id="rId11" Type="http://schemas.openxmlformats.org/officeDocument/2006/relationships/image" Target="../media/image55.emf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57.emf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59.jpeg"/><Relationship Id="rId9" Type="http://schemas.openxmlformats.org/officeDocument/2006/relationships/image" Target="../media/image61.jpeg"/><Relationship Id="rId14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4.png"/><Relationship Id="rId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jpeg"/><Relationship Id="rId4" Type="http://schemas.openxmlformats.org/officeDocument/2006/relationships/image" Target="../media/image9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g"/><Relationship Id="rId4" Type="http://schemas.openxmlformats.org/officeDocument/2006/relationships/image" Target="../media/image9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jpeg"/><Relationship Id="rId3" Type="http://schemas.openxmlformats.org/officeDocument/2006/relationships/image" Target="../media/image28.jpe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6.emf"/><Relationship Id="rId4" Type="http://schemas.openxmlformats.org/officeDocument/2006/relationships/image" Target="../media/image29.jpeg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30.jpeg"/><Relationship Id="rId3" Type="http://schemas.openxmlformats.org/officeDocument/2006/relationships/image" Target="../media/image28.jpe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3.emf"/><Relationship Id="rId4" Type="http://schemas.openxmlformats.org/officeDocument/2006/relationships/image" Target="../media/image29.jpe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image" Target="../media/image30.jpeg"/><Relationship Id="rId3" Type="http://schemas.openxmlformats.org/officeDocument/2006/relationships/image" Target="../media/image28.jpe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e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8.emf"/><Relationship Id="rId4" Type="http://schemas.openxmlformats.org/officeDocument/2006/relationships/image" Target="../media/image29.jpe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RISING – active stopper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781791" y="5085184"/>
            <a:ext cx="52903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with double-sided Si-strip detector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mesytec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multichannel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 electronics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 and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 source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implantation detector for RISING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8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resolution with </a:t>
            </a:r>
            <a:r>
              <a:rPr lang="en-US" baseline="30000" dirty="0" smtClean="0"/>
              <a:t>207</a:t>
            </a:r>
            <a:r>
              <a:rPr lang="en-US" dirty="0" smtClean="0"/>
              <a:t>Bi source </a:t>
            </a:r>
            <a:r>
              <a:rPr lang="en-US" sz="1800" dirty="0" smtClean="0">
                <a:solidFill>
                  <a:schemeClr val="tx1"/>
                </a:solidFill>
              </a:rPr>
              <a:t>measurement in vacuum and dry N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pic>
        <p:nvPicPr>
          <p:cNvPr id="28" name="Picture 19" descr="DSSD-2512-17-207Bi--nitrogen-strip-x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141"/>
            <a:ext cx="3590925" cy="302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331913" y="1196504"/>
            <a:ext cx="116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Front Junction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5435600" y="1196504"/>
            <a:ext cx="1054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Rear Ohmic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292725" y="4363566"/>
            <a:ext cx="36004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MICRON  #2243-5</a:t>
            </a:r>
          </a:p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Voltage:     200V</a:t>
            </a:r>
          </a:p>
          <a:p>
            <a:pPr algn="l"/>
            <a:endParaRPr lang="en-US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  <a:r>
              <a:rPr lang="en-US" altLang="de-DE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measurement in dry N</a:t>
            </a:r>
            <a:r>
              <a:rPr lang="en-US" altLang="de-DE" sz="16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l"/>
            <a:endParaRPr lang="en-US" altLang="de-DE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207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       E=482, 976 </a:t>
            </a:r>
            <a:r>
              <a:rPr lang="en-US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         </a:t>
            </a:r>
            <a:r>
              <a:rPr lang="en-US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0.94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2.31 mm (e</a:t>
            </a:r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interaction)</a:t>
            </a:r>
          </a:p>
          <a:p>
            <a:pPr algn="l"/>
            <a:endParaRPr lang="de-DE" altLang="de-DE" sz="1000" dirty="0"/>
          </a:p>
        </p:txBody>
      </p:sp>
      <p:graphicFrame>
        <p:nvGraphicFramePr>
          <p:cNvPr id="3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484090"/>
              </p:ext>
            </p:extLst>
          </p:nvPr>
        </p:nvGraphicFramePr>
        <p:xfrm>
          <a:off x="3027363" y="1555279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4" imgW="914400" imgH="203040" progId="Equation.3">
                  <p:embed/>
                </p:oleObj>
              </mc:Choice>
              <mc:Fallback>
                <p:oleObj name="Equation" r:id="rId4" imgW="914400" imgH="203040" progId="Equation.3">
                  <p:embed/>
                  <p:pic>
                    <p:nvPicPr>
                      <p:cNvPr id="17070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1555279"/>
                        <a:ext cx="9144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12" descr="chamber-si-bi207-deta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31766"/>
            <a:ext cx="1676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2700338" y="5589116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/>
              <a:t>experimental set-up</a:t>
            </a:r>
          </a:p>
          <a:p>
            <a:pPr algn="l"/>
            <a:endParaRPr lang="de-DE" altLang="de-DE" sz="1000"/>
          </a:p>
        </p:txBody>
      </p:sp>
      <p:pic>
        <p:nvPicPr>
          <p:cNvPr id="35" name="Picture 23" descr="resolution-2243-5-vacuum-n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764704"/>
            <a:ext cx="3602038" cy="35861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6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Energy resolution of the </a:t>
            </a:r>
            <a:r>
              <a:rPr lang="en-US" dirty="0" smtClean="0"/>
              <a:t>DSSSD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pic>
        <p:nvPicPr>
          <p:cNvPr id="12" name="Picture 81" descr="DSSD-2512-17-207Bi--nitrogen-strip-x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764704"/>
            <a:ext cx="2695575" cy="2268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716463" y="5660554"/>
            <a:ext cx="4248150" cy="3143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baseline="30000"/>
              <a:t>207</a:t>
            </a:r>
            <a:r>
              <a:rPr lang="en-US" altLang="de-DE" sz="1400"/>
              <a:t>Bi        E</a:t>
            </a:r>
            <a:r>
              <a:rPr lang="en-US" altLang="de-DE" sz="1400" baseline="-25000"/>
              <a:t>e</a:t>
            </a:r>
            <a:r>
              <a:rPr lang="en-US" altLang="de-DE" sz="1400">
                <a:cs typeface="Times New Roman" panose="02020603050405020304" pitchFamily="18" charset="0"/>
              </a:rPr>
              <a:t>=976 keV ;  </a:t>
            </a:r>
            <a:r>
              <a:rPr lang="en-US" altLang="de-DE" sz="1400" baseline="30000"/>
              <a:t>241</a:t>
            </a:r>
            <a:r>
              <a:rPr lang="en-US" altLang="de-DE" sz="1400"/>
              <a:t>Am      E</a:t>
            </a:r>
            <a:r>
              <a:rPr lang="el-GR" altLang="de-DE" sz="1400" baseline="-25000"/>
              <a:t>α</a:t>
            </a:r>
            <a:r>
              <a:rPr lang="en-US" altLang="de-DE" sz="1400"/>
              <a:t>=5.486 MeV</a:t>
            </a:r>
            <a:endParaRPr lang="de-DE" altLang="de-DE" sz="1400"/>
          </a:p>
        </p:txBody>
      </p:sp>
      <p:pic>
        <p:nvPicPr>
          <p:cNvPr id="14" name="Picture 12" descr="chamber-si-bi207-det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31766"/>
            <a:ext cx="1676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555875" y="3931766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/>
              <a:t>experimental set-up</a:t>
            </a:r>
          </a:p>
          <a:p>
            <a:pPr algn="l"/>
            <a:endParaRPr lang="de-DE" altLang="de-DE" sz="1000"/>
          </a:p>
        </p:txBody>
      </p:sp>
      <p:graphicFrame>
        <p:nvGraphicFramePr>
          <p:cNvPr id="16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45290"/>
              </p:ext>
            </p:extLst>
          </p:nvPr>
        </p:nvGraphicFramePr>
        <p:xfrm>
          <a:off x="539750" y="1052041"/>
          <a:ext cx="3887788" cy="2551367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1797598082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60493473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4194850637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4174182379"/>
                    </a:ext>
                  </a:extLst>
                </a:gridCol>
              </a:tblGrid>
              <a:tr h="2460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MICRON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∆E (</a:t>
                      </a:r>
                      <a:r>
                        <a:rPr kumimoji="0" lang="de-DE" altLang="de-DE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</a:t>
                      </a: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Am) vacuum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∆E(</a:t>
                      </a:r>
                      <a:r>
                        <a:rPr kumimoji="0" lang="de-DE" altLang="de-DE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Bi) vacuum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∆E(</a:t>
                      </a:r>
                      <a:r>
                        <a:rPr kumimoji="0" lang="de-DE" altLang="de-DE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dry nitrogen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903043"/>
                  </a:ext>
                </a:extLst>
              </a:tr>
              <a:tr h="330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#2243-5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31.3 keV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16.2 keV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33.3 keV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16.0 keV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32.5 keV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844759"/>
                  </a:ext>
                </a:extLst>
              </a:tr>
              <a:tr h="2889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#2243-4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30.2 keV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18.5 keV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824618"/>
                  </a:ext>
                </a:extLst>
              </a:tr>
              <a:tr h="287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#2243-3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34.0 keV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18.2 keV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46046"/>
                  </a:ext>
                </a:extLst>
              </a:tr>
              <a:tr h="2889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#2243-2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35.7 keV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14.5 keV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27.0 keV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769944"/>
                  </a:ext>
                </a:extLst>
              </a:tr>
              <a:tr h="215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#2512-17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27.4 keV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29.7 keV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14.8 keV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18.8 keV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702664"/>
                  </a:ext>
                </a:extLst>
              </a:tr>
            </a:tbl>
          </a:graphicData>
        </a:graphic>
      </p:graphicFrame>
      <p:pic>
        <p:nvPicPr>
          <p:cNvPr id="17" name="Picture 83" descr="DSSD-2512-17-207Bi--nitrogen-strip-y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139604"/>
            <a:ext cx="2695575" cy="226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85"/>
          <p:cNvSpPr txBox="1">
            <a:spLocks noChangeArrowheads="1"/>
          </p:cNvSpPr>
          <p:nvPr/>
        </p:nvSpPr>
        <p:spPr bwMode="auto">
          <a:xfrm>
            <a:off x="5867400" y="1052041"/>
            <a:ext cx="116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Front Junction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Text Box 86"/>
          <p:cNvSpPr txBox="1">
            <a:spLocks noChangeArrowheads="1"/>
          </p:cNvSpPr>
          <p:nvPr/>
        </p:nvSpPr>
        <p:spPr bwMode="auto">
          <a:xfrm>
            <a:off x="6227763" y="3428529"/>
            <a:ext cx="1054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Rear Ohmic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Text Box 89"/>
          <p:cNvSpPr txBox="1">
            <a:spLocks noChangeArrowheads="1"/>
          </p:cNvSpPr>
          <p:nvPr/>
        </p:nvSpPr>
        <p:spPr bwMode="auto">
          <a:xfrm>
            <a:off x="7058025" y="1339379"/>
            <a:ext cx="917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solidFill>
                  <a:srgbClr val="0000CC"/>
                </a:solidFill>
                <a:cs typeface="Arial" panose="020B0604020202020204" pitchFamily="34" charset="0"/>
              </a:rPr>
              <a:t>∆E=15.4 keV</a:t>
            </a:r>
          </a:p>
        </p:txBody>
      </p:sp>
      <p:sp>
        <p:nvSpPr>
          <p:cNvPr id="21" name="Text Box 90"/>
          <p:cNvSpPr txBox="1">
            <a:spLocks noChangeArrowheads="1"/>
          </p:cNvSpPr>
          <p:nvPr/>
        </p:nvSpPr>
        <p:spPr bwMode="auto">
          <a:xfrm>
            <a:off x="7092950" y="3644429"/>
            <a:ext cx="917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solidFill>
                  <a:srgbClr val="0000CC"/>
                </a:solidFill>
                <a:cs typeface="Arial" panose="020B0604020202020204" pitchFamily="34" charset="0"/>
              </a:rPr>
              <a:t>∆E=32.5 keV</a:t>
            </a:r>
          </a:p>
        </p:txBody>
      </p:sp>
    </p:spTree>
    <p:extLst>
      <p:ext uri="{BB962C8B-B14F-4D97-AF65-F5344CB8AC3E}">
        <p14:creationId xmlns:p14="http://schemas.microsoft.com/office/powerpoint/2010/main" val="24694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 descr="bi-2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6575425" cy="3467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Autofit/>
          </a:bodyPr>
          <a:lstStyle/>
          <a:p>
            <a:r>
              <a:rPr lang="en-US" dirty="0" smtClean="0"/>
              <a:t>RISING: Test of the active stopper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2771775" y="3213621"/>
            <a:ext cx="0" cy="576262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2100263" y="2492896"/>
            <a:ext cx="0" cy="75565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16" name="Group 48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5508625" y="3861321"/>
          <a:ext cx="2808288" cy="1978343"/>
        </p:xfrm>
        <a:graphic>
          <a:graphicData uri="http://schemas.openxmlformats.org/drawingml/2006/table">
            <a:tbl>
              <a:tblPr/>
              <a:tblGrid>
                <a:gridCol w="1150938">
                  <a:extLst>
                    <a:ext uri="{9D8B030D-6E8A-4147-A177-3AD203B41FA5}">
                      <a16:colId xmlns:a16="http://schemas.microsoft.com/office/drawing/2014/main" val="4176222012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973882221"/>
                    </a:ext>
                  </a:extLst>
                </a:gridCol>
              </a:tblGrid>
              <a:tr h="315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-energy [keV]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kumimoji="0" lang="en-US" altLang="de-DE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-energy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074388"/>
                  </a:ext>
                </a:extLst>
              </a:tr>
              <a:tr h="2174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569.6 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481.7 [K]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740641"/>
                  </a:ext>
                </a:extLst>
              </a:tr>
              <a:tr h="180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553.8-556.7 [L]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078165"/>
                  </a:ext>
                </a:extLst>
              </a:tr>
              <a:tr h="2460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565.8-567.2 [M]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908695"/>
                  </a:ext>
                </a:extLst>
              </a:tr>
              <a:tr h="188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1063.7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975.7 [K]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957543"/>
                  </a:ext>
                </a:extLst>
              </a:tr>
              <a:tr h="2762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1047.8-1050.6 [L]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231444"/>
                  </a:ext>
                </a:extLst>
              </a:tr>
              <a:tr h="2889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1059.8-1061.2 [M]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128852"/>
                  </a:ext>
                </a:extLst>
              </a:tr>
            </a:tbl>
          </a:graphicData>
        </a:graphic>
      </p:graphicFrame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1547813" y="5445646"/>
            <a:ext cx="361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207</a:t>
            </a:r>
            <a:r>
              <a:rPr lang="en-US" altLang="de-DE">
                <a:solidFill>
                  <a:srgbClr val="0000FF"/>
                </a:solidFill>
                <a:latin typeface="Times New Roman" panose="02020603050405020304" pitchFamily="18" charset="0"/>
              </a:rPr>
              <a:t>Bi emits gamma rays and electrons</a:t>
            </a:r>
            <a:endParaRPr lang="de-DE" altLang="de-DE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5975" cy="97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Energy threshold of the </a:t>
            </a:r>
            <a:r>
              <a:rPr lang="en-US" dirty="0" smtClean="0"/>
              <a:t>DSSSD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372225" y="5516091"/>
            <a:ext cx="2376488" cy="3143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baseline="30000"/>
              <a:t>207</a:t>
            </a:r>
            <a:r>
              <a:rPr lang="en-US" altLang="de-DE" sz="1400"/>
              <a:t>Bi        E</a:t>
            </a:r>
            <a:r>
              <a:rPr lang="en-US" altLang="de-DE" sz="1400" baseline="-25000"/>
              <a:t>e</a:t>
            </a:r>
            <a:r>
              <a:rPr lang="en-US" altLang="de-DE" sz="1400">
                <a:cs typeface="Times New Roman" panose="02020603050405020304" pitchFamily="18" charset="0"/>
              </a:rPr>
              <a:t>=482, 976 keV  </a:t>
            </a:r>
            <a:endParaRPr lang="de-DE" altLang="de-DE" sz="1400"/>
          </a:p>
        </p:txBody>
      </p:sp>
      <p:pic>
        <p:nvPicPr>
          <p:cNvPr id="23" name="Picture 5" descr="chamber-si-bi207-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31766"/>
            <a:ext cx="1676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627313" y="5589116"/>
            <a:ext cx="1873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/>
              <a:t>experimental set-up</a:t>
            </a:r>
            <a:endParaRPr lang="de-DE" altLang="de-DE" sz="1000"/>
          </a:p>
        </p:txBody>
      </p:sp>
      <p:pic>
        <p:nvPicPr>
          <p:cNvPr id="25" name="Picture 49" descr="threshold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764704"/>
            <a:ext cx="6402388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89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Measurements with a double-sided Si-strip detector </a:t>
            </a:r>
            <a:r>
              <a:rPr lang="en-US" sz="1800" dirty="0" smtClean="0">
                <a:solidFill>
                  <a:schemeClr val="tx1"/>
                </a:solidFill>
              </a:rPr>
              <a:t>2006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pic>
        <p:nvPicPr>
          <p:cNvPr id="7" name="Picture 2" descr="A-2734-detai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92696"/>
            <a:ext cx="3495675" cy="218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7" descr="caen-ad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989683"/>
            <a:ext cx="692150" cy="2187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356100" y="2359571"/>
            <a:ext cx="255588" cy="1524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de-DE" sz="1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32</a:t>
            </a:r>
            <a:endParaRPr lang="de-DE" altLang="de-DE" sz="10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1268958"/>
            <a:ext cx="116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Front Junction Side</a:t>
            </a:r>
            <a:endParaRPr lang="de-DE" altLang="de-DE" sz="9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971550" y="692696"/>
            <a:ext cx="1054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Rear Ohmic Side</a:t>
            </a:r>
            <a:endParaRPr lang="de-DE" altLang="de-DE" sz="9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79388" y="1484858"/>
            <a:ext cx="576262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7667625" y="1340396"/>
            <a:ext cx="744538" cy="346075"/>
          </a:xfrm>
          <a:prstGeom prst="rect">
            <a:avLst/>
          </a:prstGeom>
          <a:solidFill>
            <a:srgbClr val="00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anose="02020603050405020304" pitchFamily="18" charset="0"/>
              </a:rPr>
              <a:t>CAEN</a:t>
            </a:r>
            <a:endParaRPr lang="de-DE" altLang="de-DE" sz="160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52438" y="2951708"/>
            <a:ext cx="1947862" cy="3048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Micron Semiconductor</a:t>
            </a:r>
            <a:endParaRPr lang="de-DE" altLang="de-DE" sz="1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68313" y="3645446"/>
            <a:ext cx="1986441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Nº Junction Elements: 16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Nº Junction Elements: 16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 Length:          </a:t>
            </a:r>
            <a:r>
              <a:rPr lang="en-US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49.5 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 Pitch:            </a:t>
            </a:r>
            <a:r>
              <a:rPr lang="en-US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3.1 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 width:            </a:t>
            </a:r>
            <a:r>
              <a:rPr lang="en-US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3.0 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Area:                </a:t>
            </a:r>
            <a:r>
              <a:rPr lang="en-US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50x50 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de-DE" sz="1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Thickness:                   1000 µm</a:t>
            </a:r>
          </a:p>
          <a:p>
            <a:pPr algn="l"/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Price:                            5600 €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843213" y="3645446"/>
            <a:ext cx="2160587" cy="147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CPA-16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Sensitive Preamplifier</a:t>
            </a:r>
          </a:p>
          <a:p>
            <a:pPr algn="l"/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channel compact module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output stages with different gains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Bias voltage up to ±500V</a:t>
            </a:r>
          </a:p>
          <a:p>
            <a:pPr algn="l"/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Price:                         2x 2250 €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292725" y="4221708"/>
            <a:ext cx="1800225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Amplifier N 568BC</a:t>
            </a:r>
          </a:p>
          <a:p>
            <a:pPr algn="l"/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fold shaper</a:t>
            </a:r>
          </a:p>
          <a:p>
            <a:pPr algn="l"/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Price:                2x 3481  €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7380288" y="4364583"/>
            <a:ext cx="1439862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 V785AF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channel</a:t>
            </a:r>
          </a:p>
          <a:p>
            <a:pPr algn="l"/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Price:       2x 5094  €</a:t>
            </a:r>
          </a:p>
        </p:txBody>
      </p:sp>
      <p:pic>
        <p:nvPicPr>
          <p:cNvPr id="19" name="Picture 23" descr="logom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908596"/>
            <a:ext cx="15240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cpa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00758"/>
            <a:ext cx="13493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5" descr="cpa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492921"/>
            <a:ext cx="13493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5651500" y="908596"/>
            <a:ext cx="744538" cy="346075"/>
          </a:xfrm>
          <a:prstGeom prst="rect">
            <a:avLst/>
          </a:prstGeom>
          <a:solidFill>
            <a:srgbClr val="00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anose="02020603050405020304" pitchFamily="18" charset="0"/>
              </a:rPr>
              <a:t>CAEN</a:t>
            </a:r>
            <a:endParaRPr lang="de-DE" altLang="de-DE" sz="160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7" name="Picture 31" descr="caen-amplifi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773783"/>
            <a:ext cx="763588" cy="1827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3" descr="caen-amplifi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773783"/>
            <a:ext cx="763587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 descr="caen-ad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989683"/>
            <a:ext cx="692150" cy="218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468313" y="5374233"/>
            <a:ext cx="3894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cost 27,250.- € 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(discriminator not included)</a:t>
            </a:r>
            <a:endParaRPr lang="de-DE" alt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9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Energy resolution with </a:t>
            </a:r>
            <a:r>
              <a:rPr lang="en-US" baseline="30000" dirty="0" smtClean="0"/>
              <a:t>207</a:t>
            </a:r>
            <a:r>
              <a:rPr lang="en-US" dirty="0" smtClean="0"/>
              <a:t>Bi source </a:t>
            </a:r>
            <a:r>
              <a:rPr lang="en-US" sz="1900" dirty="0" smtClean="0">
                <a:solidFill>
                  <a:schemeClr val="tx1"/>
                </a:solidFill>
              </a:rPr>
              <a:t>measurement with </a:t>
            </a:r>
            <a:r>
              <a:rPr lang="en-US" sz="1900" dirty="0" err="1" smtClean="0">
                <a:solidFill>
                  <a:srgbClr val="FF0000"/>
                </a:solidFill>
              </a:rPr>
              <a:t>Mesytec</a:t>
            </a:r>
            <a:r>
              <a:rPr lang="en-US" sz="1900" dirty="0" smtClean="0">
                <a:solidFill>
                  <a:schemeClr val="tx1"/>
                </a:solidFill>
              </a:rPr>
              <a:t> and </a:t>
            </a:r>
            <a:r>
              <a:rPr lang="en-US" sz="1900" dirty="0" smtClean="0">
                <a:solidFill>
                  <a:srgbClr val="FF0000"/>
                </a:solidFill>
              </a:rPr>
              <a:t>Multichannel Systems</a:t>
            </a:r>
            <a:endParaRPr lang="en-US" sz="1900" baseline="-25000" dirty="0">
              <a:solidFill>
                <a:srgbClr val="FF0000"/>
              </a:solidFill>
            </a:endParaRPr>
          </a:p>
        </p:txBody>
      </p:sp>
      <p:pic>
        <p:nvPicPr>
          <p:cNvPr id="24" name="Picture 3" descr="DSSD-2512-17-207Bi--nitrogen-strip-x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4704"/>
            <a:ext cx="3590925" cy="302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2" descr="multi-noa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764704"/>
            <a:ext cx="3587750" cy="301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331913" y="1196504"/>
            <a:ext cx="116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Front Junction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5076825" y="4004791"/>
            <a:ext cx="3600450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MICRON  #2243-5</a:t>
            </a:r>
          </a:p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Voltage:     200V</a:t>
            </a:r>
          </a:p>
          <a:p>
            <a:pPr algn="l"/>
            <a:r>
              <a:rPr lang="en-US" altLang="de-DE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in vacuum</a:t>
            </a:r>
          </a:p>
          <a:p>
            <a:pPr algn="l"/>
            <a:endParaRPr lang="en-US" altLang="de-DE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ORTEC 572</a:t>
            </a:r>
          </a:p>
          <a:p>
            <a:pPr algn="l"/>
            <a:r>
              <a:rPr lang="en-US" altLang="de-D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shaping time 0.5 </a:t>
            </a:r>
            <a:r>
              <a:rPr lang="el-GR" altLang="de-D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de-D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 ∆E=122 </a:t>
            </a:r>
            <a:r>
              <a:rPr lang="en-US" altLang="de-DE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altLang="de-DE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1.0 </a:t>
            </a:r>
            <a:r>
              <a:rPr lang="el-GR" altLang="de-D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de-D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 ∆E=112 </a:t>
            </a:r>
            <a:r>
              <a:rPr lang="en-US" altLang="de-DE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altLang="de-DE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de-DE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2.0 </a:t>
            </a:r>
            <a:r>
              <a:rPr lang="el-GR" altLang="de-D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de-D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 ∆</a:t>
            </a:r>
            <a:r>
              <a:rPr lang="en-US" altLang="de-DE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E=103 </a:t>
            </a:r>
            <a:r>
              <a:rPr lang="en-US" altLang="de-DE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altLang="de-DE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641831"/>
              </p:ext>
            </p:extLst>
          </p:nvPr>
        </p:nvGraphicFramePr>
        <p:xfrm>
          <a:off x="2916238" y="1412404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Equation" r:id="rId5" imgW="914400" imgH="203040" progId="Equation.3">
                  <p:embed/>
                </p:oleObj>
              </mc:Choice>
              <mc:Fallback>
                <p:oleObj name="Equation" r:id="rId5" imgW="914400" imgH="203040" progId="Equation.3">
                  <p:embed/>
                  <p:pic>
                    <p:nvPicPr>
                      <p:cNvPr id="17633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412404"/>
                        <a:ext cx="9144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8" descr="chamber-si-bi207-deta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31766"/>
            <a:ext cx="1676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2700338" y="5589116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/>
              <a:t>experimental set-up</a:t>
            </a:r>
          </a:p>
          <a:p>
            <a:pPr algn="l"/>
            <a:endParaRPr lang="de-DE" altLang="de-DE" sz="1000"/>
          </a:p>
        </p:txBody>
      </p:sp>
      <p:graphicFrame>
        <p:nvGraphicFramePr>
          <p:cNvPr id="3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90064"/>
              </p:ext>
            </p:extLst>
          </p:nvPr>
        </p:nvGraphicFramePr>
        <p:xfrm>
          <a:off x="6902450" y="1628304"/>
          <a:ext cx="869950" cy="20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Equation" r:id="rId8" imgW="876240" imgH="203040" progId="Equation.3">
                  <p:embed/>
                </p:oleObj>
              </mc:Choice>
              <mc:Fallback>
                <p:oleObj name="Equation" r:id="rId8" imgW="876240" imgH="203040" progId="Equation.3">
                  <p:embed/>
                  <p:pic>
                    <p:nvPicPr>
                      <p:cNvPr id="1763346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2450" y="1628304"/>
                        <a:ext cx="869950" cy="20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97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/>
          </a:bodyPr>
          <a:lstStyle/>
          <a:p>
            <a:r>
              <a:rPr lang="en-US" dirty="0" smtClean="0"/>
              <a:t>Energy resolution with </a:t>
            </a:r>
            <a:r>
              <a:rPr lang="en-US" baseline="30000" dirty="0" smtClean="0"/>
              <a:t>207</a:t>
            </a:r>
            <a:r>
              <a:rPr lang="en-US" dirty="0" smtClean="0"/>
              <a:t>Bi source </a:t>
            </a:r>
            <a:r>
              <a:rPr lang="en-US" sz="1900" dirty="0" smtClean="0">
                <a:solidFill>
                  <a:schemeClr val="tx1"/>
                </a:solidFill>
              </a:rPr>
              <a:t>measurement with </a:t>
            </a:r>
            <a:r>
              <a:rPr lang="en-US" sz="1900" dirty="0" smtClean="0">
                <a:solidFill>
                  <a:srgbClr val="FF0000"/>
                </a:solidFill>
              </a:rPr>
              <a:t>Multichannel Systems</a:t>
            </a:r>
            <a:endParaRPr lang="en-US" sz="1900" baseline="-25000" dirty="0">
              <a:solidFill>
                <a:srgbClr val="FF0000"/>
              </a:solidFill>
            </a:endParaRPr>
          </a:p>
        </p:txBody>
      </p:sp>
      <p:pic>
        <p:nvPicPr>
          <p:cNvPr id="12" name="Picture 13" descr="multi-572-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4704"/>
            <a:ext cx="2687637" cy="225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 descr="multi-572-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64704"/>
            <a:ext cx="2692400" cy="2263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348038" y="3572991"/>
            <a:ext cx="244792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>
                <a:solidFill>
                  <a:srgbClr val="0000CC"/>
                </a:solidFill>
              </a:rPr>
              <a:t>MICRON  </a:t>
            </a:r>
            <a:r>
              <a:rPr lang="en-US" altLang="de-DE" sz="1400">
                <a:solidFill>
                  <a:srgbClr val="0000CC"/>
                </a:solidFill>
                <a:cs typeface="Arial" panose="020B0604020202020204" pitchFamily="34" charset="0"/>
              </a:rPr>
              <a:t>#2243-5</a:t>
            </a:r>
          </a:p>
          <a:p>
            <a:pPr algn="l"/>
            <a:r>
              <a:rPr lang="en-US" altLang="de-DE" sz="1400"/>
              <a:t>Voltage:     200V</a:t>
            </a:r>
          </a:p>
          <a:p>
            <a:pPr algn="l"/>
            <a:r>
              <a:rPr lang="en-US" altLang="de-DE" sz="1500" b="1"/>
              <a:t>measurement in vacuum</a:t>
            </a:r>
            <a:endParaRPr lang="en-US" altLang="de-DE" sz="1500">
              <a:cs typeface="Arial" panose="020B0604020202020204" pitchFamily="34" charset="0"/>
            </a:endParaRPr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784149"/>
              </p:ext>
            </p:extLst>
          </p:nvPr>
        </p:nvGraphicFramePr>
        <p:xfrm>
          <a:off x="4427538" y="1123479"/>
          <a:ext cx="1054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4" name="Equation" r:id="rId5" imgW="1054080" imgH="431640" progId="Equation.3">
                  <p:embed/>
                </p:oleObj>
              </mc:Choice>
              <mc:Fallback>
                <p:oleObj name="Equation" r:id="rId5" imgW="1054080" imgH="431640" progId="Equation.3">
                  <p:embed/>
                  <p:pic>
                    <p:nvPicPr>
                      <p:cNvPr id="17684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1123479"/>
                        <a:ext cx="1054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8" descr="chamber-si-bi207-deta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31766"/>
            <a:ext cx="1676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700338" y="5589116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/>
              <a:t>experimental set-up</a:t>
            </a:r>
          </a:p>
          <a:p>
            <a:pPr algn="l"/>
            <a:endParaRPr lang="de-DE" altLang="de-DE" sz="1000"/>
          </a:p>
        </p:txBody>
      </p:sp>
      <p:pic>
        <p:nvPicPr>
          <p:cNvPr id="18" name="Picture 17" descr="multi-572-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764704"/>
            <a:ext cx="2692400" cy="2263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9" descr="multi-CAEN-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428529"/>
            <a:ext cx="2692400" cy="22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632967"/>
              </p:ext>
            </p:extLst>
          </p:nvPr>
        </p:nvGraphicFramePr>
        <p:xfrm>
          <a:off x="7164388" y="1123479"/>
          <a:ext cx="1054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5" name="Equation" r:id="rId10" imgW="1054080" imgH="431640" progId="Equation.3">
                  <p:embed/>
                </p:oleObj>
              </mc:Choice>
              <mc:Fallback>
                <p:oleObj name="Equation" r:id="rId10" imgW="1054080" imgH="431640" progId="Equation.3">
                  <p:embed/>
                  <p:pic>
                    <p:nvPicPr>
                      <p:cNvPr id="176846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1123479"/>
                        <a:ext cx="1054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719708"/>
              </p:ext>
            </p:extLst>
          </p:nvPr>
        </p:nvGraphicFramePr>
        <p:xfrm>
          <a:off x="7235825" y="3788891"/>
          <a:ext cx="1054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6" name="Equation" r:id="rId12" imgW="1054080" imgH="431640" progId="Equation.3">
                  <p:embed/>
                </p:oleObj>
              </mc:Choice>
              <mc:Fallback>
                <p:oleObj name="Equation" r:id="rId12" imgW="1054080" imgH="431640" progId="Equation.3">
                  <p:embed/>
                  <p:pic>
                    <p:nvPicPr>
                      <p:cNvPr id="176846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3788891"/>
                        <a:ext cx="1054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08560376"/>
              </p:ext>
            </p:extLst>
          </p:nvPr>
        </p:nvGraphicFramePr>
        <p:xfrm>
          <a:off x="1476375" y="1196504"/>
          <a:ext cx="106521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7" name="Equation" r:id="rId14" imgW="1054080" imgH="431640" progId="Equation.3">
                  <p:embed/>
                </p:oleObj>
              </mc:Choice>
              <mc:Fallback>
                <p:oleObj name="Equation" r:id="rId14" imgW="1054080" imgH="431640" progId="Equation.3">
                  <p:embed/>
                  <p:pic>
                    <p:nvPicPr>
                      <p:cNvPr id="1768458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196504"/>
                        <a:ext cx="1065213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7740650" y="2420466"/>
            <a:ext cx="806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 b="1">
                <a:solidFill>
                  <a:srgbClr val="FF0000"/>
                </a:solidFill>
              </a:rPr>
              <a:t>ORTEC 573</a:t>
            </a:r>
            <a:endParaRPr lang="de-DE" altLang="de-DE" sz="900" b="1">
              <a:solidFill>
                <a:srgbClr val="FF0000"/>
              </a:solidFill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7812088" y="5155729"/>
            <a:ext cx="977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 b="1">
                <a:solidFill>
                  <a:srgbClr val="FF0000"/>
                </a:solidFill>
              </a:rPr>
              <a:t>CAEN N568BC</a:t>
            </a:r>
            <a:endParaRPr lang="de-DE" altLang="de-DE" sz="9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/>
          </a:bodyPr>
          <a:lstStyle/>
          <a:p>
            <a:r>
              <a:rPr lang="en-US" dirty="0" smtClean="0"/>
              <a:t>Implantation detector as active stopper </a:t>
            </a:r>
            <a:r>
              <a:rPr lang="en-US" sz="1800" dirty="0" smtClean="0">
                <a:solidFill>
                  <a:schemeClr val="tx1"/>
                </a:solidFill>
              </a:rPr>
              <a:t>2006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79388" y="1412280"/>
            <a:ext cx="7386637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_tradnl" altLang="de-DE" sz="2000" dirty="0">
                <a:solidFill>
                  <a:srgbClr val="CC0066"/>
                </a:solidFill>
                <a:latin typeface="Comic Sans MS" panose="030F0702030302020204" pitchFamily="66" charset="0"/>
              </a:rPr>
              <a:t> Implantation-decay correlations with large background </a:t>
            </a:r>
          </a:p>
          <a:p>
            <a:pPr algn="l"/>
            <a:r>
              <a:rPr lang="es-ES_tradnl" altLang="de-DE" sz="2000" dirty="0">
                <a:solidFill>
                  <a:srgbClr val="CC0066"/>
                </a:solidFill>
                <a:latin typeface="Comic Sans MS" panose="030F0702030302020204" pitchFamily="66" charset="0"/>
              </a:rPr>
              <a:t>(half lifes similar to the implantation rate):</a:t>
            </a:r>
            <a:endParaRPr lang="es-ES_tradnl" altLang="de-DE" dirty="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/>
            <a:endParaRPr lang="es-ES_tradnl" altLang="de-DE" dirty="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es-ES_tradnl" altLang="de-DE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de-DE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implantation-decay time correlation: active catcher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s-ES_tradnl" altLang="de-DE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implantation-decay position correlation: granularity</a:t>
            </a:r>
          </a:p>
          <a:p>
            <a:pPr algn="l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s-ES_tradnl" altLang="de-DE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implantation of several ions: thickness and area</a:t>
            </a:r>
          </a:p>
          <a:p>
            <a:pPr algn="l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s-ES_tradnl" altLang="de-DE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energy of the implanted ion and the emitted </a:t>
            </a:r>
            <a:r>
              <a:rPr lang="es-ES_tradnl" altLang="de-DE" sz="2000" dirty="0">
                <a:solidFill>
                  <a:srgbClr val="008000"/>
                </a:solidFill>
                <a:latin typeface="Symbol" panose="05050102010706020507" pitchFamily="18" charset="2"/>
              </a:rPr>
              <a:t>b</a:t>
            </a:r>
            <a:endParaRPr lang="en-GB" altLang="de-DE" sz="1600" dirty="0">
              <a:solidFill>
                <a:srgbClr val="008000"/>
              </a:solidFill>
              <a:latin typeface="Symbol" panose="05050102010706020507" pitchFamily="18" charset="2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50825" y="980480"/>
            <a:ext cx="6221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Active catcher for implantation-decay correlations</a:t>
            </a:r>
            <a:endParaRPr lang="en-GB" altLang="de-DE" sz="19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7" name="Picture 4" descr="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572867"/>
            <a:ext cx="3016250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0825" y="3788767"/>
            <a:ext cx="5113338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s-ES_tradnl" altLang="de-DE" sz="2000">
              <a:solidFill>
                <a:schemeClr val="hlink"/>
              </a:solidFill>
              <a:latin typeface="Comic Sans MS" panose="030F0702030302020204" pitchFamily="66" charset="0"/>
            </a:endParaRPr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s-ES_tradnl" altLang="de-DE" sz="2000" b="1">
                <a:latin typeface="Comic Sans MS" panose="030F0702030302020204" pitchFamily="66" charset="0"/>
              </a:rPr>
              <a:t>3 double-sided silicon-strip detectors</a:t>
            </a:r>
            <a:endParaRPr lang="es-ES_tradnl" altLang="de-DE" b="1">
              <a:latin typeface="Comic Sans MS" panose="030F0702030302020204" pitchFamily="66" charset="0"/>
            </a:endParaRPr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s-ES_tradnl" altLang="de-DE">
              <a:latin typeface="Comic Sans MS" panose="030F0702030302020204" pitchFamily="66" charset="0"/>
            </a:endParaRPr>
          </a:p>
          <a:p>
            <a:pPr algn="l">
              <a:buFont typeface="Wingdings" panose="05000000000000000000" pitchFamily="2" charset="2"/>
              <a:buNone/>
            </a:pPr>
            <a:r>
              <a:rPr lang="es-ES_tradnl" altLang="de-DE">
                <a:solidFill>
                  <a:srgbClr val="008000"/>
                </a:solidFill>
                <a:latin typeface="Comic Sans MS" panose="030F0702030302020204" pitchFamily="66" charset="0"/>
              </a:rPr>
              <a:t>   </a:t>
            </a:r>
            <a:r>
              <a:rPr lang="es-ES_tradnl" altLang="de-DE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- surface 5x5 cm</a:t>
            </a:r>
            <a:r>
              <a:rPr lang="es-ES_tradnl" altLang="de-DE" sz="2000" baseline="30000">
                <a:solidFill>
                  <a:srgbClr val="0000FF"/>
                </a:solidFill>
                <a:latin typeface="Comic Sans MS" panose="030F0702030302020204" pitchFamily="66" charset="0"/>
              </a:rPr>
              <a:t>2 </a:t>
            </a:r>
          </a:p>
          <a:p>
            <a:pPr algn="l">
              <a:buFont typeface="Wingdings" panose="05000000000000000000" pitchFamily="2" charset="2"/>
              <a:buNone/>
            </a:pPr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    - thickness 1 mm</a:t>
            </a:r>
          </a:p>
          <a:p>
            <a:pPr algn="l">
              <a:buFont typeface="Wingdings" panose="05000000000000000000" pitchFamily="2" charset="2"/>
              <a:buNone/>
            </a:pPr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    - 2 x 16 3.125 mm strips</a:t>
            </a:r>
          </a:p>
          <a:p>
            <a:pPr algn="l">
              <a:buFont typeface="Wingdings" panose="05000000000000000000" pitchFamily="2" charset="2"/>
              <a:buNone/>
            </a:pPr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    - manufactured by MICRON</a:t>
            </a:r>
            <a:r>
              <a:rPr lang="es-ES_tradnl" altLang="de-DE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endParaRPr lang="en-GB" altLang="de-DE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" name="Picture 6" descr="A-2443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548680"/>
            <a:ext cx="2320925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360000" y="6300001"/>
            <a:ext cx="84604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sz="1200" dirty="0">
                <a:latin typeface="Georgia" panose="02040502050405020303" pitchFamily="18" charset="0"/>
              </a:rPr>
              <a:t>Rakesh Kumar, P. </a:t>
            </a:r>
            <a:r>
              <a:rPr lang="en-US" altLang="de-DE" sz="1200" dirty="0" err="1">
                <a:latin typeface="Georgia" panose="02040502050405020303" pitchFamily="18" charset="0"/>
              </a:rPr>
              <a:t>Doornenbal</a:t>
            </a:r>
            <a:r>
              <a:rPr lang="en-US" altLang="de-DE" sz="1200" dirty="0">
                <a:latin typeface="Georgia" panose="02040502050405020303" pitchFamily="18" charset="0"/>
              </a:rPr>
              <a:t>, I. </a:t>
            </a:r>
            <a:r>
              <a:rPr lang="en-US" altLang="de-DE" sz="1200" dirty="0" err="1">
                <a:latin typeface="Georgia" panose="02040502050405020303" pitchFamily="18" charset="0"/>
              </a:rPr>
              <a:t>Kojouharov</a:t>
            </a:r>
            <a:r>
              <a:rPr lang="en-US" altLang="de-DE" sz="1200" dirty="0">
                <a:latin typeface="Georgia" panose="02040502050405020303" pitchFamily="18" charset="0"/>
              </a:rPr>
              <a:t>, W. </a:t>
            </a:r>
            <a:r>
              <a:rPr lang="en-US" altLang="de-DE" sz="1200" dirty="0" err="1">
                <a:latin typeface="Georgia" panose="02040502050405020303" pitchFamily="18" charset="0"/>
              </a:rPr>
              <a:t>Prokopowicz</a:t>
            </a:r>
            <a:r>
              <a:rPr lang="en-US" altLang="de-DE" sz="1200" dirty="0">
                <a:latin typeface="Georgia" panose="02040502050405020303" pitchFamily="18" charset="0"/>
              </a:rPr>
              <a:t>, H. </a:t>
            </a:r>
            <a:r>
              <a:rPr lang="en-US" altLang="de-DE" sz="1200" dirty="0" err="1">
                <a:latin typeface="Georgia" panose="02040502050405020303" pitchFamily="18" charset="0"/>
              </a:rPr>
              <a:t>Schaffner</a:t>
            </a:r>
            <a:r>
              <a:rPr lang="en-US" altLang="de-DE" sz="1200" dirty="0">
                <a:latin typeface="Georgia" panose="02040502050405020303" pitchFamily="18" charset="0"/>
              </a:rPr>
              <a:t>, H.J. </a:t>
            </a:r>
            <a:r>
              <a:rPr lang="en-US" altLang="de-DE" sz="1200" dirty="0" err="1" smtClean="0">
                <a:latin typeface="Georgia" panose="02040502050405020303" pitchFamily="18" charset="0"/>
              </a:rPr>
              <a:t>Wollersheim</a:t>
            </a:r>
            <a:r>
              <a:rPr lang="en-US" altLang="de-DE" sz="1200" dirty="0" smtClean="0">
                <a:latin typeface="Georgia" panose="02040502050405020303" pitchFamily="18" charset="0"/>
              </a:rPr>
              <a:t> NIM A 598 (2009) 754</a:t>
            </a:r>
            <a:endParaRPr lang="el-GR" altLang="de-DE"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6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Double-sided silicon-strip detector DSSSD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388" y="2340000"/>
            <a:ext cx="66246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es-ES_tradnl" altLang="de-DE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es-ES_tradnl" altLang="de-DE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thickness sufficient for HI-implantation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s-ES_tradnl" altLang="de-DE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de-DE" sz="2000" dirty="0">
                <a:latin typeface="Comic Sans MS" panose="030F0702030302020204" pitchFamily="66" charset="0"/>
              </a:rPr>
              <a:t>but</a:t>
            </a:r>
            <a:r>
              <a:rPr lang="es-ES_tradnl" altLang="de-DE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range of </a:t>
            </a:r>
            <a:r>
              <a:rPr lang="el-GR" altLang="de-DE" sz="2000" dirty="0">
                <a:solidFill>
                  <a:srgbClr val="008000"/>
                </a:solidFill>
              </a:rPr>
              <a:t>β</a:t>
            </a:r>
            <a:r>
              <a:rPr lang="en-US" altLang="de-DE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-particles larger than 1mm</a:t>
            </a:r>
            <a:endParaRPr lang="el-GR" altLang="de-DE" sz="2000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s-ES_tradnl" altLang="de-DE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de-DE" sz="2000" dirty="0">
                <a:latin typeface="Comic Sans MS" panose="030F0702030302020204" pitchFamily="66" charset="0"/>
              </a:rPr>
              <a:t>therefore</a:t>
            </a:r>
            <a:r>
              <a:rPr lang="es-ES_tradnl" altLang="de-DE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part of the kinetic energy is measured</a:t>
            </a:r>
            <a:endParaRPr lang="en-GB" altLang="de-DE" sz="2000" dirty="0">
              <a:solidFill>
                <a:srgbClr val="008000"/>
              </a:solidFill>
              <a:latin typeface="Symbol" panose="05050102010706020507" pitchFamily="18" charset="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692696"/>
            <a:ext cx="655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s-ES_tradnl" altLang="de-DE" dirty="0" smtClean="0">
                <a:latin typeface="Comic Sans MS" panose="030F0702030302020204" pitchFamily="66" charset="0"/>
              </a:rPr>
              <a:t>     </a:t>
            </a:r>
            <a:r>
              <a:rPr lang="es-ES_tradnl" altLang="de-DE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- </a:t>
            </a:r>
            <a:r>
              <a:rPr lang="es-ES_tradnl" altLang="de-DE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surface 5x5 cm</a:t>
            </a:r>
            <a:r>
              <a:rPr lang="es-ES_tradnl" altLang="de-DE" sz="2000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2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_tradnl" altLang="de-DE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    - </a:t>
            </a:r>
            <a:r>
              <a:rPr lang="es-ES_tradnl" altLang="de-DE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thickness 1 mm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_tradnl" altLang="de-DE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    - 2 x 16 3.125 mm strips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_tradnl" altLang="de-DE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    - manufactured by MICRON</a:t>
            </a:r>
            <a:r>
              <a:rPr lang="es-ES_tradnl" altLang="de-DE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endParaRPr lang="en-GB" altLang="de-DE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8" descr="A-2443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692696"/>
            <a:ext cx="289242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360462"/>
              </p:ext>
            </p:extLst>
          </p:nvPr>
        </p:nvGraphicFramePr>
        <p:xfrm>
          <a:off x="4932000" y="3420000"/>
          <a:ext cx="4139035" cy="3181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Graph" r:id="rId4" imgW="3797280" imgH="2918880" progId="Origin50.Graph">
                  <p:embed/>
                </p:oleObj>
              </mc:Choice>
              <mc:Fallback>
                <p:oleObj name="Graph" r:id="rId4" imgW="3797280" imgH="2918880" progId="Origin50.Graph">
                  <p:embed/>
                  <p:pic>
                    <p:nvPicPr>
                      <p:cNvPr id="18227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00" y="3420000"/>
                        <a:ext cx="4139035" cy="3181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60000" y="4837658"/>
            <a:ext cx="4649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b="1" dirty="0">
                <a:solidFill>
                  <a:srgbClr val="000099"/>
                </a:solidFill>
              </a:rPr>
              <a:t>Monte-Carlo Simulation with GEANT4</a:t>
            </a:r>
          </a:p>
        </p:txBody>
      </p:sp>
    </p:spTree>
    <p:extLst>
      <p:ext uri="{BB962C8B-B14F-4D97-AF65-F5344CB8AC3E}">
        <p14:creationId xmlns:p14="http://schemas.microsoft.com/office/powerpoint/2010/main" val="315590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Monte-Carlo simulation with GEANT4</a:t>
            </a:r>
            <a:endParaRPr lang="en-US" dirty="0"/>
          </a:p>
        </p:txBody>
      </p:sp>
      <p:pic>
        <p:nvPicPr>
          <p:cNvPr id="4" name="Picture 4" descr="fig1a"/>
          <p:cNvPicPr>
            <a:picLocks noChangeAspect="1" noChangeArrowheads="1"/>
          </p:cNvPicPr>
          <p:nvPr/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576000"/>
            <a:ext cx="40640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ig1b"/>
          <p:cNvPicPr>
            <a:picLocks noChangeAspect="1" noChangeArrowheads="1"/>
          </p:cNvPicPr>
          <p:nvPr/>
        </p:nvPicPr>
        <p:blipFill>
          <a:blip r:embed="rId3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576000"/>
            <a:ext cx="39116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95288" y="3500438"/>
            <a:ext cx="33845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l-GR" altLang="de-DE" sz="1300" b="1">
              <a:latin typeface="Georgia" panose="02040502050405020303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40000" y="3960000"/>
            <a:ext cx="3744913" cy="17399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de-DE" b="1" i="1" dirty="0">
                <a:solidFill>
                  <a:srgbClr val="0000FF"/>
                </a:solidFill>
              </a:rPr>
              <a:t>Simulated energy spectrum of β-particles emitted from fragments implanted uniformly (</a:t>
            </a:r>
            <a:r>
              <a:rPr lang="en-GB" altLang="de-DE" b="1" i="1" dirty="0">
                <a:solidFill>
                  <a:srgbClr val="FF0000"/>
                </a:solidFill>
              </a:rPr>
              <a:t>solid line</a:t>
            </a:r>
            <a:r>
              <a:rPr lang="en-GB" altLang="de-DE" b="1" i="1" dirty="0">
                <a:solidFill>
                  <a:srgbClr val="0000FF"/>
                </a:solidFill>
              </a:rPr>
              <a:t>) and exactly in the centre (</a:t>
            </a:r>
            <a:r>
              <a:rPr lang="en-GB" altLang="de-DE" b="1" i="1" dirty="0"/>
              <a:t>dashed line</a:t>
            </a:r>
            <a:r>
              <a:rPr lang="en-GB" altLang="de-DE" b="1" i="1" dirty="0">
                <a:solidFill>
                  <a:srgbClr val="0000FF"/>
                </a:solidFill>
              </a:rPr>
              <a:t>) in the middle of a DSSSD. </a:t>
            </a:r>
          </a:p>
          <a:p>
            <a:pPr eaLnBrk="1" hangingPunct="1"/>
            <a:endParaRPr lang="en-US" altLang="de-DE" b="1" i="1" dirty="0">
              <a:solidFill>
                <a:srgbClr val="0000FF"/>
              </a:solidFill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4860000" y="3960000"/>
            <a:ext cx="4008388" cy="17399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de-DE" b="1" i="1" dirty="0">
                <a:solidFill>
                  <a:srgbClr val="0000FF"/>
                </a:solidFill>
              </a:rPr>
              <a:t>Calculated β-detection efficiency as a function of the DSSSD threshold for the two considered implantation scenarios</a:t>
            </a:r>
          </a:p>
          <a:p>
            <a:pPr eaLnBrk="1" hangingPunct="1"/>
            <a:r>
              <a:rPr lang="en-US" altLang="de-DE" b="1" i="1" dirty="0">
                <a:solidFill>
                  <a:srgbClr val="FF0000"/>
                </a:solidFill>
              </a:rPr>
              <a:t>Detection threshold should be less than 100 </a:t>
            </a:r>
            <a:r>
              <a:rPr lang="en-US" altLang="de-DE" b="1" i="1" dirty="0" err="1">
                <a:solidFill>
                  <a:srgbClr val="FF0000"/>
                </a:solidFill>
              </a:rPr>
              <a:t>keV</a:t>
            </a:r>
            <a:r>
              <a:rPr lang="en-US" altLang="de-DE" b="1" i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103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Implantation detector as active stopper </a:t>
            </a:r>
            <a:r>
              <a:rPr lang="en-US" sz="1800" dirty="0" smtClean="0">
                <a:solidFill>
                  <a:schemeClr val="tx1"/>
                </a:solidFill>
              </a:rPr>
              <a:t>2006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9388" y="1412280"/>
            <a:ext cx="7386637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_tradnl" altLang="de-DE" sz="2000">
                <a:solidFill>
                  <a:srgbClr val="CC0066"/>
                </a:solidFill>
                <a:latin typeface="Comic Sans MS" panose="030F0702030302020204" pitchFamily="66" charset="0"/>
              </a:rPr>
              <a:t> Implantation-decay correlations with large background </a:t>
            </a:r>
          </a:p>
          <a:p>
            <a:pPr algn="l"/>
            <a:r>
              <a:rPr lang="es-ES_tradnl" altLang="de-DE" sz="2000">
                <a:solidFill>
                  <a:srgbClr val="CC0066"/>
                </a:solidFill>
                <a:latin typeface="Comic Sans MS" panose="030F0702030302020204" pitchFamily="66" charset="0"/>
              </a:rPr>
              <a:t>(half lifes similar to the implantation rate):</a:t>
            </a:r>
            <a:endParaRPr lang="es-ES_tradnl" altLang="de-DE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/>
            <a:endParaRPr lang="es-ES_tradnl" altLang="de-DE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es-ES_tradnl" altLang="de-DE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implantation-decay time correlation: active catcher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 implantation-decay position correlation: granularity</a:t>
            </a:r>
          </a:p>
          <a:p>
            <a:pPr algn="l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 implantation of several ions: thickness and area</a:t>
            </a:r>
          </a:p>
          <a:p>
            <a:pPr algn="l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 energy of the implanted ion and the emitted </a:t>
            </a:r>
            <a:r>
              <a:rPr lang="es-ES_tradnl" altLang="de-DE" sz="2000">
                <a:solidFill>
                  <a:srgbClr val="008000"/>
                </a:solidFill>
                <a:latin typeface="Symbol" panose="05050102010706020507" pitchFamily="18" charset="2"/>
              </a:rPr>
              <a:t>b</a:t>
            </a:r>
            <a:endParaRPr lang="en-GB" altLang="de-DE" sz="1600">
              <a:solidFill>
                <a:srgbClr val="008000"/>
              </a:solidFill>
              <a:latin typeface="Symbol" panose="05050102010706020507" pitchFamily="18" charset="2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0825" y="980480"/>
            <a:ext cx="6221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Active catcher for implantation-decay correlations</a:t>
            </a:r>
            <a:endParaRPr lang="en-GB" altLang="de-DE" sz="19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4" descr="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572867"/>
            <a:ext cx="3016250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0825" y="3788767"/>
            <a:ext cx="5113338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s-ES_tradnl" altLang="de-DE" sz="2000">
              <a:solidFill>
                <a:schemeClr val="hlink"/>
              </a:solidFill>
              <a:latin typeface="Comic Sans MS" panose="030F0702030302020204" pitchFamily="66" charset="0"/>
            </a:endParaRPr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s-ES_tradnl" altLang="de-DE" sz="2000" b="1">
                <a:latin typeface="Comic Sans MS" panose="030F0702030302020204" pitchFamily="66" charset="0"/>
              </a:rPr>
              <a:t>3 double-sided silicon-strip detectors</a:t>
            </a:r>
            <a:endParaRPr lang="es-ES_tradnl" altLang="de-DE" b="1">
              <a:latin typeface="Comic Sans MS" panose="030F0702030302020204" pitchFamily="66" charset="0"/>
            </a:endParaRPr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s-ES_tradnl" altLang="de-DE">
              <a:latin typeface="Comic Sans MS" panose="030F0702030302020204" pitchFamily="66" charset="0"/>
            </a:endParaRPr>
          </a:p>
          <a:p>
            <a:pPr algn="l">
              <a:buFont typeface="Wingdings" panose="05000000000000000000" pitchFamily="2" charset="2"/>
              <a:buNone/>
            </a:pPr>
            <a:r>
              <a:rPr lang="es-ES_tradnl" altLang="de-DE">
                <a:solidFill>
                  <a:srgbClr val="008000"/>
                </a:solidFill>
                <a:latin typeface="Comic Sans MS" panose="030F0702030302020204" pitchFamily="66" charset="0"/>
              </a:rPr>
              <a:t>   </a:t>
            </a:r>
            <a:r>
              <a:rPr lang="es-ES_tradnl" altLang="de-DE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- surface 5x5 cm</a:t>
            </a:r>
            <a:r>
              <a:rPr lang="es-ES_tradnl" altLang="de-DE" sz="2000" baseline="30000">
                <a:solidFill>
                  <a:srgbClr val="0000FF"/>
                </a:solidFill>
                <a:latin typeface="Comic Sans MS" panose="030F0702030302020204" pitchFamily="66" charset="0"/>
              </a:rPr>
              <a:t>2 </a:t>
            </a:r>
          </a:p>
          <a:p>
            <a:pPr algn="l">
              <a:buFont typeface="Wingdings" panose="05000000000000000000" pitchFamily="2" charset="2"/>
              <a:buNone/>
            </a:pPr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    - thickness 1 mm</a:t>
            </a:r>
          </a:p>
          <a:p>
            <a:pPr algn="l">
              <a:buFont typeface="Wingdings" panose="05000000000000000000" pitchFamily="2" charset="2"/>
              <a:buNone/>
            </a:pPr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    - 2 x 16 3.125 mm strips</a:t>
            </a:r>
          </a:p>
          <a:p>
            <a:pPr algn="l">
              <a:buFont typeface="Wingdings" panose="05000000000000000000" pitchFamily="2" charset="2"/>
              <a:buNone/>
            </a:pPr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    - manufactured by MICRON</a:t>
            </a:r>
            <a:r>
              <a:rPr lang="es-ES_tradnl" altLang="de-DE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endParaRPr lang="en-GB" altLang="de-DE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6" descr="A-2443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548680"/>
            <a:ext cx="2320925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360000" y="6300001"/>
            <a:ext cx="84604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sz="1200" dirty="0">
                <a:latin typeface="Georgia" panose="02040502050405020303" pitchFamily="18" charset="0"/>
              </a:rPr>
              <a:t>Rakesh Kumar, P. </a:t>
            </a:r>
            <a:r>
              <a:rPr lang="en-US" altLang="de-DE" sz="1200" dirty="0" err="1">
                <a:latin typeface="Georgia" panose="02040502050405020303" pitchFamily="18" charset="0"/>
              </a:rPr>
              <a:t>Doornenbal</a:t>
            </a:r>
            <a:r>
              <a:rPr lang="en-US" altLang="de-DE" sz="1200" dirty="0">
                <a:latin typeface="Georgia" panose="02040502050405020303" pitchFamily="18" charset="0"/>
              </a:rPr>
              <a:t>, I. </a:t>
            </a:r>
            <a:r>
              <a:rPr lang="en-US" altLang="de-DE" sz="1200" dirty="0" err="1">
                <a:latin typeface="Georgia" panose="02040502050405020303" pitchFamily="18" charset="0"/>
              </a:rPr>
              <a:t>Kojouharov</a:t>
            </a:r>
            <a:r>
              <a:rPr lang="en-US" altLang="de-DE" sz="1200" dirty="0">
                <a:latin typeface="Georgia" panose="02040502050405020303" pitchFamily="18" charset="0"/>
              </a:rPr>
              <a:t>, W. </a:t>
            </a:r>
            <a:r>
              <a:rPr lang="en-US" altLang="de-DE" sz="1200" dirty="0" err="1">
                <a:latin typeface="Georgia" panose="02040502050405020303" pitchFamily="18" charset="0"/>
              </a:rPr>
              <a:t>Prokopowicz</a:t>
            </a:r>
            <a:r>
              <a:rPr lang="en-US" altLang="de-DE" sz="1200" dirty="0">
                <a:latin typeface="Georgia" panose="02040502050405020303" pitchFamily="18" charset="0"/>
              </a:rPr>
              <a:t>, H. </a:t>
            </a:r>
            <a:r>
              <a:rPr lang="en-US" altLang="de-DE" sz="1200" dirty="0" err="1">
                <a:latin typeface="Georgia" panose="02040502050405020303" pitchFamily="18" charset="0"/>
              </a:rPr>
              <a:t>Schaffner</a:t>
            </a:r>
            <a:r>
              <a:rPr lang="en-US" altLang="de-DE" sz="1200" dirty="0">
                <a:latin typeface="Georgia" panose="02040502050405020303" pitchFamily="18" charset="0"/>
              </a:rPr>
              <a:t>, H.J. </a:t>
            </a:r>
            <a:r>
              <a:rPr lang="en-US" altLang="de-DE" sz="1200" dirty="0" err="1" smtClean="0">
                <a:latin typeface="Georgia" panose="02040502050405020303" pitchFamily="18" charset="0"/>
              </a:rPr>
              <a:t>Wollersheim</a:t>
            </a:r>
            <a:r>
              <a:rPr lang="en-US" altLang="de-DE" sz="1200" dirty="0" smtClean="0">
                <a:latin typeface="Georgia" panose="02040502050405020303" pitchFamily="18" charset="0"/>
              </a:rPr>
              <a:t> NIM A 598 (2009) 754</a:t>
            </a:r>
            <a:endParaRPr lang="el-GR" altLang="de-DE"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are </a:t>
            </a:r>
            <a:r>
              <a:rPr lang="en-US" dirty="0" err="1" smtClean="0">
                <a:solidFill>
                  <a:srgbClr val="FF0000"/>
                </a:solidFill>
              </a:rPr>
              <a:t>IS</a:t>
            </a:r>
            <a:r>
              <a:rPr lang="en-US" dirty="0" err="1" smtClean="0"/>
              <a:t>otope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</a:t>
            </a:r>
            <a:r>
              <a:rPr lang="en-US" dirty="0" err="1" smtClean="0"/>
              <a:t>vestigation</a:t>
            </a:r>
            <a:r>
              <a:rPr lang="en-US" dirty="0" smtClean="0"/>
              <a:t> at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SI </a:t>
            </a:r>
            <a:r>
              <a:rPr lang="en-US" sz="1800" dirty="0" smtClean="0">
                <a:solidFill>
                  <a:schemeClr val="tx1"/>
                </a:solidFill>
              </a:rPr>
              <a:t>spectroscopy of stopped beams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 flipH="1">
            <a:off x="3335338" y="2378712"/>
            <a:ext cx="2027237" cy="669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3" descr="Jasny poziomy"/>
          <p:cNvSpPr>
            <a:spLocks noChangeArrowheads="1"/>
          </p:cNvSpPr>
          <p:nvPr/>
        </p:nvSpPr>
        <p:spPr bwMode="auto">
          <a:xfrm>
            <a:off x="5380038" y="1799274"/>
            <a:ext cx="42862" cy="639763"/>
          </a:xfrm>
          <a:prstGeom prst="rect">
            <a:avLst/>
          </a:prstGeom>
          <a:pattFill prst="ltHorz">
            <a:fgClr>
              <a:schemeClr val="bg1"/>
            </a:fgClr>
            <a:bgClr>
              <a:schemeClr val="accent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4" descr="Jasny poziomy"/>
          <p:cNvSpPr>
            <a:spLocks noChangeArrowheads="1"/>
          </p:cNvSpPr>
          <p:nvPr/>
        </p:nvSpPr>
        <p:spPr bwMode="auto">
          <a:xfrm>
            <a:off x="5468938" y="1799274"/>
            <a:ext cx="44450" cy="639763"/>
          </a:xfrm>
          <a:prstGeom prst="rect">
            <a:avLst/>
          </a:prstGeom>
          <a:pattFill prst="ltHorz">
            <a:fgClr>
              <a:schemeClr val="bg1"/>
            </a:fgClr>
            <a:bgClr>
              <a:schemeClr val="accent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3132138" y="2134237"/>
            <a:ext cx="233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23850" y="1686562"/>
            <a:ext cx="3981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de-DE" sz="2000" b="1">
                <a:solidFill>
                  <a:srgbClr val="FF0000"/>
                </a:solidFill>
              </a:rPr>
              <a:t>i</a:t>
            </a:r>
            <a:r>
              <a:rPr lang="pl-PL" altLang="de-DE" sz="2000" b="1">
                <a:solidFill>
                  <a:srgbClr val="FF0000"/>
                </a:solidFill>
              </a:rPr>
              <a:t>dentified </a:t>
            </a:r>
            <a:r>
              <a:rPr lang="en-US" altLang="de-DE" sz="2000" b="1">
                <a:solidFill>
                  <a:srgbClr val="FF0000"/>
                </a:solidFill>
              </a:rPr>
              <a:t>projectile fragment</a:t>
            </a:r>
            <a:r>
              <a:rPr lang="pl-PL" altLang="de-DE" sz="20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115616" y="2812866"/>
            <a:ext cx="22945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de-DE" sz="2000" dirty="0" smtClean="0">
                <a:latin typeface="Times New Roman" panose="02020603050405020304" pitchFamily="18" charset="0"/>
              </a:rPr>
              <a:t>DSSSD </a:t>
            </a:r>
            <a:r>
              <a:rPr lang="en-US" altLang="de-DE" sz="2000" dirty="0">
                <a:latin typeface="Times New Roman" panose="02020603050405020304" pitchFamily="18" charset="0"/>
              </a:rPr>
              <a:t>for HI and </a:t>
            </a:r>
            <a:r>
              <a:rPr lang="el-GR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pl-PL" altLang="de-DE" sz="1400" dirty="0">
                <a:latin typeface="Symbol" panose="05050102010706020507" pitchFamily="18" charset="2"/>
              </a:rPr>
              <a:t> </a:t>
            </a:r>
            <a:endParaRPr lang="pl-PL" altLang="de-DE" sz="2000" dirty="0"/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 rot="19664388">
            <a:off x="4289425" y="1008699"/>
            <a:ext cx="809625" cy="8350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5075238" y="853124"/>
            <a:ext cx="809625" cy="8350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33CCCC">
                  <a:gamma/>
                  <a:shade val="85882"/>
                  <a:invGamma/>
                </a:srgbClr>
              </a:gs>
              <a:gs pos="50000">
                <a:srgbClr val="33CCCC"/>
              </a:gs>
              <a:gs pos="100000">
                <a:srgbClr val="33CCCC">
                  <a:gamma/>
                  <a:shade val="85882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2164250">
            <a:off x="5891213" y="1053149"/>
            <a:ext cx="811212" cy="8350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0000FF">
                  <a:gamma/>
                  <a:shade val="76078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76078"/>
                  <a:invGamma/>
                </a:srgbClr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 rot="1935612" flipV="1">
            <a:off x="4314825" y="2400937"/>
            <a:ext cx="809625" cy="8350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0000FF">
                  <a:gamma/>
                  <a:shade val="6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66275"/>
                  <a:invGamma/>
                </a:srgbClr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flipV="1">
            <a:off x="5075238" y="2540637"/>
            <a:ext cx="809625" cy="8350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33CCCC">
                  <a:gamma/>
                  <a:shade val="85882"/>
                  <a:invGamma/>
                </a:srgbClr>
              </a:gs>
              <a:gs pos="50000">
                <a:srgbClr val="33CCCC"/>
              </a:gs>
              <a:gs pos="100000">
                <a:srgbClr val="33CCCC">
                  <a:gamma/>
                  <a:shade val="85882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 rot="19435750" flipV="1">
            <a:off x="5878513" y="2385062"/>
            <a:ext cx="811212" cy="8350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0000FF">
                  <a:gamma/>
                  <a:shade val="76078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76078"/>
                  <a:invGamma/>
                </a:srgbClr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 rot="12954586">
            <a:off x="5954713" y="975362"/>
            <a:ext cx="1096962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de-DE" sz="2400" b="1">
                <a:solidFill>
                  <a:schemeClr val="bg1"/>
                </a:solidFill>
              </a:rPr>
              <a:t>n</a:t>
            </a:r>
            <a:r>
              <a:rPr lang="pl-PL" altLang="de-DE" sz="1400" b="1">
                <a:solidFill>
                  <a:schemeClr val="bg1"/>
                </a:solidFill>
                <a:latin typeface="Symbol" panose="05050102010706020507" pitchFamily="18" charset="2"/>
              </a:rPr>
              <a:t> </a:t>
            </a:r>
            <a:r>
              <a:rPr lang="pl-PL" altLang="de-DE" sz="2400" b="1">
                <a:solidFill>
                  <a:schemeClr val="bg1"/>
                </a:solidFill>
              </a:rPr>
              <a:t>-</a:t>
            </a:r>
            <a:r>
              <a:rPr lang="pl-PL" altLang="de-DE" sz="1400" b="1">
                <a:solidFill>
                  <a:schemeClr val="bg1"/>
                </a:solidFill>
                <a:latin typeface="Symbol" panose="05050102010706020507" pitchFamily="18" charset="2"/>
              </a:rPr>
              <a:t> </a:t>
            </a:r>
            <a:r>
              <a:rPr lang="pl-PL" altLang="de-DE" sz="2400" b="1">
                <a:solidFill>
                  <a:schemeClr val="bg1"/>
                </a:solidFill>
              </a:rPr>
              <a:t>det</a:t>
            </a:r>
            <a:r>
              <a:rPr lang="pl-PL" altLang="de-DE" sz="2400" b="1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pl-PL" altLang="de-DE" sz="24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endParaRPr lang="pl-PL" altLang="de-DE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 rot="2160000">
            <a:off x="5889625" y="1053149"/>
            <a:ext cx="809625" cy="8350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33CCCC">
                  <a:gamma/>
                  <a:shade val="85882"/>
                  <a:invGamma/>
                </a:srgbClr>
              </a:gs>
              <a:gs pos="50000">
                <a:srgbClr val="33CCCC"/>
              </a:gs>
              <a:gs pos="100000">
                <a:srgbClr val="33CCCC">
                  <a:gamma/>
                  <a:shade val="85882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pl-PL" altLang="de-DE" sz="2400" b="1" dirty="0">
                <a:solidFill>
                  <a:schemeClr val="bg1"/>
                </a:solidFill>
                <a:latin typeface="Symbol" panose="05050102010706020507" pitchFamily="18" charset="2"/>
              </a:rPr>
              <a:t> g</a:t>
            </a:r>
            <a:r>
              <a:rPr lang="pl-PL" altLang="de-DE" sz="1400" b="1" dirty="0">
                <a:solidFill>
                  <a:schemeClr val="bg1"/>
                </a:solidFill>
              </a:rPr>
              <a:t> </a:t>
            </a:r>
            <a:r>
              <a:rPr lang="pl-PL" altLang="de-DE" sz="2400" b="1" dirty="0">
                <a:solidFill>
                  <a:schemeClr val="bg1"/>
                </a:solidFill>
              </a:rPr>
              <a:t>-</a:t>
            </a:r>
            <a:r>
              <a:rPr lang="pl-PL" altLang="de-DE" sz="1400" b="1" dirty="0">
                <a:solidFill>
                  <a:schemeClr val="bg1"/>
                </a:solidFill>
              </a:rPr>
              <a:t> </a:t>
            </a:r>
            <a:r>
              <a:rPr lang="pl-PL" altLang="de-DE" sz="2400" b="1" dirty="0">
                <a:solidFill>
                  <a:schemeClr val="bg1"/>
                </a:solidFill>
              </a:rPr>
              <a:t>det</a:t>
            </a:r>
            <a:r>
              <a:rPr lang="pl-PL" altLang="de-DE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pl-PL" altLang="de-DE" sz="2400" b="1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 rot="19680000">
            <a:off x="4287838" y="1007112"/>
            <a:ext cx="809625" cy="8350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33CCCC">
                  <a:gamma/>
                  <a:shade val="85882"/>
                  <a:invGamma/>
                </a:srgbClr>
              </a:gs>
              <a:gs pos="50000">
                <a:srgbClr val="33CCCC"/>
              </a:gs>
              <a:gs pos="100000">
                <a:srgbClr val="33CCCC">
                  <a:gamma/>
                  <a:shade val="85882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AutoShape 17"/>
          <p:cNvSpPr>
            <a:spLocks noChangeArrowheads="1"/>
          </p:cNvSpPr>
          <p:nvPr/>
        </p:nvSpPr>
        <p:spPr bwMode="auto">
          <a:xfrm rot="12720000">
            <a:off x="4313238" y="2400937"/>
            <a:ext cx="809625" cy="8350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33CCCC">
                  <a:gamma/>
                  <a:shade val="85882"/>
                  <a:invGamma/>
                </a:srgbClr>
              </a:gs>
              <a:gs pos="50000">
                <a:srgbClr val="33CCCC"/>
              </a:gs>
              <a:gs pos="100000">
                <a:srgbClr val="33CCCC">
                  <a:gamma/>
                  <a:shade val="85882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AutoShape 18"/>
          <p:cNvSpPr>
            <a:spLocks noChangeArrowheads="1"/>
          </p:cNvSpPr>
          <p:nvPr/>
        </p:nvSpPr>
        <p:spPr bwMode="auto">
          <a:xfrm rot="8640000">
            <a:off x="5878513" y="2385062"/>
            <a:ext cx="809625" cy="8350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33CCCC">
                  <a:gamma/>
                  <a:shade val="85882"/>
                  <a:invGamma/>
                </a:srgbClr>
              </a:gs>
              <a:gs pos="50000">
                <a:srgbClr val="33CCCC"/>
              </a:gs>
              <a:gs pos="100000">
                <a:srgbClr val="33CCCC">
                  <a:gamma/>
                  <a:shade val="85882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pl-PL" altLang="de-DE" sz="2400" b="1" dirty="0">
                <a:solidFill>
                  <a:schemeClr val="bg1"/>
                </a:solidFill>
                <a:latin typeface="Symbol" panose="05050102010706020507" pitchFamily="18" charset="2"/>
              </a:rPr>
              <a:t> g</a:t>
            </a:r>
            <a:r>
              <a:rPr lang="pl-PL" altLang="de-DE" sz="1400" b="1" dirty="0">
                <a:solidFill>
                  <a:schemeClr val="bg1"/>
                </a:solidFill>
              </a:rPr>
              <a:t> </a:t>
            </a:r>
            <a:r>
              <a:rPr lang="pl-PL" altLang="de-DE" sz="2400" b="1" dirty="0">
                <a:solidFill>
                  <a:schemeClr val="bg1"/>
                </a:solidFill>
              </a:rPr>
              <a:t>-</a:t>
            </a:r>
            <a:r>
              <a:rPr lang="pl-PL" altLang="de-DE" sz="1400" b="1" dirty="0">
                <a:solidFill>
                  <a:schemeClr val="bg1"/>
                </a:solidFill>
              </a:rPr>
              <a:t> </a:t>
            </a:r>
            <a:r>
              <a:rPr lang="pl-PL" altLang="de-DE" sz="2400" b="1" dirty="0">
                <a:solidFill>
                  <a:schemeClr val="bg1"/>
                </a:solidFill>
              </a:rPr>
              <a:t>det</a:t>
            </a:r>
            <a:r>
              <a:rPr lang="pl-PL" altLang="de-DE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pl-PL" altLang="de-DE" sz="2400" b="1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pic>
        <p:nvPicPr>
          <p:cNvPr id="30" name="Picture 19" descr="projectile-implan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40906"/>
            <a:ext cx="1857375" cy="1208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0" descr="projectile-decay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480543"/>
            <a:ext cx="2152650" cy="1770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468313" y="4993431"/>
            <a:ext cx="16208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sz="1400" b="1" dirty="0">
                <a:latin typeface="Times New Roman" panose="02020603050405020304" pitchFamily="18" charset="0"/>
              </a:rPr>
              <a:t>p</a:t>
            </a:r>
            <a:r>
              <a:rPr lang="en-US" altLang="de-DE" sz="1400" b="1" dirty="0" smtClean="0">
                <a:latin typeface="Times New Roman" panose="02020603050405020304" pitchFamily="18" charset="0"/>
              </a:rPr>
              <a:t>rojectile </a:t>
            </a:r>
            <a:r>
              <a:rPr lang="en-US" altLang="de-DE" sz="1400" b="1" dirty="0">
                <a:latin typeface="Times New Roman" panose="02020603050405020304" pitchFamily="18" charset="0"/>
              </a:rPr>
              <a:t>i</a:t>
            </a:r>
            <a:r>
              <a:rPr lang="en-US" altLang="de-DE" sz="1400" b="1" dirty="0" smtClean="0">
                <a:latin typeface="Times New Roman" panose="02020603050405020304" pitchFamily="18" charset="0"/>
              </a:rPr>
              <a:t>mplants</a:t>
            </a:r>
            <a:endParaRPr lang="de-DE" altLang="de-DE" sz="1400" b="1" dirty="0">
              <a:latin typeface="Times New Roman" panose="02020603050405020304" pitchFamily="18" charset="0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2843213" y="3551981"/>
            <a:ext cx="1463799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sz="1400" b="1" dirty="0">
                <a:latin typeface="Times New Roman" panose="02020603050405020304" pitchFamily="18" charset="0"/>
              </a:rPr>
              <a:t>p</a:t>
            </a:r>
            <a:r>
              <a:rPr lang="en-US" altLang="de-DE" sz="1400" b="1" dirty="0" smtClean="0">
                <a:latin typeface="Times New Roman" panose="02020603050405020304" pitchFamily="18" charset="0"/>
              </a:rPr>
              <a:t>rojectile </a:t>
            </a:r>
            <a:r>
              <a:rPr lang="en-US" altLang="de-DE" sz="1400" b="1" dirty="0">
                <a:latin typeface="Times New Roman" panose="02020603050405020304" pitchFamily="18" charset="0"/>
              </a:rPr>
              <a:t>d</a:t>
            </a:r>
            <a:r>
              <a:rPr lang="en-US" altLang="de-DE" sz="1400" b="1" dirty="0" smtClean="0">
                <a:latin typeface="Times New Roman" panose="02020603050405020304" pitchFamily="18" charset="0"/>
              </a:rPr>
              <a:t>ecays</a:t>
            </a:r>
            <a:endParaRPr lang="de-DE" altLang="de-DE" sz="1400" b="1" dirty="0">
              <a:latin typeface="Times New Roman" panose="02020603050405020304" pitchFamily="18" charset="0"/>
            </a:endParaRP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4680000" y="4740912"/>
            <a:ext cx="4333238" cy="1015663"/>
          </a:xfrm>
          <a:prstGeom prst="rect">
            <a:avLst/>
          </a:prstGeom>
          <a:solidFill>
            <a:schemeClr val="accent1">
              <a:alpha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l"/>
            <a:r>
              <a:rPr lang="en-US" altLang="de-DE" sz="1600" dirty="0">
                <a:solidFill>
                  <a:srgbClr val="FF0000"/>
                </a:solidFill>
                <a:latin typeface="Georgia" panose="02040502050405020303" pitchFamily="18" charset="0"/>
              </a:rPr>
              <a:t>implantation             </a:t>
            </a:r>
            <a:r>
              <a:rPr lang="en-US" altLang="de-DE" sz="20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↔</a:t>
            </a:r>
            <a:r>
              <a:rPr lang="en-US" altLang="de-DE" sz="1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de-DE" sz="16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range focusing</a:t>
            </a:r>
          </a:p>
          <a:p>
            <a:pPr algn="l"/>
            <a:r>
              <a:rPr lang="en-US" altLang="de-DE" sz="16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position correlation </a:t>
            </a:r>
            <a:r>
              <a:rPr lang="en-US" altLang="de-DE" sz="2000" dirty="0">
                <a:solidFill>
                  <a:srgbClr val="FF0000"/>
                </a:solidFill>
                <a:cs typeface="Arial" panose="020B0604020202020204" pitchFamily="34" charset="0"/>
              </a:rPr>
              <a:t>↔</a:t>
            </a:r>
            <a:r>
              <a:rPr lang="en-US" altLang="de-DE" sz="1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de-DE" sz="16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high </a:t>
            </a:r>
            <a:r>
              <a:rPr lang="en-US" altLang="de-DE" sz="1600" dirty="0" smtClean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granularity</a:t>
            </a:r>
            <a:endParaRPr lang="en-US" altLang="de-DE" sz="1600" dirty="0">
              <a:solidFill>
                <a:srgbClr val="FF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l"/>
            <a:r>
              <a:rPr lang="en-US" altLang="de-DE" sz="16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time correlation        </a:t>
            </a:r>
            <a:r>
              <a:rPr lang="en-US" altLang="de-DE" sz="2000" dirty="0">
                <a:solidFill>
                  <a:srgbClr val="FF0000"/>
                </a:solidFill>
                <a:cs typeface="Arial" panose="020B0604020202020204" pitchFamily="34" charset="0"/>
              </a:rPr>
              <a:t>↔</a:t>
            </a:r>
            <a:r>
              <a:rPr lang="en-US" altLang="de-DE" sz="16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dedicated electronics</a:t>
            </a:r>
            <a:endParaRPr lang="en-US" altLang="de-DE" sz="1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/>
          </a:bodyPr>
          <a:lstStyle/>
          <a:p>
            <a:r>
              <a:rPr lang="en-US" dirty="0" smtClean="0"/>
              <a:t>Implantation detector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pic>
        <p:nvPicPr>
          <p:cNvPr id="27" name="Picture 5" descr="Bild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573338"/>
            <a:ext cx="2843213" cy="213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827088" y="3212976"/>
            <a:ext cx="306546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sz="1400" b="1">
                <a:solidFill>
                  <a:srgbClr val="000066"/>
                </a:solidFill>
              </a:rPr>
              <a:t>double sided silicon strip detector</a:t>
            </a:r>
          </a:p>
          <a:p>
            <a:pPr algn="l"/>
            <a:r>
              <a:rPr lang="en-US" altLang="de-DE" sz="1400">
                <a:solidFill>
                  <a:srgbClr val="000066"/>
                </a:solidFill>
              </a:rPr>
              <a:t>active area 50x50 mm</a:t>
            </a:r>
            <a:r>
              <a:rPr lang="en-US" altLang="de-DE" sz="1400" baseline="30000">
                <a:solidFill>
                  <a:srgbClr val="000066"/>
                </a:solidFill>
              </a:rPr>
              <a:t>2</a:t>
            </a:r>
            <a:endParaRPr lang="en-US" altLang="de-DE" sz="1400">
              <a:solidFill>
                <a:srgbClr val="000066"/>
              </a:solidFill>
            </a:endParaRPr>
          </a:p>
          <a:p>
            <a:pPr algn="l"/>
            <a:r>
              <a:rPr lang="en-US" altLang="de-DE" sz="1400">
                <a:solidFill>
                  <a:srgbClr val="000066"/>
                </a:solidFill>
              </a:rPr>
              <a:t>thickness 1.0 mm</a:t>
            </a:r>
          </a:p>
          <a:p>
            <a:pPr algn="l"/>
            <a:r>
              <a:rPr lang="en-US" altLang="de-DE" sz="1400">
                <a:solidFill>
                  <a:srgbClr val="000066"/>
                </a:solidFill>
              </a:rPr>
              <a:t>16 strips in x- and y-direction</a:t>
            </a:r>
            <a:endParaRPr lang="de-DE" altLang="de-DE" sz="1400">
              <a:solidFill>
                <a:srgbClr val="000066"/>
              </a:solidFill>
            </a:endParaRPr>
          </a:p>
        </p:txBody>
      </p:sp>
      <p:pic>
        <p:nvPicPr>
          <p:cNvPr id="29" name="Picture 7" descr="si-arra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573338"/>
            <a:ext cx="2922588" cy="227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 descr="A-2443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688"/>
            <a:ext cx="3903663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fbeckerS227B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92696"/>
            <a:ext cx="2925763" cy="265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8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/>
          </a:bodyPr>
          <a:lstStyle/>
          <a:p>
            <a:r>
              <a:rPr lang="en-US" dirty="0" smtClean="0"/>
              <a:t>Chamber for active stopper </a:t>
            </a:r>
            <a:r>
              <a:rPr lang="en-US" sz="1800" dirty="0" smtClean="0">
                <a:solidFill>
                  <a:schemeClr val="tx1"/>
                </a:solidFill>
              </a:rPr>
              <a:t>measurement with dry N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pic>
        <p:nvPicPr>
          <p:cNvPr id="9" name="Picture 3" descr="fbeckerS227B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92696"/>
            <a:ext cx="2925763" cy="265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ertinax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940846"/>
            <a:ext cx="3044825" cy="777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92725" y="4148683"/>
            <a:ext cx="292259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sz="1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Pertinax</a:t>
            </a:r>
            <a:endParaRPr lang="en-US" altLang="de-DE" sz="1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phenolic-</a:t>
            </a:r>
            <a:r>
              <a:rPr lang="en-US" altLang="de-DE" sz="1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formaldehyd</a:t>
            </a:r>
            <a:r>
              <a:rPr lang="en-US" altLang="de-DE" sz="1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cellulose-paper</a:t>
            </a:r>
          </a:p>
          <a:p>
            <a:pPr algn="l"/>
            <a:r>
              <a:rPr lang="en-US" altLang="de-DE" sz="1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PF CP 2061</a:t>
            </a:r>
            <a:endParaRPr lang="de-DE" altLang="de-DE" sz="1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900113" y="4769396"/>
            <a:ext cx="338252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result:</a:t>
            </a:r>
          </a:p>
          <a:p>
            <a:pPr algn="l"/>
            <a:r>
              <a:rPr lang="en-US" altLang="de-DE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6mm </a:t>
            </a:r>
            <a:r>
              <a:rPr lang="en-US" altLang="de-DE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Pertinax</a:t>
            </a:r>
            <a:r>
              <a:rPr lang="en-US" altLang="de-DE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≈ 2mm Al</a:t>
            </a:r>
          </a:p>
          <a:p>
            <a:pPr algn="l"/>
            <a:r>
              <a:rPr lang="en-US" altLang="de-DE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2mm </a:t>
            </a:r>
            <a:r>
              <a:rPr lang="en-US" altLang="de-DE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Pertinax</a:t>
            </a:r>
            <a:r>
              <a:rPr lang="en-US" altLang="de-DE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active stopper chamber</a:t>
            </a:r>
          </a:p>
        </p:txBody>
      </p:sp>
      <p:pic>
        <p:nvPicPr>
          <p:cNvPr id="13" name="Picture 6" descr="absorption-pertinax-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688"/>
            <a:ext cx="3986212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5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/>
          </a:bodyPr>
          <a:lstStyle/>
          <a:p>
            <a:r>
              <a:rPr lang="en-US" dirty="0" smtClean="0"/>
              <a:t>Stopped RISING array @ GSI: </a:t>
            </a:r>
            <a:r>
              <a:rPr lang="en-US" sz="2000" dirty="0" smtClean="0">
                <a:solidFill>
                  <a:schemeClr val="tx1"/>
                </a:solidFill>
              </a:rPr>
              <a:t>15x7 element Cluster with passive Cu stopper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pic>
        <p:nvPicPr>
          <p:cNvPr id="14" name="Picture 2" descr="RC2879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0688"/>
            <a:ext cx="55245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870496"/>
              </p:ext>
            </p:extLst>
          </p:nvPr>
        </p:nvGraphicFramePr>
        <p:xfrm>
          <a:off x="3851275" y="2996952"/>
          <a:ext cx="1028700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Photo Editor Photo" r:id="rId4" imgW="7914286" imgH="5582429" progId="MSPhotoEd.3">
                  <p:embed/>
                </p:oleObj>
              </mc:Choice>
              <mc:Fallback>
                <p:oleObj name="Photo Editor Photo" r:id="rId4" imgW="7914286" imgH="5582429" progId="MSPhotoEd.3">
                  <p:embed/>
                  <p:pic>
                    <p:nvPicPr>
                      <p:cNvPr id="17121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996952"/>
                        <a:ext cx="1028700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623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/>
          </a:bodyPr>
          <a:lstStyle/>
          <a:p>
            <a:r>
              <a:rPr lang="en-US" dirty="0" smtClean="0"/>
              <a:t>Stopped RISING array @ GSI: </a:t>
            </a:r>
            <a:r>
              <a:rPr lang="en-US" sz="2000" dirty="0" smtClean="0">
                <a:solidFill>
                  <a:schemeClr val="tx1"/>
                </a:solidFill>
              </a:rPr>
              <a:t>15x7 element Cluster with DSSD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pic>
        <p:nvPicPr>
          <p:cNvPr id="5" name="Picture 5" descr="box-array-close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688"/>
            <a:ext cx="72517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75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Chamber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active</a:t>
            </a:r>
            <a:r>
              <a:rPr lang="de-DE" dirty="0" smtClean="0"/>
              <a:t> </a:t>
            </a:r>
            <a:r>
              <a:rPr lang="de-DE" dirty="0" err="1" smtClean="0"/>
              <a:t>stopper</a:t>
            </a:r>
            <a:endParaRPr lang="de-DE" dirty="0"/>
          </a:p>
        </p:txBody>
      </p:sp>
      <p:pic>
        <p:nvPicPr>
          <p:cNvPr id="4" name="Picture 5" descr="BOX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5963" y="3086646"/>
            <a:ext cx="4465637" cy="3168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8" descr="BOX"/>
          <p:cNvPicPr>
            <a:picLocks noChangeAspect="1" noChangeArrowheads="1"/>
          </p:cNvPicPr>
          <p:nvPr/>
        </p:nvPicPr>
        <p:blipFill>
          <a:blip r:embed="rId3"/>
          <a:srcRect t="14549" b="3154"/>
          <a:stretch>
            <a:fillRect/>
          </a:stretch>
        </p:blipFill>
        <p:spPr bwMode="auto">
          <a:xfrm>
            <a:off x="152400" y="692696"/>
            <a:ext cx="41910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181600" y="997496"/>
            <a:ext cx="388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de-DE" sz="2000">
                <a:solidFill>
                  <a:srgbClr val="0000FF"/>
                </a:solidFill>
                <a:cs typeface="Arial" panose="020B0604020202020204" pitchFamily="34" charset="0"/>
              </a:rPr>
              <a:t>Thin black Pocalon C foil 20um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V="1">
            <a:off x="3429000" y="1454696"/>
            <a:ext cx="22098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40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/>
          </a:bodyPr>
          <a:lstStyle/>
          <a:p>
            <a:r>
              <a:rPr lang="en-US" dirty="0" smtClean="0"/>
              <a:t>Stopped RISING array @ GSI: </a:t>
            </a:r>
            <a:r>
              <a:rPr lang="en-US" sz="2000" dirty="0" smtClean="0">
                <a:solidFill>
                  <a:schemeClr val="tx1"/>
                </a:solidFill>
              </a:rPr>
              <a:t>15x7 element Cluster with DSSD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pic>
        <p:nvPicPr>
          <p:cNvPr id="4" name="Picture 2" descr="Rising_stopped_campain-pos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61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35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/>
          </a:bodyPr>
          <a:lstStyle/>
          <a:p>
            <a:r>
              <a:rPr lang="en-US" dirty="0" smtClean="0"/>
              <a:t>RISING set-up with stopped beams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553200" y="1357536"/>
            <a:ext cx="18354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2400" b="1" dirty="0">
                <a:solidFill>
                  <a:schemeClr val="hlink"/>
                </a:solidFill>
                <a:cs typeface="Arial" panose="020B0604020202020204" pitchFamily="34" charset="0"/>
              </a:rPr>
              <a:t>RISING Ge</a:t>
            </a:r>
          </a:p>
          <a:p>
            <a:pPr algn="ctr"/>
            <a:r>
              <a:rPr lang="en-US" altLang="de-DE" sz="2400" b="1" dirty="0">
                <a:solidFill>
                  <a:schemeClr val="hlink"/>
                </a:solidFill>
                <a:cs typeface="Arial" panose="020B0604020202020204" pitchFamily="34" charset="0"/>
              </a:rPr>
              <a:t>Cluster </a:t>
            </a:r>
            <a:r>
              <a:rPr lang="en-US" altLang="de-DE" sz="2400" b="1" dirty="0" smtClean="0">
                <a:solidFill>
                  <a:schemeClr val="hlink"/>
                </a:solidFill>
                <a:cs typeface="Arial" panose="020B0604020202020204" pitchFamily="34" charset="0"/>
              </a:rPr>
              <a:t>Array</a:t>
            </a:r>
            <a:endParaRPr lang="el-GR" altLang="de-DE" sz="2400" b="1" dirty="0">
              <a:solidFill>
                <a:schemeClr val="hlink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4" descr="rising_array_16mar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71936"/>
            <a:ext cx="3048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28600" y="1052736"/>
            <a:ext cx="6076950" cy="5105400"/>
            <a:chOff x="576" y="864"/>
            <a:chExt cx="3828" cy="3216"/>
          </a:xfrm>
        </p:grpSpPr>
        <p:pic>
          <p:nvPicPr>
            <p:cNvPr id="8" name="Picture 6" descr="stopped_hjw_sketc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" y="864"/>
              <a:ext cx="3605" cy="3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214" y="2026"/>
              <a:ext cx="52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 b="1">
                  <a:solidFill>
                    <a:srgbClr val="3333FF"/>
                  </a:solidFill>
                </a:rPr>
                <a:t>MUSIC</a:t>
              </a:r>
              <a:endParaRPr lang="de-DE" altLang="de-DE" sz="1600" b="1">
                <a:solidFill>
                  <a:srgbClr val="3333FF"/>
                </a:solidFill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965" y="2026"/>
              <a:ext cx="52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 b="1">
                  <a:solidFill>
                    <a:srgbClr val="3333FF"/>
                  </a:solidFill>
                </a:rPr>
                <a:t>MUSIC</a:t>
              </a:r>
              <a:endParaRPr lang="de-DE" altLang="de-DE" sz="1600" b="1">
                <a:solidFill>
                  <a:srgbClr val="3333FF"/>
                </a:solidFill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 rot="16200000">
              <a:off x="3493" y="2090"/>
              <a:ext cx="450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 b="1">
                  <a:solidFill>
                    <a:srgbClr val="3333FF"/>
                  </a:solidFill>
                </a:rPr>
                <a:t>Sci41</a:t>
              </a:r>
              <a:endParaRPr lang="de-DE" altLang="de-DE" sz="1600" b="1">
                <a:solidFill>
                  <a:srgbClr val="3333FF"/>
                </a:solidFill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 rot="16200000">
              <a:off x="1552" y="2064"/>
              <a:ext cx="48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 b="1">
                  <a:solidFill>
                    <a:srgbClr val="3333FF"/>
                  </a:solidFill>
                </a:rPr>
                <a:t>MW41</a:t>
              </a:r>
              <a:endParaRPr lang="de-DE" altLang="de-DE" sz="1600" b="1">
                <a:solidFill>
                  <a:srgbClr val="3333FF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 rot="16200000">
              <a:off x="3334" y="1890"/>
              <a:ext cx="48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 b="1">
                  <a:solidFill>
                    <a:srgbClr val="3333FF"/>
                  </a:solidFill>
                </a:rPr>
                <a:t>MW42</a:t>
              </a:r>
              <a:endParaRPr lang="de-DE" altLang="de-DE" sz="1600" b="1">
                <a:solidFill>
                  <a:srgbClr val="3333FF"/>
                </a:solidFill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 rot="16200000">
              <a:off x="3856" y="1324"/>
              <a:ext cx="663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 b="1">
                  <a:solidFill>
                    <a:srgbClr val="3333FF"/>
                  </a:solidFill>
                </a:rPr>
                <a:t>degrader</a:t>
              </a:r>
              <a:endParaRPr lang="de-DE" altLang="de-DE" sz="1600" b="1">
                <a:solidFill>
                  <a:srgbClr val="3333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76" y="2160"/>
              <a:ext cx="624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590" y="2112"/>
              <a:ext cx="658" cy="391"/>
              <a:chOff x="204" y="1480"/>
              <a:chExt cx="636" cy="408"/>
            </a:xfrm>
          </p:grpSpPr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>
                <a:off x="295" y="1888"/>
                <a:ext cx="545" cy="0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8" name="Text Box 16"/>
              <p:cNvSpPr txBox="1">
                <a:spLocks noChangeArrowheads="1"/>
              </p:cNvSpPr>
              <p:nvPr/>
            </p:nvSpPr>
            <p:spPr bwMode="auto">
              <a:xfrm>
                <a:off x="204" y="1480"/>
                <a:ext cx="618" cy="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de-DE" sz="2400" b="1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beam</a:t>
                </a:r>
                <a:endParaRPr lang="de-DE" altLang="de-DE" sz="24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409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rray-4-sideview-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5246688" cy="472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/>
          </a:bodyPr>
          <a:lstStyle/>
          <a:p>
            <a:r>
              <a:rPr lang="en-US" dirty="0" smtClean="0"/>
              <a:t>RISING with stopped beams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graphicFrame>
        <p:nvGraphicFramePr>
          <p:cNvPr id="19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536549"/>
              </p:ext>
            </p:extLst>
          </p:nvPr>
        </p:nvGraphicFramePr>
        <p:xfrm>
          <a:off x="5364163" y="980728"/>
          <a:ext cx="3382962" cy="1998028"/>
        </p:xfrm>
        <a:graphic>
          <a:graphicData uri="http://schemas.openxmlformats.org/drawingml/2006/table">
            <a:tbl>
              <a:tblPr/>
              <a:tblGrid>
                <a:gridCol w="1150937">
                  <a:extLst>
                    <a:ext uri="{9D8B030D-6E8A-4147-A177-3AD203B41FA5}">
                      <a16:colId xmlns:a16="http://schemas.microsoft.com/office/drawing/2014/main" val="1877102761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1593515673"/>
                    </a:ext>
                  </a:extLst>
                </a:gridCol>
                <a:gridCol w="1366837">
                  <a:extLst>
                    <a:ext uri="{9D8B030D-6E8A-4147-A177-3AD203B41FA5}">
                      <a16:colId xmlns:a16="http://schemas.microsoft.com/office/drawing/2014/main" val="3704419081"/>
                    </a:ext>
                  </a:extLst>
                </a:gridCol>
              </a:tblGrid>
              <a:tr h="5191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no. of Clusters</a:t>
                      </a:r>
                      <a:endParaRPr kumimoji="0" lang="de-DE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angle</a:t>
                      </a:r>
                      <a:endParaRPr kumimoji="0" lang="de-DE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distance to target </a:t>
                      </a:r>
                      <a:endParaRPr kumimoji="0" lang="de-DE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8268787"/>
                  </a:ext>
                </a:extLst>
              </a:tr>
              <a:tr h="433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de-DE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  <a:r>
                        <a:rPr kumimoji="0" lang="en-US" altLang="de-DE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de-DE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210+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mm</a:t>
                      </a: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207327"/>
                  </a:ext>
                </a:extLst>
              </a:tr>
              <a:tr h="431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de-DE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  <a:r>
                        <a:rPr kumimoji="0" lang="en-US" altLang="de-DE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de-DE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210+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mm</a:t>
                      </a: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948020"/>
                  </a:ext>
                </a:extLst>
              </a:tr>
              <a:tr h="431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de-DE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  <a:r>
                        <a:rPr kumimoji="0" lang="en-US" altLang="de-DE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de-DE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210+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mm</a:t>
                      </a: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901572"/>
                  </a:ext>
                </a:extLst>
              </a:tr>
            </a:tbl>
          </a:graphicData>
        </a:graphic>
      </p:graphicFrame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468313" y="2636490"/>
            <a:ext cx="865187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323850" y="1988790"/>
            <a:ext cx="9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beam</a:t>
            </a:r>
            <a:endParaRPr lang="de-DE" altLang="de-DE" sz="24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5435600" y="3573115"/>
            <a:ext cx="3024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2000" b="1">
                <a:solidFill>
                  <a:srgbClr val="3333FF"/>
                </a:solidFill>
              </a:rPr>
              <a:t>photopeak efficiency:</a:t>
            </a:r>
            <a:endParaRPr lang="de-DE" altLang="de-DE" sz="2000" b="1">
              <a:solidFill>
                <a:srgbClr val="3333FF"/>
              </a:solidFill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8101013" y="3573115"/>
            <a:ext cx="903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20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18.2%</a:t>
            </a:r>
            <a:endParaRPr lang="de-DE" altLang="de-DE" sz="2000" b="1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5508625" y="5300315"/>
            <a:ext cx="259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sz="1400">
                <a:solidFill>
                  <a:srgbClr val="000066"/>
                </a:solidFill>
              </a:rPr>
              <a:t>J. Simpson CCLRC Daresbury</a:t>
            </a:r>
            <a:endParaRPr lang="de-DE" altLang="de-DE" sz="14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6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/>
          </a:bodyPr>
          <a:lstStyle/>
          <a:p>
            <a:r>
              <a:rPr lang="en-US" dirty="0" smtClean="0"/>
              <a:t>RISING set-up with stopped beams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pic>
        <p:nvPicPr>
          <p:cNvPr id="19" name="Picture 2" descr="162-10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688"/>
            <a:ext cx="825500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3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with a double-sided Si-strip detector </a:t>
            </a:r>
            <a:r>
              <a:rPr lang="en-US" sz="1800" dirty="0">
                <a:solidFill>
                  <a:schemeClr val="tx1"/>
                </a:solidFill>
              </a:rPr>
              <a:t>2006</a:t>
            </a:r>
            <a:endParaRPr lang="en-US" sz="1800" dirty="0"/>
          </a:p>
        </p:txBody>
      </p:sp>
      <p:pic>
        <p:nvPicPr>
          <p:cNvPr id="4" name="Picture 2" descr="A-2734-detai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48680"/>
            <a:ext cx="3495675" cy="218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mpr-16k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061567"/>
            <a:ext cx="1871663" cy="990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aen-ad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45667"/>
            <a:ext cx="692150" cy="218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mrc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269405"/>
            <a:ext cx="415925" cy="2187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>
            <a:grpSpLocks noChangeAspect="1"/>
          </p:cNvGrpSpPr>
          <p:nvPr/>
        </p:nvGrpSpPr>
        <p:grpSpPr bwMode="auto">
          <a:xfrm>
            <a:off x="5508625" y="1269405"/>
            <a:ext cx="723900" cy="2181225"/>
            <a:chOff x="2690" y="890"/>
            <a:chExt cx="842" cy="2538"/>
          </a:xfrm>
        </p:grpSpPr>
        <p:pic>
          <p:nvPicPr>
            <p:cNvPr id="9" name="Picture 8" descr="STM-16_V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" y="892"/>
              <a:ext cx="380" cy="2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STM-16_V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890"/>
              <a:ext cx="380" cy="2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356100" y="2215555"/>
            <a:ext cx="255588" cy="1524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de-DE" sz="1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32</a:t>
            </a:r>
            <a:endParaRPr lang="de-DE" altLang="de-DE" sz="10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0" y="1124942"/>
            <a:ext cx="116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Front Junction Side</a:t>
            </a:r>
            <a:endParaRPr lang="de-DE" altLang="de-DE" sz="9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1550" y="548680"/>
            <a:ext cx="1054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Rear Ohmic Side</a:t>
            </a:r>
            <a:endParaRPr lang="de-DE" altLang="de-DE" sz="9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79388" y="1340842"/>
            <a:ext cx="576262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5" name="Picture 14" descr="mesylog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48680"/>
            <a:ext cx="1524000" cy="65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7667625" y="1196380"/>
            <a:ext cx="744538" cy="346075"/>
          </a:xfrm>
          <a:prstGeom prst="rect">
            <a:avLst/>
          </a:prstGeom>
          <a:solidFill>
            <a:srgbClr val="00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anose="02020603050405020304" pitchFamily="18" charset="0"/>
              </a:rPr>
              <a:t>CAEN</a:t>
            </a:r>
            <a:endParaRPr lang="de-DE" altLang="de-DE" sz="160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52438" y="2807692"/>
            <a:ext cx="1947862" cy="3048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Micron Semiconductor</a:t>
            </a:r>
            <a:endParaRPr lang="de-DE" altLang="de-DE" sz="1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68313" y="3501430"/>
            <a:ext cx="1986441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Nº Junction Elements: 16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Nº Junction Elements: 16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 Length:          </a:t>
            </a:r>
            <a:r>
              <a:rPr lang="en-US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49.5 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 Pitch:             </a:t>
            </a:r>
            <a:r>
              <a:rPr lang="en-US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 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 width:            </a:t>
            </a:r>
            <a:r>
              <a:rPr lang="en-US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3.0 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Area:                </a:t>
            </a:r>
            <a:r>
              <a:rPr lang="en-US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50x50 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de-DE" sz="1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Thickness:                   1000 µm</a:t>
            </a:r>
          </a:p>
          <a:p>
            <a:pPr algn="l"/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Price:                            5600 €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916238" y="3501430"/>
            <a:ext cx="1734770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MPR-32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Sensitive Preamplifier</a:t>
            </a:r>
          </a:p>
          <a:p>
            <a:pPr algn="l"/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channel compact module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switch, factor 5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Bias voltage up to ±400V</a:t>
            </a:r>
          </a:p>
          <a:p>
            <a:pPr algn="l"/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Price:                            2790 €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148263" y="3501430"/>
            <a:ext cx="1800225" cy="147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STM-16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fold shaper</a:t>
            </a:r>
          </a:p>
          <a:p>
            <a:pPr algn="l"/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channel NIM module 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shaper amplifier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timing filter amplifier 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leading edge discriminator</a:t>
            </a:r>
          </a:p>
          <a:p>
            <a:pPr algn="l"/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Price:                2x 3415  €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011863" y="5085755"/>
            <a:ext cx="12954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MRC-1</a:t>
            </a:r>
          </a:p>
          <a:p>
            <a:pPr algn="l"/>
            <a:r>
              <a:rPr lang="en-US" alt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master controller 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STM-16</a:t>
            </a:r>
          </a:p>
          <a:p>
            <a:pPr algn="l"/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Price:          2200  €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380288" y="4220567"/>
            <a:ext cx="12954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 V785AF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channel</a:t>
            </a:r>
          </a:p>
          <a:p>
            <a:pPr algn="l"/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Price:          5094  €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468313" y="5230217"/>
            <a:ext cx="16990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cost 22,514.- €</a:t>
            </a:r>
            <a:endParaRPr lang="de-DE" alt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6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/>
          </a:bodyPr>
          <a:lstStyle/>
          <a:p>
            <a:r>
              <a:rPr lang="en-US" dirty="0" smtClean="0"/>
              <a:t>Count rate limitations with active stopper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850" y="668995"/>
            <a:ext cx="8534400" cy="571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x 16 x 16 = 3 x 256 = 768 total pixels.</a:t>
            </a:r>
          </a:p>
          <a:p>
            <a:pPr lvl="1"/>
            <a:endParaRPr lang="en-GB" altLang="de-DE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Assume upper limit for </a:t>
            </a:r>
            <a:r>
              <a:rPr lang="el-GR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GB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-half-life of ~30 seconds</a:t>
            </a:r>
          </a:p>
          <a:p>
            <a:pPr lvl="1"/>
            <a:r>
              <a:rPr lang="en-GB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pixel hit every 5 half-lives (150 s)</a:t>
            </a:r>
          </a:p>
          <a:p>
            <a:pPr lvl="1"/>
            <a:endParaRPr lang="en-GB" altLang="de-DE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de-DE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Max. rate of ~768/150 =  5 per sec ( = 50 per 10s spill).</a:t>
            </a:r>
          </a:p>
          <a:p>
            <a:endParaRPr lang="en-GB" altLang="de-DE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Rate increases directly with decreasing half-life </a:t>
            </a:r>
          </a:p>
          <a:p>
            <a:r>
              <a:rPr lang="en-GB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(e.g., T</a:t>
            </a:r>
            <a:r>
              <a:rPr lang="en-GB" altLang="de-DE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 </a:t>
            </a:r>
            <a:r>
              <a:rPr lang="en-GB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10 seconds -&gt; 150 per 10 s spill cycle)</a:t>
            </a:r>
          </a:p>
          <a:p>
            <a:endParaRPr lang="en-GB" altLang="de-DE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Dual gain pre-amps on DSSSD to get energies of </a:t>
            </a:r>
          </a:p>
          <a:p>
            <a:r>
              <a:rPr lang="en-GB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implanted ion and </a:t>
            </a:r>
            <a:r>
              <a:rPr lang="el-GR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GB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-particle</a:t>
            </a:r>
          </a:p>
          <a:p>
            <a:endParaRPr lang="en-GB" altLang="de-DE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All events time stamped with MHz clock.</a:t>
            </a:r>
            <a:endParaRPr lang="en-GB" alt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6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/>
          </a:bodyPr>
          <a:lstStyle/>
          <a:p>
            <a:r>
              <a:rPr lang="en-US" dirty="0" smtClean="0"/>
              <a:t>Fragment separator FRS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pic>
        <p:nvPicPr>
          <p:cNvPr id="4" name="Picture 8" descr="F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481834"/>
            <a:ext cx="66008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335463" y="3284984"/>
            <a:ext cx="173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/>
              <a:t>Wedge-shaped</a:t>
            </a:r>
          </a:p>
          <a:p>
            <a:pPr algn="l"/>
            <a:r>
              <a:rPr lang="en-US" altLang="de-DE"/>
              <a:t>Degrader</a:t>
            </a:r>
            <a:endParaRPr lang="de-DE" altLang="de-DE"/>
          </a:p>
        </p:txBody>
      </p:sp>
      <p:pic>
        <p:nvPicPr>
          <p:cNvPr id="7" name="Picture 17" descr="homogeneous-achromatic-monoenerge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842196"/>
            <a:ext cx="5661025" cy="22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6416675" y="3927684"/>
            <a:ext cx="248443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200" b="1" baseline="30000" dirty="0" smtClean="0">
                <a:solidFill>
                  <a:srgbClr val="0000FF"/>
                </a:solidFill>
              </a:rPr>
              <a:t>19</a:t>
            </a:r>
            <a:r>
              <a:rPr lang="en-US" altLang="de-DE" sz="1200" b="1" dirty="0" smtClean="0">
                <a:solidFill>
                  <a:srgbClr val="0000FF"/>
                </a:solidFill>
              </a:rPr>
              <a:t>Ne at 600AMeV:</a:t>
            </a:r>
          </a:p>
          <a:p>
            <a:pPr algn="l"/>
            <a:r>
              <a:rPr lang="en-US" altLang="de-DE" sz="1200" dirty="0" smtClean="0">
                <a:solidFill>
                  <a:srgbClr val="0000FF"/>
                </a:solidFill>
              </a:rPr>
              <a:t>Phase-space imaging</a:t>
            </a:r>
            <a:r>
              <a:rPr lang="en-US" altLang="de-DE" sz="1200" dirty="0" smtClean="0"/>
              <a:t> of differently shaped degraders within the achromatic ion-optical system. The results for a </a:t>
            </a:r>
            <a:r>
              <a:rPr lang="en-US" altLang="de-DE" sz="1200" dirty="0" smtClean="0">
                <a:solidFill>
                  <a:srgbClr val="0000FF"/>
                </a:solidFill>
              </a:rPr>
              <a:t>homogeneous</a:t>
            </a:r>
            <a:r>
              <a:rPr lang="en-US" altLang="de-DE" sz="1200" dirty="0" smtClean="0"/>
              <a:t>, an </a:t>
            </a:r>
            <a:r>
              <a:rPr lang="en-US" altLang="de-DE" sz="1200" dirty="0" smtClean="0">
                <a:solidFill>
                  <a:srgbClr val="0000FF"/>
                </a:solidFill>
              </a:rPr>
              <a:t>achromatic</a:t>
            </a:r>
            <a:r>
              <a:rPr lang="en-US" altLang="de-DE" sz="1200" dirty="0" smtClean="0"/>
              <a:t>, and a </a:t>
            </a:r>
            <a:r>
              <a:rPr lang="en-US" altLang="de-DE" sz="1200" dirty="0" err="1" smtClean="0">
                <a:solidFill>
                  <a:srgbClr val="0000FF"/>
                </a:solidFill>
              </a:rPr>
              <a:t>monoenergetic</a:t>
            </a:r>
            <a:r>
              <a:rPr lang="en-US" altLang="de-DE" sz="1200" dirty="0" smtClean="0"/>
              <a:t> degrader are given. All degraders have the same thickness on the optical axis (d/r=0.5)</a:t>
            </a:r>
            <a:endParaRPr lang="en-US" altLang="de-DE" sz="1200" dirty="0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4067175" y="4561334"/>
            <a:ext cx="15128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611188" y="620688"/>
            <a:ext cx="7593012" cy="2684463"/>
            <a:chOff x="385" y="618"/>
            <a:chExt cx="4783" cy="1691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1247" y="709"/>
              <a:ext cx="227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2" name="Picture 7" descr="separat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618"/>
              <a:ext cx="4341" cy="1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85" y="890"/>
              <a:ext cx="6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>
                  <a:solidFill>
                    <a:srgbClr val="0000FF"/>
                  </a:solidFill>
                </a:rPr>
                <a:t>Primary</a:t>
              </a:r>
            </a:p>
            <a:p>
              <a:pPr algn="l"/>
              <a:r>
                <a:rPr lang="en-US" altLang="de-DE">
                  <a:solidFill>
                    <a:srgbClr val="0000FF"/>
                  </a:solidFill>
                </a:rPr>
                <a:t>Beam</a:t>
              </a:r>
              <a:endParaRPr lang="de-DE" altLang="de-DE">
                <a:solidFill>
                  <a:srgbClr val="0000FF"/>
                </a:solidFill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189" y="630"/>
              <a:ext cx="108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/>
                <a:t>Beam </a:t>
              </a:r>
              <a:r>
                <a:rPr lang="en-US" altLang="de-DE">
                  <a:solidFill>
                    <a:srgbClr val="008000"/>
                  </a:solidFill>
                </a:rPr>
                <a:t>&amp; All</a:t>
              </a:r>
            </a:p>
            <a:p>
              <a:pPr algn="l"/>
              <a:r>
                <a:rPr lang="en-US" altLang="de-DE">
                  <a:solidFill>
                    <a:srgbClr val="008000"/>
                  </a:solidFill>
                </a:rPr>
                <a:t>Fragmentation </a:t>
              </a:r>
            </a:p>
            <a:p>
              <a:pPr algn="l"/>
              <a:r>
                <a:rPr lang="en-US" altLang="de-DE">
                  <a:solidFill>
                    <a:srgbClr val="008000"/>
                  </a:solidFill>
                </a:rPr>
                <a:t>Products</a:t>
              </a:r>
              <a:endParaRPr lang="de-DE" altLang="de-DE">
                <a:solidFill>
                  <a:srgbClr val="008000"/>
                </a:solidFill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1020" y="1706"/>
              <a:ext cx="8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/>
                <a:t>Momentum</a:t>
              </a:r>
            </a:p>
            <a:p>
              <a:pPr algn="l"/>
              <a:r>
                <a:rPr lang="en-US" altLang="de-DE"/>
                <a:t>Selection</a:t>
              </a:r>
              <a:endParaRPr lang="de-DE" altLang="de-DE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3061" y="890"/>
              <a:ext cx="7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>
                  <a:solidFill>
                    <a:srgbClr val="008000"/>
                  </a:solidFill>
                </a:rPr>
                <a:t>Spacial</a:t>
              </a:r>
            </a:p>
            <a:p>
              <a:pPr algn="l"/>
              <a:r>
                <a:rPr lang="en-US" altLang="de-DE">
                  <a:solidFill>
                    <a:srgbClr val="008000"/>
                  </a:solidFill>
                </a:rPr>
                <a:t>Dispersion</a:t>
              </a:r>
              <a:endParaRPr lang="de-DE" altLang="de-DE">
                <a:solidFill>
                  <a:srgbClr val="008000"/>
                </a:solidFill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4364" y="812"/>
              <a:ext cx="8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>
                  <a:solidFill>
                    <a:srgbClr val="008000"/>
                  </a:solidFill>
                </a:rPr>
                <a:t>Secondary</a:t>
              </a:r>
            </a:p>
            <a:p>
              <a:pPr algn="l"/>
              <a:r>
                <a:rPr lang="en-US" altLang="de-DE">
                  <a:solidFill>
                    <a:srgbClr val="008000"/>
                  </a:solidFill>
                </a:rPr>
                <a:t>Beam</a:t>
              </a:r>
              <a:endParaRPr lang="de-DE" altLang="de-DE">
                <a:solidFill>
                  <a:srgbClr val="008000"/>
                </a:solidFill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4364" y="1628"/>
              <a:ext cx="7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/>
                <a:t>Isotope</a:t>
              </a:r>
            </a:p>
            <a:p>
              <a:pPr algn="l"/>
              <a:r>
                <a:rPr lang="en-US" altLang="de-DE"/>
                <a:t>Selection</a:t>
              </a:r>
              <a:endParaRPr lang="de-DE" altLang="de-DE"/>
            </a:p>
          </p:txBody>
        </p:sp>
      </p:grpSp>
    </p:spTree>
    <p:extLst>
      <p:ext uri="{BB962C8B-B14F-4D97-AF65-F5344CB8AC3E}">
        <p14:creationId xmlns:p14="http://schemas.microsoft.com/office/powerpoint/2010/main" val="173534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Fragment separator FRS </a:t>
            </a:r>
            <a:r>
              <a:rPr lang="en-US" sz="1800" baseline="30000" dirty="0" smtClean="0">
                <a:solidFill>
                  <a:schemeClr val="tx1"/>
                </a:solidFill>
              </a:rPr>
              <a:t>40</a:t>
            </a:r>
            <a:r>
              <a:rPr lang="en-US" sz="1800" dirty="0" smtClean="0">
                <a:solidFill>
                  <a:schemeClr val="tx1"/>
                </a:solidFill>
              </a:rPr>
              <a:t>Ar 50 MeV/u + Ta (100 </a:t>
            </a:r>
            <a:r>
              <a:rPr lang="el-GR" sz="1800" dirty="0" smtClean="0">
                <a:solidFill>
                  <a:schemeClr val="tx1"/>
                </a:solidFill>
              </a:rPr>
              <a:t>μ</a:t>
            </a:r>
            <a:r>
              <a:rPr lang="en-US" sz="1800" dirty="0" smtClean="0">
                <a:solidFill>
                  <a:schemeClr val="tx1"/>
                </a:solidFill>
              </a:rPr>
              <a:t>m), wedge shaped Al (200 </a:t>
            </a:r>
            <a:r>
              <a:rPr lang="el-GR" sz="1800" dirty="0" smtClean="0">
                <a:solidFill>
                  <a:schemeClr val="tx1"/>
                </a:solidFill>
              </a:rPr>
              <a:t>μ</a:t>
            </a:r>
            <a:r>
              <a:rPr lang="en-US" sz="1800" dirty="0" smtClean="0">
                <a:solidFill>
                  <a:schemeClr val="tx1"/>
                </a:solidFill>
              </a:rPr>
              <a:t>m) degrader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979613" y="765721"/>
            <a:ext cx="360362" cy="574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9" name="Picture 19" descr="achromatic-positio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696"/>
            <a:ext cx="4192588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0" descr="achromatic-ran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9546"/>
            <a:ext cx="4189413" cy="263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monochromatic-rang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429546"/>
            <a:ext cx="4195762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3" descr="monochromatic-positi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92696"/>
            <a:ext cx="4192587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3492500" y="765721"/>
            <a:ext cx="8937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b="1">
                <a:solidFill>
                  <a:srgbClr val="0000FF"/>
                </a:solidFill>
              </a:rPr>
              <a:t>0.39 mrad</a:t>
            </a:r>
            <a:endParaRPr lang="de-DE" altLang="de-DE" sz="1200" b="1">
              <a:solidFill>
                <a:srgbClr val="0000FF"/>
              </a:solidFill>
            </a:endParaRP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885113" y="765721"/>
            <a:ext cx="850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b="1">
                <a:solidFill>
                  <a:srgbClr val="0000FF"/>
                </a:solidFill>
              </a:rPr>
              <a:t>1.66mrad</a:t>
            </a:r>
            <a:endParaRPr lang="de-DE" altLang="de-DE" sz="12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/>
          </a:bodyPr>
          <a:lstStyle/>
          <a:p>
            <a:r>
              <a:rPr lang="en-US" dirty="0" smtClean="0"/>
              <a:t>Chromatic aberration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979613" y="764704"/>
            <a:ext cx="360362" cy="574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" name="Picture 10" descr="longitudinal-chromatic-aber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504"/>
            <a:ext cx="36861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ransverse-chromatic-aber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23479"/>
            <a:ext cx="34385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79388" y="3428529"/>
            <a:ext cx="8785225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e-DE" altLang="de-DE"/>
              <a:t>When different </a:t>
            </a:r>
            <a:r>
              <a:rPr lang="de-DE" altLang="de-DE">
                <a:solidFill>
                  <a:srgbClr val="0000FF"/>
                </a:solidFill>
              </a:rPr>
              <a:t>co</a:t>
            </a:r>
            <a:r>
              <a:rPr lang="de-DE" altLang="de-DE">
                <a:solidFill>
                  <a:srgbClr val="008000"/>
                </a:solidFill>
              </a:rPr>
              <a:t>lo</a:t>
            </a:r>
            <a:r>
              <a:rPr lang="de-DE" altLang="de-DE">
                <a:solidFill>
                  <a:srgbClr val="FF0000"/>
                </a:solidFill>
              </a:rPr>
              <a:t>rs</a:t>
            </a:r>
            <a:r>
              <a:rPr lang="de-DE" altLang="de-DE"/>
              <a:t> of light propagate at different speeds in a medium, the refractive index is wavelength dependent. This phenomenon is known as </a:t>
            </a:r>
            <a:r>
              <a:rPr lang="de-DE" altLang="de-DE">
                <a:solidFill>
                  <a:srgbClr val="0000FF"/>
                </a:solidFill>
              </a:rPr>
              <a:t>dispersion</a:t>
            </a:r>
            <a:r>
              <a:rPr lang="de-DE" altLang="de-DE"/>
              <a:t>.</a:t>
            </a:r>
          </a:p>
          <a:p>
            <a:pPr algn="l"/>
            <a:endParaRPr lang="de-DE" altLang="de-DE"/>
          </a:p>
          <a:p>
            <a:pPr algn="l"/>
            <a:r>
              <a:rPr lang="de-DE" altLang="de-DE" sz="1600" b="1">
                <a:solidFill>
                  <a:srgbClr val="0000FF"/>
                </a:solidFill>
              </a:rPr>
              <a:t>Longitudinal (axial) chromatic aberration:         Transverse (lateral) chromatic aberration:</a:t>
            </a:r>
          </a:p>
          <a:p>
            <a:pPr algn="l"/>
            <a:r>
              <a:rPr lang="de-DE" altLang="de-DE" sz="1600"/>
              <a:t>The focal planes of the various colors do               The size of the image varies from one </a:t>
            </a:r>
          </a:p>
          <a:p>
            <a:pPr algn="l"/>
            <a:r>
              <a:rPr lang="de-DE" altLang="de-DE" sz="1600"/>
              <a:t>not coincide.                                                           color to the next.</a:t>
            </a:r>
          </a:p>
        </p:txBody>
      </p:sp>
    </p:spTree>
    <p:extLst>
      <p:ext uri="{BB962C8B-B14F-4D97-AF65-F5344CB8AC3E}">
        <p14:creationId xmlns:p14="http://schemas.microsoft.com/office/powerpoint/2010/main" val="15132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/>
          </a:bodyPr>
          <a:lstStyle/>
          <a:p>
            <a:r>
              <a:rPr lang="en-US" dirty="0" smtClean="0"/>
              <a:t>Implantation range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60000" y="900000"/>
            <a:ext cx="84359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de-DE" sz="2000" dirty="0">
                <a:latin typeface="Comic Sans MS" panose="030F0702030302020204" pitchFamily="66" charset="0"/>
                <a:cs typeface="Arial" panose="020B0604020202020204" pitchFamily="34" charset="0"/>
              </a:rPr>
              <a:t>Estimated implanted isotopes for a setting centered on </a:t>
            </a:r>
            <a:r>
              <a:rPr lang="es-ES_tradnl" altLang="de-DE" sz="2000" baseline="30000" dirty="0">
                <a:latin typeface="Comic Sans MS" panose="030F0702030302020204" pitchFamily="66" charset="0"/>
                <a:cs typeface="Arial" panose="020B0604020202020204" pitchFamily="34" charset="0"/>
              </a:rPr>
              <a:t>192</a:t>
            </a:r>
            <a:r>
              <a:rPr lang="es-ES_tradnl" altLang="de-DE" sz="2000" dirty="0">
                <a:latin typeface="Comic Sans MS" panose="030F0702030302020204" pitchFamily="66" charset="0"/>
                <a:cs typeface="Arial" panose="020B0604020202020204" pitchFamily="34" charset="0"/>
              </a:rPr>
              <a:t>W </a:t>
            </a:r>
          </a:p>
          <a:p>
            <a:pPr algn="l"/>
            <a:r>
              <a:rPr lang="es-ES_tradnl" altLang="de-DE" sz="2000" dirty="0">
                <a:latin typeface="Comic Sans MS" panose="030F0702030302020204" pitchFamily="66" charset="0"/>
                <a:cs typeface="Arial" panose="020B0604020202020204" pitchFamily="34" charset="0"/>
              </a:rPr>
              <a:t>in 1 mm thickness silicon with a</a:t>
            </a:r>
            <a:r>
              <a:rPr lang="es-ES_tradnl" altLang="de-DE" sz="2000" dirty="0">
                <a:solidFill>
                  <a:srgbClr val="9900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altLang="de-DE" sz="2400" b="1" dirty="0">
                <a:solidFill>
                  <a:srgbClr val="FC0404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monoenergetic degrader at S2</a:t>
            </a:r>
            <a:endParaRPr lang="en-GB" altLang="de-DE" b="1" dirty="0">
              <a:solidFill>
                <a:srgbClr val="FC0404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941512" y="1980000"/>
            <a:ext cx="5260975" cy="4160838"/>
            <a:chOff x="1246" y="1344"/>
            <a:chExt cx="3314" cy="2621"/>
          </a:xfrm>
        </p:grpSpPr>
        <p:pic>
          <p:nvPicPr>
            <p:cNvPr id="14" name="Picture 8" descr="implantat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344"/>
              <a:ext cx="3264" cy="2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2496" y="3792"/>
              <a:ext cx="12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de-DE" sz="1200">
                  <a:cs typeface="Arial" panose="020B0604020202020204" pitchFamily="34" charset="0"/>
                </a:rPr>
                <a:t>Silicium thickness (</a:t>
              </a:r>
              <a:r>
                <a:rPr lang="en-US" altLang="de-DE" sz="1200">
                  <a:latin typeface="Symbol" panose="05050102010706020507" pitchFamily="18" charset="2"/>
                  <a:cs typeface="Arial" panose="020B0604020202020204" pitchFamily="34" charset="0"/>
                </a:rPr>
                <a:t>m</a:t>
              </a:r>
              <a:r>
                <a:rPr lang="en-US" altLang="de-DE" sz="1200">
                  <a:cs typeface="Arial" panose="020B0604020202020204" pitchFamily="34" charset="0"/>
                </a:rPr>
                <a:t>m)</a:t>
              </a:r>
              <a:endParaRPr lang="es-ES" altLang="de-DE" sz="1200">
                <a:cs typeface="Arial" panose="020B0604020202020204" pitchFamily="34" charset="0"/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 rot="-5400000">
              <a:off x="847" y="2366"/>
              <a:ext cx="9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_tradnl" altLang="de-DE" sz="1000" b="1">
                  <a:cs typeface="Arial" panose="020B0604020202020204" pitchFamily="34" charset="0"/>
                </a:rPr>
                <a:t> </a:t>
              </a:r>
              <a:r>
                <a:rPr lang="es-ES_tradnl" altLang="de-DE" sz="1200">
                  <a:cs typeface="Arial" panose="020B0604020202020204" pitchFamily="34" charset="0"/>
                </a:rPr>
                <a:t>charge states</a:t>
              </a:r>
              <a:endParaRPr lang="es-ES" altLang="de-DE" sz="120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146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Autofit/>
          </a:bodyPr>
          <a:lstStyle/>
          <a:p>
            <a:r>
              <a:rPr lang="en-US" sz="1800" dirty="0" smtClean="0"/>
              <a:t>Estimated implanted isotopes for a setting centered on </a:t>
            </a:r>
            <a:r>
              <a:rPr lang="en-US" sz="1800" baseline="30000" dirty="0" smtClean="0"/>
              <a:t>192</a:t>
            </a:r>
            <a:r>
              <a:rPr lang="en-US" sz="1800" dirty="0" smtClean="0"/>
              <a:t>W in 1mm thickness silicon with a </a:t>
            </a:r>
            <a:r>
              <a:rPr lang="en-US" sz="1800" dirty="0" err="1" smtClean="0"/>
              <a:t>monoenergetic</a:t>
            </a:r>
            <a:r>
              <a:rPr lang="en-US" sz="1800" dirty="0" smtClean="0"/>
              <a:t> degrader at S2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3175" y="1196752"/>
            <a:ext cx="4340225" cy="3987800"/>
            <a:chOff x="1250" y="1344"/>
            <a:chExt cx="3310" cy="2765"/>
          </a:xfrm>
        </p:grpSpPr>
        <p:pic>
          <p:nvPicPr>
            <p:cNvPr id="11" name="Picture 4" descr="implantat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344"/>
              <a:ext cx="3264" cy="2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2496" y="3792"/>
              <a:ext cx="1200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de-DE" sz="1200"/>
                <a:t>Silicium thickness (</a:t>
              </a:r>
              <a:r>
                <a:rPr lang="en-US" altLang="de-DE" sz="1200">
                  <a:latin typeface="Symbol" panose="05050102010706020507" pitchFamily="18" charset="2"/>
                </a:rPr>
                <a:t>m</a:t>
              </a:r>
              <a:r>
                <a:rPr lang="en-US" altLang="de-DE" sz="1200"/>
                <a:t>m)</a:t>
              </a:r>
              <a:endParaRPr lang="es-ES" altLang="de-DE" sz="1200"/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 rot="-5400000">
              <a:off x="869" y="2344"/>
              <a:ext cx="97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_tradnl" altLang="de-DE" sz="1000" b="1"/>
                <a:t> </a:t>
              </a:r>
              <a:r>
                <a:rPr lang="es-ES_tradnl" altLang="de-DE" sz="1200"/>
                <a:t>charge states</a:t>
              </a:r>
              <a:endParaRPr lang="es-ES" altLang="de-DE" sz="1200"/>
            </a:p>
          </p:txBody>
        </p:sp>
      </p:grp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2238152"/>
            <a:ext cx="2663825" cy="26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995739" y="1372965"/>
            <a:ext cx="5040758" cy="861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de-DE" sz="2000" dirty="0">
                <a:latin typeface="Comic Sans MS" panose="030F0702030302020204" pitchFamily="66" charset="0"/>
              </a:rPr>
              <a:t>Setting centered on </a:t>
            </a:r>
            <a:r>
              <a:rPr lang="es-ES_tradnl" altLang="de-DE" sz="2000" baseline="30000" dirty="0">
                <a:latin typeface="Comic Sans MS" panose="030F0702030302020204" pitchFamily="66" charset="0"/>
              </a:rPr>
              <a:t>198</a:t>
            </a:r>
            <a:r>
              <a:rPr lang="es-ES_tradnl" altLang="de-DE" sz="2000" dirty="0">
                <a:latin typeface="Comic Sans MS" panose="030F0702030302020204" pitchFamily="66" charset="0"/>
              </a:rPr>
              <a:t>Ir</a:t>
            </a:r>
          </a:p>
          <a:p>
            <a:pPr>
              <a:spcBef>
                <a:spcPct val="50000"/>
              </a:spcBef>
            </a:pPr>
            <a:r>
              <a:rPr lang="es-ES_tradnl" altLang="de-DE" sz="2000" dirty="0">
                <a:latin typeface="Comic Sans MS" panose="030F0702030302020204" pitchFamily="66" charset="0"/>
              </a:rPr>
              <a:t>    </a:t>
            </a:r>
            <a:r>
              <a:rPr lang="es-ES_tradnl" altLang="de-DE" sz="2000" dirty="0" smtClean="0">
                <a:latin typeface="Comic Sans MS" panose="030F0702030302020204" pitchFamily="66" charset="0"/>
              </a:rPr>
              <a:t>     produced                    implanted</a:t>
            </a:r>
            <a:r>
              <a:rPr lang="es-ES_tradnl" altLang="de-DE" dirty="0">
                <a:latin typeface="Comic Sans MS" panose="030F0702030302020204" pitchFamily="66" charset="0"/>
              </a:rPr>
              <a:t>	</a:t>
            </a:r>
            <a:r>
              <a:rPr lang="es-ES_tradnl" altLang="de-DE" b="1" dirty="0">
                <a:latin typeface="Comic Sans MS" panose="030F0702030302020204" pitchFamily="66" charset="0"/>
              </a:rPr>
              <a:t>                     </a:t>
            </a:r>
            <a:endParaRPr lang="es-ES" altLang="de-DE" b="1" dirty="0">
              <a:latin typeface="Comic Sans MS" panose="030F0702030302020204" pitchFamily="66" charset="0"/>
            </a:endParaRP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238152"/>
            <a:ext cx="2492375" cy="262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Ir-19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2238152"/>
            <a:ext cx="5311775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20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</a:t>
            </a:r>
            <a:r>
              <a:rPr lang="en-US" sz="1800" dirty="0" smtClean="0">
                <a:solidFill>
                  <a:schemeClr val="tx1"/>
                </a:solidFill>
              </a:rPr>
              <a:t>conversion electrons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00"/>
            <a:ext cx="4141566" cy="324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5" y="3717032"/>
            <a:ext cx="3467100" cy="2514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607537"/>
            <a:ext cx="5048250" cy="313372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" y="3794399"/>
            <a:ext cx="4082605" cy="2590991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60000" y="6300000"/>
            <a:ext cx="2822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Podolyak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Phys. Lett B672 (2009), 116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414820" y="6192000"/>
            <a:ext cx="4729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proton-hole excitation in the closed shell nucleus 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5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</a:t>
            </a:r>
            <a:r>
              <a:rPr lang="en-US" sz="1800" dirty="0" smtClean="0">
                <a:solidFill>
                  <a:schemeClr val="tx1"/>
                </a:solidFill>
              </a:rPr>
              <a:t>beta decay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60000" y="6300000"/>
            <a:ext cx="2752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 Molina, Phys. Rev. C91 (2015) 014301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860032" y="5224108"/>
            <a:ext cx="4057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 →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 GT transition (</a:t>
            </a:r>
            <a:r>
              <a:rPr lang="el-G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-decay)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554400"/>
            <a:ext cx="3743325" cy="270319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11" y="3395648"/>
            <a:ext cx="3682841" cy="169211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6" y="1800000"/>
            <a:ext cx="4973193" cy="339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5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resolution with </a:t>
            </a:r>
            <a:r>
              <a:rPr lang="en-US" baseline="30000" dirty="0" smtClean="0"/>
              <a:t>241</a:t>
            </a:r>
            <a:r>
              <a:rPr lang="en-US" dirty="0" smtClean="0"/>
              <a:t>Am source </a:t>
            </a:r>
            <a:r>
              <a:rPr lang="en-US" sz="1800" dirty="0" smtClean="0">
                <a:solidFill>
                  <a:schemeClr val="tx1"/>
                </a:solidFill>
              </a:rPr>
              <a:t>measurement in vacuum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7" descr="DSSD-2512-17-strip-x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688"/>
            <a:ext cx="3494087" cy="2894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0" descr="DSSD-2512-17-strip-y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692125"/>
            <a:ext cx="3425825" cy="281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216889"/>
              </p:ext>
            </p:extLst>
          </p:nvPr>
        </p:nvGraphicFramePr>
        <p:xfrm>
          <a:off x="2916238" y="979463"/>
          <a:ext cx="812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Equation" r:id="rId5" imgW="812520" imgH="393480" progId="Equation.3">
                  <p:embed/>
                </p:oleObj>
              </mc:Choice>
              <mc:Fallback>
                <p:oleObj name="Equation" r:id="rId5" imgW="812520" imgH="393480" progId="Equation.3">
                  <p:embed/>
                  <p:pic>
                    <p:nvPicPr>
                      <p:cNvPr id="1676333" name="Object 4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979463"/>
                        <a:ext cx="812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1116013" y="1195363"/>
            <a:ext cx="116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Front Junction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5651500" y="1268388"/>
            <a:ext cx="1054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Rear Ohmic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9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692018"/>
              </p:ext>
            </p:extLst>
          </p:nvPr>
        </p:nvGraphicFramePr>
        <p:xfrm>
          <a:off x="7164388" y="979463"/>
          <a:ext cx="812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Equation" r:id="rId7" imgW="812520" imgH="393480" progId="Equation.3">
                  <p:embed/>
                </p:oleObj>
              </mc:Choice>
              <mc:Fallback>
                <p:oleObj name="Equation" r:id="rId7" imgW="812520" imgH="393480" progId="Equation.3">
                  <p:embed/>
                  <p:pic>
                    <p:nvPicPr>
                      <p:cNvPr id="1676335" name="Object 4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979463"/>
                        <a:ext cx="812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49"/>
          <p:cNvSpPr txBox="1">
            <a:spLocks noChangeArrowheads="1"/>
          </p:cNvSpPr>
          <p:nvPr/>
        </p:nvSpPr>
        <p:spPr bwMode="auto">
          <a:xfrm>
            <a:off x="2411413" y="4219550"/>
            <a:ext cx="230505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energy peak from gap events at about ½ the full pulse height</a:t>
            </a:r>
          </a:p>
          <a:p>
            <a:pPr algn="l"/>
            <a:endParaRPr lang="en-US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C.Wrede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NIM B204 (2003), 619</a:t>
            </a:r>
            <a:endParaRPr lang="de-DE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50" descr="DSS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03650"/>
            <a:ext cx="1849438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5292725" y="4219550"/>
            <a:ext cx="23050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MICRON  #2215-17</a:t>
            </a:r>
          </a:p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Voltage:     200V</a:t>
            </a:r>
          </a:p>
          <a:p>
            <a:pPr algn="l"/>
            <a:endParaRPr lang="en-US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241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        E</a:t>
            </a:r>
            <a:r>
              <a:rPr lang="el-GR" altLang="de-DE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=5.486 MeV</a:t>
            </a:r>
          </a:p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           </a:t>
            </a:r>
            <a:r>
              <a:rPr lang="en-US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~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µm</a:t>
            </a:r>
          </a:p>
          <a:p>
            <a:pPr algn="l"/>
            <a:endParaRPr lang="de-DE" altLang="de-DE" sz="1000" dirty="0"/>
          </a:p>
        </p:txBody>
      </p:sp>
    </p:spTree>
    <p:extLst>
      <p:ext uri="{BB962C8B-B14F-4D97-AF65-F5344CB8AC3E}">
        <p14:creationId xmlns:p14="http://schemas.microsoft.com/office/powerpoint/2010/main" val="11735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 multiplicity with </a:t>
            </a:r>
            <a:r>
              <a:rPr lang="en-US" baseline="30000" dirty="0" smtClean="0"/>
              <a:t>241</a:t>
            </a:r>
            <a:r>
              <a:rPr lang="en-US" dirty="0" smtClean="0"/>
              <a:t>Am source</a:t>
            </a:r>
            <a:endParaRPr lang="en-US" dirty="0"/>
          </a:p>
        </p:txBody>
      </p:sp>
      <p:pic>
        <p:nvPicPr>
          <p:cNvPr id="4" name="Picture 16" descr="Am241-40V-mult-x-li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712"/>
            <a:ext cx="2898775" cy="218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8" descr="Am241-40V-mult-y-l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836712"/>
            <a:ext cx="2898775" cy="2185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0" descr="Am241-200V-mult-x-l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1612"/>
            <a:ext cx="2900363" cy="2187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42988" y="3571974"/>
            <a:ext cx="116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Front Junction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00563" y="1195487"/>
            <a:ext cx="1054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Rear Ohmic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659563" y="1268512"/>
            <a:ext cx="23050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MICRON  #2215-17</a:t>
            </a:r>
          </a:p>
          <a:p>
            <a:pPr algn="l"/>
            <a:r>
              <a:rPr lang="en-US" altLang="de-DE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Voltage:     40V</a:t>
            </a:r>
          </a:p>
          <a:p>
            <a:pPr algn="l"/>
            <a:r>
              <a:rPr lang="en-US" altLang="de-DE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 full depletion</a:t>
            </a:r>
          </a:p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in vacuum</a:t>
            </a:r>
          </a:p>
          <a:p>
            <a:pPr algn="l"/>
            <a:endParaRPr lang="en-US" altLang="de-DE" sz="1400" dirty="0">
              <a:cs typeface="Arial" panose="020B0604020202020204" pitchFamily="34" charset="0"/>
            </a:endParaRPr>
          </a:p>
          <a:p>
            <a:pPr algn="l"/>
            <a:endParaRPr lang="de-DE" altLang="de-DE" sz="1000" dirty="0"/>
          </a:p>
        </p:txBody>
      </p:sp>
      <p:pic>
        <p:nvPicPr>
          <p:cNvPr id="10" name="Picture 22" descr="Am241-200V-mult-y-l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211612"/>
            <a:ext cx="2900363" cy="2187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6659563" y="3356074"/>
            <a:ext cx="230505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MICRON  #2215-17</a:t>
            </a:r>
          </a:p>
          <a:p>
            <a:pPr algn="l"/>
            <a:r>
              <a:rPr lang="en-US" altLang="de-DE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Voltage:    200V</a:t>
            </a:r>
          </a:p>
          <a:p>
            <a:pPr algn="l"/>
            <a:r>
              <a:rPr lang="en-US" altLang="de-DE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depletion voltage</a:t>
            </a:r>
          </a:p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in vacuum</a:t>
            </a:r>
          </a:p>
          <a:p>
            <a:pPr algn="l"/>
            <a:endParaRPr lang="en-US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241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        E</a:t>
            </a:r>
            <a:r>
              <a:rPr lang="el-GR" altLang="de-DE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=5.486 MeV</a:t>
            </a:r>
          </a:p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           </a:t>
            </a:r>
            <a:r>
              <a:rPr lang="en-US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~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µm</a:t>
            </a:r>
          </a:p>
          <a:p>
            <a:pPr algn="l"/>
            <a:endParaRPr lang="de-DE" altLang="de-DE" sz="1000" dirty="0"/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1116013" y="1195487"/>
            <a:ext cx="116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Front Junction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4427538" y="3571974"/>
            <a:ext cx="1054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Rear Ohmic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86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dimensional position spectra</a:t>
            </a:r>
            <a:endParaRPr lang="en-US" dirty="0"/>
          </a:p>
        </p:txBody>
      </p:sp>
      <p:pic>
        <p:nvPicPr>
          <p:cNvPr id="4" name="Picture 15" descr="si-hit-am-centr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688"/>
            <a:ext cx="3252788" cy="218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7" descr="si-hit-am-righ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13076"/>
            <a:ext cx="3254375" cy="2187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27088" y="5876901"/>
            <a:ext cx="5761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MICRON  #2243-5 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Voltage: 40V,  measurement in vacuum</a:t>
            </a:r>
            <a:endParaRPr lang="de-DE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9" descr="si-mult-am-centr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20688"/>
            <a:ext cx="3254375" cy="2187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1" descr="si-mult-am-righ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213076"/>
            <a:ext cx="3278187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547813" y="2852713"/>
            <a:ext cx="1716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baseline="30000"/>
              <a:t>241</a:t>
            </a:r>
            <a:r>
              <a:rPr lang="en-US" altLang="de-DE" sz="1200"/>
              <a:t>Am source centered</a:t>
            </a:r>
            <a:endParaRPr lang="de-DE" altLang="de-DE" sz="1200"/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763713" y="5445101"/>
            <a:ext cx="13287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baseline="30000"/>
              <a:t>241</a:t>
            </a:r>
            <a:r>
              <a:rPr lang="en-US" altLang="de-DE" sz="1200"/>
              <a:t>Am source left</a:t>
            </a:r>
            <a:endParaRPr lang="de-DE" altLang="de-DE" sz="1200"/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5087938" y="5445101"/>
            <a:ext cx="2625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baseline="30000"/>
              <a:t>241</a:t>
            </a:r>
            <a:r>
              <a:rPr lang="en-US" altLang="de-DE" sz="1200"/>
              <a:t>Am source left, strip-multiplicity=1</a:t>
            </a:r>
            <a:endParaRPr lang="de-DE" altLang="de-DE" sz="1200"/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5014913" y="2852713"/>
            <a:ext cx="3013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baseline="30000"/>
              <a:t>241</a:t>
            </a:r>
            <a:r>
              <a:rPr lang="en-US" altLang="de-DE" sz="1200"/>
              <a:t>Am source centered, strip-multiplicity=1</a:t>
            </a:r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196631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resolution with </a:t>
            </a:r>
            <a:r>
              <a:rPr lang="en-US" baseline="30000" dirty="0" smtClean="0"/>
              <a:t>207</a:t>
            </a:r>
            <a:r>
              <a:rPr lang="en-US" dirty="0" smtClean="0"/>
              <a:t>Bi source </a:t>
            </a:r>
            <a:r>
              <a:rPr lang="en-US" sz="1800" dirty="0" smtClean="0">
                <a:solidFill>
                  <a:schemeClr val="tx1"/>
                </a:solidFill>
              </a:rPr>
              <a:t>measurement in vacuum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16" descr="DSSD-2512-17-207Bi-strip-y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836712"/>
            <a:ext cx="3584575" cy="30178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3" descr="DSSD-2512-17-207Bi-strip-x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712"/>
            <a:ext cx="3584575" cy="3017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400069"/>
              </p:ext>
            </p:extLst>
          </p:nvPr>
        </p:nvGraphicFramePr>
        <p:xfrm>
          <a:off x="1403350" y="1562200"/>
          <a:ext cx="8128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" name="Equation" r:id="rId5" imgW="914400" imgH="203040" progId="Equation.3">
                  <p:embed/>
                </p:oleObj>
              </mc:Choice>
              <mc:Fallback>
                <p:oleObj name="Equation" r:id="rId5" imgW="914400" imgH="203040" progId="Equation.3">
                  <p:embed/>
                  <p:pic>
                    <p:nvPicPr>
                      <p:cNvPr id="1684485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562200"/>
                        <a:ext cx="8128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900804"/>
              </p:ext>
            </p:extLst>
          </p:nvPr>
        </p:nvGraphicFramePr>
        <p:xfrm>
          <a:off x="7308850" y="1706662"/>
          <a:ext cx="8128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" name="Equation" r:id="rId7" imgW="914400" imgH="203040" progId="Equation.3">
                  <p:embed/>
                </p:oleObj>
              </mc:Choice>
              <mc:Fallback>
                <p:oleObj name="Equation" r:id="rId7" imgW="914400" imgH="203040" progId="Equation.3">
                  <p:embed/>
                  <p:pic>
                    <p:nvPicPr>
                      <p:cNvPr id="1684488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1706662"/>
                        <a:ext cx="8128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31913" y="1197075"/>
            <a:ext cx="116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Front Junction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35600" y="1197075"/>
            <a:ext cx="1054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Rear Ohmic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292725" y="4508600"/>
            <a:ext cx="36004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MICRON  #2512-17</a:t>
            </a:r>
          </a:p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Voltage:     200V</a:t>
            </a:r>
          </a:p>
          <a:p>
            <a:pPr algn="l"/>
            <a:endParaRPr lang="en-US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207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       E=482, 976 </a:t>
            </a:r>
            <a:r>
              <a:rPr lang="en-US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         </a:t>
            </a:r>
            <a:r>
              <a:rPr lang="en-US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0.94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2.31 mm (e</a:t>
            </a:r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interaction)</a:t>
            </a:r>
            <a:endParaRPr lang="en-US" altLang="de-DE" sz="1400" dirty="0">
              <a:cs typeface="Arial" panose="020B0604020202020204" pitchFamily="34" charset="0"/>
            </a:endParaRPr>
          </a:p>
          <a:p>
            <a:pPr algn="l"/>
            <a:endParaRPr lang="de-DE" altLang="de-DE" sz="1000" dirty="0"/>
          </a:p>
        </p:txBody>
      </p:sp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886800"/>
              </p:ext>
            </p:extLst>
          </p:nvPr>
        </p:nvGraphicFramePr>
        <p:xfrm>
          <a:off x="3027363" y="155585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" name="Equation" r:id="rId9" imgW="914400" imgH="203040" progId="Equation.3">
                  <p:embed/>
                </p:oleObj>
              </mc:Choice>
              <mc:Fallback>
                <p:oleObj name="Equation" r:id="rId9" imgW="914400" imgH="203040" progId="Equation.3">
                  <p:embed/>
                  <p:pic>
                    <p:nvPicPr>
                      <p:cNvPr id="168449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1555850"/>
                        <a:ext cx="9144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430542"/>
              </p:ext>
            </p:extLst>
          </p:nvPr>
        </p:nvGraphicFramePr>
        <p:xfrm>
          <a:off x="5476875" y="155585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" name="Equation" r:id="rId11" imgW="914400" imgH="203040" progId="Equation.3">
                  <p:embed/>
                </p:oleObj>
              </mc:Choice>
              <mc:Fallback>
                <p:oleObj name="Equation" r:id="rId11" imgW="914400" imgH="203040" progId="Equation.3">
                  <p:embed/>
                  <p:pic>
                    <p:nvPicPr>
                      <p:cNvPr id="168449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5" y="1555850"/>
                        <a:ext cx="9144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0" descr="chamber-si-bi207-detai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32337"/>
            <a:ext cx="1676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2700338" y="5589687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dirty="0"/>
              <a:t>experimental set-up</a:t>
            </a:r>
          </a:p>
          <a:p>
            <a:pPr algn="l"/>
            <a:endParaRPr lang="de-DE" altLang="de-DE" sz="1000" dirty="0"/>
          </a:p>
        </p:txBody>
      </p:sp>
    </p:spTree>
    <p:extLst>
      <p:ext uri="{BB962C8B-B14F-4D97-AF65-F5344CB8AC3E}">
        <p14:creationId xmlns:p14="http://schemas.microsoft.com/office/powerpoint/2010/main" val="402605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resolution with </a:t>
            </a:r>
            <a:r>
              <a:rPr lang="en-US" baseline="30000" dirty="0" smtClean="0"/>
              <a:t>207</a:t>
            </a:r>
            <a:r>
              <a:rPr lang="en-US" dirty="0" smtClean="0"/>
              <a:t>Bi source </a:t>
            </a:r>
            <a:r>
              <a:rPr lang="en-US" sz="1800" dirty="0" smtClean="0">
                <a:solidFill>
                  <a:schemeClr val="tx1"/>
                </a:solidFill>
              </a:rPr>
              <a:t>measurement in vacuum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2" descr="DSSD-2512-17-207Bi-strip-y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836141"/>
            <a:ext cx="3584575" cy="30178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DSSD-2512-17-207Bi-strip-x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141"/>
            <a:ext cx="3584575" cy="3017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799635"/>
              </p:ext>
            </p:extLst>
          </p:nvPr>
        </p:nvGraphicFramePr>
        <p:xfrm>
          <a:off x="1403350" y="1561629"/>
          <a:ext cx="8128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Equation" r:id="rId5" imgW="914400" imgH="203040" progId="Equation.3">
                  <p:embed/>
                </p:oleObj>
              </mc:Choice>
              <mc:Fallback>
                <p:oleObj name="Equation" r:id="rId5" imgW="914400" imgH="203040" progId="Equation.3">
                  <p:embed/>
                  <p:pic>
                    <p:nvPicPr>
                      <p:cNvPr id="1702917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561629"/>
                        <a:ext cx="8128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300268"/>
              </p:ext>
            </p:extLst>
          </p:nvPr>
        </p:nvGraphicFramePr>
        <p:xfrm>
          <a:off x="7308850" y="1706091"/>
          <a:ext cx="8128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name="Equation" r:id="rId7" imgW="914400" imgH="203040" progId="Equation.3">
                  <p:embed/>
                </p:oleObj>
              </mc:Choice>
              <mc:Fallback>
                <p:oleObj name="Equation" r:id="rId7" imgW="914400" imgH="203040" progId="Equation.3">
                  <p:embed/>
                  <p:pic>
                    <p:nvPicPr>
                      <p:cNvPr id="1702918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1706091"/>
                        <a:ext cx="8128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31913" y="1196504"/>
            <a:ext cx="116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Front Junction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435600" y="1196504"/>
            <a:ext cx="1054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Rear Ohmic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292725" y="4508029"/>
            <a:ext cx="36004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MICRON  #2512-17</a:t>
            </a:r>
          </a:p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Voltage:     200V</a:t>
            </a:r>
          </a:p>
          <a:p>
            <a:pPr algn="l"/>
            <a:endParaRPr lang="en-US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207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       E=482, 976 </a:t>
            </a:r>
            <a:r>
              <a:rPr lang="en-US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         </a:t>
            </a:r>
            <a:r>
              <a:rPr lang="en-US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0.94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2.31 mm (e</a:t>
            </a:r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interaction)</a:t>
            </a:r>
          </a:p>
          <a:p>
            <a:pPr algn="l"/>
            <a:endParaRPr lang="de-DE" altLang="de-DE" sz="10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086217"/>
              </p:ext>
            </p:extLst>
          </p:nvPr>
        </p:nvGraphicFramePr>
        <p:xfrm>
          <a:off x="3027363" y="1555279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2" name="Equation" r:id="rId9" imgW="914400" imgH="203040" progId="Equation.3">
                  <p:embed/>
                </p:oleObj>
              </mc:Choice>
              <mc:Fallback>
                <p:oleObj name="Equation" r:id="rId9" imgW="914400" imgH="203040" progId="Equation.3">
                  <p:embed/>
                  <p:pic>
                    <p:nvPicPr>
                      <p:cNvPr id="17029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1555279"/>
                        <a:ext cx="9144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099100"/>
              </p:ext>
            </p:extLst>
          </p:nvPr>
        </p:nvGraphicFramePr>
        <p:xfrm>
          <a:off x="5476875" y="1555279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3" name="Equation" r:id="rId11" imgW="914400" imgH="203040" progId="Equation.3">
                  <p:embed/>
                </p:oleObj>
              </mc:Choice>
              <mc:Fallback>
                <p:oleObj name="Equation" r:id="rId11" imgW="914400" imgH="203040" progId="Equation.3">
                  <p:embed/>
                  <p:pic>
                    <p:nvPicPr>
                      <p:cNvPr id="17029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5" y="1555279"/>
                        <a:ext cx="9144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chamber-si-bi207-detai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31766"/>
            <a:ext cx="1676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700338" y="5589116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/>
              <a:t>experimental set-up</a:t>
            </a:r>
          </a:p>
          <a:p>
            <a:pPr algn="l"/>
            <a:endParaRPr lang="de-DE" altLang="de-DE" sz="1000"/>
          </a:p>
        </p:txBody>
      </p:sp>
      <p:pic>
        <p:nvPicPr>
          <p:cNvPr id="15" name="Picture 15" descr="resolution-2512-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764704"/>
            <a:ext cx="3609975" cy="35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3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resolution with </a:t>
            </a:r>
            <a:r>
              <a:rPr lang="en-US" baseline="30000" dirty="0" smtClean="0"/>
              <a:t>207</a:t>
            </a:r>
            <a:r>
              <a:rPr lang="en-US" dirty="0" smtClean="0"/>
              <a:t>Bi source </a:t>
            </a:r>
            <a:r>
              <a:rPr lang="en-US" sz="1800" dirty="0" smtClean="0">
                <a:solidFill>
                  <a:schemeClr val="tx1"/>
                </a:solidFill>
              </a:rPr>
              <a:t>measurement in vacuum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6" name="Picture 2" descr="DSSD-2512-17-207Bi-strip-y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836141"/>
            <a:ext cx="3584575" cy="30178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DSSD-2512-17-207Bi-strip-x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141"/>
            <a:ext cx="3584575" cy="3017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705755"/>
              </p:ext>
            </p:extLst>
          </p:nvPr>
        </p:nvGraphicFramePr>
        <p:xfrm>
          <a:off x="1403350" y="1561629"/>
          <a:ext cx="8128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Equation" r:id="rId5" imgW="914400" imgH="203040" progId="Equation.3">
                  <p:embed/>
                </p:oleObj>
              </mc:Choice>
              <mc:Fallback>
                <p:oleObj name="Equation" r:id="rId5" imgW="914400" imgH="203040" progId="Equation.3">
                  <p:embed/>
                  <p:pic>
                    <p:nvPicPr>
                      <p:cNvPr id="1704965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561629"/>
                        <a:ext cx="8128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80285"/>
              </p:ext>
            </p:extLst>
          </p:nvPr>
        </p:nvGraphicFramePr>
        <p:xfrm>
          <a:off x="7308850" y="1706091"/>
          <a:ext cx="8128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1" name="Equation" r:id="rId7" imgW="914400" imgH="203040" progId="Equation.3">
                  <p:embed/>
                </p:oleObj>
              </mc:Choice>
              <mc:Fallback>
                <p:oleObj name="Equation" r:id="rId7" imgW="914400" imgH="203040" progId="Equation.3">
                  <p:embed/>
                  <p:pic>
                    <p:nvPicPr>
                      <p:cNvPr id="1704966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1706091"/>
                        <a:ext cx="8128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331913" y="1196504"/>
            <a:ext cx="116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Front Junction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435600" y="1196504"/>
            <a:ext cx="1054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Rear Ohmic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5292725" y="4292129"/>
            <a:ext cx="360045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MICRON  </a:t>
            </a:r>
            <a:r>
              <a:rPr lang="en-US" altLang="de-DE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#2512-17</a:t>
            </a:r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de-DE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lines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de-DE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#2243-5</a:t>
            </a:r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de-DE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dashed lines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Voltage:     200V</a:t>
            </a:r>
          </a:p>
          <a:p>
            <a:pPr algn="l"/>
            <a:endParaRPr lang="en-US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207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       E=482, 976 </a:t>
            </a:r>
            <a:r>
              <a:rPr lang="en-US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         </a:t>
            </a:r>
            <a:r>
              <a:rPr lang="en-US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0.94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2.31 mm (e</a:t>
            </a:r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interaction)</a:t>
            </a:r>
          </a:p>
          <a:p>
            <a:pPr algn="l"/>
            <a:endParaRPr lang="de-DE" altLang="de-DE" sz="1000" dirty="0"/>
          </a:p>
        </p:txBody>
      </p:sp>
      <p:graphicFrame>
        <p:nvGraphicFramePr>
          <p:cNvPr id="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174772"/>
              </p:ext>
            </p:extLst>
          </p:nvPr>
        </p:nvGraphicFramePr>
        <p:xfrm>
          <a:off x="3027363" y="1555279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Equation" r:id="rId9" imgW="914400" imgH="203040" progId="Equation.3">
                  <p:embed/>
                </p:oleObj>
              </mc:Choice>
              <mc:Fallback>
                <p:oleObj name="Equation" r:id="rId9" imgW="914400" imgH="203040" progId="Equation.3">
                  <p:embed/>
                  <p:pic>
                    <p:nvPicPr>
                      <p:cNvPr id="17049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1555279"/>
                        <a:ext cx="9144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068550"/>
              </p:ext>
            </p:extLst>
          </p:nvPr>
        </p:nvGraphicFramePr>
        <p:xfrm>
          <a:off x="5476875" y="1555279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Equation" r:id="rId11" imgW="914400" imgH="203040" progId="Equation.3">
                  <p:embed/>
                </p:oleObj>
              </mc:Choice>
              <mc:Fallback>
                <p:oleObj name="Equation" r:id="rId11" imgW="914400" imgH="203040" progId="Equation.3">
                  <p:embed/>
                  <p:pic>
                    <p:nvPicPr>
                      <p:cNvPr id="17049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5" y="1555279"/>
                        <a:ext cx="9144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12" descr="chamber-si-bi207-detai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31766"/>
            <a:ext cx="1676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2700338" y="5589116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/>
              <a:t>experimental set-up</a:t>
            </a:r>
          </a:p>
          <a:p>
            <a:pPr algn="l"/>
            <a:endParaRPr lang="de-DE" altLang="de-DE" sz="1000"/>
          </a:p>
        </p:txBody>
      </p:sp>
      <p:pic>
        <p:nvPicPr>
          <p:cNvPr id="27" name="Picture 17" descr="resolution-2243-5-2512-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764704"/>
            <a:ext cx="3613150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1739</Words>
  <Application>Microsoft Office PowerPoint</Application>
  <PresentationFormat>Bildschirmpräsentation (4:3)</PresentationFormat>
  <Paragraphs>389</Paragraphs>
  <Slides>37</Slides>
  <Notes>1</Notes>
  <HiddenSlides>9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37</vt:i4>
      </vt:variant>
    </vt:vector>
  </HeadingPairs>
  <TitlesOfParts>
    <vt:vector size="49" baseType="lpstr">
      <vt:lpstr>Arial</vt:lpstr>
      <vt:lpstr>Calibri</vt:lpstr>
      <vt:lpstr>Comic Sans MS</vt:lpstr>
      <vt:lpstr>Georgia</vt:lpstr>
      <vt:lpstr>Symbol</vt:lpstr>
      <vt:lpstr>Tahoma</vt:lpstr>
      <vt:lpstr>Times New Roman</vt:lpstr>
      <vt:lpstr>Wingdings</vt:lpstr>
      <vt:lpstr>2_Larissa</vt:lpstr>
      <vt:lpstr>Equation</vt:lpstr>
      <vt:lpstr>Photo Editor Photo</vt:lpstr>
      <vt:lpstr>Origin Grafik</vt:lpstr>
      <vt:lpstr>Outline: RISING – active stopper</vt:lpstr>
      <vt:lpstr>Implantation detector as active stopper 2006</vt:lpstr>
      <vt:lpstr>Measurements with a double-sided Si-strip detector 2006</vt:lpstr>
      <vt:lpstr>Energy resolution with 241Am source measurement in vacuum</vt:lpstr>
      <vt:lpstr>Strip multiplicity with 241Am source</vt:lpstr>
      <vt:lpstr>Two dimensional position spectra</vt:lpstr>
      <vt:lpstr>Energy resolution with 207Bi source measurement in vacuum</vt:lpstr>
      <vt:lpstr>Energy resolution with 207Bi source measurement in vacuum</vt:lpstr>
      <vt:lpstr>Energy resolution with 207Bi source measurement in vacuum</vt:lpstr>
      <vt:lpstr>Energy resolution with 207Bi source measurement in vacuum and dry N2</vt:lpstr>
      <vt:lpstr>Energy resolution of the DSSSD</vt:lpstr>
      <vt:lpstr>RISING: Test of the active stopper</vt:lpstr>
      <vt:lpstr>Energy threshold of the DSSSD</vt:lpstr>
      <vt:lpstr>Measurements with a double-sided Si-strip detector 2006</vt:lpstr>
      <vt:lpstr>Energy resolution with 207Bi source measurement with Mesytec and Multichannel Systems</vt:lpstr>
      <vt:lpstr>Energy resolution with 207Bi source measurement with Multichannel Systems</vt:lpstr>
      <vt:lpstr>Implantation detector as active stopper 2006</vt:lpstr>
      <vt:lpstr>Double-sided silicon-strip detector DSSSD</vt:lpstr>
      <vt:lpstr>Monte-Carlo simulation with GEANT4</vt:lpstr>
      <vt:lpstr>Rare ISotope INvestigation at GSI spectroscopy of stopped beams</vt:lpstr>
      <vt:lpstr>Implantation detector</vt:lpstr>
      <vt:lpstr>Chamber for active stopper measurement with dry N2</vt:lpstr>
      <vt:lpstr>Stopped RISING array @ GSI: 15x7 element Cluster with passive Cu stopper</vt:lpstr>
      <vt:lpstr>Stopped RISING array @ GSI: 15x7 element Cluster with DSSD</vt:lpstr>
      <vt:lpstr>Chamber for active stopper</vt:lpstr>
      <vt:lpstr>Stopped RISING array @ GSI: 15x7 element Cluster with DSSD</vt:lpstr>
      <vt:lpstr>RISING set-up with stopped beams</vt:lpstr>
      <vt:lpstr>RISING with stopped beams</vt:lpstr>
      <vt:lpstr>RISING set-up with stopped beams</vt:lpstr>
      <vt:lpstr>Count rate limitations with active stopper</vt:lpstr>
      <vt:lpstr>Fragment separator FRS</vt:lpstr>
      <vt:lpstr>Fragment separator FRS 40Ar 50 MeV/u + Ta (100 μm), wedge shaped Al (200 μm) degrader</vt:lpstr>
      <vt:lpstr>Chromatic aberration</vt:lpstr>
      <vt:lpstr>Implantation range</vt:lpstr>
      <vt:lpstr>Estimated implanted isotopes for a setting centered on 192W in 1mm thickness silicon with a monoenergetic degrader at S2</vt:lpstr>
      <vt:lpstr>Experimental results conversion electrons</vt:lpstr>
      <vt:lpstr>Experimental results beta decay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458</cp:revision>
  <dcterms:created xsi:type="dcterms:W3CDTF">2016-04-06T12:04:03Z</dcterms:created>
  <dcterms:modified xsi:type="dcterms:W3CDTF">2022-05-18T14:59:26Z</dcterms:modified>
</cp:coreProperties>
</file>