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1"/>
  </p:sldMasterIdLst>
  <p:notesMasterIdLst>
    <p:notesMasterId r:id="rId71"/>
  </p:notesMasterIdLst>
  <p:sldIdLst>
    <p:sldId id="325" r:id="rId2"/>
    <p:sldId id="32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327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00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4" autoAdjust="0"/>
    <p:restoredTop sz="94660"/>
  </p:normalViewPr>
  <p:slideViewPr>
    <p:cSldViewPr snapToGrid="0">
      <p:cViewPr varScale="1">
        <p:scale>
          <a:sx n="73" d="100"/>
          <a:sy n="73" d="100"/>
        </p:scale>
        <p:origin x="11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wmf"/><Relationship Id="rId1" Type="http://schemas.openxmlformats.org/officeDocument/2006/relationships/image" Target="../media/image110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image" Target="../media/image117.e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image" Target="../media/image120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4" Type="http://schemas.openxmlformats.org/officeDocument/2006/relationships/image" Target="../media/image17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png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image" Target="../media/image134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image" Target="../media/image137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image" Target="../media/image138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image" Target="../media/image139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image" Target="../media/image140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image" Target="../media/image142.w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image" Target="../media/image143.w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image" Target="../media/image14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6" Type="http://schemas.openxmlformats.org/officeDocument/2006/relationships/image" Target="../media/image23.png"/><Relationship Id="rId5" Type="http://schemas.openxmlformats.org/officeDocument/2006/relationships/image" Target="../media/image21.wmf"/><Relationship Id="rId4" Type="http://schemas.openxmlformats.org/officeDocument/2006/relationships/image" Target="../media/image16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image" Target="../media/image50.wmf"/><Relationship Id="rId7" Type="http://schemas.openxmlformats.org/officeDocument/2006/relationships/image" Target="../media/image54.wmf"/><Relationship Id="rId12" Type="http://schemas.openxmlformats.org/officeDocument/2006/relationships/image" Target="../media/image59.wmf"/><Relationship Id="rId2" Type="http://schemas.openxmlformats.org/officeDocument/2006/relationships/image" Target="../media/image49.wmf"/><Relationship Id="rId1" Type="http://schemas.openxmlformats.org/officeDocument/2006/relationships/image" Target="../media/image48.png"/><Relationship Id="rId6" Type="http://schemas.openxmlformats.org/officeDocument/2006/relationships/image" Target="../media/image53.wmf"/><Relationship Id="rId11" Type="http://schemas.openxmlformats.org/officeDocument/2006/relationships/image" Target="../media/image58.wmf"/><Relationship Id="rId5" Type="http://schemas.openxmlformats.org/officeDocument/2006/relationships/image" Target="../media/image52.wmf"/><Relationship Id="rId10" Type="http://schemas.openxmlformats.org/officeDocument/2006/relationships/image" Target="../media/image57.wmf"/><Relationship Id="rId4" Type="http://schemas.openxmlformats.org/officeDocument/2006/relationships/image" Target="../media/image51.wmf"/><Relationship Id="rId9" Type="http://schemas.openxmlformats.org/officeDocument/2006/relationships/image" Target="../media/image5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63F5C-9CEA-4C54-B8A8-D38C936879BB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CDD26-E9E4-4AB9-AD3E-27B326E1E9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75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808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F7F079-B328-4BB1-926D-3F9B58805C7E}" type="slidenum">
              <a:rPr kumimoji="0" lang="en-US" alt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de-DE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601088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9977D5-F000-4F22-8B4D-A59BB3A22911}" type="slidenum">
              <a:rPr kumimoji="0" lang="en-US" alt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de-DE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597503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704901-C4A9-4C24-BF70-388A0F244302}" type="slidenum">
              <a:rPr kumimoji="0" lang="en-US" alt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de-DE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008775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34D1DC-A0E7-4427-9C19-273D8D8228E7}" type="slidenum">
              <a:rPr kumimoji="0" lang="en-US" alt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de-DE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521393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88A9B0-F17D-43DA-9965-A302A6781B8E}" type="slidenum">
              <a:rPr kumimoji="0" lang="en-US" alt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de-DE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41154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D87689-9807-40C7-816A-E47412B948BB}" type="slidenum">
              <a:rPr kumimoji="0" lang="en-US" alt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de-DE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2321049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2780C-3F06-4BFF-8F9A-86D8C4E2704B}" type="slidenum">
              <a:rPr kumimoji="0" lang="en-US" alt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de-DE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0355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3B3F31-99AC-445C-B0FD-559382152F6E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1" lang="en-US" altLang="ja-JP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035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51075" y="246063"/>
            <a:ext cx="2566988" cy="1925637"/>
          </a:xfrm>
          <a:ln/>
        </p:spPr>
      </p:sp>
      <p:sp>
        <p:nvSpPr>
          <p:cNvPr id="100357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0" y="2047875"/>
            <a:ext cx="7315200" cy="7553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7" tIns="47384" rIns="94767" bIns="47384"/>
          <a:lstStyle/>
          <a:p>
            <a:pPr eaLnBrk="1" hangingPunct="1">
              <a:spcBef>
                <a:spcPct val="0"/>
              </a:spcBef>
            </a:pPr>
            <a:endParaRPr lang="en-US" altLang="ja-JP" smtClean="0">
              <a:ea typeface="ＭＳ Ｐゴシック" panose="020B0600070205080204" pitchFamily="34" charset="-128"/>
            </a:endParaRPr>
          </a:p>
        </p:txBody>
      </p:sp>
      <p:sp>
        <p:nvSpPr>
          <p:cNvPr id="100358" name="スライド番号プレースホルダ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7" tIns="47384" rIns="94767" bIns="47384"/>
          <a:lstStyle>
            <a:lvl1pPr defTabSz="94773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4773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4773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4773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4773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47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10F923-5BD6-45F2-881D-EDD40D9A7D7A}" type="slidenum">
              <a:rPr kumimoji="1" lang="en-US" altLang="ja-JP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l" defTabSz="9477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1" lang="en-US" altLang="ja-JP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862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B5BD1F-7F8B-4FBE-89F8-DE0267980B2A}" type="slidenum">
              <a:rPr kumimoji="0" lang="en-US" alt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de-DE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529387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34AE4B-8C5F-49EE-AC4A-3C1B96B03A18}" type="slidenum">
              <a:rPr kumimoji="0" lang="en-US" alt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de-DE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893595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F43B34-EACD-44ED-A72D-A03752A9D419}" type="slidenum">
              <a:rPr kumimoji="0" lang="en-US" alt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de-DE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151457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F91CF7-7097-4BC0-9576-6C81EA2244F4}" type="slidenum">
              <a:rPr kumimoji="0" lang="en-US" alt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de-DE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813615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1B556A-74A1-446B-8F0B-9CE4EE8E4742}" type="slidenum">
              <a:rPr kumimoji="0" lang="en-US" alt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de-DE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669936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787727-5F04-41B7-8ECC-5BCEAF1EED56}" type="slidenum">
              <a:rPr kumimoji="0" lang="en-US" alt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de-DE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460683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167B2E-8961-492B-825B-84CAF22AFAB0}" type="slidenum">
              <a:rPr kumimoji="0" lang="en-US" alt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de-DE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799286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34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3532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6573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515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2410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4536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7419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7222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730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5233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8892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8159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000" baseline="0" dirty="0" smtClean="0">
                <a:solidFill>
                  <a:srgbClr val="000000"/>
                </a:solidFill>
                <a:cs typeface="Arial" charset="0"/>
              </a:rPr>
              <a:t>- 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2022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535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.j.wollersheim@gsi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hyperlink" Target="https://web-docs.gsi.de/~wolle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oleObject" Target="../embeddings/oleObject14.bin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4.jpeg"/><Relationship Id="rId7" Type="http://schemas.openxmlformats.org/officeDocument/2006/relationships/image" Target="../media/image43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42.emf"/><Relationship Id="rId4" Type="http://schemas.openxmlformats.org/officeDocument/2006/relationships/oleObject" Target="../embeddings/oleObject15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13" Type="http://schemas.openxmlformats.org/officeDocument/2006/relationships/oleObject" Target="../embeddings/oleObject22.bin"/><Relationship Id="rId18" Type="http://schemas.openxmlformats.org/officeDocument/2006/relationships/image" Target="../media/image55.wmf"/><Relationship Id="rId26" Type="http://schemas.openxmlformats.org/officeDocument/2006/relationships/image" Target="../media/image59.wmf"/><Relationship Id="rId3" Type="http://schemas.openxmlformats.org/officeDocument/2006/relationships/oleObject" Target="../embeddings/oleObject17.bin"/><Relationship Id="rId21" Type="http://schemas.openxmlformats.org/officeDocument/2006/relationships/oleObject" Target="../embeddings/oleObject26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52.wmf"/><Relationship Id="rId17" Type="http://schemas.openxmlformats.org/officeDocument/2006/relationships/oleObject" Target="../embeddings/oleObject24.bin"/><Relationship Id="rId25" Type="http://schemas.openxmlformats.org/officeDocument/2006/relationships/oleObject" Target="../embeddings/oleObject28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54.wmf"/><Relationship Id="rId20" Type="http://schemas.openxmlformats.org/officeDocument/2006/relationships/image" Target="../media/image56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49.wmf"/><Relationship Id="rId11" Type="http://schemas.openxmlformats.org/officeDocument/2006/relationships/oleObject" Target="../embeddings/oleObject21.bin"/><Relationship Id="rId24" Type="http://schemas.openxmlformats.org/officeDocument/2006/relationships/image" Target="../media/image58.wmf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3.bin"/><Relationship Id="rId23" Type="http://schemas.openxmlformats.org/officeDocument/2006/relationships/oleObject" Target="../embeddings/oleObject27.bin"/><Relationship Id="rId10" Type="http://schemas.openxmlformats.org/officeDocument/2006/relationships/image" Target="../media/image51.wmf"/><Relationship Id="rId19" Type="http://schemas.openxmlformats.org/officeDocument/2006/relationships/oleObject" Target="../embeddings/oleObject25.bin"/><Relationship Id="rId4" Type="http://schemas.openxmlformats.org/officeDocument/2006/relationships/image" Target="../media/image48.png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53.wmf"/><Relationship Id="rId22" Type="http://schemas.openxmlformats.org/officeDocument/2006/relationships/image" Target="../media/image57.wmf"/><Relationship Id="rId27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.jpeg"/><Relationship Id="rId5" Type="http://schemas.openxmlformats.org/officeDocument/2006/relationships/image" Target="../media/image60.wmf"/><Relationship Id="rId4" Type="http://schemas.openxmlformats.org/officeDocument/2006/relationships/oleObject" Target="../embeddings/oleObject29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.jpeg"/><Relationship Id="rId5" Type="http://schemas.openxmlformats.org/officeDocument/2006/relationships/image" Target="../media/image62.wmf"/><Relationship Id="rId4" Type="http://schemas.openxmlformats.org/officeDocument/2006/relationships/oleObject" Target="../embeddings/oleObject30.bin"/><Relationship Id="rId9" Type="http://schemas.openxmlformats.org/officeDocument/2006/relationships/image" Target="../media/image63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image" Target="../media/image68.jpeg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32.bin"/><Relationship Id="rId10" Type="http://schemas.openxmlformats.org/officeDocument/2006/relationships/image" Target="../media/image67.wmf"/><Relationship Id="rId4" Type="http://schemas.openxmlformats.org/officeDocument/2006/relationships/image" Target="../media/image69.wmf"/><Relationship Id="rId9" Type="http://schemas.openxmlformats.org/officeDocument/2006/relationships/oleObject" Target="../embeddings/oleObject34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1.png"/><Relationship Id="rId5" Type="http://schemas.openxmlformats.org/officeDocument/2006/relationships/image" Target="../media/image70.wmf"/><Relationship Id="rId10" Type="http://schemas.openxmlformats.org/officeDocument/2006/relationships/image" Target="../media/image77.png"/><Relationship Id="rId4" Type="http://schemas.openxmlformats.org/officeDocument/2006/relationships/oleObject" Target="../embeddings/oleObject35.bin"/><Relationship Id="rId9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oleObject" Target="../embeddings/oleObject36.bin"/><Relationship Id="rId7" Type="http://schemas.openxmlformats.org/officeDocument/2006/relationships/image" Target="../media/image7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82.png"/><Relationship Id="rId5" Type="http://schemas.openxmlformats.org/officeDocument/2006/relationships/image" Target="../media/image75.wmf"/><Relationship Id="rId10" Type="http://schemas.openxmlformats.org/officeDocument/2006/relationships/image" Target="../media/image81.png"/><Relationship Id="rId4" Type="http://schemas.openxmlformats.org/officeDocument/2006/relationships/image" Target="../media/image73.wmf"/><Relationship Id="rId9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80.png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19.png"/><Relationship Id="rId7" Type="http://schemas.openxmlformats.org/officeDocument/2006/relationships/image" Target="../media/image9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oleObject" Target="../embeddings/oleObject38.bin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19.png"/><Relationship Id="rId10" Type="http://schemas.openxmlformats.org/officeDocument/2006/relationships/image" Target="../media/image100.png"/><Relationship Id="rId4" Type="http://schemas.openxmlformats.org/officeDocument/2006/relationships/image" Target="../media/image94.wmf"/><Relationship Id="rId9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6.jpe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9.png"/><Relationship Id="rId10" Type="http://schemas.openxmlformats.org/officeDocument/2006/relationships/image" Target="../media/image107.png"/><Relationship Id="rId4" Type="http://schemas.openxmlformats.org/officeDocument/2006/relationships/image" Target="../media/image95.wmf"/><Relationship Id="rId9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9.png"/><Relationship Id="rId5" Type="http://schemas.openxmlformats.org/officeDocument/2006/relationships/image" Target="../media/image102.png"/><Relationship Id="rId4" Type="http://schemas.openxmlformats.org/officeDocument/2006/relationships/image" Target="../media/image96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1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110.png"/><Relationship Id="rId10" Type="http://schemas.openxmlformats.org/officeDocument/2006/relationships/image" Target="../media/image19.png"/><Relationship Id="rId4" Type="http://schemas.openxmlformats.org/officeDocument/2006/relationships/oleObject" Target="../embeddings/oleObject40.bin"/><Relationship Id="rId9" Type="http://schemas.openxmlformats.org/officeDocument/2006/relationships/image" Target="../media/image11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15.wmf"/><Relationship Id="rId4" Type="http://schemas.openxmlformats.org/officeDocument/2006/relationships/oleObject" Target="../embeddings/oleObject42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emf"/><Relationship Id="rId3" Type="http://schemas.openxmlformats.org/officeDocument/2006/relationships/oleObject" Target="../embeddings/oleObject43.bin"/><Relationship Id="rId7" Type="http://schemas.openxmlformats.org/officeDocument/2006/relationships/oleObject" Target="../embeddings/oleObject4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18.e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11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21.e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120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22.emf"/><Relationship Id="rId5" Type="http://schemas.openxmlformats.org/officeDocument/2006/relationships/oleObject" Target="../embeddings/oleObject48.bin"/><Relationship Id="rId4" Type="http://schemas.openxmlformats.org/officeDocument/2006/relationships/image" Target="../media/image123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26.wmf"/><Relationship Id="rId5" Type="http://schemas.openxmlformats.org/officeDocument/2006/relationships/image" Target="../media/image125.wmf"/><Relationship Id="rId4" Type="http://schemas.openxmlformats.org/officeDocument/2006/relationships/image" Target="../media/image124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33.png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29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oleObject" Target="../embeddings/oleObject51.bin"/><Relationship Id="rId7" Type="http://schemas.openxmlformats.org/officeDocument/2006/relationships/image" Target="../media/image135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32.png"/><Relationship Id="rId5" Type="http://schemas.openxmlformats.org/officeDocument/2006/relationships/oleObject" Target="../embeddings/oleObject52.bin"/><Relationship Id="rId4" Type="http://schemas.openxmlformats.org/officeDocument/2006/relationships/image" Target="../media/image134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oleObject" Target="../embeddings/oleObject53.bin"/><Relationship Id="rId7" Type="http://schemas.openxmlformats.org/officeDocument/2006/relationships/image" Target="../media/image135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32.png"/><Relationship Id="rId5" Type="http://schemas.openxmlformats.org/officeDocument/2006/relationships/oleObject" Target="../embeddings/oleObject54.bin"/><Relationship Id="rId4" Type="http://schemas.openxmlformats.org/officeDocument/2006/relationships/image" Target="../media/image137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oleObject" Target="../embeddings/oleObject55.bin"/><Relationship Id="rId7" Type="http://schemas.openxmlformats.org/officeDocument/2006/relationships/image" Target="../media/image135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32.png"/><Relationship Id="rId5" Type="http://schemas.openxmlformats.org/officeDocument/2006/relationships/oleObject" Target="../embeddings/oleObject56.bin"/><Relationship Id="rId4" Type="http://schemas.openxmlformats.org/officeDocument/2006/relationships/image" Target="../media/image138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oleObject" Target="../embeddings/oleObject57.bin"/><Relationship Id="rId7" Type="http://schemas.openxmlformats.org/officeDocument/2006/relationships/image" Target="../media/image13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58.bin"/><Relationship Id="rId5" Type="http://schemas.openxmlformats.org/officeDocument/2006/relationships/image" Target="../media/image135.jpeg"/><Relationship Id="rId4" Type="http://schemas.openxmlformats.org/officeDocument/2006/relationships/image" Target="../media/image139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oleObject" Target="../embeddings/oleObject59.bin"/><Relationship Id="rId7" Type="http://schemas.openxmlformats.org/officeDocument/2006/relationships/image" Target="../media/image13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60.bin"/><Relationship Id="rId5" Type="http://schemas.openxmlformats.org/officeDocument/2006/relationships/image" Target="../media/image135.jpeg"/><Relationship Id="rId4" Type="http://schemas.openxmlformats.org/officeDocument/2006/relationships/image" Target="../media/image140.w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oleObject" Target="../embeddings/oleObject61.bin"/><Relationship Id="rId7" Type="http://schemas.openxmlformats.org/officeDocument/2006/relationships/image" Target="../media/image13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62.bin"/><Relationship Id="rId5" Type="http://schemas.openxmlformats.org/officeDocument/2006/relationships/image" Target="../media/image135.jpeg"/><Relationship Id="rId4" Type="http://schemas.openxmlformats.org/officeDocument/2006/relationships/image" Target="../media/image142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32.png"/><Relationship Id="rId5" Type="http://schemas.openxmlformats.org/officeDocument/2006/relationships/oleObject" Target="../embeddings/oleObject64.bin"/><Relationship Id="rId4" Type="http://schemas.openxmlformats.org/officeDocument/2006/relationships/image" Target="../media/image143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32.png"/><Relationship Id="rId5" Type="http://schemas.openxmlformats.org/officeDocument/2006/relationships/oleObject" Target="../embeddings/oleObject66.bin"/><Relationship Id="rId4" Type="http://schemas.openxmlformats.org/officeDocument/2006/relationships/image" Target="../media/image143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6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7" Type="http://schemas.openxmlformats.org/officeDocument/2006/relationships/image" Target="../media/image131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30.jpeg"/><Relationship Id="rId5" Type="http://schemas.openxmlformats.org/officeDocument/2006/relationships/image" Target="../media/image127.jpeg"/><Relationship Id="rId4" Type="http://schemas.openxmlformats.org/officeDocument/2006/relationships/image" Target="../media/image14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2.jpeg"/><Relationship Id="rId4" Type="http://schemas.openxmlformats.org/officeDocument/2006/relationships/image" Target="../media/image15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6.wmf"/><Relationship Id="rId4" Type="http://schemas.openxmlformats.org/officeDocument/2006/relationships/image" Target="../media/image15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wmf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8.wmf"/><Relationship Id="rId4" Type="http://schemas.openxmlformats.org/officeDocument/2006/relationships/image" Target="../media/image157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7" Type="http://schemas.openxmlformats.org/officeDocument/2006/relationships/image" Target="../media/image164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7.wmf"/><Relationship Id="rId4" Type="http://schemas.openxmlformats.org/officeDocument/2006/relationships/image" Target="../media/image16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image" Target="../media/image21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wmf"/><Relationship Id="rId11" Type="http://schemas.openxmlformats.org/officeDocument/2006/relationships/image" Target="../media/image18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7.png"/><Relationship Id="rId4" Type="http://schemas.openxmlformats.org/officeDocument/2006/relationships/image" Target="../media/image14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image" Target="../media/image18.jpeg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21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9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image" Target="../media/image23.png"/><Relationship Id="rId10" Type="http://schemas.openxmlformats.org/officeDocument/2006/relationships/image" Target="../media/image16.wmf"/><Relationship Id="rId4" Type="http://schemas.openxmlformats.org/officeDocument/2006/relationships/image" Target="../media/image14.wmf"/><Relationship Id="rId9" Type="http://schemas.openxmlformats.org/officeDocument/2006/relationships/oleObject" Target="../embeddings/oleObject9.bin"/><Relationship Id="rId14" Type="http://schemas.openxmlformats.org/officeDocument/2006/relationships/oleObject" Target="../embeddings/oleObject1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Outline: Nuclear shell structure </a:t>
            </a:r>
            <a:r>
              <a:rPr lang="en-US" sz="1800" dirty="0" smtClean="0">
                <a:solidFill>
                  <a:schemeClr val="tx1"/>
                </a:solidFill>
              </a:rPr>
              <a:t>exotic nuclei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345839" y="620688"/>
            <a:ext cx="616226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Lecturer: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Hans-Jürgen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Wollersheim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e-mail: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h.j.wollersheim@gsi.de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web-page: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https://web-docs.gsi.de/~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wolle/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and click on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898599"/>
            <a:ext cx="1255222" cy="86868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794583" y="5384335"/>
            <a:ext cx="55354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shell structure of super-heavy nuclei (</a:t>
            </a:r>
            <a:r>
              <a:rPr lang="en-US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Fm, </a:t>
            </a:r>
            <a:r>
              <a:rPr lang="en-US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254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classical anomalies: </a:t>
            </a:r>
            <a:r>
              <a:rPr lang="en-US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Be, </a:t>
            </a:r>
            <a:r>
              <a:rPr lang="en-US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monopole interaction of the tensor force: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N=20, N=28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neutron-proton pairing in </a:t>
            </a:r>
            <a:r>
              <a:rPr lang="en-US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04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Deformed shell model – Nilsson model</a:t>
            </a:r>
            <a:endParaRPr lang="en-US" altLang="de-DE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651" name="Object 3"/>
          <p:cNvGraphicFramePr>
            <a:graphicFrameLocks noChangeAspect="1"/>
          </p:cNvGraphicFramePr>
          <p:nvPr/>
        </p:nvGraphicFramePr>
        <p:xfrm>
          <a:off x="6032500" y="1462088"/>
          <a:ext cx="2647950" cy="458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" name="Photo Editor Photo" r:id="rId3" imgW="2647619" imgH="4580952" progId="MSPhotoEd.3">
                  <p:embed/>
                </p:oleObj>
              </mc:Choice>
              <mc:Fallback>
                <p:oleObj name="Photo Editor Photo" r:id="rId3" imgW="2647619" imgH="4580952" progId="MSPhotoEd.3">
                  <p:embed/>
                  <p:pic>
                    <p:nvPicPr>
                      <p:cNvPr id="276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0" y="1462088"/>
                        <a:ext cx="2647950" cy="458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2" name="Object 5"/>
          <p:cNvGraphicFramePr>
            <a:graphicFrameLocks noChangeAspect="1"/>
          </p:cNvGraphicFramePr>
          <p:nvPr/>
        </p:nvGraphicFramePr>
        <p:xfrm>
          <a:off x="457200" y="2085975"/>
          <a:ext cx="2828925" cy="362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9" name="Photo Editor Photo" r:id="rId5" imgW="2828571" imgH="3629532" progId="MSPhotoEd.3">
                  <p:embed/>
                </p:oleObj>
              </mc:Choice>
              <mc:Fallback>
                <p:oleObj name="Photo Editor Photo" r:id="rId5" imgW="2828571" imgH="3629532" progId="MSPhotoEd.3">
                  <p:embed/>
                  <p:pic>
                    <p:nvPicPr>
                      <p:cNvPr id="2765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085975"/>
                        <a:ext cx="2828925" cy="3629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3760" name="Text Box 16"/>
          <p:cNvSpPr txBox="1">
            <a:spLocks noChangeArrowheads="1"/>
          </p:cNvSpPr>
          <p:nvPr/>
        </p:nvSpPr>
        <p:spPr bwMode="auto">
          <a:xfrm>
            <a:off x="3336925" y="1958975"/>
            <a:ext cx="2528888" cy="954088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Intruder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Orbitals are lifted or lowered, that orbitals from other shells with opposite parity are crossed</a:t>
            </a:r>
            <a:endParaRPr kumimoji="0" lang="en-US" altLang="de-DE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654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0"/>
            <a:ext cx="557212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 Box 10"/>
          <p:cNvSpPr txBox="1">
            <a:spLocks noChangeArrowheads="1"/>
          </p:cNvSpPr>
          <p:nvPr/>
        </p:nvSpPr>
        <p:spPr bwMode="auto">
          <a:xfrm>
            <a:off x="273050" y="823913"/>
            <a:ext cx="3179763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Nilsson-model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Tx/>
              <a:buFontTx/>
              <a:buChar char="•"/>
              <a:tabLst/>
              <a:defRPr/>
            </a:pPr>
            <a:r>
              <a:rPr kumimoji="0" lang="en-US" altLang="de-DE" sz="1600" b="0" i="1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deformed oscillator potential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Tx/>
              <a:buFontTx/>
              <a:buChar char="•"/>
              <a:tabLst/>
              <a:defRPr/>
            </a:pPr>
            <a:r>
              <a:rPr kumimoji="0" lang="en-US" altLang="de-DE" sz="1600" b="0" i="1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axially symmetry around the z-axis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Tx/>
              <a:buFontTx/>
              <a:buNone/>
              <a:tabLst/>
              <a:defRPr/>
            </a:pPr>
            <a:r>
              <a:rPr kumimoji="0" lang="en-US" altLang="de-DE" sz="14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→ nuclei can rotate</a:t>
            </a:r>
            <a:endParaRPr kumimoji="0" lang="en-US" altLang="de-DE" sz="1400" b="0" i="1" u="none" strike="noStrike" kern="1200" cap="none" spc="0" normalizeH="0" baseline="0" noProof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656" name="Text Box 26"/>
          <p:cNvSpPr txBox="1">
            <a:spLocks noChangeArrowheads="1"/>
          </p:cNvSpPr>
          <p:nvPr/>
        </p:nvSpPr>
        <p:spPr bwMode="auto">
          <a:xfrm>
            <a:off x="5580063" y="762000"/>
            <a:ext cx="3657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Orbital 1 is closer to the center of gravity than orbital 2.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The energy of orbital 1 is lowest.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altLang="de-DE" sz="12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attention: negative sign in Hamiltonian</a:t>
            </a:r>
            <a:r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7657" name="Grafik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056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2094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Deformed shell model</a:t>
            </a:r>
          </a:p>
        </p:txBody>
      </p:sp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0"/>
            <a:ext cx="557212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590550"/>
            <a:ext cx="8677275" cy="594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7" name="Text Box 18"/>
          <p:cNvSpPr txBox="1">
            <a:spLocks noChangeArrowheads="1"/>
          </p:cNvSpPr>
          <p:nvPr/>
        </p:nvSpPr>
        <p:spPr bwMode="auto">
          <a:xfrm>
            <a:off x="4032250" y="4953000"/>
            <a:ext cx="4999038" cy="584200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Which structure have SHE ? (indirect attempt)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deformed shell model closures 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 transfermium elements</a:t>
            </a:r>
          </a:p>
        </p:txBody>
      </p:sp>
      <p:sp>
        <p:nvSpPr>
          <p:cNvPr id="423955" name="Text Box 19"/>
          <p:cNvSpPr txBox="1">
            <a:spLocks noChangeArrowheads="1"/>
          </p:cNvSpPr>
          <p:nvPr/>
        </p:nvSpPr>
        <p:spPr bwMode="auto">
          <a:xfrm>
            <a:off x="1481138" y="5759450"/>
            <a:ext cx="1547812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254</a:t>
            </a: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No</a:t>
            </a:r>
            <a:r>
              <a:rPr kumimoji="0" lang="en-US" altLang="de-DE" sz="1600" b="1" i="1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152</a:t>
            </a: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l-GR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β</a:t>
            </a:r>
            <a:r>
              <a:rPr kumimoji="0" lang="en-US" altLang="de-DE" sz="1600" b="1" i="1" u="none" strike="noStrike" kern="120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~0.28</a:t>
            </a:r>
            <a:endParaRPr kumimoji="0" lang="el-GR" altLang="de-DE" sz="1600" b="1" i="1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23962" name="Picture 26" descr="beta-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5621338"/>
            <a:ext cx="503238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3963" name="Picture 27" descr="beta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621338"/>
            <a:ext cx="576263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3964" name="Text Box 28"/>
          <p:cNvSpPr txBox="1">
            <a:spLocks noChangeArrowheads="1"/>
          </p:cNvSpPr>
          <p:nvPr/>
        </p:nvSpPr>
        <p:spPr bwMode="auto">
          <a:xfrm>
            <a:off x="152400" y="6122988"/>
            <a:ext cx="914400" cy="366712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Oblate</a:t>
            </a:r>
            <a:endParaRPr kumimoji="0" lang="en-GB" altLang="de-DE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3965" name="Text Box 29"/>
          <p:cNvSpPr txBox="1">
            <a:spLocks noChangeArrowheads="1"/>
          </p:cNvSpPr>
          <p:nvPr/>
        </p:nvSpPr>
        <p:spPr bwMode="auto">
          <a:xfrm>
            <a:off x="3352800" y="6122988"/>
            <a:ext cx="946150" cy="366712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Prolate</a:t>
            </a:r>
            <a:endParaRPr kumimoji="0" lang="en-GB" altLang="de-DE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2808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23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55" grpId="0" animBg="1"/>
      <p:bldP spid="423964" grpId="0" animBg="1"/>
      <p:bldP spid="42396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Single particle orbitals</a:t>
            </a:r>
          </a:p>
        </p:txBody>
      </p:sp>
      <p:pic>
        <p:nvPicPr>
          <p:cNvPr id="2969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73138"/>
            <a:ext cx="3924300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7375"/>
            <a:ext cx="4219575" cy="540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1" name="Textfeld 5"/>
          <p:cNvSpPr txBox="1">
            <a:spLocks noChangeArrowheads="1"/>
          </p:cNvSpPr>
          <p:nvPr/>
        </p:nvSpPr>
        <p:spPr bwMode="auto">
          <a:xfrm>
            <a:off x="3851275" y="576263"/>
            <a:ext cx="2663825" cy="2270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R. Chasman et al. Rev. Mod. Phys. 49 (1977), 833</a:t>
            </a:r>
          </a:p>
        </p:txBody>
      </p:sp>
      <p:pic>
        <p:nvPicPr>
          <p:cNvPr id="7" name="Picture 26" descr="beta-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5651500"/>
            <a:ext cx="503237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287338" y="6191250"/>
            <a:ext cx="672226" cy="31892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36000" tIns="36000" rIns="36000" bIns="36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1600" dirty="0">
                <a:solidFill>
                  <a:srgbClr val="00FF99"/>
                </a:solidFill>
                <a:latin typeface="Comic Sans MS" pitchFamily="66" charset="0"/>
                <a:cs typeface="Arial" panose="020B0604020202020204" pitchFamily="34" charset="0"/>
              </a:rPr>
              <a:t>o</a:t>
            </a:r>
            <a:r>
              <a:rPr kumimoji="0" lang="en-US" alt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anose="020B0604020202020204" pitchFamily="34" charset="0"/>
              </a:rPr>
              <a:t>blate</a:t>
            </a:r>
            <a:endParaRPr kumimoji="0" lang="en-GB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27" descr="beta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5651500"/>
            <a:ext cx="576263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3384550" y="6191250"/>
            <a:ext cx="758788" cy="31892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36000" tIns="36000" rIns="36000" bIns="36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1600" dirty="0" err="1">
                <a:solidFill>
                  <a:srgbClr val="0000FF"/>
                </a:solidFill>
                <a:latin typeface="Comic Sans MS" pitchFamily="66" charset="0"/>
                <a:cs typeface="Arial" panose="020B0604020202020204" pitchFamily="34" charset="0"/>
              </a:rPr>
              <a:t>p</a:t>
            </a:r>
            <a:r>
              <a:rPr kumimoji="0" lang="en-US" alt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anose="020B0604020202020204" pitchFamily="34" charset="0"/>
              </a:rPr>
              <a:t>rolate</a:t>
            </a:r>
            <a:endParaRPr kumimoji="0" lang="en-GB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440000" y="6120000"/>
            <a:ext cx="1561316" cy="296739"/>
          </a:xfrm>
          <a:prstGeom prst="rect">
            <a:avLst/>
          </a:prstGeom>
          <a:blipFill>
            <a:blip r:embed="rId6"/>
            <a:stretch>
              <a:fillRect b="-10204"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12" name="Picture 26" descr="beta-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5651500"/>
            <a:ext cx="503238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7" descr="beta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25" y="5651500"/>
            <a:ext cx="576263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9" name="Text Box 18"/>
          <p:cNvSpPr txBox="1">
            <a:spLocks noChangeArrowheads="1"/>
          </p:cNvSpPr>
          <p:nvPr/>
        </p:nvSpPr>
        <p:spPr bwMode="auto">
          <a:xfrm>
            <a:off x="4032250" y="4953000"/>
            <a:ext cx="4999038" cy="584200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Which structure have SHEs ? (indirect attempt)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deformed shell model closures 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 transfermium elements</a:t>
            </a:r>
          </a:p>
        </p:txBody>
      </p:sp>
    </p:spTree>
    <p:extLst>
      <p:ext uri="{BB962C8B-B14F-4D97-AF65-F5344CB8AC3E}">
        <p14:creationId xmlns:p14="http://schemas.microsoft.com/office/powerpoint/2010/main" val="175556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Stability of heavy elements – Nilsson energy levels</a:t>
            </a:r>
          </a:p>
        </p:txBody>
      </p:sp>
      <p:pic>
        <p:nvPicPr>
          <p:cNvPr id="3072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838200"/>
            <a:ext cx="4464050" cy="414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873125"/>
            <a:ext cx="4454525" cy="485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5" name="Textfeld 5"/>
          <p:cNvSpPr txBox="1">
            <a:spLocks noChangeArrowheads="1"/>
          </p:cNvSpPr>
          <p:nvPr/>
        </p:nvSpPr>
        <p:spPr bwMode="auto">
          <a:xfrm>
            <a:off x="2843213" y="1008063"/>
            <a:ext cx="9429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= 152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859338" y="5589588"/>
            <a:ext cx="4176712" cy="830262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254</a:t>
            </a:r>
            <a:r>
              <a: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No (Z=102), </a:t>
            </a:r>
            <a:r>
              <a:rPr kumimoji="0" lang="en-US" altLang="de-DE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252</a:t>
            </a:r>
            <a:r>
              <a: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Fm (Z=100) and </a:t>
            </a:r>
            <a:r>
              <a:rPr kumimoji="0" lang="en-US" altLang="de-DE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250</a:t>
            </a:r>
            <a:r>
              <a: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Cf (Z=98) </a:t>
            </a:r>
            <a:r>
              <a:rPr kumimoji="0" lang="en-US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with N=152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seem to be more stable than their neighbors </a:t>
            </a:r>
            <a:endParaRPr kumimoji="0" lang="en-US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587375"/>
            <a:ext cx="3854450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43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Level scheme of </a:t>
            </a:r>
            <a:r>
              <a:rPr lang="en-US" altLang="de-DE" baseline="30000" smtClean="0"/>
              <a:t>253</a:t>
            </a:r>
            <a:r>
              <a:rPr lang="en-US" altLang="de-DE" smtClean="0"/>
              <a:t>No (151 neutrons)</a:t>
            </a:r>
          </a:p>
        </p:txBody>
      </p:sp>
      <p:sp>
        <p:nvSpPr>
          <p:cNvPr id="31747" name="Textfeld 3"/>
          <p:cNvSpPr txBox="1">
            <a:spLocks noChangeArrowheads="1"/>
          </p:cNvSpPr>
          <p:nvPr/>
        </p:nvSpPr>
        <p:spPr bwMode="auto">
          <a:xfrm>
            <a:off x="4319588" y="720725"/>
            <a:ext cx="4573587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ground state 9/2</a:t>
            </a:r>
            <a:r>
              <a:rPr kumimoji="0" lang="en-US" altLang="de-DE" sz="1800" b="0" i="0" u="none" strike="noStrike" kern="1200" cap="none" spc="0" normalizeH="0" baseline="3000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excited state 7/2</a:t>
            </a:r>
            <a:r>
              <a:rPr kumimoji="0" lang="en-US" altLang="de-DE" sz="1800" b="0" i="0" u="none" strike="noStrike" kern="120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altLang="de-DE" sz="18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de-DE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rotational band observed at Gammasphere &amp; JUROGAM</a:t>
            </a:r>
            <a:endParaRPr kumimoji="0" lang="en-US" altLang="de-DE" sz="1400" b="0" i="0" u="none" strike="noStrike" kern="1200" cap="none" spc="0" normalizeH="0" baseline="3000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748" name="Textfeld 4"/>
          <p:cNvSpPr txBox="1">
            <a:spLocks noChangeArrowheads="1"/>
          </p:cNvSpPr>
          <p:nvPr/>
        </p:nvSpPr>
        <p:spPr bwMode="auto">
          <a:xfrm>
            <a:off x="720725" y="6300788"/>
            <a:ext cx="27781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R. Chasman et al.; Rev. Mod. Phys. 49 (1977) 833</a:t>
            </a:r>
          </a:p>
        </p:txBody>
      </p:sp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612775"/>
            <a:ext cx="3548062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 Verbindung 6"/>
          <p:cNvCxnSpPr/>
          <p:nvPr/>
        </p:nvCxnSpPr>
        <p:spPr>
          <a:xfrm>
            <a:off x="1314450" y="1854200"/>
            <a:ext cx="1584325" cy="0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rot="120000" flipV="1">
            <a:off x="1314450" y="1998663"/>
            <a:ext cx="1584325" cy="1428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2" name="Textfeld 8"/>
          <p:cNvSpPr txBox="1">
            <a:spLocks noChangeArrowheads="1"/>
          </p:cNvSpPr>
          <p:nvPr/>
        </p:nvSpPr>
        <p:spPr bwMode="auto">
          <a:xfrm>
            <a:off x="2987675" y="1709738"/>
            <a:ext cx="676275" cy="184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0" rIns="3600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9/2</a:t>
            </a:r>
            <a:r>
              <a:rPr kumimoji="0" lang="en-US" altLang="de-DE" sz="1200" b="0" i="0" u="none" strike="noStrike" kern="1200" cap="none" spc="0" normalizeH="0" baseline="3000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[734]</a:t>
            </a:r>
          </a:p>
        </p:txBody>
      </p:sp>
      <p:sp>
        <p:nvSpPr>
          <p:cNvPr id="31753" name="Textfeld 9"/>
          <p:cNvSpPr txBox="1">
            <a:spLocks noChangeArrowheads="1"/>
          </p:cNvSpPr>
          <p:nvPr/>
        </p:nvSpPr>
        <p:spPr bwMode="auto">
          <a:xfrm>
            <a:off x="2987675" y="1890713"/>
            <a:ext cx="700088" cy="184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0" rIns="3600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7/2</a:t>
            </a:r>
            <a:r>
              <a:rPr kumimoji="0" lang="en-US" altLang="de-DE" sz="1200" b="0" i="0" u="none" strike="noStrike" kern="120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[624]</a:t>
            </a:r>
          </a:p>
        </p:txBody>
      </p:sp>
      <p:pic>
        <p:nvPicPr>
          <p:cNvPr id="31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2984500"/>
            <a:ext cx="4860925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llipse 11"/>
          <p:cNvSpPr/>
          <p:nvPr/>
        </p:nvSpPr>
        <p:spPr>
          <a:xfrm>
            <a:off x="6804025" y="2984500"/>
            <a:ext cx="2016125" cy="10445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6" name="Textfeld 12"/>
          <p:cNvSpPr txBox="1">
            <a:spLocks noChangeArrowheads="1"/>
          </p:cNvSpPr>
          <p:nvPr/>
        </p:nvSpPr>
        <p:spPr bwMode="auto">
          <a:xfrm>
            <a:off x="8099425" y="2624138"/>
            <a:ext cx="506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M1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4211638"/>
            <a:ext cx="3182937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3734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Stability</a:t>
            </a:r>
            <a:r>
              <a:rPr lang="en-US" altLang="de-DE" smtClean="0">
                <a:cs typeface="Times New Roman" panose="02020603050405020304" pitchFamily="18" charset="0"/>
              </a:rPr>
              <a:t> of heavy elements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0"/>
            <a:ext cx="557212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5410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4876800" y="5514975"/>
            <a:ext cx="4038600" cy="584200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254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No (Z=102) and </a:t>
            </a:r>
            <a:r>
              <a:rPr kumimoji="0" lang="en-US" altLang="de-DE" sz="1600" b="0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252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Fm (Z=100) with N=152 seem to be more stabile than their neighbors</a:t>
            </a:r>
            <a:endParaRPr kumimoji="0" lang="en-US" altLang="de-DE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6125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Woods-Saxon levels</a:t>
            </a:r>
          </a:p>
        </p:txBody>
      </p:sp>
      <p:pic>
        <p:nvPicPr>
          <p:cNvPr id="3379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009775"/>
            <a:ext cx="5838825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6" name="Text Box 8"/>
          <p:cNvSpPr txBox="1">
            <a:spLocks noChangeArrowheads="1"/>
          </p:cNvSpPr>
          <p:nvPr/>
        </p:nvSpPr>
        <p:spPr bwMode="auto">
          <a:xfrm>
            <a:off x="304800" y="2009775"/>
            <a:ext cx="5375275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254</a:t>
            </a:r>
            <a:r>
              <a:rPr kumimoji="0" lang="en-US" altLang="de-DE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No with Z=102 and N=152 – </a:t>
            </a:r>
            <a:r>
              <a:rPr kumimoji="0" lang="en-US" altLang="de-DE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protons</a:t>
            </a:r>
            <a:r>
              <a:rPr kumimoji="0" lang="en-US" altLang="de-DE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will be easy excited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250</a:t>
            </a:r>
            <a:r>
              <a:rPr kumimoji="0" lang="en-US" altLang="de-DE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Fm with Z=100 and N=150 – </a:t>
            </a:r>
            <a:r>
              <a:rPr kumimoji="0" lang="en-US" altLang="de-DE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neutrons </a:t>
            </a:r>
            <a:r>
              <a:rPr kumimoji="0" lang="en-US" altLang="de-DE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will be easy excited</a:t>
            </a:r>
          </a:p>
        </p:txBody>
      </p:sp>
      <p:sp>
        <p:nvSpPr>
          <p:cNvPr id="33797" name="Text Box 9"/>
          <p:cNvSpPr txBox="1">
            <a:spLocks noChangeArrowheads="1"/>
          </p:cNvSpPr>
          <p:nvPr/>
        </p:nvSpPr>
        <p:spPr bwMode="auto">
          <a:xfrm>
            <a:off x="304800" y="685800"/>
            <a:ext cx="4935538" cy="3698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Experimental results: excitation of isomeric states</a:t>
            </a:r>
            <a:endParaRPr kumimoji="0" lang="en-US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379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74675"/>
            <a:ext cx="3124200" cy="277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9" name="Text Box 13"/>
          <p:cNvSpPr txBox="1">
            <a:spLocks noChangeArrowheads="1"/>
          </p:cNvSpPr>
          <p:nvPr/>
        </p:nvSpPr>
        <p:spPr bwMode="auto">
          <a:xfrm>
            <a:off x="6537325" y="849313"/>
            <a:ext cx="1619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Yrast – plot </a:t>
            </a: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( </a:t>
            </a:r>
            <a:r>
              <a:rPr kumimoji="0" lang="en-US" altLang="de-DE" sz="1400" b="0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254</a:t>
            </a: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No)</a:t>
            </a:r>
          </a:p>
        </p:txBody>
      </p:sp>
      <p:pic>
        <p:nvPicPr>
          <p:cNvPr id="3380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0"/>
            <a:ext cx="557212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16212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685800"/>
            <a:ext cx="7532688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Rechteck 4"/>
          <p:cNvSpPr>
            <a:spLocks noChangeArrowheads="1"/>
          </p:cNvSpPr>
          <p:nvPr/>
        </p:nvSpPr>
        <p:spPr bwMode="auto">
          <a:xfrm>
            <a:off x="6911975" y="685800"/>
            <a:ext cx="612775" cy="612775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20" name="Rechteck 7"/>
          <p:cNvSpPr>
            <a:spLocks noChangeArrowheads="1"/>
          </p:cNvSpPr>
          <p:nvPr/>
        </p:nvSpPr>
        <p:spPr bwMode="auto">
          <a:xfrm>
            <a:off x="7524750" y="685800"/>
            <a:ext cx="611188" cy="612775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21" name="Rechteck 8"/>
          <p:cNvSpPr>
            <a:spLocks noChangeArrowheads="1"/>
          </p:cNvSpPr>
          <p:nvPr/>
        </p:nvSpPr>
        <p:spPr bwMode="auto">
          <a:xfrm>
            <a:off x="8135938" y="685800"/>
            <a:ext cx="612775" cy="612775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22" name="Textfeld 5"/>
          <p:cNvSpPr txBox="1">
            <a:spLocks noChangeArrowheads="1"/>
          </p:cNvSpPr>
          <p:nvPr/>
        </p:nvSpPr>
        <p:spPr bwMode="auto">
          <a:xfrm>
            <a:off x="7019925" y="693738"/>
            <a:ext cx="4111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Pb216</a:t>
            </a:r>
          </a:p>
        </p:txBody>
      </p:sp>
      <p:sp>
        <p:nvSpPr>
          <p:cNvPr id="34823" name="Textfeld 10"/>
          <p:cNvSpPr txBox="1">
            <a:spLocks noChangeArrowheads="1"/>
          </p:cNvSpPr>
          <p:nvPr/>
        </p:nvSpPr>
        <p:spPr bwMode="auto">
          <a:xfrm>
            <a:off x="7632700" y="693738"/>
            <a:ext cx="4095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Pb217</a:t>
            </a:r>
          </a:p>
        </p:txBody>
      </p:sp>
      <p:sp>
        <p:nvSpPr>
          <p:cNvPr id="34824" name="Textfeld 11"/>
          <p:cNvSpPr txBox="1">
            <a:spLocks noChangeArrowheads="1"/>
          </p:cNvSpPr>
          <p:nvPr/>
        </p:nvSpPr>
        <p:spPr bwMode="auto">
          <a:xfrm>
            <a:off x="8243888" y="693738"/>
            <a:ext cx="4111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Pb218</a:t>
            </a:r>
          </a:p>
        </p:txBody>
      </p:sp>
      <p:cxnSp>
        <p:nvCxnSpPr>
          <p:cNvPr id="34825" name="Gerade Verbindung mit Pfeil 9"/>
          <p:cNvCxnSpPr>
            <a:cxnSpLocks noChangeShapeType="1"/>
          </p:cNvCxnSpPr>
          <p:nvPr/>
        </p:nvCxnSpPr>
        <p:spPr bwMode="auto">
          <a:xfrm>
            <a:off x="2843213" y="1558925"/>
            <a:ext cx="5605462" cy="0"/>
          </a:xfrm>
          <a:prstGeom prst="straightConnector1">
            <a:avLst/>
          </a:prstGeom>
          <a:noFill/>
          <a:ln w="31750" algn="ctr">
            <a:solidFill>
              <a:srgbClr val="0000CC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826" name="Textfeld 12"/>
          <p:cNvSpPr txBox="1">
            <a:spLocks noChangeArrowheads="1"/>
          </p:cNvSpPr>
          <p:nvPr/>
        </p:nvSpPr>
        <p:spPr bwMode="auto">
          <a:xfrm>
            <a:off x="5364163" y="1558925"/>
            <a:ext cx="601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400" b="1" i="1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</a:t>
            </a:r>
            <a:r>
              <a:rPr kumimoji="0" lang="en-US" altLang="de-DE" sz="2400" b="1" i="1" u="none" strike="noStrike" kern="1200" cap="none" spc="0" normalizeH="0" baseline="-2500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9/2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3" y="2351088"/>
            <a:ext cx="6673850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Level schemes in neutron-rich Pb isotopes</a:t>
            </a:r>
          </a:p>
        </p:txBody>
      </p:sp>
    </p:spTree>
    <p:extLst>
      <p:ext uri="{BB962C8B-B14F-4D97-AF65-F5344CB8AC3E}">
        <p14:creationId xmlns:p14="http://schemas.microsoft.com/office/powerpoint/2010/main" val="28266842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dirty="0" smtClean="0"/>
              <a:t>The magic numbers near stable nuclei</a:t>
            </a:r>
          </a:p>
        </p:txBody>
      </p:sp>
      <p:graphicFrame>
        <p:nvGraphicFramePr>
          <p:cNvPr id="35843" name="Object 8"/>
          <p:cNvGraphicFramePr>
            <a:graphicFrameLocks noGrp="1" noChangeAspect="1"/>
          </p:cNvGraphicFramePr>
          <p:nvPr>
            <p:ph idx="4294967295"/>
          </p:nvPr>
        </p:nvGraphicFramePr>
        <p:xfrm>
          <a:off x="5072063" y="566738"/>
          <a:ext cx="4071937" cy="382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7" name="Photo Editor Photo" r:id="rId3" imgW="5095238" imgH="4791744" progId="MSPhotoEd.3">
                  <p:embed/>
                </p:oleObj>
              </mc:Choice>
              <mc:Fallback>
                <p:oleObj name="Photo Editor Photo" r:id="rId3" imgW="5095238" imgH="4791744" progId="MSPhotoEd.3">
                  <p:embed/>
                  <p:pic>
                    <p:nvPicPr>
                      <p:cNvPr id="35843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3" y="566738"/>
                        <a:ext cx="4071937" cy="382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844" name="Picture 12" descr="shellmod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69975"/>
            <a:ext cx="5049838" cy="4797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Line 16"/>
          <p:cNvSpPr>
            <a:spLocks noChangeShapeType="1"/>
          </p:cNvSpPr>
          <p:nvPr/>
        </p:nvSpPr>
        <p:spPr bwMode="auto">
          <a:xfrm>
            <a:off x="2101850" y="1784350"/>
            <a:ext cx="0" cy="11430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849" name="Text Box 17"/>
          <p:cNvSpPr txBox="1">
            <a:spLocks noChangeArrowheads="1"/>
          </p:cNvSpPr>
          <p:nvPr/>
        </p:nvSpPr>
        <p:spPr bwMode="auto">
          <a:xfrm>
            <a:off x="5465763" y="4800600"/>
            <a:ext cx="30686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Maria Goeppert-Mayer (1906-1972)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Hans Jensen (1907-1973)</a:t>
            </a:r>
          </a:p>
        </p:txBody>
      </p:sp>
      <p:sp>
        <p:nvSpPr>
          <p:cNvPr id="35850" name="Text Box 18"/>
          <p:cNvSpPr txBox="1">
            <a:spLocks noChangeArrowheads="1"/>
          </p:cNvSpPr>
          <p:nvPr/>
        </p:nvSpPr>
        <p:spPr bwMode="auto">
          <a:xfrm>
            <a:off x="5049838" y="5575300"/>
            <a:ext cx="3871912" cy="584200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magic numbers with constant shell closures</a:t>
            </a:r>
            <a:endParaRPr kumimoji="0" lang="en-US" altLang="de-DE" sz="16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are not so robust, as we thought.</a:t>
            </a:r>
          </a:p>
        </p:txBody>
      </p:sp>
      <p:pic>
        <p:nvPicPr>
          <p:cNvPr id="35851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056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1548000" y="1839097"/>
                <a:ext cx="509498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1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  <m:r>
                        <a:rPr lang="de-DE" sz="11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type m:val="lin"/>
                          <m:ctrlPr>
                            <a:rPr lang="de-DE" sz="11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1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1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de-DE" sz="1100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000" y="1839097"/>
                <a:ext cx="509498" cy="169277"/>
              </a:xfrm>
              <a:prstGeom prst="rect">
                <a:avLst/>
              </a:prstGeom>
              <a:blipFill>
                <a:blip r:embed="rId7"/>
                <a:stretch>
                  <a:fillRect l="-7143" t="-170370" r="-70238" b="-25185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1548000" y="2700000"/>
                <a:ext cx="509498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1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  <m:r>
                        <a:rPr lang="de-DE" sz="11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type m:val="lin"/>
                          <m:ctrlPr>
                            <a:rPr lang="de-DE" sz="11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1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1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de-DE" sz="11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000" y="2700000"/>
                <a:ext cx="509498" cy="169277"/>
              </a:xfrm>
              <a:prstGeom prst="rect">
                <a:avLst/>
              </a:prstGeom>
              <a:blipFill>
                <a:blip r:embed="rId8"/>
                <a:stretch>
                  <a:fillRect l="-7143" t="-164286" r="-70238" b="-2392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2124076" y="2132257"/>
                <a:ext cx="1774397" cy="3490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de-DE" sz="12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12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2∙ℓ+1</m:t>
                          </m:r>
                        </m:num>
                        <m:den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⟨"/>
                          <m:endChr m:val="⟩"/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12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76" y="2132257"/>
                <a:ext cx="1774397" cy="349006"/>
              </a:xfrm>
              <a:prstGeom prst="rect">
                <a:avLst/>
              </a:prstGeom>
              <a:blipFill>
                <a:blip r:embed="rId9"/>
                <a:stretch>
                  <a:fillRect l="-1712" t="-3509" b="-1578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035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de-DE" smtClean="0"/>
              <a:t>Nuclear shell structure</a:t>
            </a:r>
            <a:br>
              <a:rPr lang="en-US" altLang="de-DE" smtClean="0"/>
            </a:br>
            <a:r>
              <a:rPr lang="en-US" altLang="de-DE" sz="1400" smtClean="0">
                <a:solidFill>
                  <a:srgbClr val="000000"/>
                </a:solidFill>
              </a:rPr>
              <a:t>experimental hints for magic numbers</a:t>
            </a:r>
            <a:endParaRPr lang="en-US" altLang="de-DE" smtClean="0">
              <a:solidFill>
                <a:srgbClr val="000000"/>
              </a:solidFill>
            </a:endParaRPr>
          </a:p>
        </p:txBody>
      </p:sp>
      <p:pic>
        <p:nvPicPr>
          <p:cNvPr id="36867" name="Picture 3" descr="E2-B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04863"/>
            <a:ext cx="4103687" cy="529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678363" y="1985963"/>
            <a:ext cx="291941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high energies for 2</a:t>
            </a:r>
            <a:r>
              <a:rPr kumimoji="0" lang="en-US" altLang="de-DE" sz="2000" b="0" i="0" u="none" strike="noStrike" kern="120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altLang="de-DE" sz="2000" b="0" i="0" u="none" strike="noStrike" kern="120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+</a:t>
            </a:r>
            <a:r>
              <a:rPr kumimoji="0" lang="en-US" altLang="de-DE" sz="2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states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4678363" y="4119563"/>
            <a:ext cx="3071812" cy="84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small B(E2; 2</a:t>
            </a:r>
            <a:r>
              <a:rPr kumimoji="0" lang="en-US" altLang="de-DE" sz="2000" b="0" i="0" u="none" strike="noStrike" kern="120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altLang="de-DE" sz="2000" b="0" i="0" u="none" strike="noStrike" kern="120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+</a:t>
            </a:r>
            <a:r>
              <a:rPr kumimoji="0" lang="en-US" altLang="de-DE" sz="2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→0</a:t>
            </a:r>
            <a:r>
              <a:rPr kumimoji="0" lang="en-US" altLang="de-DE" sz="2000" b="0" i="0" u="none" strike="noStrike" kern="120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+</a:t>
            </a:r>
            <a:r>
              <a:rPr kumimoji="0" lang="en-US" altLang="de-DE" sz="2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) values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transition probabilities are measured in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Weisskopf units (spu)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4678363" y="955675"/>
            <a:ext cx="3028950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000" b="0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nuclei with magic numbers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2000" b="0" i="0" u="none" strike="noStrike" kern="1200" cap="none" spc="0" normalizeH="0" baseline="0" noProof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neutron / proton: 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4721225" y="5349875"/>
            <a:ext cx="4365625" cy="338138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>
            <a:spAutoFit/>
          </a:bodyPr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What happens far away from the valley of stability?</a:t>
            </a:r>
          </a:p>
        </p:txBody>
      </p:sp>
      <p:graphicFrame>
        <p:nvGraphicFramePr>
          <p:cNvPr id="36872" name="Object 8"/>
          <p:cNvGraphicFramePr>
            <a:graphicFrameLocks noChangeAspect="1"/>
          </p:cNvGraphicFramePr>
          <p:nvPr/>
        </p:nvGraphicFramePr>
        <p:xfrm>
          <a:off x="3708400" y="1149350"/>
          <a:ext cx="484188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6" name="Equation" r:id="rId4" imgW="181061" imgH="209366" progId="Equation.3">
                  <p:embed/>
                </p:oleObj>
              </mc:Choice>
              <mc:Fallback>
                <p:oleObj name="Equation" r:id="rId4" imgW="181061" imgH="209366" progId="Equation.3">
                  <p:embed/>
                  <p:pic>
                    <p:nvPicPr>
                      <p:cNvPr id="3687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1149350"/>
                        <a:ext cx="484188" cy="534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3" name="Object 9"/>
          <p:cNvGraphicFramePr>
            <a:graphicFrameLocks noChangeAspect="1"/>
          </p:cNvGraphicFramePr>
          <p:nvPr/>
        </p:nvGraphicFramePr>
        <p:xfrm>
          <a:off x="2627313" y="5410200"/>
          <a:ext cx="1544637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7" name="Equation" r:id="rId6" imgW="962151" imgH="171529" progId="Equation.3">
                  <p:embed/>
                </p:oleObj>
              </mc:Choice>
              <mc:Fallback>
                <p:oleObj name="Equation" r:id="rId6" imgW="962151" imgH="171529" progId="Equation.3">
                  <p:embed/>
                  <p:pic>
                    <p:nvPicPr>
                      <p:cNvPr id="3687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5410200"/>
                        <a:ext cx="1544637" cy="347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74" name="Grafik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056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26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61"/>
          <p:cNvGrpSpPr>
            <a:grpSpLocks/>
          </p:cNvGrpSpPr>
          <p:nvPr/>
        </p:nvGrpSpPr>
        <p:grpSpPr bwMode="auto">
          <a:xfrm>
            <a:off x="914400" y="620713"/>
            <a:ext cx="7667625" cy="5419725"/>
            <a:chOff x="654" y="403"/>
            <a:chExt cx="5233" cy="3414"/>
          </a:xfrm>
        </p:grpSpPr>
        <p:pic>
          <p:nvPicPr>
            <p:cNvPr id="18489" name="Picture 6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" y="403"/>
              <a:ext cx="5154" cy="3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4F2F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490" name="Freeform 63"/>
            <p:cNvSpPr>
              <a:spLocks noChangeAspect="1"/>
            </p:cNvSpPr>
            <p:nvPr/>
          </p:nvSpPr>
          <p:spPr bwMode="auto">
            <a:xfrm>
              <a:off x="733" y="445"/>
              <a:ext cx="4846" cy="3338"/>
            </a:xfrm>
            <a:custGeom>
              <a:avLst/>
              <a:gdLst>
                <a:gd name="T0" fmla="*/ 99 w 4801"/>
                <a:gd name="T1" fmla="*/ 3610 h 3286"/>
                <a:gd name="T2" fmla="*/ 223 w 4801"/>
                <a:gd name="T3" fmla="*/ 3508 h 3286"/>
                <a:gd name="T4" fmla="*/ 323 w 4801"/>
                <a:gd name="T5" fmla="*/ 3473 h 3286"/>
                <a:gd name="T6" fmla="*/ 447 w 4801"/>
                <a:gd name="T7" fmla="*/ 3473 h 3286"/>
                <a:gd name="T8" fmla="*/ 546 w 4801"/>
                <a:gd name="T9" fmla="*/ 3371 h 3286"/>
                <a:gd name="T10" fmla="*/ 702 w 4801"/>
                <a:gd name="T11" fmla="*/ 3309 h 3286"/>
                <a:gd name="T12" fmla="*/ 738 w 4801"/>
                <a:gd name="T13" fmla="*/ 3172 h 3286"/>
                <a:gd name="T14" fmla="*/ 1059 w 4801"/>
                <a:gd name="T15" fmla="*/ 3043 h 3286"/>
                <a:gd name="T16" fmla="*/ 1123 w 4801"/>
                <a:gd name="T17" fmla="*/ 2906 h 3286"/>
                <a:gd name="T18" fmla="*/ 1348 w 4801"/>
                <a:gd name="T19" fmla="*/ 2776 h 3286"/>
                <a:gd name="T20" fmla="*/ 1539 w 4801"/>
                <a:gd name="T21" fmla="*/ 2674 h 3286"/>
                <a:gd name="T22" fmla="*/ 1769 w 4801"/>
                <a:gd name="T23" fmla="*/ 2502 h 3286"/>
                <a:gd name="T24" fmla="*/ 2058 w 4801"/>
                <a:gd name="T25" fmla="*/ 2406 h 3286"/>
                <a:gd name="T26" fmla="*/ 2084 w 4801"/>
                <a:gd name="T27" fmla="*/ 2270 h 3286"/>
                <a:gd name="T28" fmla="*/ 2316 w 4801"/>
                <a:gd name="T29" fmla="*/ 2173 h 3286"/>
                <a:gd name="T30" fmla="*/ 2571 w 4801"/>
                <a:gd name="T31" fmla="*/ 2037 h 3286"/>
                <a:gd name="T32" fmla="*/ 2794 w 4801"/>
                <a:gd name="T33" fmla="*/ 1907 h 3286"/>
                <a:gd name="T34" fmla="*/ 2894 w 4801"/>
                <a:gd name="T35" fmla="*/ 1736 h 3286"/>
                <a:gd name="T36" fmla="*/ 3051 w 4801"/>
                <a:gd name="T37" fmla="*/ 1634 h 3286"/>
                <a:gd name="T38" fmla="*/ 3149 w 4801"/>
                <a:gd name="T39" fmla="*/ 1471 h 3286"/>
                <a:gd name="T40" fmla="*/ 3373 w 4801"/>
                <a:gd name="T41" fmla="*/ 1367 h 3286"/>
                <a:gd name="T42" fmla="*/ 3564 w 4801"/>
                <a:gd name="T43" fmla="*/ 1203 h 3286"/>
                <a:gd name="T44" fmla="*/ 3819 w 4801"/>
                <a:gd name="T45" fmla="*/ 1101 h 3286"/>
                <a:gd name="T46" fmla="*/ 4018 w 4801"/>
                <a:gd name="T47" fmla="*/ 970 h 3286"/>
                <a:gd name="T48" fmla="*/ 4366 w 4801"/>
                <a:gd name="T49" fmla="*/ 834 h 3286"/>
                <a:gd name="T50" fmla="*/ 4590 w 4801"/>
                <a:gd name="T51" fmla="*/ 670 h 3286"/>
                <a:gd name="T52" fmla="*/ 4721 w 4801"/>
                <a:gd name="T53" fmla="*/ 567 h 3286"/>
                <a:gd name="T54" fmla="*/ 4878 w 4801"/>
                <a:gd name="T55" fmla="*/ 403 h 3286"/>
                <a:gd name="T56" fmla="*/ 5076 w 4801"/>
                <a:gd name="T57" fmla="*/ 267 h 3286"/>
                <a:gd name="T58" fmla="*/ 4978 w 4801"/>
                <a:gd name="T59" fmla="*/ 103 h 3286"/>
                <a:gd name="T60" fmla="*/ 4853 w 4801"/>
                <a:gd name="T61" fmla="*/ 103 h 3286"/>
                <a:gd name="T62" fmla="*/ 4721 w 4801"/>
                <a:gd name="T63" fmla="*/ 198 h 3286"/>
                <a:gd name="T64" fmla="*/ 4465 w 4801"/>
                <a:gd name="T65" fmla="*/ 335 h 3286"/>
                <a:gd name="T66" fmla="*/ 4399 w 4801"/>
                <a:gd name="T67" fmla="*/ 437 h 3286"/>
                <a:gd name="T68" fmla="*/ 4208 w 4801"/>
                <a:gd name="T69" fmla="*/ 567 h 3286"/>
                <a:gd name="T70" fmla="*/ 3755 w 4801"/>
                <a:gd name="T71" fmla="*/ 670 h 3286"/>
                <a:gd name="T72" fmla="*/ 3498 w 4801"/>
                <a:gd name="T73" fmla="*/ 800 h 3286"/>
                <a:gd name="T74" fmla="*/ 3117 w 4801"/>
                <a:gd name="T75" fmla="*/ 902 h 3286"/>
                <a:gd name="T76" fmla="*/ 2920 w 4801"/>
                <a:gd name="T77" fmla="*/ 1039 h 3286"/>
                <a:gd name="T78" fmla="*/ 2664 w 4801"/>
                <a:gd name="T79" fmla="*/ 1135 h 3286"/>
                <a:gd name="T80" fmla="*/ 2473 w 4801"/>
                <a:gd name="T81" fmla="*/ 1271 h 3286"/>
                <a:gd name="T82" fmla="*/ 2440 w 4801"/>
                <a:gd name="T83" fmla="*/ 1400 h 3286"/>
                <a:gd name="T84" fmla="*/ 2183 w 4801"/>
                <a:gd name="T85" fmla="*/ 1539 h 3286"/>
                <a:gd name="T86" fmla="*/ 1993 w 4801"/>
                <a:gd name="T87" fmla="*/ 1736 h 3286"/>
                <a:gd name="T88" fmla="*/ 1703 w 4801"/>
                <a:gd name="T89" fmla="*/ 1839 h 3286"/>
                <a:gd name="T90" fmla="*/ 1479 w 4801"/>
                <a:gd name="T91" fmla="*/ 2037 h 3286"/>
                <a:gd name="T92" fmla="*/ 1282 w 4801"/>
                <a:gd name="T93" fmla="*/ 2270 h 3286"/>
                <a:gd name="T94" fmla="*/ 1123 w 4801"/>
                <a:gd name="T95" fmla="*/ 2372 h 3286"/>
                <a:gd name="T96" fmla="*/ 934 w 4801"/>
                <a:gd name="T97" fmla="*/ 2502 h 3286"/>
                <a:gd name="T98" fmla="*/ 769 w 4801"/>
                <a:gd name="T99" fmla="*/ 2639 h 3286"/>
                <a:gd name="T100" fmla="*/ 546 w 4801"/>
                <a:gd name="T101" fmla="*/ 2803 h 3286"/>
                <a:gd name="T102" fmla="*/ 447 w 4801"/>
                <a:gd name="T103" fmla="*/ 2906 h 3286"/>
                <a:gd name="T104" fmla="*/ 416 w 4801"/>
                <a:gd name="T105" fmla="*/ 3043 h 3286"/>
                <a:gd name="T106" fmla="*/ 155 w 4801"/>
                <a:gd name="T107" fmla="*/ 3172 h 3286"/>
                <a:gd name="T108" fmla="*/ 124 w 4801"/>
                <a:gd name="T109" fmla="*/ 3342 h 3286"/>
                <a:gd name="T110" fmla="*/ 0 w 4801"/>
                <a:gd name="T111" fmla="*/ 3575 h 32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801" h="3286">
                  <a:moveTo>
                    <a:pt x="0" y="3254"/>
                  </a:moveTo>
                  <a:lnTo>
                    <a:pt x="31" y="3254"/>
                  </a:lnTo>
                  <a:lnTo>
                    <a:pt x="31" y="3285"/>
                  </a:lnTo>
                  <a:lnTo>
                    <a:pt x="62" y="3285"/>
                  </a:lnTo>
                  <a:lnTo>
                    <a:pt x="62" y="3254"/>
                  </a:lnTo>
                  <a:lnTo>
                    <a:pt x="93" y="3254"/>
                  </a:lnTo>
                  <a:lnTo>
                    <a:pt x="93" y="3285"/>
                  </a:lnTo>
                  <a:lnTo>
                    <a:pt x="118" y="3285"/>
                  </a:lnTo>
                  <a:lnTo>
                    <a:pt x="118" y="3223"/>
                  </a:lnTo>
                  <a:lnTo>
                    <a:pt x="149" y="3223"/>
                  </a:lnTo>
                  <a:lnTo>
                    <a:pt x="149" y="3254"/>
                  </a:lnTo>
                  <a:lnTo>
                    <a:pt x="180" y="3254"/>
                  </a:lnTo>
                  <a:lnTo>
                    <a:pt x="180" y="3192"/>
                  </a:lnTo>
                  <a:lnTo>
                    <a:pt x="211" y="3192"/>
                  </a:lnTo>
                  <a:lnTo>
                    <a:pt x="211" y="3223"/>
                  </a:lnTo>
                  <a:lnTo>
                    <a:pt x="242" y="3223"/>
                  </a:lnTo>
                  <a:lnTo>
                    <a:pt x="242" y="3161"/>
                  </a:lnTo>
                  <a:lnTo>
                    <a:pt x="274" y="3161"/>
                  </a:lnTo>
                  <a:lnTo>
                    <a:pt x="274" y="3192"/>
                  </a:lnTo>
                  <a:lnTo>
                    <a:pt x="305" y="3192"/>
                  </a:lnTo>
                  <a:lnTo>
                    <a:pt x="305" y="3161"/>
                  </a:lnTo>
                  <a:lnTo>
                    <a:pt x="336" y="3161"/>
                  </a:lnTo>
                  <a:lnTo>
                    <a:pt x="336" y="3192"/>
                  </a:lnTo>
                  <a:lnTo>
                    <a:pt x="367" y="3192"/>
                  </a:lnTo>
                  <a:lnTo>
                    <a:pt x="367" y="3129"/>
                  </a:lnTo>
                  <a:lnTo>
                    <a:pt x="392" y="3129"/>
                  </a:lnTo>
                  <a:lnTo>
                    <a:pt x="392" y="3161"/>
                  </a:lnTo>
                  <a:lnTo>
                    <a:pt x="423" y="3161"/>
                  </a:lnTo>
                  <a:lnTo>
                    <a:pt x="423" y="3067"/>
                  </a:lnTo>
                  <a:lnTo>
                    <a:pt x="454" y="3067"/>
                  </a:lnTo>
                  <a:lnTo>
                    <a:pt x="454" y="3098"/>
                  </a:lnTo>
                  <a:lnTo>
                    <a:pt x="485" y="3098"/>
                  </a:lnTo>
                  <a:lnTo>
                    <a:pt x="485" y="3042"/>
                  </a:lnTo>
                  <a:lnTo>
                    <a:pt x="516" y="3042"/>
                  </a:lnTo>
                  <a:lnTo>
                    <a:pt x="516" y="3067"/>
                  </a:lnTo>
                  <a:lnTo>
                    <a:pt x="547" y="3067"/>
                  </a:lnTo>
                  <a:lnTo>
                    <a:pt x="547" y="3011"/>
                  </a:lnTo>
                  <a:lnTo>
                    <a:pt x="578" y="3011"/>
                  </a:lnTo>
                  <a:lnTo>
                    <a:pt x="578" y="3042"/>
                  </a:lnTo>
                  <a:lnTo>
                    <a:pt x="609" y="3042"/>
                  </a:lnTo>
                  <a:lnTo>
                    <a:pt x="609" y="3011"/>
                  </a:lnTo>
                  <a:lnTo>
                    <a:pt x="665" y="3011"/>
                  </a:lnTo>
                  <a:lnTo>
                    <a:pt x="665" y="2980"/>
                  </a:lnTo>
                  <a:lnTo>
                    <a:pt x="609" y="2980"/>
                  </a:lnTo>
                  <a:lnTo>
                    <a:pt x="609" y="2949"/>
                  </a:lnTo>
                  <a:lnTo>
                    <a:pt x="640" y="2949"/>
                  </a:lnTo>
                  <a:lnTo>
                    <a:pt x="640" y="2918"/>
                  </a:lnTo>
                  <a:lnTo>
                    <a:pt x="696" y="2918"/>
                  </a:lnTo>
                  <a:lnTo>
                    <a:pt x="696" y="2887"/>
                  </a:lnTo>
                  <a:lnTo>
                    <a:pt x="759" y="2887"/>
                  </a:lnTo>
                  <a:lnTo>
                    <a:pt x="759" y="2856"/>
                  </a:lnTo>
                  <a:lnTo>
                    <a:pt x="790" y="2856"/>
                  </a:lnTo>
                  <a:lnTo>
                    <a:pt x="790" y="2800"/>
                  </a:lnTo>
                  <a:lnTo>
                    <a:pt x="821" y="2800"/>
                  </a:lnTo>
                  <a:lnTo>
                    <a:pt x="821" y="2769"/>
                  </a:lnTo>
                  <a:lnTo>
                    <a:pt x="1001" y="2769"/>
                  </a:lnTo>
                  <a:lnTo>
                    <a:pt x="1001" y="2738"/>
                  </a:lnTo>
                  <a:lnTo>
                    <a:pt x="939" y="2738"/>
                  </a:lnTo>
                  <a:lnTo>
                    <a:pt x="939" y="2706"/>
                  </a:lnTo>
                  <a:lnTo>
                    <a:pt x="939" y="2675"/>
                  </a:lnTo>
                  <a:lnTo>
                    <a:pt x="1001" y="2675"/>
                  </a:lnTo>
                  <a:lnTo>
                    <a:pt x="1001" y="2644"/>
                  </a:lnTo>
                  <a:lnTo>
                    <a:pt x="1063" y="2644"/>
                  </a:lnTo>
                  <a:lnTo>
                    <a:pt x="1063" y="2613"/>
                  </a:lnTo>
                  <a:lnTo>
                    <a:pt x="1094" y="2613"/>
                  </a:lnTo>
                  <a:lnTo>
                    <a:pt x="1094" y="2582"/>
                  </a:lnTo>
                  <a:lnTo>
                    <a:pt x="1156" y="2582"/>
                  </a:lnTo>
                  <a:lnTo>
                    <a:pt x="1156" y="2551"/>
                  </a:lnTo>
                  <a:lnTo>
                    <a:pt x="1275" y="2551"/>
                  </a:lnTo>
                  <a:lnTo>
                    <a:pt x="1275" y="2526"/>
                  </a:lnTo>
                  <a:lnTo>
                    <a:pt x="1306" y="2526"/>
                  </a:lnTo>
                  <a:lnTo>
                    <a:pt x="1306" y="2495"/>
                  </a:lnTo>
                  <a:lnTo>
                    <a:pt x="1337" y="2495"/>
                  </a:lnTo>
                  <a:lnTo>
                    <a:pt x="1430" y="2495"/>
                  </a:lnTo>
                  <a:lnTo>
                    <a:pt x="1430" y="2464"/>
                  </a:lnTo>
                  <a:lnTo>
                    <a:pt x="1455" y="2464"/>
                  </a:lnTo>
                  <a:lnTo>
                    <a:pt x="1455" y="2433"/>
                  </a:lnTo>
                  <a:lnTo>
                    <a:pt x="1455" y="2402"/>
                  </a:lnTo>
                  <a:lnTo>
                    <a:pt x="1579" y="2402"/>
                  </a:lnTo>
                  <a:lnTo>
                    <a:pt x="1579" y="2339"/>
                  </a:lnTo>
                  <a:lnTo>
                    <a:pt x="1641" y="2339"/>
                  </a:lnTo>
                  <a:lnTo>
                    <a:pt x="1641" y="2308"/>
                  </a:lnTo>
                  <a:lnTo>
                    <a:pt x="1673" y="2308"/>
                  </a:lnTo>
                  <a:lnTo>
                    <a:pt x="1673" y="2277"/>
                  </a:lnTo>
                  <a:lnTo>
                    <a:pt x="1728" y="2277"/>
                  </a:lnTo>
                  <a:lnTo>
                    <a:pt x="1728" y="2252"/>
                  </a:lnTo>
                  <a:lnTo>
                    <a:pt x="1791" y="2252"/>
                  </a:lnTo>
                  <a:lnTo>
                    <a:pt x="1791" y="2221"/>
                  </a:lnTo>
                  <a:lnTo>
                    <a:pt x="1971" y="2221"/>
                  </a:lnTo>
                  <a:lnTo>
                    <a:pt x="1971" y="2190"/>
                  </a:lnTo>
                  <a:lnTo>
                    <a:pt x="1946" y="2190"/>
                  </a:lnTo>
                  <a:lnTo>
                    <a:pt x="1946" y="2159"/>
                  </a:lnTo>
                  <a:lnTo>
                    <a:pt x="1915" y="2159"/>
                  </a:lnTo>
                  <a:lnTo>
                    <a:pt x="1915" y="2128"/>
                  </a:lnTo>
                  <a:lnTo>
                    <a:pt x="1946" y="2128"/>
                  </a:lnTo>
                  <a:lnTo>
                    <a:pt x="1946" y="2097"/>
                  </a:lnTo>
                  <a:lnTo>
                    <a:pt x="1971" y="2097"/>
                  </a:lnTo>
                  <a:lnTo>
                    <a:pt x="1971" y="2066"/>
                  </a:lnTo>
                  <a:lnTo>
                    <a:pt x="2033" y="2066"/>
                  </a:lnTo>
                  <a:lnTo>
                    <a:pt x="2033" y="2034"/>
                  </a:lnTo>
                  <a:lnTo>
                    <a:pt x="2095" y="2034"/>
                  </a:lnTo>
                  <a:lnTo>
                    <a:pt x="2095" y="2003"/>
                  </a:lnTo>
                  <a:lnTo>
                    <a:pt x="2126" y="2003"/>
                  </a:lnTo>
                  <a:lnTo>
                    <a:pt x="2126" y="1978"/>
                  </a:lnTo>
                  <a:lnTo>
                    <a:pt x="2189" y="1978"/>
                  </a:lnTo>
                  <a:lnTo>
                    <a:pt x="2189" y="1947"/>
                  </a:lnTo>
                  <a:lnTo>
                    <a:pt x="2245" y="1947"/>
                  </a:lnTo>
                  <a:lnTo>
                    <a:pt x="2245" y="1916"/>
                  </a:lnTo>
                  <a:lnTo>
                    <a:pt x="2338" y="1916"/>
                  </a:lnTo>
                  <a:lnTo>
                    <a:pt x="2338" y="1885"/>
                  </a:lnTo>
                  <a:lnTo>
                    <a:pt x="2431" y="1885"/>
                  </a:lnTo>
                  <a:lnTo>
                    <a:pt x="2431" y="1854"/>
                  </a:lnTo>
                  <a:lnTo>
                    <a:pt x="2487" y="1854"/>
                  </a:lnTo>
                  <a:lnTo>
                    <a:pt x="2487" y="1792"/>
                  </a:lnTo>
                  <a:lnTo>
                    <a:pt x="2518" y="1792"/>
                  </a:lnTo>
                  <a:lnTo>
                    <a:pt x="2518" y="1761"/>
                  </a:lnTo>
                  <a:lnTo>
                    <a:pt x="2549" y="1761"/>
                  </a:lnTo>
                  <a:lnTo>
                    <a:pt x="2549" y="1736"/>
                  </a:lnTo>
                  <a:lnTo>
                    <a:pt x="2642" y="1736"/>
                  </a:lnTo>
                  <a:lnTo>
                    <a:pt x="2642" y="1705"/>
                  </a:lnTo>
                  <a:lnTo>
                    <a:pt x="2705" y="1705"/>
                  </a:lnTo>
                  <a:lnTo>
                    <a:pt x="2705" y="1674"/>
                  </a:lnTo>
                  <a:lnTo>
                    <a:pt x="2761" y="1674"/>
                  </a:lnTo>
                  <a:lnTo>
                    <a:pt x="2761" y="1611"/>
                  </a:lnTo>
                  <a:lnTo>
                    <a:pt x="2736" y="1611"/>
                  </a:lnTo>
                  <a:lnTo>
                    <a:pt x="2736" y="1580"/>
                  </a:lnTo>
                  <a:lnTo>
                    <a:pt x="2792" y="1580"/>
                  </a:lnTo>
                  <a:lnTo>
                    <a:pt x="2792" y="1549"/>
                  </a:lnTo>
                  <a:lnTo>
                    <a:pt x="2823" y="1549"/>
                  </a:lnTo>
                  <a:lnTo>
                    <a:pt x="2823" y="1518"/>
                  </a:lnTo>
                  <a:lnTo>
                    <a:pt x="2854" y="1518"/>
                  </a:lnTo>
                  <a:lnTo>
                    <a:pt x="2854" y="1487"/>
                  </a:lnTo>
                  <a:lnTo>
                    <a:pt x="2885" y="1487"/>
                  </a:lnTo>
                  <a:lnTo>
                    <a:pt x="2885" y="1462"/>
                  </a:lnTo>
                  <a:lnTo>
                    <a:pt x="2916" y="1462"/>
                  </a:lnTo>
                  <a:lnTo>
                    <a:pt x="2916" y="1431"/>
                  </a:lnTo>
                  <a:lnTo>
                    <a:pt x="2947" y="1431"/>
                  </a:lnTo>
                  <a:lnTo>
                    <a:pt x="2947" y="1400"/>
                  </a:lnTo>
                  <a:lnTo>
                    <a:pt x="2978" y="1400"/>
                  </a:lnTo>
                  <a:lnTo>
                    <a:pt x="2978" y="1338"/>
                  </a:lnTo>
                  <a:lnTo>
                    <a:pt x="3034" y="1338"/>
                  </a:lnTo>
                  <a:lnTo>
                    <a:pt x="3034" y="1307"/>
                  </a:lnTo>
                  <a:lnTo>
                    <a:pt x="3065" y="1307"/>
                  </a:lnTo>
                  <a:lnTo>
                    <a:pt x="3065" y="1275"/>
                  </a:lnTo>
                  <a:lnTo>
                    <a:pt x="3127" y="1275"/>
                  </a:lnTo>
                  <a:lnTo>
                    <a:pt x="3127" y="1244"/>
                  </a:lnTo>
                  <a:lnTo>
                    <a:pt x="3190" y="1244"/>
                  </a:lnTo>
                  <a:lnTo>
                    <a:pt x="3190" y="1213"/>
                  </a:lnTo>
                  <a:lnTo>
                    <a:pt x="3277" y="1213"/>
                  </a:lnTo>
                  <a:lnTo>
                    <a:pt x="3277" y="1188"/>
                  </a:lnTo>
                  <a:lnTo>
                    <a:pt x="3339" y="1188"/>
                  </a:lnTo>
                  <a:lnTo>
                    <a:pt x="3339" y="1126"/>
                  </a:lnTo>
                  <a:lnTo>
                    <a:pt x="3370" y="1126"/>
                  </a:lnTo>
                  <a:lnTo>
                    <a:pt x="3370" y="1095"/>
                  </a:lnTo>
                  <a:lnTo>
                    <a:pt x="3463" y="1095"/>
                  </a:lnTo>
                  <a:lnTo>
                    <a:pt x="3463" y="1064"/>
                  </a:lnTo>
                  <a:lnTo>
                    <a:pt x="3494" y="1064"/>
                  </a:lnTo>
                  <a:lnTo>
                    <a:pt x="3494" y="1033"/>
                  </a:lnTo>
                  <a:lnTo>
                    <a:pt x="3581" y="1033"/>
                  </a:lnTo>
                  <a:lnTo>
                    <a:pt x="3581" y="1002"/>
                  </a:lnTo>
                  <a:lnTo>
                    <a:pt x="3612" y="1002"/>
                  </a:lnTo>
                  <a:lnTo>
                    <a:pt x="3612" y="971"/>
                  </a:lnTo>
                  <a:lnTo>
                    <a:pt x="3675" y="971"/>
                  </a:lnTo>
                  <a:lnTo>
                    <a:pt x="3675" y="946"/>
                  </a:lnTo>
                  <a:lnTo>
                    <a:pt x="3737" y="946"/>
                  </a:lnTo>
                  <a:lnTo>
                    <a:pt x="3737" y="915"/>
                  </a:lnTo>
                  <a:lnTo>
                    <a:pt x="3799" y="915"/>
                  </a:lnTo>
                  <a:lnTo>
                    <a:pt x="3799" y="883"/>
                  </a:lnTo>
                  <a:lnTo>
                    <a:pt x="3855" y="883"/>
                  </a:lnTo>
                  <a:lnTo>
                    <a:pt x="3855" y="852"/>
                  </a:lnTo>
                  <a:lnTo>
                    <a:pt x="3948" y="852"/>
                  </a:lnTo>
                  <a:lnTo>
                    <a:pt x="3948" y="790"/>
                  </a:lnTo>
                  <a:lnTo>
                    <a:pt x="4010" y="790"/>
                  </a:lnTo>
                  <a:lnTo>
                    <a:pt x="4010" y="759"/>
                  </a:lnTo>
                  <a:lnTo>
                    <a:pt x="4128" y="759"/>
                  </a:lnTo>
                  <a:lnTo>
                    <a:pt x="4128" y="728"/>
                  </a:lnTo>
                  <a:lnTo>
                    <a:pt x="4253" y="728"/>
                  </a:lnTo>
                  <a:lnTo>
                    <a:pt x="4253" y="697"/>
                  </a:lnTo>
                  <a:lnTo>
                    <a:pt x="4315" y="697"/>
                  </a:lnTo>
                  <a:lnTo>
                    <a:pt x="4315" y="641"/>
                  </a:lnTo>
                  <a:lnTo>
                    <a:pt x="4340" y="641"/>
                  </a:lnTo>
                  <a:lnTo>
                    <a:pt x="4340" y="610"/>
                  </a:lnTo>
                  <a:lnTo>
                    <a:pt x="4371" y="610"/>
                  </a:lnTo>
                  <a:lnTo>
                    <a:pt x="4371" y="579"/>
                  </a:lnTo>
                  <a:lnTo>
                    <a:pt x="4402" y="579"/>
                  </a:lnTo>
                  <a:lnTo>
                    <a:pt x="4402" y="548"/>
                  </a:lnTo>
                  <a:lnTo>
                    <a:pt x="4495" y="548"/>
                  </a:lnTo>
                  <a:lnTo>
                    <a:pt x="4495" y="516"/>
                  </a:lnTo>
                  <a:lnTo>
                    <a:pt x="4464" y="516"/>
                  </a:lnTo>
                  <a:lnTo>
                    <a:pt x="4464" y="485"/>
                  </a:lnTo>
                  <a:lnTo>
                    <a:pt x="4558" y="485"/>
                  </a:lnTo>
                  <a:lnTo>
                    <a:pt x="4558" y="429"/>
                  </a:lnTo>
                  <a:lnTo>
                    <a:pt x="4645" y="429"/>
                  </a:lnTo>
                  <a:lnTo>
                    <a:pt x="4645" y="398"/>
                  </a:lnTo>
                  <a:lnTo>
                    <a:pt x="4613" y="398"/>
                  </a:lnTo>
                  <a:lnTo>
                    <a:pt x="4613" y="367"/>
                  </a:lnTo>
                  <a:lnTo>
                    <a:pt x="4738" y="367"/>
                  </a:lnTo>
                  <a:lnTo>
                    <a:pt x="4738" y="336"/>
                  </a:lnTo>
                  <a:lnTo>
                    <a:pt x="4707" y="336"/>
                  </a:lnTo>
                  <a:lnTo>
                    <a:pt x="4707" y="305"/>
                  </a:lnTo>
                  <a:lnTo>
                    <a:pt x="4769" y="305"/>
                  </a:lnTo>
                  <a:lnTo>
                    <a:pt x="4769" y="243"/>
                  </a:lnTo>
                  <a:lnTo>
                    <a:pt x="4800" y="243"/>
                  </a:lnTo>
                  <a:lnTo>
                    <a:pt x="4800" y="212"/>
                  </a:lnTo>
                  <a:lnTo>
                    <a:pt x="4769" y="212"/>
                  </a:lnTo>
                  <a:lnTo>
                    <a:pt x="4769" y="180"/>
                  </a:lnTo>
                  <a:lnTo>
                    <a:pt x="4738" y="180"/>
                  </a:lnTo>
                  <a:lnTo>
                    <a:pt x="4738" y="156"/>
                  </a:lnTo>
                  <a:lnTo>
                    <a:pt x="4707" y="156"/>
                  </a:lnTo>
                  <a:lnTo>
                    <a:pt x="4707" y="93"/>
                  </a:lnTo>
                  <a:lnTo>
                    <a:pt x="4707" y="62"/>
                  </a:lnTo>
                  <a:lnTo>
                    <a:pt x="4707" y="0"/>
                  </a:lnTo>
                  <a:lnTo>
                    <a:pt x="4676" y="0"/>
                  </a:lnTo>
                  <a:lnTo>
                    <a:pt x="4676" y="31"/>
                  </a:lnTo>
                  <a:lnTo>
                    <a:pt x="4676" y="62"/>
                  </a:lnTo>
                  <a:lnTo>
                    <a:pt x="4589" y="62"/>
                  </a:lnTo>
                  <a:lnTo>
                    <a:pt x="4589" y="93"/>
                  </a:lnTo>
                  <a:lnTo>
                    <a:pt x="4558" y="93"/>
                  </a:lnTo>
                  <a:lnTo>
                    <a:pt x="4558" y="124"/>
                  </a:lnTo>
                  <a:lnTo>
                    <a:pt x="4464" y="124"/>
                  </a:lnTo>
                  <a:lnTo>
                    <a:pt x="4464" y="156"/>
                  </a:lnTo>
                  <a:lnTo>
                    <a:pt x="4433" y="156"/>
                  </a:lnTo>
                  <a:lnTo>
                    <a:pt x="4433" y="180"/>
                  </a:lnTo>
                  <a:lnTo>
                    <a:pt x="4464" y="180"/>
                  </a:lnTo>
                  <a:lnTo>
                    <a:pt x="4464" y="212"/>
                  </a:lnTo>
                  <a:lnTo>
                    <a:pt x="4402" y="212"/>
                  </a:lnTo>
                  <a:lnTo>
                    <a:pt x="4402" y="243"/>
                  </a:lnTo>
                  <a:lnTo>
                    <a:pt x="4340" y="243"/>
                  </a:lnTo>
                  <a:lnTo>
                    <a:pt x="4340" y="274"/>
                  </a:lnTo>
                  <a:lnTo>
                    <a:pt x="4222" y="274"/>
                  </a:lnTo>
                  <a:lnTo>
                    <a:pt x="4222" y="305"/>
                  </a:lnTo>
                  <a:lnTo>
                    <a:pt x="4284" y="305"/>
                  </a:lnTo>
                  <a:lnTo>
                    <a:pt x="4284" y="336"/>
                  </a:lnTo>
                  <a:lnTo>
                    <a:pt x="4191" y="336"/>
                  </a:lnTo>
                  <a:lnTo>
                    <a:pt x="4191" y="367"/>
                  </a:lnTo>
                  <a:lnTo>
                    <a:pt x="4222" y="367"/>
                  </a:lnTo>
                  <a:lnTo>
                    <a:pt x="4222" y="398"/>
                  </a:lnTo>
                  <a:lnTo>
                    <a:pt x="4160" y="398"/>
                  </a:lnTo>
                  <a:lnTo>
                    <a:pt x="4160" y="429"/>
                  </a:lnTo>
                  <a:lnTo>
                    <a:pt x="4066" y="429"/>
                  </a:lnTo>
                  <a:lnTo>
                    <a:pt x="4066" y="454"/>
                  </a:lnTo>
                  <a:lnTo>
                    <a:pt x="4097" y="454"/>
                  </a:lnTo>
                  <a:lnTo>
                    <a:pt x="4097" y="485"/>
                  </a:lnTo>
                  <a:lnTo>
                    <a:pt x="3979" y="485"/>
                  </a:lnTo>
                  <a:lnTo>
                    <a:pt x="3979" y="516"/>
                  </a:lnTo>
                  <a:lnTo>
                    <a:pt x="3855" y="516"/>
                  </a:lnTo>
                  <a:lnTo>
                    <a:pt x="3855" y="548"/>
                  </a:lnTo>
                  <a:lnTo>
                    <a:pt x="3675" y="548"/>
                  </a:lnTo>
                  <a:lnTo>
                    <a:pt x="3675" y="579"/>
                  </a:lnTo>
                  <a:lnTo>
                    <a:pt x="3612" y="579"/>
                  </a:lnTo>
                  <a:lnTo>
                    <a:pt x="3612" y="610"/>
                  </a:lnTo>
                  <a:lnTo>
                    <a:pt x="3550" y="610"/>
                  </a:lnTo>
                  <a:lnTo>
                    <a:pt x="3550" y="641"/>
                  </a:lnTo>
                  <a:lnTo>
                    <a:pt x="3494" y="641"/>
                  </a:lnTo>
                  <a:lnTo>
                    <a:pt x="3494" y="672"/>
                  </a:lnTo>
                  <a:lnTo>
                    <a:pt x="3370" y="672"/>
                  </a:lnTo>
                  <a:lnTo>
                    <a:pt x="3370" y="697"/>
                  </a:lnTo>
                  <a:lnTo>
                    <a:pt x="3308" y="697"/>
                  </a:lnTo>
                  <a:lnTo>
                    <a:pt x="3308" y="728"/>
                  </a:lnTo>
                  <a:lnTo>
                    <a:pt x="3277" y="728"/>
                  </a:lnTo>
                  <a:lnTo>
                    <a:pt x="3277" y="759"/>
                  </a:lnTo>
                  <a:lnTo>
                    <a:pt x="3190" y="759"/>
                  </a:lnTo>
                  <a:lnTo>
                    <a:pt x="3190" y="790"/>
                  </a:lnTo>
                  <a:lnTo>
                    <a:pt x="3065" y="790"/>
                  </a:lnTo>
                  <a:lnTo>
                    <a:pt x="3065" y="821"/>
                  </a:lnTo>
                  <a:lnTo>
                    <a:pt x="2947" y="821"/>
                  </a:lnTo>
                  <a:lnTo>
                    <a:pt x="2947" y="852"/>
                  </a:lnTo>
                  <a:lnTo>
                    <a:pt x="2885" y="852"/>
                  </a:lnTo>
                  <a:lnTo>
                    <a:pt x="2885" y="883"/>
                  </a:lnTo>
                  <a:lnTo>
                    <a:pt x="2792" y="883"/>
                  </a:lnTo>
                  <a:lnTo>
                    <a:pt x="2792" y="915"/>
                  </a:lnTo>
                  <a:lnTo>
                    <a:pt x="2761" y="915"/>
                  </a:lnTo>
                  <a:lnTo>
                    <a:pt x="2761" y="946"/>
                  </a:lnTo>
                  <a:lnTo>
                    <a:pt x="2642" y="946"/>
                  </a:lnTo>
                  <a:lnTo>
                    <a:pt x="2642" y="971"/>
                  </a:lnTo>
                  <a:lnTo>
                    <a:pt x="2611" y="971"/>
                  </a:lnTo>
                  <a:lnTo>
                    <a:pt x="2611" y="1002"/>
                  </a:lnTo>
                  <a:lnTo>
                    <a:pt x="2549" y="1002"/>
                  </a:lnTo>
                  <a:lnTo>
                    <a:pt x="2549" y="1033"/>
                  </a:lnTo>
                  <a:lnTo>
                    <a:pt x="2518" y="1033"/>
                  </a:lnTo>
                  <a:lnTo>
                    <a:pt x="2518" y="1064"/>
                  </a:lnTo>
                  <a:lnTo>
                    <a:pt x="2462" y="1064"/>
                  </a:lnTo>
                  <a:lnTo>
                    <a:pt x="2462" y="1095"/>
                  </a:lnTo>
                  <a:lnTo>
                    <a:pt x="2462" y="1126"/>
                  </a:lnTo>
                  <a:lnTo>
                    <a:pt x="2400" y="1126"/>
                  </a:lnTo>
                  <a:lnTo>
                    <a:pt x="2400" y="1157"/>
                  </a:lnTo>
                  <a:lnTo>
                    <a:pt x="2338" y="1157"/>
                  </a:lnTo>
                  <a:lnTo>
                    <a:pt x="2338" y="1188"/>
                  </a:lnTo>
                  <a:lnTo>
                    <a:pt x="2369" y="1188"/>
                  </a:lnTo>
                  <a:lnTo>
                    <a:pt x="2369" y="1213"/>
                  </a:lnTo>
                  <a:lnTo>
                    <a:pt x="2276" y="1213"/>
                  </a:lnTo>
                  <a:lnTo>
                    <a:pt x="2276" y="1244"/>
                  </a:lnTo>
                  <a:lnTo>
                    <a:pt x="2307" y="1244"/>
                  </a:lnTo>
                  <a:lnTo>
                    <a:pt x="2307" y="1275"/>
                  </a:lnTo>
                  <a:lnTo>
                    <a:pt x="2245" y="1275"/>
                  </a:lnTo>
                  <a:lnTo>
                    <a:pt x="2245" y="1307"/>
                  </a:lnTo>
                  <a:lnTo>
                    <a:pt x="2189" y="1307"/>
                  </a:lnTo>
                  <a:lnTo>
                    <a:pt x="2189" y="1369"/>
                  </a:lnTo>
                  <a:lnTo>
                    <a:pt x="2126" y="1369"/>
                  </a:lnTo>
                  <a:lnTo>
                    <a:pt x="2126" y="1400"/>
                  </a:lnTo>
                  <a:lnTo>
                    <a:pt x="2064" y="1400"/>
                  </a:lnTo>
                  <a:lnTo>
                    <a:pt x="2064" y="1431"/>
                  </a:lnTo>
                  <a:lnTo>
                    <a:pt x="2002" y="1431"/>
                  </a:lnTo>
                  <a:lnTo>
                    <a:pt x="2002" y="1487"/>
                  </a:lnTo>
                  <a:lnTo>
                    <a:pt x="1946" y="1487"/>
                  </a:lnTo>
                  <a:lnTo>
                    <a:pt x="1946" y="1518"/>
                  </a:lnTo>
                  <a:lnTo>
                    <a:pt x="1884" y="1518"/>
                  </a:lnTo>
                  <a:lnTo>
                    <a:pt x="1884" y="1580"/>
                  </a:lnTo>
                  <a:lnTo>
                    <a:pt x="1822" y="1580"/>
                  </a:lnTo>
                  <a:lnTo>
                    <a:pt x="1822" y="1611"/>
                  </a:lnTo>
                  <a:lnTo>
                    <a:pt x="1760" y="1611"/>
                  </a:lnTo>
                  <a:lnTo>
                    <a:pt x="1760" y="1643"/>
                  </a:lnTo>
                  <a:lnTo>
                    <a:pt x="1673" y="1643"/>
                  </a:lnTo>
                  <a:lnTo>
                    <a:pt x="1673" y="1674"/>
                  </a:lnTo>
                  <a:lnTo>
                    <a:pt x="1610" y="1674"/>
                  </a:lnTo>
                  <a:lnTo>
                    <a:pt x="1610" y="1736"/>
                  </a:lnTo>
                  <a:lnTo>
                    <a:pt x="1548" y="1736"/>
                  </a:lnTo>
                  <a:lnTo>
                    <a:pt x="1548" y="1761"/>
                  </a:lnTo>
                  <a:lnTo>
                    <a:pt x="1486" y="1761"/>
                  </a:lnTo>
                  <a:lnTo>
                    <a:pt x="1486" y="1792"/>
                  </a:lnTo>
                  <a:lnTo>
                    <a:pt x="1399" y="1792"/>
                  </a:lnTo>
                  <a:lnTo>
                    <a:pt x="1399" y="1854"/>
                  </a:lnTo>
                  <a:lnTo>
                    <a:pt x="1337" y="1854"/>
                  </a:lnTo>
                  <a:lnTo>
                    <a:pt x="1337" y="1916"/>
                  </a:lnTo>
                  <a:lnTo>
                    <a:pt x="1275" y="1916"/>
                  </a:lnTo>
                  <a:lnTo>
                    <a:pt x="1275" y="1978"/>
                  </a:lnTo>
                  <a:lnTo>
                    <a:pt x="1212" y="1978"/>
                  </a:lnTo>
                  <a:lnTo>
                    <a:pt x="1212" y="2034"/>
                  </a:lnTo>
                  <a:lnTo>
                    <a:pt x="1212" y="2066"/>
                  </a:lnTo>
                  <a:lnTo>
                    <a:pt x="1156" y="2066"/>
                  </a:lnTo>
                  <a:lnTo>
                    <a:pt x="1156" y="2097"/>
                  </a:lnTo>
                  <a:lnTo>
                    <a:pt x="1125" y="2097"/>
                  </a:lnTo>
                  <a:lnTo>
                    <a:pt x="1125" y="2128"/>
                  </a:lnTo>
                  <a:lnTo>
                    <a:pt x="1094" y="2128"/>
                  </a:lnTo>
                  <a:lnTo>
                    <a:pt x="1094" y="2159"/>
                  </a:lnTo>
                  <a:lnTo>
                    <a:pt x="1063" y="2159"/>
                  </a:lnTo>
                  <a:lnTo>
                    <a:pt x="1063" y="2190"/>
                  </a:lnTo>
                  <a:lnTo>
                    <a:pt x="1032" y="2190"/>
                  </a:lnTo>
                  <a:lnTo>
                    <a:pt x="1032" y="2221"/>
                  </a:lnTo>
                  <a:lnTo>
                    <a:pt x="939" y="2221"/>
                  </a:lnTo>
                  <a:lnTo>
                    <a:pt x="939" y="2252"/>
                  </a:lnTo>
                  <a:lnTo>
                    <a:pt x="939" y="2277"/>
                  </a:lnTo>
                  <a:lnTo>
                    <a:pt x="883" y="2277"/>
                  </a:lnTo>
                  <a:lnTo>
                    <a:pt x="883" y="2308"/>
                  </a:lnTo>
                  <a:lnTo>
                    <a:pt x="883" y="2339"/>
                  </a:lnTo>
                  <a:lnTo>
                    <a:pt x="790" y="2339"/>
                  </a:lnTo>
                  <a:lnTo>
                    <a:pt x="790" y="2370"/>
                  </a:lnTo>
                  <a:lnTo>
                    <a:pt x="821" y="2370"/>
                  </a:lnTo>
                  <a:lnTo>
                    <a:pt x="821" y="2402"/>
                  </a:lnTo>
                  <a:lnTo>
                    <a:pt x="727" y="2402"/>
                  </a:lnTo>
                  <a:lnTo>
                    <a:pt x="727" y="2433"/>
                  </a:lnTo>
                  <a:lnTo>
                    <a:pt x="696" y="2433"/>
                  </a:lnTo>
                  <a:lnTo>
                    <a:pt x="696" y="2464"/>
                  </a:lnTo>
                  <a:lnTo>
                    <a:pt x="609" y="2464"/>
                  </a:lnTo>
                  <a:lnTo>
                    <a:pt x="609" y="2526"/>
                  </a:lnTo>
                  <a:lnTo>
                    <a:pt x="516" y="2526"/>
                  </a:lnTo>
                  <a:lnTo>
                    <a:pt x="516" y="2551"/>
                  </a:lnTo>
                  <a:lnTo>
                    <a:pt x="547" y="2551"/>
                  </a:lnTo>
                  <a:lnTo>
                    <a:pt x="547" y="2582"/>
                  </a:lnTo>
                  <a:lnTo>
                    <a:pt x="485" y="2582"/>
                  </a:lnTo>
                  <a:lnTo>
                    <a:pt x="485" y="2613"/>
                  </a:lnTo>
                  <a:lnTo>
                    <a:pt x="516" y="2613"/>
                  </a:lnTo>
                  <a:lnTo>
                    <a:pt x="516" y="2644"/>
                  </a:lnTo>
                  <a:lnTo>
                    <a:pt x="423" y="2644"/>
                  </a:lnTo>
                  <a:lnTo>
                    <a:pt x="423" y="2675"/>
                  </a:lnTo>
                  <a:lnTo>
                    <a:pt x="485" y="2675"/>
                  </a:lnTo>
                  <a:lnTo>
                    <a:pt x="485" y="2706"/>
                  </a:lnTo>
                  <a:lnTo>
                    <a:pt x="367" y="2706"/>
                  </a:lnTo>
                  <a:lnTo>
                    <a:pt x="367" y="2738"/>
                  </a:lnTo>
                  <a:lnTo>
                    <a:pt x="392" y="2738"/>
                  </a:lnTo>
                  <a:lnTo>
                    <a:pt x="392" y="2769"/>
                  </a:lnTo>
                  <a:lnTo>
                    <a:pt x="305" y="2769"/>
                  </a:lnTo>
                  <a:lnTo>
                    <a:pt x="305" y="2800"/>
                  </a:lnTo>
                  <a:lnTo>
                    <a:pt x="336" y="2800"/>
                  </a:lnTo>
                  <a:lnTo>
                    <a:pt x="336" y="2825"/>
                  </a:lnTo>
                  <a:lnTo>
                    <a:pt x="242" y="2825"/>
                  </a:lnTo>
                  <a:lnTo>
                    <a:pt x="242" y="2887"/>
                  </a:lnTo>
                  <a:lnTo>
                    <a:pt x="149" y="2887"/>
                  </a:lnTo>
                  <a:lnTo>
                    <a:pt x="149" y="2918"/>
                  </a:lnTo>
                  <a:lnTo>
                    <a:pt x="180" y="2918"/>
                  </a:lnTo>
                  <a:lnTo>
                    <a:pt x="180" y="2949"/>
                  </a:lnTo>
                  <a:lnTo>
                    <a:pt x="149" y="2949"/>
                  </a:lnTo>
                  <a:lnTo>
                    <a:pt x="149" y="3011"/>
                  </a:lnTo>
                  <a:lnTo>
                    <a:pt x="118" y="3011"/>
                  </a:lnTo>
                  <a:lnTo>
                    <a:pt x="118" y="3042"/>
                  </a:lnTo>
                  <a:lnTo>
                    <a:pt x="149" y="3042"/>
                  </a:lnTo>
                  <a:lnTo>
                    <a:pt x="149" y="3067"/>
                  </a:lnTo>
                  <a:lnTo>
                    <a:pt x="62" y="3067"/>
                  </a:lnTo>
                  <a:lnTo>
                    <a:pt x="62" y="3129"/>
                  </a:lnTo>
                  <a:lnTo>
                    <a:pt x="0" y="3129"/>
                  </a:lnTo>
                  <a:lnTo>
                    <a:pt x="0" y="3223"/>
                  </a:lnTo>
                  <a:lnTo>
                    <a:pt x="0" y="3254"/>
                  </a:lnTo>
                </a:path>
              </a:pathLst>
            </a:custGeom>
            <a:solidFill>
              <a:srgbClr val="F1F293"/>
            </a:solidFill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rgbClr val="999999"/>
              </a:prstShdw>
            </a:effec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8491" name="Picture 6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" y="967"/>
              <a:ext cx="4506" cy="2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4F2F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435" name="Rectangle 65"/>
          <p:cNvSpPr>
            <a:spLocks noChangeAspect="1" noChangeArrowheads="1"/>
          </p:cNvSpPr>
          <p:nvPr/>
        </p:nvSpPr>
        <p:spPr bwMode="auto">
          <a:xfrm rot="-5400000">
            <a:off x="290512" y="3898901"/>
            <a:ext cx="110807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F2F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8112" tIns="69850" rIns="138112" bIns="69850">
            <a:spAutoFit/>
          </a:bodyPr>
          <a:lstStyle>
            <a:lvl1pPr defTabSz="205740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 defTabSz="205740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defTabSz="20574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defTabSz="20574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defTabSz="20574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2057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2057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2057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2057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2057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Arial" panose="020B0604020202020204" pitchFamily="34" charset="0"/>
              </a:rPr>
              <a:t>protons</a:t>
            </a:r>
          </a:p>
        </p:txBody>
      </p:sp>
      <p:sp>
        <p:nvSpPr>
          <p:cNvPr id="18436" name="Line 66"/>
          <p:cNvSpPr>
            <a:spLocks noChangeAspect="1" noChangeShapeType="1"/>
          </p:cNvSpPr>
          <p:nvPr/>
        </p:nvSpPr>
        <p:spPr bwMode="auto">
          <a:xfrm flipV="1">
            <a:off x="661988" y="3113088"/>
            <a:ext cx="1587" cy="1465262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37" name="Rectangle 67"/>
          <p:cNvSpPr>
            <a:spLocks noChangeAspect="1" noChangeArrowheads="1"/>
          </p:cNvSpPr>
          <p:nvPr/>
        </p:nvSpPr>
        <p:spPr bwMode="auto">
          <a:xfrm>
            <a:off x="2447925" y="5672138"/>
            <a:ext cx="12065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F2F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8112" tIns="69850" rIns="138112" bIns="69850">
            <a:spAutoFit/>
          </a:bodyPr>
          <a:lstStyle>
            <a:lvl1pPr defTabSz="205740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 defTabSz="205740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defTabSz="20574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defTabSz="20574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defTabSz="20574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2057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2057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2057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2057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2057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Arial" panose="020B0604020202020204" pitchFamily="34" charset="0"/>
              </a:rPr>
              <a:t>neutrons</a:t>
            </a:r>
          </a:p>
        </p:txBody>
      </p:sp>
      <p:sp>
        <p:nvSpPr>
          <p:cNvPr id="18438" name="Line 68"/>
          <p:cNvSpPr>
            <a:spLocks noChangeAspect="1" noChangeShapeType="1"/>
          </p:cNvSpPr>
          <p:nvPr/>
        </p:nvSpPr>
        <p:spPr bwMode="auto">
          <a:xfrm>
            <a:off x="2782888" y="5695950"/>
            <a:ext cx="1203325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29829" name="Group 69"/>
          <p:cNvGrpSpPr>
            <a:grpSpLocks/>
          </p:cNvGrpSpPr>
          <p:nvPr/>
        </p:nvGrpSpPr>
        <p:grpSpPr bwMode="auto">
          <a:xfrm>
            <a:off x="488950" y="1844675"/>
            <a:ext cx="3135313" cy="641350"/>
            <a:chOff x="331" y="1162"/>
            <a:chExt cx="2146" cy="404"/>
          </a:xfrm>
        </p:grpSpPr>
        <p:sp>
          <p:nvSpPr>
            <p:cNvPr id="18487" name="Rectangle 70"/>
            <p:cNvSpPr>
              <a:spLocks noChangeArrowheads="1"/>
            </p:cNvSpPr>
            <p:nvPr/>
          </p:nvSpPr>
          <p:spPr bwMode="auto">
            <a:xfrm>
              <a:off x="331" y="1221"/>
              <a:ext cx="123" cy="113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488" name="Text Box 71"/>
            <p:cNvSpPr txBox="1">
              <a:spLocks noChangeArrowheads="1"/>
            </p:cNvSpPr>
            <p:nvPr/>
          </p:nvSpPr>
          <p:spPr bwMode="auto">
            <a:xfrm>
              <a:off x="506" y="1162"/>
              <a:ext cx="1971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doubly magic nuclei: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18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r>
                <a:rPr kumimoji="0" lang="fr-FR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He, </a:t>
              </a:r>
              <a:r>
                <a:rPr kumimoji="0" lang="fr-FR" altLang="de-DE" sz="18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16</a:t>
              </a:r>
              <a:r>
                <a:rPr kumimoji="0" lang="fr-FR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O, </a:t>
              </a:r>
              <a:r>
                <a:rPr kumimoji="0" lang="fr-FR" altLang="de-DE" sz="18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</a:t>
              </a:r>
              <a:r>
                <a:rPr kumimoji="0" lang="fr-FR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Ca, </a:t>
              </a:r>
              <a:r>
                <a:rPr kumimoji="0" lang="fr-FR" altLang="de-DE" sz="18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48</a:t>
              </a:r>
              <a:r>
                <a:rPr kumimoji="0" lang="fr-FR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Ca, </a:t>
              </a:r>
              <a:r>
                <a:rPr kumimoji="0" lang="fr-FR" altLang="de-DE" sz="18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208</a:t>
              </a:r>
              <a:r>
                <a:rPr kumimoji="0" lang="fr-FR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Pb</a:t>
              </a:r>
            </a:p>
          </p:txBody>
        </p:sp>
      </p:grpSp>
      <p:sp>
        <p:nvSpPr>
          <p:cNvPr id="18440" name="Line 72"/>
          <p:cNvSpPr>
            <a:spLocks noChangeAspect="1" noChangeShapeType="1"/>
          </p:cNvSpPr>
          <p:nvPr/>
        </p:nvSpPr>
        <p:spPr bwMode="auto">
          <a:xfrm flipV="1">
            <a:off x="1849438" y="4603750"/>
            <a:ext cx="0" cy="1217613"/>
          </a:xfrm>
          <a:prstGeom prst="line">
            <a:avLst/>
          </a:prstGeom>
          <a:noFill/>
          <a:ln w="381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41" name="Line 73"/>
          <p:cNvSpPr>
            <a:spLocks noChangeAspect="1" noChangeShapeType="1"/>
          </p:cNvSpPr>
          <p:nvPr/>
        </p:nvSpPr>
        <p:spPr bwMode="auto">
          <a:xfrm>
            <a:off x="1498600" y="5087938"/>
            <a:ext cx="1428750" cy="3175"/>
          </a:xfrm>
          <a:prstGeom prst="line">
            <a:avLst/>
          </a:prstGeom>
          <a:noFill/>
          <a:ln w="381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42" name="Line 74"/>
          <p:cNvSpPr>
            <a:spLocks noChangeAspect="1" noChangeShapeType="1"/>
          </p:cNvSpPr>
          <p:nvPr/>
        </p:nvSpPr>
        <p:spPr bwMode="auto">
          <a:xfrm flipV="1">
            <a:off x="2203450" y="4389438"/>
            <a:ext cx="0" cy="1123950"/>
          </a:xfrm>
          <a:prstGeom prst="line">
            <a:avLst/>
          </a:prstGeom>
          <a:noFill/>
          <a:ln w="381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43" name="Line 75"/>
          <p:cNvSpPr>
            <a:spLocks noChangeAspect="1" noChangeShapeType="1"/>
          </p:cNvSpPr>
          <p:nvPr/>
        </p:nvSpPr>
        <p:spPr bwMode="auto">
          <a:xfrm flipV="1">
            <a:off x="3197225" y="3440113"/>
            <a:ext cx="1588" cy="1482725"/>
          </a:xfrm>
          <a:prstGeom prst="line">
            <a:avLst/>
          </a:prstGeom>
          <a:noFill/>
          <a:ln w="381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44" name="Line 76"/>
          <p:cNvSpPr>
            <a:spLocks noChangeAspect="1" noChangeShapeType="1"/>
          </p:cNvSpPr>
          <p:nvPr/>
        </p:nvSpPr>
        <p:spPr bwMode="auto">
          <a:xfrm flipV="1">
            <a:off x="4637088" y="2336800"/>
            <a:ext cx="0" cy="1781175"/>
          </a:xfrm>
          <a:prstGeom prst="line">
            <a:avLst/>
          </a:prstGeom>
          <a:noFill/>
          <a:ln w="381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45" name="Line 77"/>
          <p:cNvSpPr>
            <a:spLocks noChangeAspect="1" noChangeShapeType="1"/>
          </p:cNvSpPr>
          <p:nvPr/>
        </p:nvSpPr>
        <p:spPr bwMode="auto">
          <a:xfrm flipV="1">
            <a:off x="6588125" y="1273175"/>
            <a:ext cx="0" cy="1317625"/>
          </a:xfrm>
          <a:prstGeom prst="line">
            <a:avLst/>
          </a:prstGeom>
          <a:noFill/>
          <a:ln w="381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46" name="Line 78"/>
          <p:cNvSpPr>
            <a:spLocks noChangeAspect="1" noChangeShapeType="1"/>
          </p:cNvSpPr>
          <p:nvPr/>
        </p:nvSpPr>
        <p:spPr bwMode="auto">
          <a:xfrm>
            <a:off x="1747838" y="4699000"/>
            <a:ext cx="1728787" cy="0"/>
          </a:xfrm>
          <a:prstGeom prst="line">
            <a:avLst/>
          </a:prstGeom>
          <a:noFill/>
          <a:ln w="381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47" name="Line 79"/>
          <p:cNvSpPr>
            <a:spLocks noChangeAspect="1" noChangeShapeType="1"/>
          </p:cNvSpPr>
          <p:nvPr/>
        </p:nvSpPr>
        <p:spPr bwMode="auto">
          <a:xfrm>
            <a:off x="2954338" y="3619500"/>
            <a:ext cx="2190750" cy="0"/>
          </a:xfrm>
          <a:prstGeom prst="line">
            <a:avLst/>
          </a:prstGeom>
          <a:noFill/>
          <a:ln w="381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48" name="Line 80"/>
          <p:cNvSpPr>
            <a:spLocks noChangeAspect="1" noChangeShapeType="1"/>
          </p:cNvSpPr>
          <p:nvPr/>
        </p:nvSpPr>
        <p:spPr bwMode="auto">
          <a:xfrm>
            <a:off x="5121275" y="2051050"/>
            <a:ext cx="2205038" cy="0"/>
          </a:xfrm>
          <a:prstGeom prst="line">
            <a:avLst/>
          </a:prstGeom>
          <a:noFill/>
          <a:ln w="381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49" name="Line 81"/>
          <p:cNvSpPr>
            <a:spLocks noChangeAspect="1" noChangeShapeType="1"/>
          </p:cNvSpPr>
          <p:nvPr/>
        </p:nvSpPr>
        <p:spPr bwMode="auto">
          <a:xfrm>
            <a:off x="1074738" y="5680075"/>
            <a:ext cx="946150" cy="0"/>
          </a:xfrm>
          <a:prstGeom prst="line">
            <a:avLst/>
          </a:prstGeom>
          <a:noFill/>
          <a:ln w="381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50" name="Line 82"/>
          <p:cNvSpPr>
            <a:spLocks noChangeAspect="1" noChangeShapeType="1"/>
          </p:cNvSpPr>
          <p:nvPr/>
        </p:nvSpPr>
        <p:spPr bwMode="auto">
          <a:xfrm>
            <a:off x="896938" y="5976938"/>
            <a:ext cx="592137" cy="0"/>
          </a:xfrm>
          <a:prstGeom prst="line">
            <a:avLst/>
          </a:prstGeom>
          <a:noFill/>
          <a:ln w="381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51" name="Line 83"/>
          <p:cNvSpPr>
            <a:spLocks noChangeAspect="1" noChangeShapeType="1"/>
          </p:cNvSpPr>
          <p:nvPr/>
        </p:nvSpPr>
        <p:spPr bwMode="auto">
          <a:xfrm flipV="1">
            <a:off x="1031875" y="5783263"/>
            <a:ext cx="0" cy="347662"/>
          </a:xfrm>
          <a:prstGeom prst="line">
            <a:avLst/>
          </a:prstGeom>
          <a:noFill/>
          <a:ln w="381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52" name="Line 84"/>
          <p:cNvSpPr>
            <a:spLocks noChangeAspect="1" noChangeShapeType="1"/>
          </p:cNvSpPr>
          <p:nvPr/>
        </p:nvSpPr>
        <p:spPr bwMode="auto">
          <a:xfrm flipV="1">
            <a:off x="1317625" y="5202238"/>
            <a:ext cx="0" cy="909637"/>
          </a:xfrm>
          <a:prstGeom prst="line">
            <a:avLst/>
          </a:prstGeom>
          <a:noFill/>
          <a:ln w="381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53" name="Rectangle 85"/>
          <p:cNvSpPr>
            <a:spLocks noChangeAspect="1" noChangeArrowheads="1"/>
          </p:cNvSpPr>
          <p:nvPr/>
        </p:nvSpPr>
        <p:spPr bwMode="auto">
          <a:xfrm>
            <a:off x="4446588" y="4089400"/>
            <a:ext cx="3778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F2F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Palatino" pitchFamily="18" charset="0"/>
                <a:ea typeface="+mn-ea"/>
                <a:cs typeface="Arial" panose="020B0604020202020204" pitchFamily="34" charset="0"/>
              </a:rPr>
              <a:t>82</a:t>
            </a:r>
          </a:p>
        </p:txBody>
      </p:sp>
      <p:sp>
        <p:nvSpPr>
          <p:cNvPr id="18454" name="Rectangle 86"/>
          <p:cNvSpPr>
            <a:spLocks noChangeAspect="1" noChangeArrowheads="1"/>
          </p:cNvSpPr>
          <p:nvPr/>
        </p:nvSpPr>
        <p:spPr bwMode="auto">
          <a:xfrm>
            <a:off x="2982913" y="4894263"/>
            <a:ext cx="4095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F2F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Palatino" pitchFamily="18" charset="0"/>
                <a:ea typeface="+mn-ea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8455" name="Rectangle 87"/>
          <p:cNvSpPr>
            <a:spLocks noChangeAspect="1" noChangeArrowheads="1"/>
          </p:cNvSpPr>
          <p:nvPr/>
        </p:nvSpPr>
        <p:spPr bwMode="auto">
          <a:xfrm>
            <a:off x="2014538" y="5540375"/>
            <a:ext cx="3778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F2F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Palatino" pitchFamily="18" charset="0"/>
                <a:ea typeface="+mn-ea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8456" name="Rectangle 88"/>
          <p:cNvSpPr>
            <a:spLocks noChangeAspect="1" noChangeArrowheads="1"/>
          </p:cNvSpPr>
          <p:nvPr/>
        </p:nvSpPr>
        <p:spPr bwMode="auto">
          <a:xfrm>
            <a:off x="1190625" y="4554538"/>
            <a:ext cx="37941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F2F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Palatino" pitchFamily="18" charset="0"/>
                <a:ea typeface="+mn-ea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8457" name="Rectangle 89"/>
          <p:cNvSpPr>
            <a:spLocks noChangeAspect="1" noChangeArrowheads="1"/>
          </p:cNvSpPr>
          <p:nvPr/>
        </p:nvSpPr>
        <p:spPr bwMode="auto">
          <a:xfrm>
            <a:off x="2171700" y="3470275"/>
            <a:ext cx="3778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F2F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Palatino" pitchFamily="18" charset="0"/>
                <a:ea typeface="+mn-ea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8458" name="Rectangle 90"/>
          <p:cNvSpPr>
            <a:spLocks noChangeAspect="1" noChangeArrowheads="1"/>
          </p:cNvSpPr>
          <p:nvPr/>
        </p:nvSpPr>
        <p:spPr bwMode="auto">
          <a:xfrm>
            <a:off x="4640263" y="1844675"/>
            <a:ext cx="379412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F2F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Palatino" pitchFamily="18" charset="0"/>
                <a:ea typeface="+mn-ea"/>
                <a:cs typeface="Arial" panose="020B0604020202020204" pitchFamily="34" charset="0"/>
              </a:rPr>
              <a:t>82</a:t>
            </a:r>
          </a:p>
        </p:txBody>
      </p:sp>
      <p:sp>
        <p:nvSpPr>
          <p:cNvPr id="18459" name="Rectangle 91"/>
          <p:cNvSpPr>
            <a:spLocks noChangeAspect="1" noChangeArrowheads="1"/>
          </p:cNvSpPr>
          <p:nvPr/>
        </p:nvSpPr>
        <p:spPr bwMode="auto">
          <a:xfrm>
            <a:off x="1674813" y="5792788"/>
            <a:ext cx="37782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F2F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Palatino" pitchFamily="18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8460" name="Rectangle 92"/>
          <p:cNvSpPr>
            <a:spLocks noChangeAspect="1" noChangeArrowheads="1"/>
          </p:cNvSpPr>
          <p:nvPr/>
        </p:nvSpPr>
        <p:spPr bwMode="auto">
          <a:xfrm>
            <a:off x="1177925" y="6102350"/>
            <a:ext cx="27305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F2F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Palatino" pitchFamily="18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8461" name="Rectangle 93"/>
          <p:cNvSpPr>
            <a:spLocks noChangeAspect="1" noChangeArrowheads="1"/>
          </p:cNvSpPr>
          <p:nvPr/>
        </p:nvSpPr>
        <p:spPr bwMode="auto">
          <a:xfrm>
            <a:off x="912813" y="6161088"/>
            <a:ext cx="27305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F2F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Palatino" pitchFamily="18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462" name="Rectangle 94"/>
          <p:cNvSpPr>
            <a:spLocks noChangeAspect="1" noChangeArrowheads="1"/>
          </p:cNvSpPr>
          <p:nvPr/>
        </p:nvSpPr>
        <p:spPr bwMode="auto">
          <a:xfrm>
            <a:off x="628650" y="5773738"/>
            <a:ext cx="27305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F2F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Palatino" pitchFamily="18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463" name="Rectangle 95"/>
          <p:cNvSpPr>
            <a:spLocks noChangeAspect="1" noChangeArrowheads="1"/>
          </p:cNvSpPr>
          <p:nvPr/>
        </p:nvSpPr>
        <p:spPr bwMode="auto">
          <a:xfrm>
            <a:off x="790575" y="5483225"/>
            <a:ext cx="27305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F2F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Palatino" pitchFamily="18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8464" name="Rectangle 96"/>
          <p:cNvSpPr>
            <a:spLocks noChangeAspect="1" noChangeArrowheads="1"/>
          </p:cNvSpPr>
          <p:nvPr/>
        </p:nvSpPr>
        <p:spPr bwMode="auto">
          <a:xfrm>
            <a:off x="1090613" y="4845050"/>
            <a:ext cx="3778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F2F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Palatino" pitchFamily="18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8465" name="Rectangle 97"/>
          <p:cNvSpPr>
            <a:spLocks noChangeAspect="1" noChangeArrowheads="1"/>
          </p:cNvSpPr>
          <p:nvPr/>
        </p:nvSpPr>
        <p:spPr bwMode="auto">
          <a:xfrm>
            <a:off x="6338888" y="798513"/>
            <a:ext cx="484187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F2F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Palatino" pitchFamily="18" charset="0"/>
                <a:ea typeface="+mn-ea"/>
                <a:cs typeface="Arial" panose="020B0604020202020204" pitchFamily="34" charset="0"/>
              </a:rPr>
              <a:t>126</a:t>
            </a:r>
          </a:p>
        </p:txBody>
      </p:sp>
      <p:grpSp>
        <p:nvGrpSpPr>
          <p:cNvPr id="629858" name="Group 98"/>
          <p:cNvGrpSpPr>
            <a:grpSpLocks/>
          </p:cNvGrpSpPr>
          <p:nvPr/>
        </p:nvGrpSpPr>
        <p:grpSpPr bwMode="auto">
          <a:xfrm>
            <a:off x="938213" y="1987550"/>
            <a:ext cx="5738812" cy="4075113"/>
            <a:chOff x="640" y="1252"/>
            <a:chExt cx="3917" cy="2567"/>
          </a:xfrm>
        </p:grpSpPr>
        <p:sp>
          <p:nvSpPr>
            <p:cNvPr id="18482" name="Rectangle 99"/>
            <p:cNvSpPr>
              <a:spLocks noChangeArrowheads="1"/>
            </p:cNvSpPr>
            <p:nvPr/>
          </p:nvSpPr>
          <p:spPr bwMode="auto">
            <a:xfrm>
              <a:off x="1193" y="3157"/>
              <a:ext cx="123" cy="113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483" name="Rectangle 100"/>
            <p:cNvSpPr>
              <a:spLocks noChangeArrowheads="1"/>
            </p:cNvSpPr>
            <p:nvPr/>
          </p:nvSpPr>
          <p:spPr bwMode="auto">
            <a:xfrm>
              <a:off x="1439" y="3157"/>
              <a:ext cx="123" cy="113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484" name="Rectangle 101"/>
            <p:cNvSpPr>
              <a:spLocks noChangeArrowheads="1"/>
            </p:cNvSpPr>
            <p:nvPr/>
          </p:nvSpPr>
          <p:spPr bwMode="auto">
            <a:xfrm>
              <a:off x="825" y="3520"/>
              <a:ext cx="122" cy="113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485" name="Rectangle 102"/>
            <p:cNvSpPr>
              <a:spLocks noChangeArrowheads="1"/>
            </p:cNvSpPr>
            <p:nvPr/>
          </p:nvSpPr>
          <p:spPr bwMode="auto">
            <a:xfrm>
              <a:off x="640" y="3706"/>
              <a:ext cx="122" cy="113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486" name="Rectangle 103"/>
            <p:cNvSpPr>
              <a:spLocks noChangeArrowheads="1"/>
            </p:cNvSpPr>
            <p:nvPr/>
          </p:nvSpPr>
          <p:spPr bwMode="auto">
            <a:xfrm>
              <a:off x="4435" y="1252"/>
              <a:ext cx="122" cy="113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29864" name="Group 104"/>
          <p:cNvGrpSpPr>
            <a:grpSpLocks/>
          </p:cNvGrpSpPr>
          <p:nvPr/>
        </p:nvGrpSpPr>
        <p:grpSpPr bwMode="auto">
          <a:xfrm>
            <a:off x="4376738" y="4951413"/>
            <a:ext cx="4173537" cy="366712"/>
            <a:chOff x="340" y="1203"/>
            <a:chExt cx="2628" cy="231"/>
          </a:xfrm>
        </p:grpSpPr>
        <p:sp>
          <p:nvSpPr>
            <p:cNvPr id="18480" name="Rectangle 105"/>
            <p:cNvSpPr>
              <a:spLocks noChangeArrowheads="1"/>
            </p:cNvSpPr>
            <p:nvPr/>
          </p:nvSpPr>
          <p:spPr bwMode="auto">
            <a:xfrm>
              <a:off x="340" y="1262"/>
              <a:ext cx="113" cy="11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481" name="Text Box 106"/>
            <p:cNvSpPr txBox="1">
              <a:spLocks noChangeArrowheads="1"/>
            </p:cNvSpPr>
            <p:nvPr/>
          </p:nvSpPr>
          <p:spPr bwMode="auto">
            <a:xfrm>
              <a:off x="521" y="1203"/>
              <a:ext cx="244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instable: </a:t>
              </a:r>
              <a:r>
                <a:rPr kumimoji="0" lang="en-GB" altLang="de-DE" sz="18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48</a:t>
              </a:r>
              <a:r>
                <a:rPr kumimoji="0" lang="en-GB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Ni</a:t>
              </a:r>
              <a:r>
                <a:rPr kumimoji="0" lang="en-GB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GB" altLang="de-DE" sz="18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56</a:t>
              </a:r>
              <a:r>
                <a:rPr kumimoji="0" lang="en-GB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Ni</a:t>
              </a:r>
              <a:r>
                <a:rPr kumimoji="0" lang="en-GB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GB" altLang="de-DE" sz="18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78</a:t>
              </a:r>
              <a:r>
                <a:rPr kumimoji="0" lang="en-GB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Ni</a:t>
              </a:r>
              <a:r>
                <a:rPr kumimoji="0" lang="en-GB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GB" altLang="de-DE" sz="18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  <a:r>
                <a:rPr kumimoji="0" lang="en-GB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Sn</a:t>
              </a:r>
              <a:r>
                <a:rPr kumimoji="0" lang="en-GB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GB" altLang="de-DE" sz="18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132</a:t>
              </a:r>
              <a:r>
                <a:rPr kumimoji="0" lang="en-GB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Sn</a:t>
              </a:r>
            </a:p>
          </p:txBody>
        </p:sp>
      </p:grpSp>
      <p:grpSp>
        <p:nvGrpSpPr>
          <p:cNvPr id="629867" name="Group 107"/>
          <p:cNvGrpSpPr>
            <a:grpSpLocks/>
          </p:cNvGrpSpPr>
          <p:nvPr/>
        </p:nvGrpSpPr>
        <p:grpSpPr bwMode="auto">
          <a:xfrm>
            <a:off x="1747838" y="3536950"/>
            <a:ext cx="2968625" cy="1260475"/>
            <a:chOff x="1193" y="2205"/>
            <a:chExt cx="2026" cy="794"/>
          </a:xfrm>
        </p:grpSpPr>
        <p:sp>
          <p:nvSpPr>
            <p:cNvPr id="18475" name="Rectangle 108"/>
            <p:cNvSpPr>
              <a:spLocks noChangeArrowheads="1"/>
            </p:cNvSpPr>
            <p:nvPr/>
          </p:nvSpPr>
          <p:spPr bwMode="auto">
            <a:xfrm>
              <a:off x="1193" y="2886"/>
              <a:ext cx="122" cy="11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476" name="Rectangle 109"/>
            <p:cNvSpPr>
              <a:spLocks noChangeArrowheads="1"/>
            </p:cNvSpPr>
            <p:nvPr/>
          </p:nvSpPr>
          <p:spPr bwMode="auto">
            <a:xfrm>
              <a:off x="2114" y="2886"/>
              <a:ext cx="122" cy="11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477" name="Rectangle 110"/>
            <p:cNvSpPr>
              <a:spLocks noChangeArrowheads="1"/>
            </p:cNvSpPr>
            <p:nvPr/>
          </p:nvSpPr>
          <p:spPr bwMode="auto">
            <a:xfrm>
              <a:off x="1440" y="2886"/>
              <a:ext cx="122" cy="11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478" name="Rectangle 111"/>
            <p:cNvSpPr>
              <a:spLocks noChangeArrowheads="1"/>
            </p:cNvSpPr>
            <p:nvPr/>
          </p:nvSpPr>
          <p:spPr bwMode="auto">
            <a:xfrm>
              <a:off x="2114" y="2205"/>
              <a:ext cx="122" cy="11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479" name="Rectangle 112"/>
            <p:cNvSpPr>
              <a:spLocks noChangeArrowheads="1"/>
            </p:cNvSpPr>
            <p:nvPr/>
          </p:nvSpPr>
          <p:spPr bwMode="auto">
            <a:xfrm>
              <a:off x="3097" y="2205"/>
              <a:ext cx="122" cy="11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29873" name="Text Box 113"/>
          <p:cNvSpPr txBox="1">
            <a:spLocks noChangeArrowheads="1"/>
          </p:cNvSpPr>
          <p:nvPr/>
        </p:nvSpPr>
        <p:spPr bwMode="auto">
          <a:xfrm>
            <a:off x="5702300" y="5373688"/>
            <a:ext cx="1287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</a:t>
            </a:r>
            <a:r>
              <a:rPr kumimoji="0" lang="en-GB" altLang="de-DE" sz="2400" b="1" i="0" u="none" strike="noStrike" kern="120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</a:t>
            </a:r>
            <a:r>
              <a:rPr kumimoji="0" lang="en-GB" altLang="de-DE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!</a:t>
            </a:r>
            <a:endParaRPr kumimoji="0" lang="en-GB" altLang="de-DE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29874" name="Group 114"/>
          <p:cNvGrpSpPr>
            <a:grpSpLocks/>
          </p:cNvGrpSpPr>
          <p:nvPr/>
        </p:nvGrpSpPr>
        <p:grpSpPr bwMode="auto">
          <a:xfrm>
            <a:off x="1627188" y="5434013"/>
            <a:ext cx="431800" cy="479425"/>
            <a:chOff x="1110" y="3423"/>
            <a:chExt cx="295" cy="302"/>
          </a:xfrm>
        </p:grpSpPr>
        <p:sp>
          <p:nvSpPr>
            <p:cNvPr id="18472" name="Rectangle 115"/>
            <p:cNvSpPr>
              <a:spLocks noChangeArrowheads="1"/>
            </p:cNvSpPr>
            <p:nvPr/>
          </p:nvSpPr>
          <p:spPr bwMode="auto">
            <a:xfrm>
              <a:off x="1201" y="3513"/>
              <a:ext cx="113" cy="11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473" name="Line 116"/>
            <p:cNvSpPr>
              <a:spLocks noChangeShapeType="1"/>
            </p:cNvSpPr>
            <p:nvPr/>
          </p:nvSpPr>
          <p:spPr bwMode="auto">
            <a:xfrm flipH="1">
              <a:off x="1110" y="3430"/>
              <a:ext cx="295" cy="2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474" name="Line 117"/>
            <p:cNvSpPr>
              <a:spLocks noChangeShapeType="1"/>
            </p:cNvSpPr>
            <p:nvPr/>
          </p:nvSpPr>
          <p:spPr bwMode="auto">
            <a:xfrm>
              <a:off x="1110" y="3423"/>
              <a:ext cx="295" cy="2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4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dirty="0" smtClean="0"/>
              <a:t>New challenges in nuclear structure </a:t>
            </a:r>
            <a:r>
              <a:rPr lang="en-US" altLang="de-DE" sz="1800" dirty="0" smtClean="0">
                <a:solidFill>
                  <a:srgbClr val="000000"/>
                </a:solidFill>
              </a:rPr>
              <a:t>new magic numbers</a:t>
            </a:r>
          </a:p>
        </p:txBody>
      </p:sp>
    </p:spTree>
    <p:extLst>
      <p:ext uri="{BB962C8B-B14F-4D97-AF65-F5344CB8AC3E}">
        <p14:creationId xmlns:p14="http://schemas.microsoft.com/office/powerpoint/2010/main" val="17685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987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Extreme single-particle shell model</a:t>
            </a:r>
          </a:p>
        </p:txBody>
      </p:sp>
      <p:graphicFrame>
        <p:nvGraphicFramePr>
          <p:cNvPr id="37891" name="Object 3"/>
          <p:cNvGraphicFramePr>
            <a:graphicFrameLocks noChangeAspect="1"/>
          </p:cNvGraphicFramePr>
          <p:nvPr/>
        </p:nvGraphicFramePr>
        <p:xfrm>
          <a:off x="1066800" y="685800"/>
          <a:ext cx="1838325" cy="552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0" name="Photo Editor Photo" r:id="rId3" imgW="1838095" imgH="5525271" progId="MSPhotoEd.3">
                  <p:embed/>
                </p:oleObj>
              </mc:Choice>
              <mc:Fallback>
                <p:oleObj name="Photo Editor Photo" r:id="rId3" imgW="1838095" imgH="5525271" progId="MSPhotoEd.3">
                  <p:embed/>
                  <p:pic>
                    <p:nvPicPr>
                      <p:cNvPr id="3789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685800"/>
                        <a:ext cx="1838325" cy="552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2" name="Object 4"/>
          <p:cNvGraphicFramePr>
            <a:graphicFrameLocks noChangeAspect="1"/>
          </p:cNvGraphicFramePr>
          <p:nvPr/>
        </p:nvGraphicFramePr>
        <p:xfrm>
          <a:off x="1752600" y="2833688"/>
          <a:ext cx="5588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1" name="Equation" r:id="rId5" imgW="279279" imgH="241195" progId="Equation.3">
                  <p:embed/>
                </p:oleObj>
              </mc:Choice>
              <mc:Fallback>
                <p:oleObj name="Equation" r:id="rId5" imgW="279279" imgH="241195" progId="Equation.3">
                  <p:embed/>
                  <p:pic>
                    <p:nvPicPr>
                      <p:cNvPr id="378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833688"/>
                        <a:ext cx="558800" cy="4826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25" name="Object 5"/>
          <p:cNvGraphicFramePr>
            <a:graphicFrameLocks noChangeAspect="1"/>
          </p:cNvGraphicFramePr>
          <p:nvPr/>
        </p:nvGraphicFramePr>
        <p:xfrm>
          <a:off x="5475288" y="2778125"/>
          <a:ext cx="1990725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2" name="Equation" r:id="rId7" imgW="1993900" imgH="241300" progId="Equation.3">
                  <p:embed/>
                </p:oleObj>
              </mc:Choice>
              <mc:Fallback>
                <p:oleObj name="Equation" r:id="rId7" imgW="1993900" imgH="241300" progId="Equation.3">
                  <p:embed/>
                  <p:pic>
                    <p:nvPicPr>
                      <p:cNvPr id="59392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5288" y="2778125"/>
                        <a:ext cx="1990725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26" name="Object 6"/>
          <p:cNvGraphicFramePr>
            <a:graphicFrameLocks noChangeAspect="1"/>
          </p:cNvGraphicFramePr>
          <p:nvPr/>
        </p:nvGraphicFramePr>
        <p:xfrm>
          <a:off x="5475288" y="3067050"/>
          <a:ext cx="2065337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3" name="Equation" r:id="rId9" imgW="2070100" imgH="241300" progId="Equation.3">
                  <p:embed/>
                </p:oleObj>
              </mc:Choice>
              <mc:Fallback>
                <p:oleObj name="Equation" r:id="rId9" imgW="2070100" imgH="241300" progId="Equation.3">
                  <p:embed/>
                  <p:pic>
                    <p:nvPicPr>
                      <p:cNvPr id="59392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5288" y="3067050"/>
                        <a:ext cx="2065337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27" name="Text Box 7"/>
          <p:cNvSpPr txBox="1">
            <a:spLocks noChangeArrowheads="1"/>
          </p:cNvSpPr>
          <p:nvPr/>
        </p:nvSpPr>
        <p:spPr bwMode="auto">
          <a:xfrm>
            <a:off x="5410200" y="914400"/>
            <a:ext cx="208756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energies of shell closure:</a:t>
            </a:r>
            <a:endParaRPr kumimoji="0" lang="de-DE" altLang="de-DE" sz="1400" b="1" i="1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93928" name="Object 8"/>
          <p:cNvGraphicFramePr>
            <a:graphicFrameLocks noChangeAspect="1"/>
          </p:cNvGraphicFramePr>
          <p:nvPr/>
        </p:nvGraphicFramePr>
        <p:xfrm>
          <a:off x="5475288" y="3317875"/>
          <a:ext cx="34829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4" name="Equation" r:id="rId11" imgW="3492500" imgH="457200" progId="Equation.3">
                  <p:embed/>
                </p:oleObj>
              </mc:Choice>
              <mc:Fallback>
                <p:oleObj name="Equation" r:id="rId11" imgW="3492500" imgH="457200" progId="Equation.3">
                  <p:embed/>
                  <p:pic>
                    <p:nvPicPr>
                      <p:cNvPr id="59392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5288" y="3317875"/>
                        <a:ext cx="34829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29" name="Object 9"/>
          <p:cNvGraphicFramePr>
            <a:graphicFrameLocks noChangeAspect="1"/>
          </p:cNvGraphicFramePr>
          <p:nvPr/>
        </p:nvGraphicFramePr>
        <p:xfrm>
          <a:off x="5480050" y="1293813"/>
          <a:ext cx="1963738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5" name="Equation" r:id="rId13" imgW="1968500" imgH="241300" progId="Equation.3">
                  <p:embed/>
                </p:oleObj>
              </mc:Choice>
              <mc:Fallback>
                <p:oleObj name="Equation" r:id="rId13" imgW="1968500" imgH="241300" progId="Equation.3">
                  <p:embed/>
                  <p:pic>
                    <p:nvPicPr>
                      <p:cNvPr id="59392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0050" y="1293813"/>
                        <a:ext cx="1963738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30" name="Object 10"/>
          <p:cNvGraphicFramePr>
            <a:graphicFrameLocks noChangeAspect="1"/>
          </p:cNvGraphicFramePr>
          <p:nvPr/>
        </p:nvGraphicFramePr>
        <p:xfrm>
          <a:off x="5472113" y="1582738"/>
          <a:ext cx="206375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6" name="Equation" r:id="rId15" imgW="2070100" imgH="241300" progId="Equation.3">
                  <p:embed/>
                </p:oleObj>
              </mc:Choice>
              <mc:Fallback>
                <p:oleObj name="Equation" r:id="rId15" imgW="2070100" imgH="241300" progId="Equation.3">
                  <p:embed/>
                  <p:pic>
                    <p:nvPicPr>
                      <p:cNvPr id="59393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2113" y="1582738"/>
                        <a:ext cx="206375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31" name="Object 11"/>
          <p:cNvGraphicFramePr>
            <a:graphicFrameLocks noChangeAspect="1"/>
          </p:cNvGraphicFramePr>
          <p:nvPr/>
        </p:nvGraphicFramePr>
        <p:xfrm>
          <a:off x="5475288" y="1870075"/>
          <a:ext cx="3459162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7" name="Equation" r:id="rId17" imgW="3467100" imgH="457200" progId="Equation.3">
                  <p:embed/>
                </p:oleObj>
              </mc:Choice>
              <mc:Fallback>
                <p:oleObj name="Equation" r:id="rId17" imgW="3467100" imgH="457200" progId="Equation.3">
                  <p:embed/>
                  <p:pic>
                    <p:nvPicPr>
                      <p:cNvPr id="59393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5288" y="1870075"/>
                        <a:ext cx="3459162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900" name="Object 12"/>
          <p:cNvGraphicFramePr>
            <a:graphicFrameLocks noChangeAspect="1"/>
          </p:cNvGraphicFramePr>
          <p:nvPr/>
        </p:nvGraphicFramePr>
        <p:xfrm>
          <a:off x="639763" y="4800600"/>
          <a:ext cx="439737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8" name="Equation" r:id="rId19" imgW="291973" imgH="241195" progId="Equation.3">
                  <p:embed/>
                </p:oleObj>
              </mc:Choice>
              <mc:Fallback>
                <p:oleObj name="Equation" r:id="rId19" imgW="291973" imgH="241195" progId="Equation.3">
                  <p:embed/>
                  <p:pic>
                    <p:nvPicPr>
                      <p:cNvPr id="3790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763" y="4800600"/>
                        <a:ext cx="439737" cy="3635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901" name="Object 13"/>
          <p:cNvGraphicFramePr>
            <a:graphicFrameLocks noChangeAspect="1"/>
          </p:cNvGraphicFramePr>
          <p:nvPr/>
        </p:nvGraphicFramePr>
        <p:xfrm>
          <a:off x="639763" y="1462088"/>
          <a:ext cx="401637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9" name="Equation" r:id="rId21" imgW="266469" imgH="241091" progId="Equation.3">
                  <p:embed/>
                </p:oleObj>
              </mc:Choice>
              <mc:Fallback>
                <p:oleObj name="Equation" r:id="rId21" imgW="266469" imgH="241091" progId="Equation.3">
                  <p:embed/>
                  <p:pic>
                    <p:nvPicPr>
                      <p:cNvPr id="37901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763" y="1462088"/>
                        <a:ext cx="401637" cy="3635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902" name="Object 14"/>
          <p:cNvGraphicFramePr>
            <a:graphicFrameLocks noChangeAspect="1"/>
          </p:cNvGraphicFramePr>
          <p:nvPr/>
        </p:nvGraphicFramePr>
        <p:xfrm>
          <a:off x="2970213" y="4799013"/>
          <a:ext cx="41910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0" name="Equation" r:id="rId23" imgW="279279" imgH="241195" progId="Equation.3">
                  <p:embed/>
                </p:oleObj>
              </mc:Choice>
              <mc:Fallback>
                <p:oleObj name="Equation" r:id="rId23" imgW="279279" imgH="241195" progId="Equation.3">
                  <p:embed/>
                  <p:pic>
                    <p:nvPicPr>
                      <p:cNvPr id="37902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0213" y="4799013"/>
                        <a:ext cx="419100" cy="3619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903" name="Object 15"/>
          <p:cNvGraphicFramePr>
            <a:graphicFrameLocks noChangeAspect="1"/>
          </p:cNvGraphicFramePr>
          <p:nvPr/>
        </p:nvGraphicFramePr>
        <p:xfrm>
          <a:off x="2971800" y="1462088"/>
          <a:ext cx="420688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1" name="Equation" r:id="rId25" imgW="279279" imgH="241195" progId="Equation.3">
                  <p:embed/>
                </p:oleObj>
              </mc:Choice>
              <mc:Fallback>
                <p:oleObj name="Equation" r:id="rId25" imgW="279279" imgH="241195" progId="Equation.3">
                  <p:embed/>
                  <p:pic>
                    <p:nvPicPr>
                      <p:cNvPr id="37903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462088"/>
                        <a:ext cx="420688" cy="3635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36" name="Oval 16"/>
          <p:cNvSpPr>
            <a:spLocks noChangeAspect="1" noChangeArrowheads="1"/>
          </p:cNvSpPr>
          <p:nvPr/>
        </p:nvSpPr>
        <p:spPr bwMode="auto">
          <a:xfrm>
            <a:off x="2195513" y="2111375"/>
            <a:ext cx="90487" cy="90488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3937" name="Oval 17"/>
          <p:cNvSpPr>
            <a:spLocks noChangeAspect="1" noChangeArrowheads="1"/>
          </p:cNvSpPr>
          <p:nvPr/>
        </p:nvSpPr>
        <p:spPr bwMode="auto">
          <a:xfrm>
            <a:off x="2195513" y="2111375"/>
            <a:ext cx="90487" cy="90488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3938" name="Oval 18"/>
          <p:cNvSpPr>
            <a:spLocks noChangeAspect="1" noChangeArrowheads="1"/>
          </p:cNvSpPr>
          <p:nvPr/>
        </p:nvSpPr>
        <p:spPr bwMode="auto">
          <a:xfrm>
            <a:off x="2195513" y="1946275"/>
            <a:ext cx="90487" cy="90488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3939" name="Oval 19"/>
          <p:cNvSpPr>
            <a:spLocks noChangeAspect="1" noChangeArrowheads="1"/>
          </p:cNvSpPr>
          <p:nvPr/>
        </p:nvSpPr>
        <p:spPr bwMode="auto">
          <a:xfrm>
            <a:off x="2195513" y="1946275"/>
            <a:ext cx="90487" cy="90488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3940" name="Oval 20"/>
          <p:cNvSpPr>
            <a:spLocks noChangeAspect="1" noChangeArrowheads="1"/>
          </p:cNvSpPr>
          <p:nvPr/>
        </p:nvSpPr>
        <p:spPr bwMode="auto">
          <a:xfrm>
            <a:off x="2195513" y="1077913"/>
            <a:ext cx="90487" cy="90487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3941" name="Line 21"/>
          <p:cNvSpPr>
            <a:spLocks noChangeShapeType="1"/>
          </p:cNvSpPr>
          <p:nvPr/>
        </p:nvSpPr>
        <p:spPr bwMode="auto">
          <a:xfrm rot="5100000">
            <a:off x="1748631" y="1634332"/>
            <a:ext cx="992187" cy="76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910" name="Text Box 22"/>
          <p:cNvSpPr txBox="1">
            <a:spLocks noChangeArrowheads="1"/>
          </p:cNvSpPr>
          <p:nvPr/>
        </p:nvSpPr>
        <p:spPr bwMode="auto">
          <a:xfrm>
            <a:off x="1149350" y="6034088"/>
            <a:ext cx="812800" cy="369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proton</a:t>
            </a:r>
          </a:p>
        </p:txBody>
      </p:sp>
      <p:sp>
        <p:nvSpPr>
          <p:cNvPr id="37911" name="Text Box 23"/>
          <p:cNvSpPr txBox="1">
            <a:spLocks noChangeArrowheads="1"/>
          </p:cNvSpPr>
          <p:nvPr/>
        </p:nvSpPr>
        <p:spPr bwMode="auto">
          <a:xfrm>
            <a:off x="1981200" y="6032500"/>
            <a:ext cx="941388" cy="369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neutron</a:t>
            </a:r>
          </a:p>
        </p:txBody>
      </p:sp>
      <p:pic>
        <p:nvPicPr>
          <p:cNvPr id="37912" name="Picture 2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338" y="0"/>
            <a:ext cx="6016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5" name="Text Box 25"/>
          <p:cNvSpPr txBox="1">
            <a:spLocks noChangeArrowheads="1"/>
          </p:cNvSpPr>
          <p:nvPr/>
        </p:nvSpPr>
        <p:spPr bwMode="auto">
          <a:xfrm>
            <a:off x="5483225" y="4113213"/>
            <a:ext cx="1717675" cy="1077912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good prediction of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spin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parit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 </a:t>
            </a:r>
            <a:r>
              <a:rPr kumimoji="0" lang="el-GR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(-1)</a:t>
            </a:r>
            <a:r>
              <a:rPr kumimoji="0" lang="el-GR" altLang="de-DE" sz="1600" b="0" i="0" u="none" strike="noStrike" kern="1200" cap="none" spc="0" normalizeH="0" baseline="3000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ℓ</a:t>
            </a:r>
            <a:endParaRPr kumimoji="0" lang="en-US" altLang="de-DE" sz="1600" b="0" i="0" u="none" strike="noStrike" kern="1200" cap="none" spc="0" normalizeH="0" baseline="30000" noProof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magnetic moment</a:t>
            </a:r>
            <a:endParaRPr kumimoji="0" lang="el-GR" altLang="de-DE" sz="1600" b="0" i="0" u="none" strike="noStrike" kern="1200" cap="none" spc="0" normalizeH="0" baseline="0" noProof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93946" name="Text Box 26"/>
          <p:cNvSpPr txBox="1">
            <a:spLocks noChangeArrowheads="1"/>
          </p:cNvSpPr>
          <p:nvPr/>
        </p:nvSpPr>
        <p:spPr bwMode="auto">
          <a:xfrm>
            <a:off x="3654425" y="1447800"/>
            <a:ext cx="137001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positive parit</a:t>
            </a: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593947" name="Text Box 27"/>
          <p:cNvSpPr txBox="1">
            <a:spLocks noChangeArrowheads="1"/>
          </p:cNvSpPr>
          <p:nvPr/>
        </p:nvSpPr>
        <p:spPr bwMode="auto">
          <a:xfrm>
            <a:off x="3656013" y="4997450"/>
            <a:ext cx="143668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negative parit</a:t>
            </a: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593948" name="AutoShape 28"/>
          <p:cNvSpPr>
            <a:spLocks/>
          </p:cNvSpPr>
          <p:nvPr/>
        </p:nvSpPr>
        <p:spPr bwMode="auto">
          <a:xfrm>
            <a:off x="3429000" y="1066800"/>
            <a:ext cx="152400" cy="1143000"/>
          </a:xfrm>
          <a:prstGeom prst="rightBrace">
            <a:avLst>
              <a:gd name="adj1" fmla="val 62500"/>
              <a:gd name="adj2" fmla="val 50000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3949" name="AutoShape 29"/>
          <p:cNvSpPr>
            <a:spLocks/>
          </p:cNvSpPr>
          <p:nvPr/>
        </p:nvSpPr>
        <p:spPr bwMode="auto">
          <a:xfrm>
            <a:off x="3429000" y="4495800"/>
            <a:ext cx="152400" cy="1371600"/>
          </a:xfrm>
          <a:prstGeom prst="rightBrace">
            <a:avLst>
              <a:gd name="adj1" fmla="val 75000"/>
              <a:gd name="adj2" fmla="val 50000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74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27" grpId="0"/>
      <p:bldP spid="593945" grpId="0" animBg="1"/>
      <p:bldP spid="593946" grpId="0"/>
      <p:bldP spid="5939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Single-particle energies</a:t>
            </a:r>
          </a:p>
        </p:txBody>
      </p:sp>
      <p:graphicFrame>
        <p:nvGraphicFramePr>
          <p:cNvPr id="38918" name="Object 6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4953000"/>
          <a:ext cx="48895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4" name="Equation" r:id="rId4" imgW="279279" imgH="241195" progId="Equation.3">
                  <p:embed/>
                </p:oleObj>
              </mc:Choice>
              <mc:Fallback>
                <p:oleObj name="Equation" r:id="rId4" imgW="279279" imgH="241195" progId="Equation.3">
                  <p:embed/>
                  <p:pic>
                    <p:nvPicPr>
                      <p:cNvPr id="3891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953000"/>
                        <a:ext cx="488950" cy="4222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338" y="0"/>
            <a:ext cx="6016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85800"/>
            <a:ext cx="9067800" cy="469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754063" y="5580063"/>
            <a:ext cx="7635875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5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Single-particle states observed in odd-A nuclei </a:t>
            </a:r>
            <a:r>
              <a:rPr kumimoji="0" lang="en-US" altLang="de-DE" sz="15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(especially </a:t>
            </a:r>
            <a:r>
              <a:rPr kumimoji="0" lang="en-US" altLang="de-DE" sz="15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one nucleon + doubly magic nucleus </a:t>
            </a:r>
            <a:r>
              <a:rPr kumimoji="0" lang="en-US" altLang="de-DE" sz="15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as </a:t>
            </a:r>
            <a:r>
              <a:rPr kumimoji="0" lang="en-US" altLang="de-DE" sz="1500" b="0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altLang="de-DE" sz="15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He, </a:t>
            </a:r>
            <a:r>
              <a:rPr kumimoji="0" lang="en-US" altLang="de-DE" sz="1500" b="0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16</a:t>
            </a:r>
            <a:r>
              <a:rPr kumimoji="0" lang="en-US" altLang="de-DE" sz="15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O, </a:t>
            </a:r>
            <a:r>
              <a:rPr kumimoji="0" lang="en-US" altLang="de-DE" sz="1500" b="0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40</a:t>
            </a:r>
            <a:r>
              <a:rPr kumimoji="0" lang="en-US" altLang="de-DE" sz="15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Ca) are characterized by the single-particle energies in the shell model picture.</a:t>
            </a:r>
          </a:p>
        </p:txBody>
      </p:sp>
      <p:grpSp>
        <p:nvGrpSpPr>
          <p:cNvPr id="38919" name="Group 12"/>
          <p:cNvGrpSpPr>
            <a:grpSpLocks/>
          </p:cNvGrpSpPr>
          <p:nvPr/>
        </p:nvGrpSpPr>
        <p:grpSpPr bwMode="auto">
          <a:xfrm>
            <a:off x="3498850" y="3505200"/>
            <a:ext cx="311150" cy="366713"/>
            <a:chOff x="3206" y="2759"/>
            <a:chExt cx="196" cy="231"/>
          </a:xfrm>
        </p:grpSpPr>
        <p:sp>
          <p:nvSpPr>
            <p:cNvPr id="38927" name="Text Box 7"/>
            <p:cNvSpPr txBox="1">
              <a:spLocks noChangeArrowheads="1"/>
            </p:cNvSpPr>
            <p:nvPr/>
          </p:nvSpPr>
          <p:spPr bwMode="auto">
            <a:xfrm>
              <a:off x="3206" y="2759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1" i="1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8928" name="Oval 8"/>
            <p:cNvSpPr>
              <a:spLocks noChangeArrowheads="1"/>
            </p:cNvSpPr>
            <p:nvPr/>
          </p:nvSpPr>
          <p:spPr bwMode="auto">
            <a:xfrm>
              <a:off x="3207" y="2784"/>
              <a:ext cx="192" cy="192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8920" name="Group 11"/>
          <p:cNvGrpSpPr>
            <a:grpSpLocks/>
          </p:cNvGrpSpPr>
          <p:nvPr/>
        </p:nvGrpSpPr>
        <p:grpSpPr bwMode="auto">
          <a:xfrm>
            <a:off x="3489325" y="2986088"/>
            <a:ext cx="320675" cy="366712"/>
            <a:chOff x="3600" y="2736"/>
            <a:chExt cx="202" cy="231"/>
          </a:xfrm>
        </p:grpSpPr>
        <p:sp>
          <p:nvSpPr>
            <p:cNvPr id="38925" name="Text Box 9"/>
            <p:cNvSpPr txBox="1">
              <a:spLocks noChangeArrowheads="1"/>
            </p:cNvSpPr>
            <p:nvPr/>
          </p:nvSpPr>
          <p:spPr bwMode="auto">
            <a:xfrm>
              <a:off x="3600" y="273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1" i="1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38926" name="Oval 10"/>
            <p:cNvSpPr>
              <a:spLocks noChangeArrowheads="1"/>
            </p:cNvSpPr>
            <p:nvPr/>
          </p:nvSpPr>
          <p:spPr bwMode="auto">
            <a:xfrm>
              <a:off x="3610" y="2758"/>
              <a:ext cx="192" cy="192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8921" name="Text Box 13"/>
          <p:cNvSpPr txBox="1">
            <a:spLocks noChangeArrowheads="1"/>
          </p:cNvSpPr>
          <p:nvPr/>
        </p:nvSpPr>
        <p:spPr bwMode="auto">
          <a:xfrm>
            <a:off x="5105400" y="4343400"/>
            <a:ext cx="2987675" cy="338138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O: 1/2</a:t>
            </a:r>
            <a:r>
              <a:rPr kumimoji="0" lang="en-US" altLang="de-DE" sz="1600" b="0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state 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already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at 3.1 MeV</a:t>
            </a:r>
            <a:endParaRPr kumimoji="0" lang="el-GR" altLang="de-DE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2078" name="Text Box 14"/>
          <p:cNvSpPr txBox="1">
            <a:spLocks noChangeArrowheads="1"/>
          </p:cNvSpPr>
          <p:nvPr/>
        </p:nvSpPr>
        <p:spPr bwMode="auto">
          <a:xfrm>
            <a:off x="5105400" y="4724400"/>
            <a:ext cx="3436938" cy="584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residual interaction is needed,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to reduce the gap between the shells</a:t>
            </a:r>
            <a:endParaRPr kumimoji="0" lang="en-US" altLang="de-DE" sz="16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923" name="Rectangle 15"/>
          <p:cNvSpPr>
            <a:spLocks noChangeArrowheads="1"/>
          </p:cNvSpPr>
          <p:nvPr/>
        </p:nvSpPr>
        <p:spPr bwMode="auto">
          <a:xfrm>
            <a:off x="5064125" y="1882775"/>
            <a:ext cx="838200" cy="2209800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924" name="AutoShape 16"/>
          <p:cNvSpPr>
            <a:spLocks noChangeArrowheads="1"/>
          </p:cNvSpPr>
          <p:nvPr/>
        </p:nvSpPr>
        <p:spPr bwMode="auto">
          <a:xfrm>
            <a:off x="5410200" y="4114800"/>
            <a:ext cx="228600" cy="2286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36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07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Classic example of anomaly</a:t>
            </a:r>
          </a:p>
        </p:txBody>
      </p:sp>
      <p:graphicFrame>
        <p:nvGraphicFramePr>
          <p:cNvPr id="40966" name="Object 6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3597275"/>
          <a:ext cx="146685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0" name="Equation" r:id="rId4" imgW="838200" imgH="241300" progId="Equation.3">
                  <p:embed/>
                </p:oleObj>
              </mc:Choice>
              <mc:Fallback>
                <p:oleObj name="Equation" r:id="rId4" imgW="838200" imgH="241300" progId="Equation.3">
                  <p:embed/>
                  <p:pic>
                    <p:nvPicPr>
                      <p:cNvPr id="4096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597275"/>
                        <a:ext cx="1466850" cy="4222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338" y="0"/>
            <a:ext cx="6016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73050" y="822325"/>
            <a:ext cx="80327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Several anomalies were observed in shell structures of exotic nuclei: proton-rich or neutron-rich</a:t>
            </a:r>
          </a:p>
        </p:txBody>
      </p:sp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13838" cy="268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09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7924483"/>
              </p:ext>
            </p:extLst>
          </p:nvPr>
        </p:nvGraphicFramePr>
        <p:xfrm>
          <a:off x="3695700" y="3673475"/>
          <a:ext cx="211137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1" name="Equation" r:id="rId8" imgW="1397000" imgH="241300" progId="Equation.3">
                  <p:embed/>
                </p:oleObj>
              </mc:Choice>
              <mc:Fallback>
                <p:oleObj name="Equation" r:id="rId8" imgW="1397000" imgH="241300" progId="Equation.3">
                  <p:embed/>
                  <p:pic>
                    <p:nvPicPr>
                      <p:cNvPr id="409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5700" y="3673475"/>
                        <a:ext cx="2111375" cy="3651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273050" y="4478338"/>
            <a:ext cx="85756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The 2s</a:t>
            </a:r>
            <a:r>
              <a:rPr kumimoji="0" lang="en-US" altLang="de-DE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1/2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orbital (parit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+) and the 1p</a:t>
            </a:r>
            <a:r>
              <a:rPr kumimoji="0" lang="en-US" altLang="de-DE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1/2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orbital (parit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-) 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are inverted ?? (</a:t>
            </a:r>
            <a:r>
              <a:rPr kumimoji="0" lang="en-US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parity inversion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29065" name="Oval 9"/>
          <p:cNvSpPr>
            <a:spLocks noChangeArrowheads="1"/>
          </p:cNvSpPr>
          <p:nvPr/>
        </p:nvSpPr>
        <p:spPr bwMode="auto">
          <a:xfrm>
            <a:off x="6324600" y="2209800"/>
            <a:ext cx="1143000" cy="1981200"/>
          </a:xfrm>
          <a:prstGeom prst="ellipse">
            <a:avLst/>
          </a:prstGeom>
          <a:noFill/>
          <a:ln w="9525" algn="ctr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9066" name="Text Box 10"/>
          <p:cNvSpPr txBox="1">
            <a:spLocks noChangeArrowheads="1"/>
          </p:cNvSpPr>
          <p:nvPr/>
        </p:nvSpPr>
        <p:spPr bwMode="auto">
          <a:xfrm>
            <a:off x="6477000" y="1814513"/>
            <a:ext cx="10477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expected !</a:t>
            </a:r>
          </a:p>
        </p:txBody>
      </p:sp>
      <p:sp>
        <p:nvSpPr>
          <p:cNvPr id="429067" name="Rectangle 11"/>
          <p:cNvSpPr>
            <a:spLocks noChangeArrowheads="1"/>
          </p:cNvSpPr>
          <p:nvPr/>
        </p:nvSpPr>
        <p:spPr bwMode="auto">
          <a:xfrm>
            <a:off x="2514600" y="2590800"/>
            <a:ext cx="3733800" cy="144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9068" name="Line 12"/>
          <p:cNvSpPr>
            <a:spLocks noChangeShapeType="1"/>
          </p:cNvSpPr>
          <p:nvPr/>
        </p:nvSpPr>
        <p:spPr bwMode="auto">
          <a:xfrm>
            <a:off x="2517775" y="2770188"/>
            <a:ext cx="3810000" cy="0"/>
          </a:xfrm>
          <a:prstGeom prst="line">
            <a:avLst/>
          </a:prstGeom>
          <a:noFill/>
          <a:ln w="34925">
            <a:solidFill>
              <a:schemeClr val="fol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9069" name="Line 13"/>
          <p:cNvSpPr>
            <a:spLocks noChangeShapeType="1"/>
          </p:cNvSpPr>
          <p:nvPr/>
        </p:nvSpPr>
        <p:spPr bwMode="auto">
          <a:xfrm>
            <a:off x="2517775" y="3327400"/>
            <a:ext cx="3810000" cy="0"/>
          </a:xfrm>
          <a:prstGeom prst="line">
            <a:avLst/>
          </a:prstGeom>
          <a:noFill/>
          <a:ln w="34925">
            <a:solidFill>
              <a:schemeClr val="fol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69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06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Nilsson-Model (</a:t>
            </a:r>
            <a:r>
              <a:rPr lang="en-US" altLang="de-DE" i="1" smtClean="0"/>
              <a:t>quadrupole interaction</a:t>
            </a:r>
            <a:r>
              <a:rPr lang="en-US" altLang="de-DE" smtClean="0"/>
              <a:t>)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0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4854575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5029200" y="1090613"/>
            <a:ext cx="4114800" cy="378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Nilsson model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is a single-particle model for deformed nuclei.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with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For characterizing states asymptotic quantum numbers </a:t>
            </a:r>
            <a:r>
              <a:rPr kumimoji="0" lang="el-GR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Ω</a:t>
            </a:r>
            <a:r>
              <a:rPr kumimoji="0" lang="el-GR" altLang="de-DE" sz="1600" b="0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</a:t>
            </a:r>
            <a:r>
              <a:rPr kumimoji="0" lang="de-DE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[Nn</a:t>
            </a:r>
            <a:r>
              <a:rPr kumimoji="0" lang="de-DE" altLang="de-DE" sz="16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z</a:t>
            </a:r>
            <a:r>
              <a:rPr kumimoji="0" lang="el-GR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Λ</a:t>
            </a:r>
            <a:r>
              <a:rPr kumimoji="0" lang="de-DE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] 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are used</a:t>
            </a:r>
            <a:r>
              <a:rPr kumimoji="0" lang="de-DE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de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Ω</a:t>
            </a:r>
            <a:r>
              <a:rPr kumimoji="0" lang="de-DE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projection of the total particle angular momentum onto the symmetry axis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de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</a:t>
            </a:r>
            <a:r>
              <a:rPr kumimoji="0" lang="de-DE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parity of the wave function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de-DE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total number of oscillator quanta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de-DE" altLang="de-DE" sz="12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</a:t>
            </a:r>
            <a:r>
              <a:rPr kumimoji="0" lang="de-DE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number of nodes of the radial wave function in z-direction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de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Λ</a:t>
            </a:r>
            <a:r>
              <a:rPr kumimoji="0" lang="de-DE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projection of the angular momentum ℓ onto the symmetry axis</a:t>
            </a:r>
          </a:p>
        </p:txBody>
      </p:sp>
      <p:graphicFrame>
        <p:nvGraphicFramePr>
          <p:cNvPr id="43014" name="Object 6"/>
          <p:cNvGraphicFramePr>
            <a:graphicFrameLocks noChangeAspect="1"/>
          </p:cNvGraphicFramePr>
          <p:nvPr/>
        </p:nvGraphicFramePr>
        <p:xfrm>
          <a:off x="5095875" y="1828800"/>
          <a:ext cx="3995738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2" name="Equation" r:id="rId5" imgW="3187700" imgH="419100" progId="Equation.3">
                  <p:embed/>
                </p:oleObj>
              </mc:Choice>
              <mc:Fallback>
                <p:oleObj name="Equation" r:id="rId5" imgW="3187700" imgH="419100" progId="Equation.3">
                  <p:embed/>
                  <p:pic>
                    <p:nvPicPr>
                      <p:cNvPr id="4301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75" y="1828800"/>
                        <a:ext cx="3995738" cy="52546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5" name="Object 7"/>
          <p:cNvGraphicFramePr>
            <a:graphicFrameLocks noChangeAspect="1"/>
          </p:cNvGraphicFramePr>
          <p:nvPr/>
        </p:nvGraphicFramePr>
        <p:xfrm>
          <a:off x="5578475" y="2438400"/>
          <a:ext cx="1479550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3" name="Equation" r:id="rId7" imgW="1180588" imgH="431613" progId="Equation.3">
                  <p:embed/>
                </p:oleObj>
              </mc:Choice>
              <mc:Fallback>
                <p:oleObj name="Equation" r:id="rId7" imgW="1180588" imgH="431613" progId="Equation.3">
                  <p:embed/>
                  <p:pic>
                    <p:nvPicPr>
                      <p:cNvPr id="4301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8475" y="2438400"/>
                        <a:ext cx="1479550" cy="54133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6" name="Object 8"/>
          <p:cNvGraphicFramePr>
            <a:graphicFrameLocks noChangeAspect="1"/>
          </p:cNvGraphicFramePr>
          <p:nvPr/>
        </p:nvGraphicFramePr>
        <p:xfrm>
          <a:off x="7199313" y="2438400"/>
          <a:ext cx="1479550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4" name="Equation" r:id="rId9" imgW="1180588" imgH="431613" progId="Equation.3">
                  <p:embed/>
                </p:oleObj>
              </mc:Choice>
              <mc:Fallback>
                <p:oleObj name="Equation" r:id="rId9" imgW="1180588" imgH="431613" progId="Equation.3">
                  <p:embed/>
                  <p:pic>
                    <p:nvPicPr>
                      <p:cNvPr id="4301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9313" y="2438400"/>
                        <a:ext cx="1479550" cy="54133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5241925" y="5345113"/>
            <a:ext cx="2225675" cy="739775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ground state of  </a:t>
            </a:r>
            <a:r>
              <a:rPr kumimoji="0" lang="en-US" altLang="de-DE" sz="1400" b="1" i="1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11</a:t>
            </a: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Be: </a:t>
            </a: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intruder</a:t>
            </a: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-configuration ! </a:t>
            </a: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1s</a:t>
            </a:r>
            <a:r>
              <a:rPr kumimoji="0" lang="en-US" altLang="de-DE" sz="1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1/2</a:t>
            </a: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0d</a:t>
            </a:r>
            <a:r>
              <a:rPr kumimoji="0" lang="en-US" altLang="de-DE" sz="1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5/2</a:t>
            </a: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und 0d</a:t>
            </a:r>
            <a:r>
              <a:rPr kumimoji="0" lang="en-US" altLang="de-DE" sz="1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3/2</a:t>
            </a:r>
          </a:p>
        </p:txBody>
      </p:sp>
      <p:sp>
        <p:nvSpPr>
          <p:cNvPr id="43018" name="Oval 10"/>
          <p:cNvSpPr>
            <a:spLocks noChangeArrowheads="1"/>
          </p:cNvSpPr>
          <p:nvPr/>
        </p:nvSpPr>
        <p:spPr bwMode="auto">
          <a:xfrm>
            <a:off x="2362200" y="2438400"/>
            <a:ext cx="457200" cy="4572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019" name="Oval 11"/>
          <p:cNvSpPr>
            <a:spLocks noChangeArrowheads="1"/>
          </p:cNvSpPr>
          <p:nvPr/>
        </p:nvSpPr>
        <p:spPr bwMode="auto">
          <a:xfrm>
            <a:off x="2428875" y="4191000"/>
            <a:ext cx="457200" cy="4572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244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dirty="0" smtClean="0"/>
              <a:t>Formation of halos and the s-orbital</a:t>
            </a:r>
          </a:p>
        </p:txBody>
      </p:sp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273050" y="762000"/>
            <a:ext cx="7231063" cy="3698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lang="en-US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component in the ground state is essential f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 creating a halo structure.</a:t>
            </a:r>
            <a:endParaRPr kumimoji="0" lang="en-US" altLang="de-DE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036" name="Line 5"/>
          <p:cNvSpPr>
            <a:spLocks noChangeShapeType="1"/>
          </p:cNvSpPr>
          <p:nvPr/>
        </p:nvSpPr>
        <p:spPr bwMode="auto">
          <a:xfrm>
            <a:off x="381000" y="1066800"/>
            <a:ext cx="154781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037" name="Text Box 6"/>
          <p:cNvSpPr txBox="1">
            <a:spLocks noChangeArrowheads="1"/>
          </p:cNvSpPr>
          <p:nvPr/>
        </p:nvSpPr>
        <p:spPr bwMode="auto">
          <a:xfrm>
            <a:off x="273050" y="1252538"/>
            <a:ext cx="193516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Schrödinger equation:</a:t>
            </a:r>
            <a:endParaRPr kumimoji="0" lang="de-DE" altLang="de-DE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4039" name="Object 8"/>
          <p:cNvGraphicFramePr>
            <a:graphicFrameLocks noChangeAspect="1"/>
          </p:cNvGraphicFramePr>
          <p:nvPr/>
        </p:nvGraphicFramePr>
        <p:xfrm>
          <a:off x="5384800" y="1316038"/>
          <a:ext cx="14732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5" name="Equation" r:id="rId4" imgW="1473200" imgH="228600" progId="Equation.3">
                  <p:embed/>
                </p:oleObj>
              </mc:Choice>
              <mc:Fallback>
                <p:oleObj name="Equation" r:id="rId4" imgW="1473200" imgH="228600" progId="Equation.3">
                  <p:embed/>
                  <p:pic>
                    <p:nvPicPr>
                      <p:cNvPr id="4403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4800" y="1316038"/>
                        <a:ext cx="14732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41" name="Text Box 10"/>
          <p:cNvSpPr txBox="1">
            <a:spLocks noChangeArrowheads="1"/>
          </p:cNvSpPr>
          <p:nvPr/>
        </p:nvSpPr>
        <p:spPr bwMode="auto">
          <a:xfrm>
            <a:off x="4146550" y="2360613"/>
            <a:ext cx="36957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centrifugal barrier 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ℓ = 0 f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 s-wave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4042" name="Line 11"/>
          <p:cNvSpPr>
            <a:spLocks noChangeShapeType="1"/>
          </p:cNvSpPr>
          <p:nvPr/>
        </p:nvSpPr>
        <p:spPr bwMode="auto">
          <a:xfrm>
            <a:off x="4495800" y="2322513"/>
            <a:ext cx="533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043" name="Text Box 12"/>
          <p:cNvSpPr txBox="1">
            <a:spLocks noChangeArrowheads="1"/>
          </p:cNvSpPr>
          <p:nvPr/>
        </p:nvSpPr>
        <p:spPr bwMode="auto">
          <a:xfrm>
            <a:off x="273050" y="3700463"/>
            <a:ext cx="483235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neutron-rich nuclei (</a:t>
            </a:r>
            <a:r>
              <a:rPr kumimoji="0" lang="en-US" altLang="de-DE" sz="1800" b="0" i="0" u="none" strike="noStrike" kern="1200" cap="none" spc="0" normalizeH="0" baseline="3000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11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Be, </a:t>
            </a:r>
            <a:r>
              <a:rPr kumimoji="0" lang="en-US" altLang="de-DE" sz="1800" b="0" i="0" u="none" strike="noStrike" kern="1200" cap="none" spc="0" normalizeH="0" baseline="3000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11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Li)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800" b="0" i="0" u="none" strike="noStrike" kern="1200" cap="none" spc="0" normalizeH="0" baseline="0" noProof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→ instable: flat nuclear potential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→ the wave function is extended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→ f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 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s-orbitals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, the radial extension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 is not blocked by the centrifugal barrier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 ( 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halo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)</a:t>
            </a:r>
            <a:endParaRPr kumimoji="0" lang="en-US" altLang="de-DE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4044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90925"/>
            <a:ext cx="3886200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5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7375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6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338" y="0"/>
            <a:ext cx="6016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2284413" y="1224000"/>
                <a:ext cx="2305246" cy="4166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den>
                          </m:f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e>
                      </m:d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l-G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413" y="1224000"/>
                <a:ext cx="2305246" cy="416653"/>
              </a:xfrm>
              <a:prstGeom prst="rect">
                <a:avLst/>
              </a:prstGeom>
              <a:blipFill>
                <a:blip r:embed="rId9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2208213" y="1935603"/>
                <a:ext cx="3322063" cy="4166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𝑑𝑢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</m:e>
                          </m:d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ℓ∙</m:t>
                              </m:r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ℓ+1</m:t>
                                  </m:r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213" y="1935603"/>
                <a:ext cx="3322063" cy="416653"/>
              </a:xfrm>
              <a:prstGeom prst="rect">
                <a:avLst/>
              </a:prstGeom>
              <a:blipFill>
                <a:blip r:embed="rId10"/>
                <a:stretch>
                  <a:fillRect l="-734" b="-14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60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dirty="0" smtClean="0">
                <a:ea typeface="Arial Unicode MS" pitchFamily="34" charset="-128"/>
              </a:rPr>
              <a:t>Halo nuclei</a:t>
            </a:r>
            <a:endParaRPr lang="de-DE" altLang="de-DE" dirty="0" smtClean="0">
              <a:ea typeface="Arial Unicode MS" pitchFamily="34" charset="-128"/>
            </a:endParaRPr>
          </a:p>
        </p:txBody>
      </p:sp>
      <p:graphicFrame>
        <p:nvGraphicFramePr>
          <p:cNvPr id="46083" name="Object 3"/>
          <p:cNvGraphicFramePr>
            <a:graphicFrameLocks noChangeAspect="1"/>
          </p:cNvGraphicFramePr>
          <p:nvPr/>
        </p:nvGraphicFramePr>
        <p:xfrm>
          <a:off x="6045200" y="1438275"/>
          <a:ext cx="95567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6" name="Equation" r:id="rId3" imgW="761669" imgH="418918" progId="Equation.3">
                  <p:embed/>
                </p:oleObj>
              </mc:Choice>
              <mc:Fallback>
                <p:oleObj name="Equation" r:id="rId3" imgW="761669" imgH="418918" progId="Equation.3">
                  <p:embed/>
                  <p:pic>
                    <p:nvPicPr>
                      <p:cNvPr id="4608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5200" y="1438275"/>
                        <a:ext cx="955675" cy="52546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8981" name="Text Box 5"/>
          <p:cNvSpPr txBox="1">
            <a:spLocks noChangeArrowheads="1"/>
          </p:cNvSpPr>
          <p:nvPr/>
        </p:nvSpPr>
        <p:spPr bwMode="auto">
          <a:xfrm>
            <a:off x="179388" y="4083050"/>
            <a:ext cx="607536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Arial" panose="020B0604020202020204" pitchFamily="34" charset="0"/>
              </a:rPr>
              <a:t>The smaller the binding energy, the more extended is the wave function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1439863" y="685800"/>
            <a:ext cx="40957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What can we expect at the neutron-dripline?</a:t>
            </a:r>
            <a:endParaRPr kumimoji="0" lang="en-US" altLang="de-DE" sz="16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5105400" cy="223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38985" name="Group 9"/>
          <p:cNvGraphicFramePr>
            <a:graphicFrameLocks noGrp="1"/>
          </p:cNvGraphicFramePr>
          <p:nvPr/>
        </p:nvGraphicFramePr>
        <p:xfrm>
          <a:off x="5715000" y="4500563"/>
          <a:ext cx="3276600" cy="1141413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5243654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066859324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75409566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901711694"/>
                    </a:ext>
                  </a:extLst>
                </a:gridCol>
              </a:tblGrid>
              <a:tr h="303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3399"/>
                        </a:buClr>
                        <a:defRPr>
                          <a:solidFill>
                            <a:srgbClr val="003399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3399"/>
                        </a:buClr>
                        <a:defRPr>
                          <a:solidFill>
                            <a:srgbClr val="003399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κ</a:t>
                      </a:r>
                      <a:r>
                        <a:rPr kumimoji="0" lang="de-DE" altLang="de-DE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l-GR" altLang="de-DE" sz="12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3399"/>
                        </a:buClr>
                        <a:defRPr>
                          <a:solidFill>
                            <a:srgbClr val="003399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3399"/>
                        </a:buClr>
                        <a:defRPr>
                          <a:solidFill>
                            <a:srgbClr val="003399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</a:t>
                      </a:r>
                      <a:r>
                        <a:rPr kumimoji="0" lang="el-GR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κ</a:t>
                      </a:r>
                      <a:r>
                        <a:rPr kumimoji="0" lang="de-DE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de-DE" alt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r</a:t>
                      </a:r>
                      <a:endParaRPr kumimoji="0" lang="el-GR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2040815"/>
                  </a:ext>
                </a:extLst>
              </a:tr>
              <a:tr h="279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3399"/>
                        </a:buClr>
                        <a:defRPr>
                          <a:solidFill>
                            <a:srgbClr val="003399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7 MeV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3399"/>
                        </a:buClr>
                        <a:defRPr>
                          <a:solidFill>
                            <a:srgbClr val="003399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0.35 fm</a:t>
                      </a:r>
                      <a:r>
                        <a:rPr kumimoji="0" lang="de-DE" altLang="de-DE" sz="1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3399"/>
                        </a:buClr>
                        <a:defRPr>
                          <a:solidFill>
                            <a:srgbClr val="003399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0.6 fm</a:t>
                      </a:r>
                      <a:r>
                        <a:rPr kumimoji="0" lang="de-DE" altLang="de-DE" sz="1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3399"/>
                        </a:buClr>
                        <a:defRPr>
                          <a:solidFill>
                            <a:srgbClr val="003399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1.7 fm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1740910"/>
                  </a:ext>
                </a:extLst>
              </a:tr>
              <a:tr h="279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3399"/>
                        </a:buClr>
                        <a:defRPr>
                          <a:solidFill>
                            <a:srgbClr val="003399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 MeV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3399"/>
                        </a:buClr>
                        <a:defRPr>
                          <a:solidFill>
                            <a:srgbClr val="003399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0.05 fm</a:t>
                      </a:r>
                      <a:r>
                        <a:rPr kumimoji="0" lang="de-DE" altLang="de-DE" sz="1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3399"/>
                        </a:buClr>
                        <a:defRPr>
                          <a:solidFill>
                            <a:srgbClr val="003399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0.2 fm</a:t>
                      </a:r>
                      <a:r>
                        <a:rPr kumimoji="0" lang="de-DE" altLang="de-DE" sz="1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3399"/>
                        </a:buClr>
                        <a:defRPr>
                          <a:solidFill>
                            <a:srgbClr val="003399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4.5 fm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727914"/>
                  </a:ext>
                </a:extLst>
              </a:tr>
              <a:tr h="279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3399"/>
                        </a:buClr>
                        <a:defRPr>
                          <a:solidFill>
                            <a:srgbClr val="003399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0.1 MeV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3399"/>
                        </a:buClr>
                        <a:defRPr>
                          <a:solidFill>
                            <a:srgbClr val="003399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0.005 fm</a:t>
                      </a:r>
                      <a:r>
                        <a:rPr kumimoji="0" lang="de-DE" altLang="de-DE" sz="1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3399"/>
                        </a:buClr>
                        <a:defRPr>
                          <a:solidFill>
                            <a:srgbClr val="003399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0.07 fm</a:t>
                      </a:r>
                      <a:r>
                        <a:rPr kumimoji="0" lang="de-DE" altLang="de-DE" sz="1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3399"/>
                        </a:buClr>
                        <a:defRPr>
                          <a:solidFill>
                            <a:srgbClr val="003399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14 fm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4751057"/>
                  </a:ext>
                </a:extLst>
              </a:tr>
            </a:tbl>
          </a:graphicData>
        </a:graphic>
      </p:graphicFrame>
      <p:graphicFrame>
        <p:nvGraphicFramePr>
          <p:cNvPr id="639014" name="Object 38"/>
          <p:cNvGraphicFramePr>
            <a:graphicFrameLocks noChangeAspect="1"/>
          </p:cNvGraphicFramePr>
          <p:nvPr/>
        </p:nvGraphicFramePr>
        <p:xfrm>
          <a:off x="1524000" y="3349625"/>
          <a:ext cx="2022475" cy="73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7" name="Equation" r:id="rId6" imgW="1612900" imgH="584200" progId="Equation.3">
                  <p:embed/>
                </p:oleObj>
              </mc:Choice>
              <mc:Fallback>
                <p:oleObj name="Equation" r:id="rId6" imgW="1612900" imgH="584200" progId="Equation.3">
                  <p:embed/>
                  <p:pic>
                    <p:nvPicPr>
                      <p:cNvPr id="639014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349625"/>
                        <a:ext cx="2022475" cy="73501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117" name="Text Box 39"/>
          <p:cNvSpPr txBox="1">
            <a:spLocks noChangeArrowheads="1"/>
          </p:cNvSpPr>
          <p:nvPr/>
        </p:nvSpPr>
        <p:spPr bwMode="auto">
          <a:xfrm>
            <a:off x="5937250" y="1079500"/>
            <a:ext cx="29035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wave function outside of the potential</a:t>
            </a:r>
          </a:p>
        </p:txBody>
      </p:sp>
      <p:pic>
        <p:nvPicPr>
          <p:cNvPr id="46118" name="Picture 4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7375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119" name="Grafik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0"/>
            <a:ext cx="690562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1520825" y="4500000"/>
                <a:ext cx="2822632" cy="46859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4∙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825" y="4500000"/>
                <a:ext cx="2822632" cy="46859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6045200" y="2134800"/>
                <a:ext cx="2906052" cy="37587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3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3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de-DE" sz="13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3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3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3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sSup>
                            <m:sSupPr>
                              <m:ctrlPr>
                                <a:rPr lang="de-DE" sz="13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sz="1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≈0.05∙</m:t>
                      </m:r>
                      <m:r>
                        <a:rPr lang="de-DE" sz="1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𝑀𝑒𝑉</m:t>
                          </m:r>
                        </m:e>
                      </m:d>
                      <m:r>
                        <a:rPr lang="de-DE" sz="1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𝑓𝑚</m:t>
                              </m:r>
                            </m:e>
                            <m:sup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de-DE" sz="13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200" y="2134800"/>
                <a:ext cx="2906052" cy="375872"/>
              </a:xfrm>
              <a:prstGeom prst="rect">
                <a:avLst/>
              </a:prstGeom>
              <a:blipFill>
                <a:blip r:embed="rId11"/>
                <a:stretch>
                  <a:fillRect l="-420" b="-1451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223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8981" grpId="0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Halo nuclei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338" y="0"/>
            <a:ext cx="6016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7963"/>
            <a:ext cx="9177338" cy="499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136525" y="571500"/>
            <a:ext cx="900747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Anomalies of the shell structure was first observed 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                             </a:t>
            </a:r>
            <a:r>
              <a:rPr kumimoji="0" lang="en-US" altLang="de-DE" sz="1800" b="1" i="0" u="none" strike="noStrike" kern="120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11</a:t>
            </a:r>
            <a:r>
              <a:rPr kumimoji="0" lang="en-US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Be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(Z=4, N=7)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      and           </a:t>
            </a:r>
            <a:r>
              <a:rPr kumimoji="0" lang="en-US" altLang="de-DE" sz="1800" b="1" i="0" u="none" strike="noStrike" kern="120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11</a:t>
            </a:r>
            <a:r>
              <a:rPr kumimoji="0" lang="en-US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Li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(Z=3, N=8)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the most famous       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one-neutron halo         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and       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two-neutron halo-nuclei</a:t>
            </a: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495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dirty="0" smtClean="0">
                <a:cs typeface="Arial" panose="020B0604020202020204" pitchFamily="34" charset="0"/>
              </a:rPr>
              <a:t>Change of the</a:t>
            </a:r>
            <a:r>
              <a:rPr lang="de-DE" altLang="de-DE" dirty="0" smtClean="0"/>
              <a:t> </a:t>
            </a:r>
            <a:r>
              <a:rPr lang="en-US" altLang="de-DE" dirty="0" smtClean="0"/>
              <a:t>magic number near </a:t>
            </a:r>
            <a:r>
              <a:rPr lang="de-DE" altLang="de-DE" dirty="0" smtClean="0"/>
              <a:t>N=8: </a:t>
            </a:r>
            <a:r>
              <a:rPr lang="de-DE" altLang="de-DE" baseline="30000" dirty="0" smtClean="0">
                <a:solidFill>
                  <a:schemeClr val="tx1"/>
                </a:solidFill>
              </a:rPr>
              <a:t>12</a:t>
            </a:r>
            <a:r>
              <a:rPr lang="de-DE" altLang="de-DE" dirty="0" smtClean="0">
                <a:solidFill>
                  <a:schemeClr val="tx1"/>
                </a:solidFill>
              </a:rPr>
              <a:t>Be</a:t>
            </a:r>
          </a:p>
        </p:txBody>
      </p:sp>
      <p:pic>
        <p:nvPicPr>
          <p:cNvPr id="49157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90550"/>
            <a:ext cx="3546475" cy="3235325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338" y="0"/>
            <a:ext cx="6016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5204" name="Text Box 4"/>
          <p:cNvSpPr txBox="1">
            <a:spLocks noChangeArrowheads="1"/>
          </p:cNvSpPr>
          <p:nvPr/>
        </p:nvSpPr>
        <p:spPr bwMode="auto">
          <a:xfrm>
            <a:off x="4478338" y="838200"/>
            <a:ext cx="433863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 the magic number changed only in halo nuclei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400" b="0" i="0" u="none" strike="noStrike" kern="1200" cap="none" spc="0" normalizeH="0" baseline="0" noProof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No! It holds also f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de-DE" sz="1600" b="0" i="0" u="none" strike="noStrike" kern="120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12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Be.</a:t>
            </a:r>
          </a:p>
        </p:txBody>
      </p:sp>
      <p:pic>
        <p:nvPicPr>
          <p:cNvPr id="4352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5" y="2543175"/>
            <a:ext cx="4689475" cy="38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520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29088"/>
            <a:ext cx="2697163" cy="18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5208" name="Text Box 8"/>
          <p:cNvSpPr txBox="1">
            <a:spLocks noChangeArrowheads="1"/>
          </p:cNvSpPr>
          <p:nvPr/>
        </p:nvSpPr>
        <p:spPr bwMode="auto">
          <a:xfrm>
            <a:off x="4478338" y="1752600"/>
            <a:ext cx="4208462" cy="646113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This observation indicates a universal evolution of the shell structure.</a:t>
            </a:r>
          </a:p>
        </p:txBody>
      </p:sp>
    </p:spTree>
    <p:extLst>
      <p:ext uri="{BB962C8B-B14F-4D97-AF65-F5344CB8AC3E}">
        <p14:creationId xmlns:p14="http://schemas.microsoft.com/office/powerpoint/2010/main" val="408409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5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0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de-DE" smtClean="0"/>
              <a:t>Simplified picture of monopole effects of the tensor force</a:t>
            </a:r>
            <a:br>
              <a:rPr lang="en-US" altLang="de-DE" smtClean="0"/>
            </a:br>
            <a:r>
              <a:rPr lang="en-US" altLang="de-DE" sz="1400" smtClean="0">
                <a:solidFill>
                  <a:srgbClr val="000000"/>
                </a:solidFill>
              </a:rPr>
              <a:t>nucleon-nucleon residual interaction</a:t>
            </a:r>
            <a:endParaRPr lang="en-US" altLang="de-DE" smtClean="0">
              <a:cs typeface="Times New Roman" panose="02020603050405020304" pitchFamily="18" charset="0"/>
            </a:endParaRP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338" y="0"/>
            <a:ext cx="6016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273050" y="838200"/>
            <a:ext cx="86423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The specific 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proton-neutron interaction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( </a:t>
            </a:r>
            <a:r>
              <a:rPr kumimoji="0" lang="en-US" alt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monopole term of the tensor-force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) can change the single-particle order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depending on the proton-neutron ratio of the nucleus.</a:t>
            </a:r>
            <a:endParaRPr kumimoji="0" lang="en-US" altLang="de-DE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273050" y="1600200"/>
            <a:ext cx="50609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The strong attractive p-n force between  J</a:t>
            </a:r>
            <a:r>
              <a:rPr kumimoji="0" lang="en-US" altLang="de-DE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&gt;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and J</a:t>
            </a:r>
            <a:r>
              <a:rPr kumimoji="0" lang="en-US" altLang="de-DE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&lt;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orbitals ( for example, </a:t>
            </a:r>
            <a:r>
              <a:rPr kumimoji="0" lang="el-GR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</a:t>
            </a:r>
            <a:r>
              <a:rPr kumimoji="0" lang="en-US" altLang="de-DE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3/2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kumimoji="0" lang="el-GR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ν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</a:t>
            </a:r>
            <a:r>
              <a:rPr kumimoji="0" lang="en-US" altLang="de-DE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1/2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)</a:t>
            </a:r>
            <a:endParaRPr kumimoji="0" lang="el-GR" alt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9067800" cy="325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5224007" y="1526018"/>
                <a:ext cx="1014187" cy="4805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de-DE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140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&gt;</m:t>
                                </m:r>
                                <m:r>
                                  <a:rPr lang="de-DE" sz="14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: ℓ+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de-DE" sz="14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de-DE" sz="1400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de-DE" sz="14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: ℓ−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de-DE" sz="14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4007" y="1526018"/>
                <a:ext cx="1014187" cy="480581"/>
              </a:xfrm>
              <a:prstGeom prst="rect">
                <a:avLst/>
              </a:prstGeom>
              <a:blipFill>
                <a:blip r:embed="rId6"/>
                <a:stretch>
                  <a:fillRect l="-86145" t="-222785" r="-42169" b="-32531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345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deuteron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000" y="720000"/>
            <a:ext cx="2952750" cy="14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/>
          </p:nvPr>
        </p:nvGraphicFramePr>
        <p:xfrm>
          <a:off x="900000" y="849888"/>
          <a:ext cx="3023928" cy="3149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59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784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mass (MeV/c</a:t>
                      </a:r>
                      <a:r>
                        <a:rPr lang="en-US" sz="16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1875.61</a:t>
                      </a:r>
                    </a:p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6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charge (e)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35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l-GR" sz="1600" baseline="30000" dirty="0" smtClean="0">
                          <a:latin typeface="Times New Roman"/>
                          <a:cs typeface="Times New Roman"/>
                        </a:rPr>
                        <a:t>π</a:t>
                      </a:r>
                      <a:endParaRPr lang="en-US" sz="16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6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sz="16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600" baseline="30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1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binding energy (MeV)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2.2245</a:t>
                      </a:r>
                    </a:p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06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magnetic moment (</a:t>
                      </a:r>
                      <a:r>
                        <a:rPr lang="el-GR" sz="1600" dirty="0" smtClean="0">
                          <a:latin typeface="Times New Roman"/>
                          <a:cs typeface="Times New Roman"/>
                        </a:rPr>
                        <a:t>μ</a:t>
                      </a:r>
                      <a:r>
                        <a:rPr lang="de-DE" sz="1600" baseline="-25000" dirty="0" smtClean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lang="de-DE" sz="1600" dirty="0" smtClean="0">
                          <a:latin typeface="Times New Roman"/>
                          <a:cs typeface="Times New Roman"/>
                        </a:rPr>
                        <a:t>)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0.8574</a:t>
                      </a:r>
                    </a:p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quadrupole moment (b)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0.0029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3852000" y="3060000"/>
                <a:ext cx="5299977" cy="341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0.8798 </a:t>
                </a:r>
                <a:r>
                  <a:rPr lang="el-GR" sz="1600" dirty="0" smtClean="0">
                    <a:latin typeface="Times New Roman"/>
                    <a:cs typeface="Times New Roman"/>
                  </a:rPr>
                  <a:t>μ</a:t>
                </a:r>
                <a:r>
                  <a:rPr lang="de-DE" sz="1600" baseline="-25000" dirty="0" smtClean="0">
                    <a:latin typeface="Times New Roman"/>
                    <a:cs typeface="Times New Roman"/>
                  </a:rPr>
                  <a:t>N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 = </a:t>
                </a:r>
                <a:r>
                  <a:rPr lang="el-GR" sz="16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de-DE" sz="1600" baseline="-250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de-DE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de-DE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PrePr>
                      <m:sub>
                        <m:r>
                          <a:rPr lang="de-DE" sz="160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de-DE" sz="1600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  <m:e>
                        <m:r>
                          <a:rPr lang="de-DE" sz="1600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</m:sPre>
                  </m:oMath>
                </a14:m>
                <a:r>
                  <a:rPr lang="de-DE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de-DE" sz="1100" dirty="0" smtClean="0">
                    <a:latin typeface="Times New Roman"/>
                    <a:cs typeface="Times New Roman"/>
                  </a:rPr>
                  <a:t>→ </a:t>
                </a:r>
                <a:r>
                  <a:rPr lang="en-US" sz="1100" dirty="0" smtClean="0">
                    <a:latin typeface="Times New Roman"/>
                    <a:cs typeface="Times New Roman"/>
                  </a:rPr>
                  <a:t>the deuteron can not be a pure </a:t>
                </a:r>
                <a:r>
                  <a:rPr lang="en-US" sz="1100" b="1" i="1" dirty="0" smtClean="0">
                    <a:latin typeface="Times New Roman"/>
                    <a:cs typeface="Times New Roman"/>
                  </a:rPr>
                  <a:t>s</a:t>
                </a:r>
                <a:r>
                  <a:rPr lang="en-US" sz="1100" dirty="0" smtClean="0">
                    <a:latin typeface="Times New Roman"/>
                    <a:cs typeface="Times New Roman"/>
                  </a:rPr>
                  <a:t> state! </a:t>
                </a:r>
                <a:r>
                  <a:rPr lang="en-US" sz="1100" dirty="0" smtClean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~ 96% s and 4% d</a:t>
                </a:r>
                <a:r>
                  <a:rPr lang="en-US" sz="1000" dirty="0" smtClean="0">
                    <a:latin typeface="Times New Roman"/>
                    <a:cs typeface="Times New Roman"/>
                  </a:rPr>
                  <a:t>.</a:t>
                </a:r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2000" y="3060000"/>
                <a:ext cx="5299977" cy="341440"/>
              </a:xfrm>
              <a:prstGeom prst="rect">
                <a:avLst/>
              </a:prstGeom>
              <a:blipFill>
                <a:blip r:embed="rId4"/>
                <a:stretch>
                  <a:fillRect l="-690" t="-3571" b="-232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/>
          <p:cNvSpPr txBox="1"/>
          <p:nvPr/>
        </p:nvSpPr>
        <p:spPr>
          <a:xfrm>
            <a:off x="3852000" y="3661200"/>
            <a:ext cx="3094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spherical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consistent with </a:t>
            </a:r>
            <a:r>
              <a:rPr lang="en-US" sz="1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s/d-ratio = 96/4</a:t>
            </a:r>
            <a:endParaRPr lang="en-US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4032000" y="1884156"/>
            <a:ext cx="872119" cy="698564"/>
            <a:chOff x="4032000" y="1884156"/>
            <a:chExt cx="872119" cy="698564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0646" y="1884156"/>
              <a:ext cx="430721" cy="698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Pfeil nach oben 5"/>
            <p:cNvSpPr/>
            <p:nvPr/>
          </p:nvSpPr>
          <p:spPr>
            <a:xfrm>
              <a:off x="4032000" y="1908000"/>
              <a:ext cx="144016" cy="298884"/>
            </a:xfrm>
            <a:prstGeom prst="upArrow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feil nach oben 8"/>
            <p:cNvSpPr/>
            <p:nvPr/>
          </p:nvSpPr>
          <p:spPr>
            <a:xfrm>
              <a:off x="4032000" y="2268000"/>
              <a:ext cx="144016" cy="298884"/>
            </a:xfrm>
            <a:prstGeom prst="upArrow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4716000" y="1908000"/>
              <a:ext cx="188119" cy="276999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r>
                <a:rPr lang="en-US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4716000" y="2196000"/>
              <a:ext cx="188119" cy="276999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r>
                <a:rPr lang="en-US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</p:grpSp>
      <p:sp>
        <p:nvSpPr>
          <p:cNvPr id="10" name="Textfeld 9"/>
          <p:cNvSpPr txBox="1"/>
          <p:nvPr/>
        </p:nvSpPr>
        <p:spPr>
          <a:xfrm>
            <a:off x="720000" y="6237312"/>
            <a:ext cx="6617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deuteron is an ideal candidate for  tests of our basic understanding of nuclear physics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056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55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914400" y="620713"/>
            <a:ext cx="7667625" cy="5419725"/>
            <a:chOff x="654" y="403"/>
            <a:chExt cx="5233" cy="3414"/>
          </a:xfrm>
        </p:grpSpPr>
        <p:pic>
          <p:nvPicPr>
            <p:cNvPr id="1950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" y="403"/>
              <a:ext cx="5154" cy="3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4F2F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502" name="Freeform 4"/>
            <p:cNvSpPr>
              <a:spLocks noChangeAspect="1"/>
            </p:cNvSpPr>
            <p:nvPr/>
          </p:nvSpPr>
          <p:spPr bwMode="auto">
            <a:xfrm>
              <a:off x="733" y="445"/>
              <a:ext cx="4846" cy="3338"/>
            </a:xfrm>
            <a:custGeom>
              <a:avLst/>
              <a:gdLst>
                <a:gd name="T0" fmla="*/ 99 w 4801"/>
                <a:gd name="T1" fmla="*/ 3610 h 3286"/>
                <a:gd name="T2" fmla="*/ 223 w 4801"/>
                <a:gd name="T3" fmla="*/ 3508 h 3286"/>
                <a:gd name="T4" fmla="*/ 323 w 4801"/>
                <a:gd name="T5" fmla="*/ 3473 h 3286"/>
                <a:gd name="T6" fmla="*/ 447 w 4801"/>
                <a:gd name="T7" fmla="*/ 3473 h 3286"/>
                <a:gd name="T8" fmla="*/ 546 w 4801"/>
                <a:gd name="T9" fmla="*/ 3371 h 3286"/>
                <a:gd name="T10" fmla="*/ 702 w 4801"/>
                <a:gd name="T11" fmla="*/ 3309 h 3286"/>
                <a:gd name="T12" fmla="*/ 738 w 4801"/>
                <a:gd name="T13" fmla="*/ 3172 h 3286"/>
                <a:gd name="T14" fmla="*/ 1059 w 4801"/>
                <a:gd name="T15" fmla="*/ 3043 h 3286"/>
                <a:gd name="T16" fmla="*/ 1123 w 4801"/>
                <a:gd name="T17" fmla="*/ 2906 h 3286"/>
                <a:gd name="T18" fmla="*/ 1348 w 4801"/>
                <a:gd name="T19" fmla="*/ 2776 h 3286"/>
                <a:gd name="T20" fmla="*/ 1539 w 4801"/>
                <a:gd name="T21" fmla="*/ 2674 h 3286"/>
                <a:gd name="T22" fmla="*/ 1769 w 4801"/>
                <a:gd name="T23" fmla="*/ 2502 h 3286"/>
                <a:gd name="T24" fmla="*/ 2058 w 4801"/>
                <a:gd name="T25" fmla="*/ 2406 h 3286"/>
                <a:gd name="T26" fmla="*/ 2084 w 4801"/>
                <a:gd name="T27" fmla="*/ 2270 h 3286"/>
                <a:gd name="T28" fmla="*/ 2316 w 4801"/>
                <a:gd name="T29" fmla="*/ 2173 h 3286"/>
                <a:gd name="T30" fmla="*/ 2571 w 4801"/>
                <a:gd name="T31" fmla="*/ 2037 h 3286"/>
                <a:gd name="T32" fmla="*/ 2794 w 4801"/>
                <a:gd name="T33" fmla="*/ 1907 h 3286"/>
                <a:gd name="T34" fmla="*/ 2894 w 4801"/>
                <a:gd name="T35" fmla="*/ 1736 h 3286"/>
                <a:gd name="T36" fmla="*/ 3051 w 4801"/>
                <a:gd name="T37" fmla="*/ 1634 h 3286"/>
                <a:gd name="T38" fmla="*/ 3149 w 4801"/>
                <a:gd name="T39" fmla="*/ 1471 h 3286"/>
                <a:gd name="T40" fmla="*/ 3373 w 4801"/>
                <a:gd name="T41" fmla="*/ 1367 h 3286"/>
                <a:gd name="T42" fmla="*/ 3564 w 4801"/>
                <a:gd name="T43" fmla="*/ 1203 h 3286"/>
                <a:gd name="T44" fmla="*/ 3819 w 4801"/>
                <a:gd name="T45" fmla="*/ 1101 h 3286"/>
                <a:gd name="T46" fmla="*/ 4018 w 4801"/>
                <a:gd name="T47" fmla="*/ 970 h 3286"/>
                <a:gd name="T48" fmla="*/ 4366 w 4801"/>
                <a:gd name="T49" fmla="*/ 834 h 3286"/>
                <a:gd name="T50" fmla="*/ 4590 w 4801"/>
                <a:gd name="T51" fmla="*/ 670 h 3286"/>
                <a:gd name="T52" fmla="*/ 4721 w 4801"/>
                <a:gd name="T53" fmla="*/ 567 h 3286"/>
                <a:gd name="T54" fmla="*/ 4878 w 4801"/>
                <a:gd name="T55" fmla="*/ 403 h 3286"/>
                <a:gd name="T56" fmla="*/ 5076 w 4801"/>
                <a:gd name="T57" fmla="*/ 267 h 3286"/>
                <a:gd name="T58" fmla="*/ 4978 w 4801"/>
                <a:gd name="T59" fmla="*/ 103 h 3286"/>
                <a:gd name="T60" fmla="*/ 4853 w 4801"/>
                <a:gd name="T61" fmla="*/ 103 h 3286"/>
                <a:gd name="T62" fmla="*/ 4721 w 4801"/>
                <a:gd name="T63" fmla="*/ 198 h 3286"/>
                <a:gd name="T64" fmla="*/ 4465 w 4801"/>
                <a:gd name="T65" fmla="*/ 335 h 3286"/>
                <a:gd name="T66" fmla="*/ 4399 w 4801"/>
                <a:gd name="T67" fmla="*/ 437 h 3286"/>
                <a:gd name="T68" fmla="*/ 4208 w 4801"/>
                <a:gd name="T69" fmla="*/ 567 h 3286"/>
                <a:gd name="T70" fmla="*/ 3755 w 4801"/>
                <a:gd name="T71" fmla="*/ 670 h 3286"/>
                <a:gd name="T72" fmla="*/ 3498 w 4801"/>
                <a:gd name="T73" fmla="*/ 800 h 3286"/>
                <a:gd name="T74" fmla="*/ 3117 w 4801"/>
                <a:gd name="T75" fmla="*/ 902 h 3286"/>
                <a:gd name="T76" fmla="*/ 2920 w 4801"/>
                <a:gd name="T77" fmla="*/ 1039 h 3286"/>
                <a:gd name="T78" fmla="*/ 2664 w 4801"/>
                <a:gd name="T79" fmla="*/ 1135 h 3286"/>
                <a:gd name="T80" fmla="*/ 2473 w 4801"/>
                <a:gd name="T81" fmla="*/ 1271 h 3286"/>
                <a:gd name="T82" fmla="*/ 2440 w 4801"/>
                <a:gd name="T83" fmla="*/ 1400 h 3286"/>
                <a:gd name="T84" fmla="*/ 2183 w 4801"/>
                <a:gd name="T85" fmla="*/ 1539 h 3286"/>
                <a:gd name="T86" fmla="*/ 1993 w 4801"/>
                <a:gd name="T87" fmla="*/ 1736 h 3286"/>
                <a:gd name="T88" fmla="*/ 1703 w 4801"/>
                <a:gd name="T89" fmla="*/ 1839 h 3286"/>
                <a:gd name="T90" fmla="*/ 1479 w 4801"/>
                <a:gd name="T91" fmla="*/ 2037 h 3286"/>
                <a:gd name="T92" fmla="*/ 1282 w 4801"/>
                <a:gd name="T93" fmla="*/ 2270 h 3286"/>
                <a:gd name="T94" fmla="*/ 1123 w 4801"/>
                <a:gd name="T95" fmla="*/ 2372 h 3286"/>
                <a:gd name="T96" fmla="*/ 934 w 4801"/>
                <a:gd name="T97" fmla="*/ 2502 h 3286"/>
                <a:gd name="T98" fmla="*/ 769 w 4801"/>
                <a:gd name="T99" fmla="*/ 2639 h 3286"/>
                <a:gd name="T100" fmla="*/ 546 w 4801"/>
                <a:gd name="T101" fmla="*/ 2803 h 3286"/>
                <a:gd name="T102" fmla="*/ 447 w 4801"/>
                <a:gd name="T103" fmla="*/ 2906 h 3286"/>
                <a:gd name="T104" fmla="*/ 416 w 4801"/>
                <a:gd name="T105" fmla="*/ 3043 h 3286"/>
                <a:gd name="T106" fmla="*/ 155 w 4801"/>
                <a:gd name="T107" fmla="*/ 3172 h 3286"/>
                <a:gd name="T108" fmla="*/ 124 w 4801"/>
                <a:gd name="T109" fmla="*/ 3342 h 3286"/>
                <a:gd name="T110" fmla="*/ 0 w 4801"/>
                <a:gd name="T111" fmla="*/ 3575 h 32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801" h="3286">
                  <a:moveTo>
                    <a:pt x="0" y="3254"/>
                  </a:moveTo>
                  <a:lnTo>
                    <a:pt x="31" y="3254"/>
                  </a:lnTo>
                  <a:lnTo>
                    <a:pt x="31" y="3285"/>
                  </a:lnTo>
                  <a:lnTo>
                    <a:pt x="62" y="3285"/>
                  </a:lnTo>
                  <a:lnTo>
                    <a:pt x="62" y="3254"/>
                  </a:lnTo>
                  <a:lnTo>
                    <a:pt x="93" y="3254"/>
                  </a:lnTo>
                  <a:lnTo>
                    <a:pt x="93" y="3285"/>
                  </a:lnTo>
                  <a:lnTo>
                    <a:pt x="118" y="3285"/>
                  </a:lnTo>
                  <a:lnTo>
                    <a:pt x="118" y="3223"/>
                  </a:lnTo>
                  <a:lnTo>
                    <a:pt x="149" y="3223"/>
                  </a:lnTo>
                  <a:lnTo>
                    <a:pt x="149" y="3254"/>
                  </a:lnTo>
                  <a:lnTo>
                    <a:pt x="180" y="3254"/>
                  </a:lnTo>
                  <a:lnTo>
                    <a:pt x="180" y="3192"/>
                  </a:lnTo>
                  <a:lnTo>
                    <a:pt x="211" y="3192"/>
                  </a:lnTo>
                  <a:lnTo>
                    <a:pt x="211" y="3223"/>
                  </a:lnTo>
                  <a:lnTo>
                    <a:pt x="242" y="3223"/>
                  </a:lnTo>
                  <a:lnTo>
                    <a:pt x="242" y="3161"/>
                  </a:lnTo>
                  <a:lnTo>
                    <a:pt x="274" y="3161"/>
                  </a:lnTo>
                  <a:lnTo>
                    <a:pt x="274" y="3192"/>
                  </a:lnTo>
                  <a:lnTo>
                    <a:pt x="305" y="3192"/>
                  </a:lnTo>
                  <a:lnTo>
                    <a:pt x="305" y="3161"/>
                  </a:lnTo>
                  <a:lnTo>
                    <a:pt x="336" y="3161"/>
                  </a:lnTo>
                  <a:lnTo>
                    <a:pt x="336" y="3192"/>
                  </a:lnTo>
                  <a:lnTo>
                    <a:pt x="367" y="3192"/>
                  </a:lnTo>
                  <a:lnTo>
                    <a:pt x="367" y="3129"/>
                  </a:lnTo>
                  <a:lnTo>
                    <a:pt x="392" y="3129"/>
                  </a:lnTo>
                  <a:lnTo>
                    <a:pt x="392" y="3161"/>
                  </a:lnTo>
                  <a:lnTo>
                    <a:pt x="423" y="3161"/>
                  </a:lnTo>
                  <a:lnTo>
                    <a:pt x="423" y="3067"/>
                  </a:lnTo>
                  <a:lnTo>
                    <a:pt x="454" y="3067"/>
                  </a:lnTo>
                  <a:lnTo>
                    <a:pt x="454" y="3098"/>
                  </a:lnTo>
                  <a:lnTo>
                    <a:pt x="485" y="3098"/>
                  </a:lnTo>
                  <a:lnTo>
                    <a:pt x="485" y="3042"/>
                  </a:lnTo>
                  <a:lnTo>
                    <a:pt x="516" y="3042"/>
                  </a:lnTo>
                  <a:lnTo>
                    <a:pt x="516" y="3067"/>
                  </a:lnTo>
                  <a:lnTo>
                    <a:pt x="547" y="3067"/>
                  </a:lnTo>
                  <a:lnTo>
                    <a:pt x="547" y="3011"/>
                  </a:lnTo>
                  <a:lnTo>
                    <a:pt x="578" y="3011"/>
                  </a:lnTo>
                  <a:lnTo>
                    <a:pt x="578" y="3042"/>
                  </a:lnTo>
                  <a:lnTo>
                    <a:pt x="609" y="3042"/>
                  </a:lnTo>
                  <a:lnTo>
                    <a:pt x="609" y="3011"/>
                  </a:lnTo>
                  <a:lnTo>
                    <a:pt x="665" y="3011"/>
                  </a:lnTo>
                  <a:lnTo>
                    <a:pt x="665" y="2980"/>
                  </a:lnTo>
                  <a:lnTo>
                    <a:pt x="609" y="2980"/>
                  </a:lnTo>
                  <a:lnTo>
                    <a:pt x="609" y="2949"/>
                  </a:lnTo>
                  <a:lnTo>
                    <a:pt x="640" y="2949"/>
                  </a:lnTo>
                  <a:lnTo>
                    <a:pt x="640" y="2918"/>
                  </a:lnTo>
                  <a:lnTo>
                    <a:pt x="696" y="2918"/>
                  </a:lnTo>
                  <a:lnTo>
                    <a:pt x="696" y="2887"/>
                  </a:lnTo>
                  <a:lnTo>
                    <a:pt x="759" y="2887"/>
                  </a:lnTo>
                  <a:lnTo>
                    <a:pt x="759" y="2856"/>
                  </a:lnTo>
                  <a:lnTo>
                    <a:pt x="790" y="2856"/>
                  </a:lnTo>
                  <a:lnTo>
                    <a:pt x="790" y="2800"/>
                  </a:lnTo>
                  <a:lnTo>
                    <a:pt x="821" y="2800"/>
                  </a:lnTo>
                  <a:lnTo>
                    <a:pt x="821" y="2769"/>
                  </a:lnTo>
                  <a:lnTo>
                    <a:pt x="1001" y="2769"/>
                  </a:lnTo>
                  <a:lnTo>
                    <a:pt x="1001" y="2738"/>
                  </a:lnTo>
                  <a:lnTo>
                    <a:pt x="939" y="2738"/>
                  </a:lnTo>
                  <a:lnTo>
                    <a:pt x="939" y="2706"/>
                  </a:lnTo>
                  <a:lnTo>
                    <a:pt x="939" y="2675"/>
                  </a:lnTo>
                  <a:lnTo>
                    <a:pt x="1001" y="2675"/>
                  </a:lnTo>
                  <a:lnTo>
                    <a:pt x="1001" y="2644"/>
                  </a:lnTo>
                  <a:lnTo>
                    <a:pt x="1063" y="2644"/>
                  </a:lnTo>
                  <a:lnTo>
                    <a:pt x="1063" y="2613"/>
                  </a:lnTo>
                  <a:lnTo>
                    <a:pt x="1094" y="2613"/>
                  </a:lnTo>
                  <a:lnTo>
                    <a:pt x="1094" y="2582"/>
                  </a:lnTo>
                  <a:lnTo>
                    <a:pt x="1156" y="2582"/>
                  </a:lnTo>
                  <a:lnTo>
                    <a:pt x="1156" y="2551"/>
                  </a:lnTo>
                  <a:lnTo>
                    <a:pt x="1275" y="2551"/>
                  </a:lnTo>
                  <a:lnTo>
                    <a:pt x="1275" y="2526"/>
                  </a:lnTo>
                  <a:lnTo>
                    <a:pt x="1306" y="2526"/>
                  </a:lnTo>
                  <a:lnTo>
                    <a:pt x="1306" y="2495"/>
                  </a:lnTo>
                  <a:lnTo>
                    <a:pt x="1337" y="2495"/>
                  </a:lnTo>
                  <a:lnTo>
                    <a:pt x="1430" y="2495"/>
                  </a:lnTo>
                  <a:lnTo>
                    <a:pt x="1430" y="2464"/>
                  </a:lnTo>
                  <a:lnTo>
                    <a:pt x="1455" y="2464"/>
                  </a:lnTo>
                  <a:lnTo>
                    <a:pt x="1455" y="2433"/>
                  </a:lnTo>
                  <a:lnTo>
                    <a:pt x="1455" y="2402"/>
                  </a:lnTo>
                  <a:lnTo>
                    <a:pt x="1579" y="2402"/>
                  </a:lnTo>
                  <a:lnTo>
                    <a:pt x="1579" y="2339"/>
                  </a:lnTo>
                  <a:lnTo>
                    <a:pt x="1641" y="2339"/>
                  </a:lnTo>
                  <a:lnTo>
                    <a:pt x="1641" y="2308"/>
                  </a:lnTo>
                  <a:lnTo>
                    <a:pt x="1673" y="2308"/>
                  </a:lnTo>
                  <a:lnTo>
                    <a:pt x="1673" y="2277"/>
                  </a:lnTo>
                  <a:lnTo>
                    <a:pt x="1728" y="2277"/>
                  </a:lnTo>
                  <a:lnTo>
                    <a:pt x="1728" y="2252"/>
                  </a:lnTo>
                  <a:lnTo>
                    <a:pt x="1791" y="2252"/>
                  </a:lnTo>
                  <a:lnTo>
                    <a:pt x="1791" y="2221"/>
                  </a:lnTo>
                  <a:lnTo>
                    <a:pt x="1971" y="2221"/>
                  </a:lnTo>
                  <a:lnTo>
                    <a:pt x="1971" y="2190"/>
                  </a:lnTo>
                  <a:lnTo>
                    <a:pt x="1946" y="2190"/>
                  </a:lnTo>
                  <a:lnTo>
                    <a:pt x="1946" y="2159"/>
                  </a:lnTo>
                  <a:lnTo>
                    <a:pt x="1915" y="2159"/>
                  </a:lnTo>
                  <a:lnTo>
                    <a:pt x="1915" y="2128"/>
                  </a:lnTo>
                  <a:lnTo>
                    <a:pt x="1946" y="2128"/>
                  </a:lnTo>
                  <a:lnTo>
                    <a:pt x="1946" y="2097"/>
                  </a:lnTo>
                  <a:lnTo>
                    <a:pt x="1971" y="2097"/>
                  </a:lnTo>
                  <a:lnTo>
                    <a:pt x="1971" y="2066"/>
                  </a:lnTo>
                  <a:lnTo>
                    <a:pt x="2033" y="2066"/>
                  </a:lnTo>
                  <a:lnTo>
                    <a:pt x="2033" y="2034"/>
                  </a:lnTo>
                  <a:lnTo>
                    <a:pt x="2095" y="2034"/>
                  </a:lnTo>
                  <a:lnTo>
                    <a:pt x="2095" y="2003"/>
                  </a:lnTo>
                  <a:lnTo>
                    <a:pt x="2126" y="2003"/>
                  </a:lnTo>
                  <a:lnTo>
                    <a:pt x="2126" y="1978"/>
                  </a:lnTo>
                  <a:lnTo>
                    <a:pt x="2189" y="1978"/>
                  </a:lnTo>
                  <a:lnTo>
                    <a:pt x="2189" y="1947"/>
                  </a:lnTo>
                  <a:lnTo>
                    <a:pt x="2245" y="1947"/>
                  </a:lnTo>
                  <a:lnTo>
                    <a:pt x="2245" y="1916"/>
                  </a:lnTo>
                  <a:lnTo>
                    <a:pt x="2338" y="1916"/>
                  </a:lnTo>
                  <a:lnTo>
                    <a:pt x="2338" y="1885"/>
                  </a:lnTo>
                  <a:lnTo>
                    <a:pt x="2431" y="1885"/>
                  </a:lnTo>
                  <a:lnTo>
                    <a:pt x="2431" y="1854"/>
                  </a:lnTo>
                  <a:lnTo>
                    <a:pt x="2487" y="1854"/>
                  </a:lnTo>
                  <a:lnTo>
                    <a:pt x="2487" y="1792"/>
                  </a:lnTo>
                  <a:lnTo>
                    <a:pt x="2518" y="1792"/>
                  </a:lnTo>
                  <a:lnTo>
                    <a:pt x="2518" y="1761"/>
                  </a:lnTo>
                  <a:lnTo>
                    <a:pt x="2549" y="1761"/>
                  </a:lnTo>
                  <a:lnTo>
                    <a:pt x="2549" y="1736"/>
                  </a:lnTo>
                  <a:lnTo>
                    <a:pt x="2642" y="1736"/>
                  </a:lnTo>
                  <a:lnTo>
                    <a:pt x="2642" y="1705"/>
                  </a:lnTo>
                  <a:lnTo>
                    <a:pt x="2705" y="1705"/>
                  </a:lnTo>
                  <a:lnTo>
                    <a:pt x="2705" y="1674"/>
                  </a:lnTo>
                  <a:lnTo>
                    <a:pt x="2761" y="1674"/>
                  </a:lnTo>
                  <a:lnTo>
                    <a:pt x="2761" y="1611"/>
                  </a:lnTo>
                  <a:lnTo>
                    <a:pt x="2736" y="1611"/>
                  </a:lnTo>
                  <a:lnTo>
                    <a:pt x="2736" y="1580"/>
                  </a:lnTo>
                  <a:lnTo>
                    <a:pt x="2792" y="1580"/>
                  </a:lnTo>
                  <a:lnTo>
                    <a:pt x="2792" y="1549"/>
                  </a:lnTo>
                  <a:lnTo>
                    <a:pt x="2823" y="1549"/>
                  </a:lnTo>
                  <a:lnTo>
                    <a:pt x="2823" y="1518"/>
                  </a:lnTo>
                  <a:lnTo>
                    <a:pt x="2854" y="1518"/>
                  </a:lnTo>
                  <a:lnTo>
                    <a:pt x="2854" y="1487"/>
                  </a:lnTo>
                  <a:lnTo>
                    <a:pt x="2885" y="1487"/>
                  </a:lnTo>
                  <a:lnTo>
                    <a:pt x="2885" y="1462"/>
                  </a:lnTo>
                  <a:lnTo>
                    <a:pt x="2916" y="1462"/>
                  </a:lnTo>
                  <a:lnTo>
                    <a:pt x="2916" y="1431"/>
                  </a:lnTo>
                  <a:lnTo>
                    <a:pt x="2947" y="1431"/>
                  </a:lnTo>
                  <a:lnTo>
                    <a:pt x="2947" y="1400"/>
                  </a:lnTo>
                  <a:lnTo>
                    <a:pt x="2978" y="1400"/>
                  </a:lnTo>
                  <a:lnTo>
                    <a:pt x="2978" y="1338"/>
                  </a:lnTo>
                  <a:lnTo>
                    <a:pt x="3034" y="1338"/>
                  </a:lnTo>
                  <a:lnTo>
                    <a:pt x="3034" y="1307"/>
                  </a:lnTo>
                  <a:lnTo>
                    <a:pt x="3065" y="1307"/>
                  </a:lnTo>
                  <a:lnTo>
                    <a:pt x="3065" y="1275"/>
                  </a:lnTo>
                  <a:lnTo>
                    <a:pt x="3127" y="1275"/>
                  </a:lnTo>
                  <a:lnTo>
                    <a:pt x="3127" y="1244"/>
                  </a:lnTo>
                  <a:lnTo>
                    <a:pt x="3190" y="1244"/>
                  </a:lnTo>
                  <a:lnTo>
                    <a:pt x="3190" y="1213"/>
                  </a:lnTo>
                  <a:lnTo>
                    <a:pt x="3277" y="1213"/>
                  </a:lnTo>
                  <a:lnTo>
                    <a:pt x="3277" y="1188"/>
                  </a:lnTo>
                  <a:lnTo>
                    <a:pt x="3339" y="1188"/>
                  </a:lnTo>
                  <a:lnTo>
                    <a:pt x="3339" y="1126"/>
                  </a:lnTo>
                  <a:lnTo>
                    <a:pt x="3370" y="1126"/>
                  </a:lnTo>
                  <a:lnTo>
                    <a:pt x="3370" y="1095"/>
                  </a:lnTo>
                  <a:lnTo>
                    <a:pt x="3463" y="1095"/>
                  </a:lnTo>
                  <a:lnTo>
                    <a:pt x="3463" y="1064"/>
                  </a:lnTo>
                  <a:lnTo>
                    <a:pt x="3494" y="1064"/>
                  </a:lnTo>
                  <a:lnTo>
                    <a:pt x="3494" y="1033"/>
                  </a:lnTo>
                  <a:lnTo>
                    <a:pt x="3581" y="1033"/>
                  </a:lnTo>
                  <a:lnTo>
                    <a:pt x="3581" y="1002"/>
                  </a:lnTo>
                  <a:lnTo>
                    <a:pt x="3612" y="1002"/>
                  </a:lnTo>
                  <a:lnTo>
                    <a:pt x="3612" y="971"/>
                  </a:lnTo>
                  <a:lnTo>
                    <a:pt x="3675" y="971"/>
                  </a:lnTo>
                  <a:lnTo>
                    <a:pt x="3675" y="946"/>
                  </a:lnTo>
                  <a:lnTo>
                    <a:pt x="3737" y="946"/>
                  </a:lnTo>
                  <a:lnTo>
                    <a:pt x="3737" y="915"/>
                  </a:lnTo>
                  <a:lnTo>
                    <a:pt x="3799" y="915"/>
                  </a:lnTo>
                  <a:lnTo>
                    <a:pt x="3799" y="883"/>
                  </a:lnTo>
                  <a:lnTo>
                    <a:pt x="3855" y="883"/>
                  </a:lnTo>
                  <a:lnTo>
                    <a:pt x="3855" y="852"/>
                  </a:lnTo>
                  <a:lnTo>
                    <a:pt x="3948" y="852"/>
                  </a:lnTo>
                  <a:lnTo>
                    <a:pt x="3948" y="790"/>
                  </a:lnTo>
                  <a:lnTo>
                    <a:pt x="4010" y="790"/>
                  </a:lnTo>
                  <a:lnTo>
                    <a:pt x="4010" y="759"/>
                  </a:lnTo>
                  <a:lnTo>
                    <a:pt x="4128" y="759"/>
                  </a:lnTo>
                  <a:lnTo>
                    <a:pt x="4128" y="728"/>
                  </a:lnTo>
                  <a:lnTo>
                    <a:pt x="4253" y="728"/>
                  </a:lnTo>
                  <a:lnTo>
                    <a:pt x="4253" y="697"/>
                  </a:lnTo>
                  <a:lnTo>
                    <a:pt x="4315" y="697"/>
                  </a:lnTo>
                  <a:lnTo>
                    <a:pt x="4315" y="641"/>
                  </a:lnTo>
                  <a:lnTo>
                    <a:pt x="4340" y="641"/>
                  </a:lnTo>
                  <a:lnTo>
                    <a:pt x="4340" y="610"/>
                  </a:lnTo>
                  <a:lnTo>
                    <a:pt x="4371" y="610"/>
                  </a:lnTo>
                  <a:lnTo>
                    <a:pt x="4371" y="579"/>
                  </a:lnTo>
                  <a:lnTo>
                    <a:pt x="4402" y="579"/>
                  </a:lnTo>
                  <a:lnTo>
                    <a:pt x="4402" y="548"/>
                  </a:lnTo>
                  <a:lnTo>
                    <a:pt x="4495" y="548"/>
                  </a:lnTo>
                  <a:lnTo>
                    <a:pt x="4495" y="516"/>
                  </a:lnTo>
                  <a:lnTo>
                    <a:pt x="4464" y="516"/>
                  </a:lnTo>
                  <a:lnTo>
                    <a:pt x="4464" y="485"/>
                  </a:lnTo>
                  <a:lnTo>
                    <a:pt x="4558" y="485"/>
                  </a:lnTo>
                  <a:lnTo>
                    <a:pt x="4558" y="429"/>
                  </a:lnTo>
                  <a:lnTo>
                    <a:pt x="4645" y="429"/>
                  </a:lnTo>
                  <a:lnTo>
                    <a:pt x="4645" y="398"/>
                  </a:lnTo>
                  <a:lnTo>
                    <a:pt x="4613" y="398"/>
                  </a:lnTo>
                  <a:lnTo>
                    <a:pt x="4613" y="367"/>
                  </a:lnTo>
                  <a:lnTo>
                    <a:pt x="4738" y="367"/>
                  </a:lnTo>
                  <a:lnTo>
                    <a:pt x="4738" y="336"/>
                  </a:lnTo>
                  <a:lnTo>
                    <a:pt x="4707" y="336"/>
                  </a:lnTo>
                  <a:lnTo>
                    <a:pt x="4707" y="305"/>
                  </a:lnTo>
                  <a:lnTo>
                    <a:pt x="4769" y="305"/>
                  </a:lnTo>
                  <a:lnTo>
                    <a:pt x="4769" y="243"/>
                  </a:lnTo>
                  <a:lnTo>
                    <a:pt x="4800" y="243"/>
                  </a:lnTo>
                  <a:lnTo>
                    <a:pt x="4800" y="212"/>
                  </a:lnTo>
                  <a:lnTo>
                    <a:pt x="4769" y="212"/>
                  </a:lnTo>
                  <a:lnTo>
                    <a:pt x="4769" y="180"/>
                  </a:lnTo>
                  <a:lnTo>
                    <a:pt x="4738" y="180"/>
                  </a:lnTo>
                  <a:lnTo>
                    <a:pt x="4738" y="156"/>
                  </a:lnTo>
                  <a:lnTo>
                    <a:pt x="4707" y="156"/>
                  </a:lnTo>
                  <a:lnTo>
                    <a:pt x="4707" y="93"/>
                  </a:lnTo>
                  <a:lnTo>
                    <a:pt x="4707" y="62"/>
                  </a:lnTo>
                  <a:lnTo>
                    <a:pt x="4707" y="0"/>
                  </a:lnTo>
                  <a:lnTo>
                    <a:pt x="4676" y="0"/>
                  </a:lnTo>
                  <a:lnTo>
                    <a:pt x="4676" y="31"/>
                  </a:lnTo>
                  <a:lnTo>
                    <a:pt x="4676" y="62"/>
                  </a:lnTo>
                  <a:lnTo>
                    <a:pt x="4589" y="62"/>
                  </a:lnTo>
                  <a:lnTo>
                    <a:pt x="4589" y="93"/>
                  </a:lnTo>
                  <a:lnTo>
                    <a:pt x="4558" y="93"/>
                  </a:lnTo>
                  <a:lnTo>
                    <a:pt x="4558" y="124"/>
                  </a:lnTo>
                  <a:lnTo>
                    <a:pt x="4464" y="124"/>
                  </a:lnTo>
                  <a:lnTo>
                    <a:pt x="4464" y="156"/>
                  </a:lnTo>
                  <a:lnTo>
                    <a:pt x="4433" y="156"/>
                  </a:lnTo>
                  <a:lnTo>
                    <a:pt x="4433" y="180"/>
                  </a:lnTo>
                  <a:lnTo>
                    <a:pt x="4464" y="180"/>
                  </a:lnTo>
                  <a:lnTo>
                    <a:pt x="4464" y="212"/>
                  </a:lnTo>
                  <a:lnTo>
                    <a:pt x="4402" y="212"/>
                  </a:lnTo>
                  <a:lnTo>
                    <a:pt x="4402" y="243"/>
                  </a:lnTo>
                  <a:lnTo>
                    <a:pt x="4340" y="243"/>
                  </a:lnTo>
                  <a:lnTo>
                    <a:pt x="4340" y="274"/>
                  </a:lnTo>
                  <a:lnTo>
                    <a:pt x="4222" y="274"/>
                  </a:lnTo>
                  <a:lnTo>
                    <a:pt x="4222" y="305"/>
                  </a:lnTo>
                  <a:lnTo>
                    <a:pt x="4284" y="305"/>
                  </a:lnTo>
                  <a:lnTo>
                    <a:pt x="4284" y="336"/>
                  </a:lnTo>
                  <a:lnTo>
                    <a:pt x="4191" y="336"/>
                  </a:lnTo>
                  <a:lnTo>
                    <a:pt x="4191" y="367"/>
                  </a:lnTo>
                  <a:lnTo>
                    <a:pt x="4222" y="367"/>
                  </a:lnTo>
                  <a:lnTo>
                    <a:pt x="4222" y="398"/>
                  </a:lnTo>
                  <a:lnTo>
                    <a:pt x="4160" y="398"/>
                  </a:lnTo>
                  <a:lnTo>
                    <a:pt x="4160" y="429"/>
                  </a:lnTo>
                  <a:lnTo>
                    <a:pt x="4066" y="429"/>
                  </a:lnTo>
                  <a:lnTo>
                    <a:pt x="4066" y="454"/>
                  </a:lnTo>
                  <a:lnTo>
                    <a:pt x="4097" y="454"/>
                  </a:lnTo>
                  <a:lnTo>
                    <a:pt x="4097" y="485"/>
                  </a:lnTo>
                  <a:lnTo>
                    <a:pt x="3979" y="485"/>
                  </a:lnTo>
                  <a:lnTo>
                    <a:pt x="3979" y="516"/>
                  </a:lnTo>
                  <a:lnTo>
                    <a:pt x="3855" y="516"/>
                  </a:lnTo>
                  <a:lnTo>
                    <a:pt x="3855" y="548"/>
                  </a:lnTo>
                  <a:lnTo>
                    <a:pt x="3675" y="548"/>
                  </a:lnTo>
                  <a:lnTo>
                    <a:pt x="3675" y="579"/>
                  </a:lnTo>
                  <a:lnTo>
                    <a:pt x="3612" y="579"/>
                  </a:lnTo>
                  <a:lnTo>
                    <a:pt x="3612" y="610"/>
                  </a:lnTo>
                  <a:lnTo>
                    <a:pt x="3550" y="610"/>
                  </a:lnTo>
                  <a:lnTo>
                    <a:pt x="3550" y="641"/>
                  </a:lnTo>
                  <a:lnTo>
                    <a:pt x="3494" y="641"/>
                  </a:lnTo>
                  <a:lnTo>
                    <a:pt x="3494" y="672"/>
                  </a:lnTo>
                  <a:lnTo>
                    <a:pt x="3370" y="672"/>
                  </a:lnTo>
                  <a:lnTo>
                    <a:pt x="3370" y="697"/>
                  </a:lnTo>
                  <a:lnTo>
                    <a:pt x="3308" y="697"/>
                  </a:lnTo>
                  <a:lnTo>
                    <a:pt x="3308" y="728"/>
                  </a:lnTo>
                  <a:lnTo>
                    <a:pt x="3277" y="728"/>
                  </a:lnTo>
                  <a:lnTo>
                    <a:pt x="3277" y="759"/>
                  </a:lnTo>
                  <a:lnTo>
                    <a:pt x="3190" y="759"/>
                  </a:lnTo>
                  <a:lnTo>
                    <a:pt x="3190" y="790"/>
                  </a:lnTo>
                  <a:lnTo>
                    <a:pt x="3065" y="790"/>
                  </a:lnTo>
                  <a:lnTo>
                    <a:pt x="3065" y="821"/>
                  </a:lnTo>
                  <a:lnTo>
                    <a:pt x="2947" y="821"/>
                  </a:lnTo>
                  <a:lnTo>
                    <a:pt x="2947" y="852"/>
                  </a:lnTo>
                  <a:lnTo>
                    <a:pt x="2885" y="852"/>
                  </a:lnTo>
                  <a:lnTo>
                    <a:pt x="2885" y="883"/>
                  </a:lnTo>
                  <a:lnTo>
                    <a:pt x="2792" y="883"/>
                  </a:lnTo>
                  <a:lnTo>
                    <a:pt x="2792" y="915"/>
                  </a:lnTo>
                  <a:lnTo>
                    <a:pt x="2761" y="915"/>
                  </a:lnTo>
                  <a:lnTo>
                    <a:pt x="2761" y="946"/>
                  </a:lnTo>
                  <a:lnTo>
                    <a:pt x="2642" y="946"/>
                  </a:lnTo>
                  <a:lnTo>
                    <a:pt x="2642" y="971"/>
                  </a:lnTo>
                  <a:lnTo>
                    <a:pt x="2611" y="971"/>
                  </a:lnTo>
                  <a:lnTo>
                    <a:pt x="2611" y="1002"/>
                  </a:lnTo>
                  <a:lnTo>
                    <a:pt x="2549" y="1002"/>
                  </a:lnTo>
                  <a:lnTo>
                    <a:pt x="2549" y="1033"/>
                  </a:lnTo>
                  <a:lnTo>
                    <a:pt x="2518" y="1033"/>
                  </a:lnTo>
                  <a:lnTo>
                    <a:pt x="2518" y="1064"/>
                  </a:lnTo>
                  <a:lnTo>
                    <a:pt x="2462" y="1064"/>
                  </a:lnTo>
                  <a:lnTo>
                    <a:pt x="2462" y="1095"/>
                  </a:lnTo>
                  <a:lnTo>
                    <a:pt x="2462" y="1126"/>
                  </a:lnTo>
                  <a:lnTo>
                    <a:pt x="2400" y="1126"/>
                  </a:lnTo>
                  <a:lnTo>
                    <a:pt x="2400" y="1157"/>
                  </a:lnTo>
                  <a:lnTo>
                    <a:pt x="2338" y="1157"/>
                  </a:lnTo>
                  <a:lnTo>
                    <a:pt x="2338" y="1188"/>
                  </a:lnTo>
                  <a:lnTo>
                    <a:pt x="2369" y="1188"/>
                  </a:lnTo>
                  <a:lnTo>
                    <a:pt x="2369" y="1213"/>
                  </a:lnTo>
                  <a:lnTo>
                    <a:pt x="2276" y="1213"/>
                  </a:lnTo>
                  <a:lnTo>
                    <a:pt x="2276" y="1244"/>
                  </a:lnTo>
                  <a:lnTo>
                    <a:pt x="2307" y="1244"/>
                  </a:lnTo>
                  <a:lnTo>
                    <a:pt x="2307" y="1275"/>
                  </a:lnTo>
                  <a:lnTo>
                    <a:pt x="2245" y="1275"/>
                  </a:lnTo>
                  <a:lnTo>
                    <a:pt x="2245" y="1307"/>
                  </a:lnTo>
                  <a:lnTo>
                    <a:pt x="2189" y="1307"/>
                  </a:lnTo>
                  <a:lnTo>
                    <a:pt x="2189" y="1369"/>
                  </a:lnTo>
                  <a:lnTo>
                    <a:pt x="2126" y="1369"/>
                  </a:lnTo>
                  <a:lnTo>
                    <a:pt x="2126" y="1400"/>
                  </a:lnTo>
                  <a:lnTo>
                    <a:pt x="2064" y="1400"/>
                  </a:lnTo>
                  <a:lnTo>
                    <a:pt x="2064" y="1431"/>
                  </a:lnTo>
                  <a:lnTo>
                    <a:pt x="2002" y="1431"/>
                  </a:lnTo>
                  <a:lnTo>
                    <a:pt x="2002" y="1487"/>
                  </a:lnTo>
                  <a:lnTo>
                    <a:pt x="1946" y="1487"/>
                  </a:lnTo>
                  <a:lnTo>
                    <a:pt x="1946" y="1518"/>
                  </a:lnTo>
                  <a:lnTo>
                    <a:pt x="1884" y="1518"/>
                  </a:lnTo>
                  <a:lnTo>
                    <a:pt x="1884" y="1580"/>
                  </a:lnTo>
                  <a:lnTo>
                    <a:pt x="1822" y="1580"/>
                  </a:lnTo>
                  <a:lnTo>
                    <a:pt x="1822" y="1611"/>
                  </a:lnTo>
                  <a:lnTo>
                    <a:pt x="1760" y="1611"/>
                  </a:lnTo>
                  <a:lnTo>
                    <a:pt x="1760" y="1643"/>
                  </a:lnTo>
                  <a:lnTo>
                    <a:pt x="1673" y="1643"/>
                  </a:lnTo>
                  <a:lnTo>
                    <a:pt x="1673" y="1674"/>
                  </a:lnTo>
                  <a:lnTo>
                    <a:pt x="1610" y="1674"/>
                  </a:lnTo>
                  <a:lnTo>
                    <a:pt x="1610" y="1736"/>
                  </a:lnTo>
                  <a:lnTo>
                    <a:pt x="1548" y="1736"/>
                  </a:lnTo>
                  <a:lnTo>
                    <a:pt x="1548" y="1761"/>
                  </a:lnTo>
                  <a:lnTo>
                    <a:pt x="1486" y="1761"/>
                  </a:lnTo>
                  <a:lnTo>
                    <a:pt x="1486" y="1792"/>
                  </a:lnTo>
                  <a:lnTo>
                    <a:pt x="1399" y="1792"/>
                  </a:lnTo>
                  <a:lnTo>
                    <a:pt x="1399" y="1854"/>
                  </a:lnTo>
                  <a:lnTo>
                    <a:pt x="1337" y="1854"/>
                  </a:lnTo>
                  <a:lnTo>
                    <a:pt x="1337" y="1916"/>
                  </a:lnTo>
                  <a:lnTo>
                    <a:pt x="1275" y="1916"/>
                  </a:lnTo>
                  <a:lnTo>
                    <a:pt x="1275" y="1978"/>
                  </a:lnTo>
                  <a:lnTo>
                    <a:pt x="1212" y="1978"/>
                  </a:lnTo>
                  <a:lnTo>
                    <a:pt x="1212" y="2034"/>
                  </a:lnTo>
                  <a:lnTo>
                    <a:pt x="1212" y="2066"/>
                  </a:lnTo>
                  <a:lnTo>
                    <a:pt x="1156" y="2066"/>
                  </a:lnTo>
                  <a:lnTo>
                    <a:pt x="1156" y="2097"/>
                  </a:lnTo>
                  <a:lnTo>
                    <a:pt x="1125" y="2097"/>
                  </a:lnTo>
                  <a:lnTo>
                    <a:pt x="1125" y="2128"/>
                  </a:lnTo>
                  <a:lnTo>
                    <a:pt x="1094" y="2128"/>
                  </a:lnTo>
                  <a:lnTo>
                    <a:pt x="1094" y="2159"/>
                  </a:lnTo>
                  <a:lnTo>
                    <a:pt x="1063" y="2159"/>
                  </a:lnTo>
                  <a:lnTo>
                    <a:pt x="1063" y="2190"/>
                  </a:lnTo>
                  <a:lnTo>
                    <a:pt x="1032" y="2190"/>
                  </a:lnTo>
                  <a:lnTo>
                    <a:pt x="1032" y="2221"/>
                  </a:lnTo>
                  <a:lnTo>
                    <a:pt x="939" y="2221"/>
                  </a:lnTo>
                  <a:lnTo>
                    <a:pt x="939" y="2252"/>
                  </a:lnTo>
                  <a:lnTo>
                    <a:pt x="939" y="2277"/>
                  </a:lnTo>
                  <a:lnTo>
                    <a:pt x="883" y="2277"/>
                  </a:lnTo>
                  <a:lnTo>
                    <a:pt x="883" y="2308"/>
                  </a:lnTo>
                  <a:lnTo>
                    <a:pt x="883" y="2339"/>
                  </a:lnTo>
                  <a:lnTo>
                    <a:pt x="790" y="2339"/>
                  </a:lnTo>
                  <a:lnTo>
                    <a:pt x="790" y="2370"/>
                  </a:lnTo>
                  <a:lnTo>
                    <a:pt x="821" y="2370"/>
                  </a:lnTo>
                  <a:lnTo>
                    <a:pt x="821" y="2402"/>
                  </a:lnTo>
                  <a:lnTo>
                    <a:pt x="727" y="2402"/>
                  </a:lnTo>
                  <a:lnTo>
                    <a:pt x="727" y="2433"/>
                  </a:lnTo>
                  <a:lnTo>
                    <a:pt x="696" y="2433"/>
                  </a:lnTo>
                  <a:lnTo>
                    <a:pt x="696" y="2464"/>
                  </a:lnTo>
                  <a:lnTo>
                    <a:pt x="609" y="2464"/>
                  </a:lnTo>
                  <a:lnTo>
                    <a:pt x="609" y="2526"/>
                  </a:lnTo>
                  <a:lnTo>
                    <a:pt x="516" y="2526"/>
                  </a:lnTo>
                  <a:lnTo>
                    <a:pt x="516" y="2551"/>
                  </a:lnTo>
                  <a:lnTo>
                    <a:pt x="547" y="2551"/>
                  </a:lnTo>
                  <a:lnTo>
                    <a:pt x="547" y="2582"/>
                  </a:lnTo>
                  <a:lnTo>
                    <a:pt x="485" y="2582"/>
                  </a:lnTo>
                  <a:lnTo>
                    <a:pt x="485" y="2613"/>
                  </a:lnTo>
                  <a:lnTo>
                    <a:pt x="516" y="2613"/>
                  </a:lnTo>
                  <a:lnTo>
                    <a:pt x="516" y="2644"/>
                  </a:lnTo>
                  <a:lnTo>
                    <a:pt x="423" y="2644"/>
                  </a:lnTo>
                  <a:lnTo>
                    <a:pt x="423" y="2675"/>
                  </a:lnTo>
                  <a:lnTo>
                    <a:pt x="485" y="2675"/>
                  </a:lnTo>
                  <a:lnTo>
                    <a:pt x="485" y="2706"/>
                  </a:lnTo>
                  <a:lnTo>
                    <a:pt x="367" y="2706"/>
                  </a:lnTo>
                  <a:lnTo>
                    <a:pt x="367" y="2738"/>
                  </a:lnTo>
                  <a:lnTo>
                    <a:pt x="392" y="2738"/>
                  </a:lnTo>
                  <a:lnTo>
                    <a:pt x="392" y="2769"/>
                  </a:lnTo>
                  <a:lnTo>
                    <a:pt x="305" y="2769"/>
                  </a:lnTo>
                  <a:lnTo>
                    <a:pt x="305" y="2800"/>
                  </a:lnTo>
                  <a:lnTo>
                    <a:pt x="336" y="2800"/>
                  </a:lnTo>
                  <a:lnTo>
                    <a:pt x="336" y="2825"/>
                  </a:lnTo>
                  <a:lnTo>
                    <a:pt x="242" y="2825"/>
                  </a:lnTo>
                  <a:lnTo>
                    <a:pt x="242" y="2887"/>
                  </a:lnTo>
                  <a:lnTo>
                    <a:pt x="149" y="2887"/>
                  </a:lnTo>
                  <a:lnTo>
                    <a:pt x="149" y="2918"/>
                  </a:lnTo>
                  <a:lnTo>
                    <a:pt x="180" y="2918"/>
                  </a:lnTo>
                  <a:lnTo>
                    <a:pt x="180" y="2949"/>
                  </a:lnTo>
                  <a:lnTo>
                    <a:pt x="149" y="2949"/>
                  </a:lnTo>
                  <a:lnTo>
                    <a:pt x="149" y="3011"/>
                  </a:lnTo>
                  <a:lnTo>
                    <a:pt x="118" y="3011"/>
                  </a:lnTo>
                  <a:lnTo>
                    <a:pt x="118" y="3042"/>
                  </a:lnTo>
                  <a:lnTo>
                    <a:pt x="149" y="3042"/>
                  </a:lnTo>
                  <a:lnTo>
                    <a:pt x="149" y="3067"/>
                  </a:lnTo>
                  <a:lnTo>
                    <a:pt x="62" y="3067"/>
                  </a:lnTo>
                  <a:lnTo>
                    <a:pt x="62" y="3129"/>
                  </a:lnTo>
                  <a:lnTo>
                    <a:pt x="0" y="3129"/>
                  </a:lnTo>
                  <a:lnTo>
                    <a:pt x="0" y="3223"/>
                  </a:lnTo>
                  <a:lnTo>
                    <a:pt x="0" y="3254"/>
                  </a:lnTo>
                </a:path>
              </a:pathLst>
            </a:custGeom>
            <a:solidFill>
              <a:srgbClr val="F1F293"/>
            </a:solidFill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rgbClr val="999999"/>
              </a:prstShdw>
            </a:effec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950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" y="967"/>
              <a:ext cx="4506" cy="2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4F2F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459" name="Rectangle 6"/>
          <p:cNvSpPr>
            <a:spLocks noChangeAspect="1" noChangeArrowheads="1"/>
          </p:cNvSpPr>
          <p:nvPr/>
        </p:nvSpPr>
        <p:spPr bwMode="auto">
          <a:xfrm rot="-5400000">
            <a:off x="290512" y="3898901"/>
            <a:ext cx="110807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F2F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8112" tIns="69850" rIns="138112" bIns="69850">
            <a:spAutoFit/>
          </a:bodyPr>
          <a:lstStyle>
            <a:lvl1pPr defTabSz="205740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 defTabSz="205740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defTabSz="20574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defTabSz="20574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defTabSz="20574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2057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2057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2057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2057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2057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Arial" panose="020B0604020202020204" pitchFamily="34" charset="0"/>
              </a:rPr>
              <a:t>protons</a:t>
            </a:r>
          </a:p>
        </p:txBody>
      </p:sp>
      <p:sp>
        <p:nvSpPr>
          <p:cNvPr id="19460" name="Line 7"/>
          <p:cNvSpPr>
            <a:spLocks noChangeAspect="1" noChangeShapeType="1"/>
          </p:cNvSpPr>
          <p:nvPr/>
        </p:nvSpPr>
        <p:spPr bwMode="auto">
          <a:xfrm flipV="1">
            <a:off x="661988" y="3113088"/>
            <a:ext cx="1587" cy="1465262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61" name="Rectangle 8"/>
          <p:cNvSpPr>
            <a:spLocks noChangeAspect="1" noChangeArrowheads="1"/>
          </p:cNvSpPr>
          <p:nvPr/>
        </p:nvSpPr>
        <p:spPr bwMode="auto">
          <a:xfrm>
            <a:off x="2447925" y="5672138"/>
            <a:ext cx="12065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F2F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8112" tIns="69850" rIns="138112" bIns="69850">
            <a:spAutoFit/>
          </a:bodyPr>
          <a:lstStyle>
            <a:lvl1pPr defTabSz="205740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 defTabSz="205740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defTabSz="20574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defTabSz="20574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defTabSz="20574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2057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2057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2057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2057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2057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Arial" panose="020B0604020202020204" pitchFamily="34" charset="0"/>
              </a:rPr>
              <a:t>neutrons</a:t>
            </a:r>
          </a:p>
        </p:txBody>
      </p:sp>
      <p:sp>
        <p:nvSpPr>
          <p:cNvPr id="19462" name="Line 9"/>
          <p:cNvSpPr>
            <a:spLocks noChangeAspect="1" noChangeShapeType="1"/>
          </p:cNvSpPr>
          <p:nvPr/>
        </p:nvSpPr>
        <p:spPr bwMode="auto">
          <a:xfrm>
            <a:off x="2782888" y="5695950"/>
            <a:ext cx="1203325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63" name="Line 13"/>
          <p:cNvSpPr>
            <a:spLocks noChangeAspect="1" noChangeShapeType="1"/>
          </p:cNvSpPr>
          <p:nvPr/>
        </p:nvSpPr>
        <p:spPr bwMode="auto">
          <a:xfrm flipV="1">
            <a:off x="1849438" y="4603750"/>
            <a:ext cx="0" cy="1217613"/>
          </a:xfrm>
          <a:prstGeom prst="line">
            <a:avLst/>
          </a:prstGeom>
          <a:noFill/>
          <a:ln w="381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64" name="Line 14"/>
          <p:cNvSpPr>
            <a:spLocks noChangeAspect="1" noChangeShapeType="1"/>
          </p:cNvSpPr>
          <p:nvPr/>
        </p:nvSpPr>
        <p:spPr bwMode="auto">
          <a:xfrm>
            <a:off x="1498600" y="5087938"/>
            <a:ext cx="1428750" cy="3175"/>
          </a:xfrm>
          <a:prstGeom prst="line">
            <a:avLst/>
          </a:prstGeom>
          <a:noFill/>
          <a:ln w="381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65" name="Line 15"/>
          <p:cNvSpPr>
            <a:spLocks noChangeAspect="1" noChangeShapeType="1"/>
          </p:cNvSpPr>
          <p:nvPr/>
        </p:nvSpPr>
        <p:spPr bwMode="auto">
          <a:xfrm flipV="1">
            <a:off x="2203450" y="4389438"/>
            <a:ext cx="0" cy="1123950"/>
          </a:xfrm>
          <a:prstGeom prst="line">
            <a:avLst/>
          </a:prstGeom>
          <a:noFill/>
          <a:ln w="381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66" name="Line 16"/>
          <p:cNvSpPr>
            <a:spLocks noChangeAspect="1" noChangeShapeType="1"/>
          </p:cNvSpPr>
          <p:nvPr/>
        </p:nvSpPr>
        <p:spPr bwMode="auto">
          <a:xfrm flipV="1">
            <a:off x="3197225" y="3440113"/>
            <a:ext cx="1588" cy="1482725"/>
          </a:xfrm>
          <a:prstGeom prst="line">
            <a:avLst/>
          </a:prstGeom>
          <a:noFill/>
          <a:ln w="381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67" name="Line 17"/>
          <p:cNvSpPr>
            <a:spLocks noChangeAspect="1" noChangeShapeType="1"/>
          </p:cNvSpPr>
          <p:nvPr/>
        </p:nvSpPr>
        <p:spPr bwMode="auto">
          <a:xfrm flipV="1">
            <a:off x="4637088" y="2336800"/>
            <a:ext cx="0" cy="1781175"/>
          </a:xfrm>
          <a:prstGeom prst="line">
            <a:avLst/>
          </a:prstGeom>
          <a:noFill/>
          <a:ln w="381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68" name="Line 18"/>
          <p:cNvSpPr>
            <a:spLocks noChangeAspect="1" noChangeShapeType="1"/>
          </p:cNvSpPr>
          <p:nvPr/>
        </p:nvSpPr>
        <p:spPr bwMode="auto">
          <a:xfrm flipV="1">
            <a:off x="6588125" y="1273175"/>
            <a:ext cx="0" cy="1317625"/>
          </a:xfrm>
          <a:prstGeom prst="line">
            <a:avLst/>
          </a:prstGeom>
          <a:noFill/>
          <a:ln w="381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69" name="Line 19"/>
          <p:cNvSpPr>
            <a:spLocks noChangeAspect="1" noChangeShapeType="1"/>
          </p:cNvSpPr>
          <p:nvPr/>
        </p:nvSpPr>
        <p:spPr bwMode="auto">
          <a:xfrm>
            <a:off x="1747838" y="4699000"/>
            <a:ext cx="1728787" cy="0"/>
          </a:xfrm>
          <a:prstGeom prst="line">
            <a:avLst/>
          </a:prstGeom>
          <a:noFill/>
          <a:ln w="381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0" name="Line 20"/>
          <p:cNvSpPr>
            <a:spLocks noChangeAspect="1" noChangeShapeType="1"/>
          </p:cNvSpPr>
          <p:nvPr/>
        </p:nvSpPr>
        <p:spPr bwMode="auto">
          <a:xfrm>
            <a:off x="2954338" y="3619500"/>
            <a:ext cx="2190750" cy="0"/>
          </a:xfrm>
          <a:prstGeom prst="line">
            <a:avLst/>
          </a:prstGeom>
          <a:noFill/>
          <a:ln w="381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1" name="Line 21"/>
          <p:cNvSpPr>
            <a:spLocks noChangeAspect="1" noChangeShapeType="1"/>
          </p:cNvSpPr>
          <p:nvPr/>
        </p:nvSpPr>
        <p:spPr bwMode="auto">
          <a:xfrm>
            <a:off x="5121275" y="2051050"/>
            <a:ext cx="2205038" cy="0"/>
          </a:xfrm>
          <a:prstGeom prst="line">
            <a:avLst/>
          </a:prstGeom>
          <a:noFill/>
          <a:ln w="381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2" name="Line 22"/>
          <p:cNvSpPr>
            <a:spLocks noChangeAspect="1" noChangeShapeType="1"/>
          </p:cNvSpPr>
          <p:nvPr/>
        </p:nvSpPr>
        <p:spPr bwMode="auto">
          <a:xfrm>
            <a:off x="1074738" y="5680075"/>
            <a:ext cx="946150" cy="0"/>
          </a:xfrm>
          <a:prstGeom prst="line">
            <a:avLst/>
          </a:prstGeom>
          <a:noFill/>
          <a:ln w="381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3" name="Line 23"/>
          <p:cNvSpPr>
            <a:spLocks noChangeAspect="1" noChangeShapeType="1"/>
          </p:cNvSpPr>
          <p:nvPr/>
        </p:nvSpPr>
        <p:spPr bwMode="auto">
          <a:xfrm>
            <a:off x="896938" y="5976938"/>
            <a:ext cx="592137" cy="0"/>
          </a:xfrm>
          <a:prstGeom prst="line">
            <a:avLst/>
          </a:prstGeom>
          <a:noFill/>
          <a:ln w="381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4" name="Line 24"/>
          <p:cNvSpPr>
            <a:spLocks noChangeAspect="1" noChangeShapeType="1"/>
          </p:cNvSpPr>
          <p:nvPr/>
        </p:nvSpPr>
        <p:spPr bwMode="auto">
          <a:xfrm flipV="1">
            <a:off x="1031875" y="5783263"/>
            <a:ext cx="0" cy="347662"/>
          </a:xfrm>
          <a:prstGeom prst="line">
            <a:avLst/>
          </a:prstGeom>
          <a:noFill/>
          <a:ln w="381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5" name="Line 25"/>
          <p:cNvSpPr>
            <a:spLocks noChangeAspect="1" noChangeShapeType="1"/>
          </p:cNvSpPr>
          <p:nvPr/>
        </p:nvSpPr>
        <p:spPr bwMode="auto">
          <a:xfrm flipV="1">
            <a:off x="1317625" y="5202238"/>
            <a:ext cx="0" cy="909637"/>
          </a:xfrm>
          <a:prstGeom prst="line">
            <a:avLst/>
          </a:prstGeom>
          <a:noFill/>
          <a:ln w="381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6" name="Rectangle 26"/>
          <p:cNvSpPr>
            <a:spLocks noChangeAspect="1" noChangeArrowheads="1"/>
          </p:cNvSpPr>
          <p:nvPr/>
        </p:nvSpPr>
        <p:spPr bwMode="auto">
          <a:xfrm>
            <a:off x="4446588" y="4089400"/>
            <a:ext cx="3778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F2F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Palatino" pitchFamily="18" charset="0"/>
                <a:ea typeface="+mn-ea"/>
                <a:cs typeface="Arial" panose="020B0604020202020204" pitchFamily="34" charset="0"/>
              </a:rPr>
              <a:t>82</a:t>
            </a:r>
          </a:p>
        </p:txBody>
      </p:sp>
      <p:sp>
        <p:nvSpPr>
          <p:cNvPr id="19477" name="Rectangle 27"/>
          <p:cNvSpPr>
            <a:spLocks noChangeAspect="1" noChangeArrowheads="1"/>
          </p:cNvSpPr>
          <p:nvPr/>
        </p:nvSpPr>
        <p:spPr bwMode="auto">
          <a:xfrm>
            <a:off x="2982913" y="4894263"/>
            <a:ext cx="4095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F2F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Palatino" pitchFamily="18" charset="0"/>
                <a:ea typeface="+mn-ea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9478" name="Rectangle 28"/>
          <p:cNvSpPr>
            <a:spLocks noChangeAspect="1" noChangeArrowheads="1"/>
          </p:cNvSpPr>
          <p:nvPr/>
        </p:nvSpPr>
        <p:spPr bwMode="auto">
          <a:xfrm>
            <a:off x="2014538" y="5540375"/>
            <a:ext cx="3778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F2F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Palatino" pitchFamily="18" charset="0"/>
                <a:ea typeface="+mn-ea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9479" name="Rectangle 29"/>
          <p:cNvSpPr>
            <a:spLocks noChangeAspect="1" noChangeArrowheads="1"/>
          </p:cNvSpPr>
          <p:nvPr/>
        </p:nvSpPr>
        <p:spPr bwMode="auto">
          <a:xfrm>
            <a:off x="1190625" y="4554538"/>
            <a:ext cx="37941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F2F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Palatino" pitchFamily="18" charset="0"/>
                <a:ea typeface="+mn-ea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9480" name="Rectangle 30"/>
          <p:cNvSpPr>
            <a:spLocks noChangeAspect="1" noChangeArrowheads="1"/>
          </p:cNvSpPr>
          <p:nvPr/>
        </p:nvSpPr>
        <p:spPr bwMode="auto">
          <a:xfrm>
            <a:off x="2171700" y="3470275"/>
            <a:ext cx="3778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F2F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Palatino" pitchFamily="18" charset="0"/>
                <a:ea typeface="+mn-ea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9481" name="Rectangle 31"/>
          <p:cNvSpPr>
            <a:spLocks noChangeAspect="1" noChangeArrowheads="1"/>
          </p:cNvSpPr>
          <p:nvPr/>
        </p:nvSpPr>
        <p:spPr bwMode="auto">
          <a:xfrm>
            <a:off x="4640263" y="1844675"/>
            <a:ext cx="379412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F2F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Palatino" pitchFamily="18" charset="0"/>
                <a:ea typeface="+mn-ea"/>
                <a:cs typeface="Arial" panose="020B0604020202020204" pitchFamily="34" charset="0"/>
              </a:rPr>
              <a:t>82</a:t>
            </a:r>
          </a:p>
        </p:txBody>
      </p:sp>
      <p:sp>
        <p:nvSpPr>
          <p:cNvPr id="19482" name="Rectangle 32"/>
          <p:cNvSpPr>
            <a:spLocks noChangeAspect="1" noChangeArrowheads="1"/>
          </p:cNvSpPr>
          <p:nvPr/>
        </p:nvSpPr>
        <p:spPr bwMode="auto">
          <a:xfrm>
            <a:off x="1674813" y="5792788"/>
            <a:ext cx="37782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F2F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Palatino" pitchFamily="18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9483" name="Rectangle 33"/>
          <p:cNvSpPr>
            <a:spLocks noChangeAspect="1" noChangeArrowheads="1"/>
          </p:cNvSpPr>
          <p:nvPr/>
        </p:nvSpPr>
        <p:spPr bwMode="auto">
          <a:xfrm>
            <a:off x="1177925" y="6102350"/>
            <a:ext cx="27305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F2F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Palatino" pitchFamily="18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484" name="Rectangle 34"/>
          <p:cNvSpPr>
            <a:spLocks noChangeAspect="1" noChangeArrowheads="1"/>
          </p:cNvSpPr>
          <p:nvPr/>
        </p:nvSpPr>
        <p:spPr bwMode="auto">
          <a:xfrm>
            <a:off x="912813" y="6161088"/>
            <a:ext cx="27305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F2F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Palatino" pitchFamily="18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485" name="Rectangle 35"/>
          <p:cNvSpPr>
            <a:spLocks noChangeAspect="1" noChangeArrowheads="1"/>
          </p:cNvSpPr>
          <p:nvPr/>
        </p:nvSpPr>
        <p:spPr bwMode="auto">
          <a:xfrm>
            <a:off x="628650" y="5773738"/>
            <a:ext cx="27305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F2F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Palatino" pitchFamily="18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486" name="Rectangle 36"/>
          <p:cNvSpPr>
            <a:spLocks noChangeAspect="1" noChangeArrowheads="1"/>
          </p:cNvSpPr>
          <p:nvPr/>
        </p:nvSpPr>
        <p:spPr bwMode="auto">
          <a:xfrm>
            <a:off x="790575" y="5483225"/>
            <a:ext cx="27305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F2F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Palatino" pitchFamily="18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487" name="Rectangle 37"/>
          <p:cNvSpPr>
            <a:spLocks noChangeAspect="1" noChangeArrowheads="1"/>
          </p:cNvSpPr>
          <p:nvPr/>
        </p:nvSpPr>
        <p:spPr bwMode="auto">
          <a:xfrm>
            <a:off x="1090613" y="4845050"/>
            <a:ext cx="3778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F2F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Palatino" pitchFamily="18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9488" name="Rectangle 38"/>
          <p:cNvSpPr>
            <a:spLocks noChangeAspect="1" noChangeArrowheads="1"/>
          </p:cNvSpPr>
          <p:nvPr/>
        </p:nvSpPr>
        <p:spPr bwMode="auto">
          <a:xfrm>
            <a:off x="6338888" y="798513"/>
            <a:ext cx="484187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4F2F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Palatino" pitchFamily="18" charset="0"/>
                <a:ea typeface="+mn-ea"/>
                <a:cs typeface="Arial" panose="020B0604020202020204" pitchFamily="34" charset="0"/>
              </a:rPr>
              <a:t>126</a:t>
            </a:r>
          </a:p>
        </p:txBody>
      </p:sp>
      <p:sp>
        <p:nvSpPr>
          <p:cNvPr id="19489" name="Rectangle 5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dirty="0" smtClean="0"/>
              <a:t>New challenges in nuclear structure </a:t>
            </a:r>
            <a:r>
              <a:rPr lang="en-US" altLang="de-DE" sz="1800" dirty="0" smtClean="0">
                <a:solidFill>
                  <a:srgbClr val="000000"/>
                </a:solidFill>
              </a:rPr>
              <a:t>new magic numbers</a:t>
            </a:r>
          </a:p>
        </p:txBody>
      </p:sp>
      <p:sp>
        <p:nvSpPr>
          <p:cNvPr id="633916" name="Text Box 60"/>
          <p:cNvSpPr txBox="1">
            <a:spLocks noChangeArrowheads="1"/>
          </p:cNvSpPr>
          <p:nvPr/>
        </p:nvSpPr>
        <p:spPr bwMode="auto">
          <a:xfrm>
            <a:off x="4775200" y="1558925"/>
            <a:ext cx="75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n-GB" altLang="de-DE" sz="1800" b="1" i="0" u="none" strike="noStrike" kern="1200" cap="none" spc="0" normalizeH="0" baseline="-25000" noProof="0" smtClean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GB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0</a:t>
            </a:r>
          </a:p>
        </p:txBody>
      </p:sp>
      <p:sp>
        <p:nvSpPr>
          <p:cNvPr id="633917" name="Text Box 61"/>
          <p:cNvSpPr txBox="1">
            <a:spLocks noChangeArrowheads="1"/>
          </p:cNvSpPr>
          <p:nvPr/>
        </p:nvSpPr>
        <p:spPr bwMode="auto">
          <a:xfrm>
            <a:off x="2663825" y="5302250"/>
            <a:ext cx="75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n-GB" altLang="de-DE" sz="1800" b="1" i="0" u="none" strike="noStrike" kern="1200" cap="none" spc="0" normalizeH="0" baseline="-25000" noProof="0" smtClean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lang="en-GB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0</a:t>
            </a:r>
          </a:p>
        </p:txBody>
      </p:sp>
      <p:grpSp>
        <p:nvGrpSpPr>
          <p:cNvPr id="633919" name="Group 63"/>
          <p:cNvGrpSpPr>
            <a:grpSpLocks/>
          </p:cNvGrpSpPr>
          <p:nvPr/>
        </p:nvGrpSpPr>
        <p:grpSpPr bwMode="auto">
          <a:xfrm>
            <a:off x="461963" y="2286000"/>
            <a:ext cx="2867025" cy="935038"/>
            <a:chOff x="1196" y="1158"/>
            <a:chExt cx="1523" cy="544"/>
          </a:xfrm>
        </p:grpSpPr>
        <p:sp>
          <p:nvSpPr>
            <p:cNvPr id="19499" name="Oval 64"/>
            <p:cNvSpPr>
              <a:spLocks noChangeArrowheads="1"/>
            </p:cNvSpPr>
            <p:nvPr/>
          </p:nvSpPr>
          <p:spPr bwMode="auto">
            <a:xfrm>
              <a:off x="1196" y="1158"/>
              <a:ext cx="1523" cy="544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500" name="Text Box 65"/>
            <p:cNvSpPr txBox="1">
              <a:spLocks noChangeArrowheads="1"/>
            </p:cNvSpPr>
            <p:nvPr/>
          </p:nvSpPr>
          <p:spPr bwMode="auto">
            <a:xfrm>
              <a:off x="1298" y="1228"/>
              <a:ext cx="1316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proton</a:t>
              </a:r>
              <a:r>
                <a:rPr kumimoji="0" lang="fr-FR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drip-line 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explored up to Z = 83</a:t>
              </a:r>
            </a:p>
          </p:txBody>
        </p:sp>
      </p:grpSp>
      <p:sp>
        <p:nvSpPr>
          <p:cNvPr id="633922" name="Line 66"/>
          <p:cNvSpPr>
            <a:spLocks noChangeAspect="1" noChangeShapeType="1"/>
          </p:cNvSpPr>
          <p:nvPr/>
        </p:nvSpPr>
        <p:spPr bwMode="auto">
          <a:xfrm>
            <a:off x="5411788" y="1997075"/>
            <a:ext cx="9953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33923" name="Group 67"/>
          <p:cNvGrpSpPr>
            <a:grpSpLocks/>
          </p:cNvGrpSpPr>
          <p:nvPr/>
        </p:nvGrpSpPr>
        <p:grpSpPr bwMode="auto">
          <a:xfrm>
            <a:off x="1335088" y="6102350"/>
            <a:ext cx="2838450" cy="863600"/>
            <a:chOff x="1196" y="1158"/>
            <a:chExt cx="1523" cy="544"/>
          </a:xfrm>
        </p:grpSpPr>
        <p:sp>
          <p:nvSpPr>
            <p:cNvPr id="19497" name="Oval 68"/>
            <p:cNvSpPr>
              <a:spLocks noChangeArrowheads="1"/>
            </p:cNvSpPr>
            <p:nvPr/>
          </p:nvSpPr>
          <p:spPr bwMode="auto">
            <a:xfrm>
              <a:off x="1196" y="1158"/>
              <a:ext cx="1523" cy="544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98" name="Text Box 69"/>
            <p:cNvSpPr txBox="1">
              <a:spLocks noChangeArrowheads="1"/>
            </p:cNvSpPr>
            <p:nvPr/>
          </p:nvSpPr>
          <p:spPr bwMode="auto">
            <a:xfrm>
              <a:off x="1308" y="1228"/>
              <a:ext cx="1295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neutron </a:t>
              </a:r>
              <a:r>
                <a:rPr kumimoji="0" lang="fr-FR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drip-line 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known up to </a:t>
              </a:r>
              <a:r>
                <a:rPr kumimoji="0" lang="fr-FR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 = 20 !</a:t>
              </a:r>
            </a:p>
          </p:txBody>
        </p:sp>
      </p:grpSp>
      <p:sp>
        <p:nvSpPr>
          <p:cNvPr id="633926" name="Line 70"/>
          <p:cNvSpPr>
            <a:spLocks noChangeAspect="1" noChangeShapeType="1"/>
          </p:cNvSpPr>
          <p:nvPr/>
        </p:nvSpPr>
        <p:spPr bwMode="auto">
          <a:xfrm rot="5400000">
            <a:off x="1384300" y="5199063"/>
            <a:ext cx="935037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635375"/>
            <a:ext cx="4325937" cy="276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058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3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3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33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3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Deuteron</a:t>
            </a:r>
            <a:endParaRPr lang="en-US" altLang="de-DE" smtClean="0">
              <a:cs typeface="Times New Roman" panose="02020603050405020304" pitchFamily="18" charset="0"/>
            </a:endParaRPr>
          </a:p>
        </p:txBody>
      </p:sp>
      <p:pic>
        <p:nvPicPr>
          <p:cNvPr id="5325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200150"/>
            <a:ext cx="4229100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2" name="Text Box 6"/>
          <p:cNvSpPr txBox="1">
            <a:spLocks noChangeArrowheads="1"/>
          </p:cNvSpPr>
          <p:nvPr/>
        </p:nvSpPr>
        <p:spPr bwMode="auto">
          <a:xfrm>
            <a:off x="273050" y="762000"/>
            <a:ext cx="581818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Possible</a:t>
            </a: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combinations of the spins and the relative orbital angular momenta:</a:t>
            </a:r>
          </a:p>
        </p:txBody>
      </p:sp>
      <p:grpSp>
        <p:nvGrpSpPr>
          <p:cNvPr id="4" name="Gruppieren 3"/>
          <p:cNvGrpSpPr>
            <a:grpSpLocks/>
          </p:cNvGrpSpPr>
          <p:nvPr/>
        </p:nvGrpSpPr>
        <p:grpSpPr bwMode="auto">
          <a:xfrm>
            <a:off x="273050" y="4887913"/>
            <a:ext cx="6723063" cy="1169987"/>
            <a:chOff x="273050" y="4887915"/>
            <a:chExt cx="6723063" cy="1169988"/>
          </a:xfrm>
        </p:grpSpPr>
        <p:sp>
          <p:nvSpPr>
            <p:cNvPr id="53265" name="Rectangle 36"/>
            <p:cNvSpPr>
              <a:spLocks noChangeArrowheads="1"/>
            </p:cNvSpPr>
            <p:nvPr/>
          </p:nvSpPr>
          <p:spPr bwMode="auto">
            <a:xfrm>
              <a:off x="3276000" y="5791203"/>
              <a:ext cx="381000" cy="2286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266" name="Rectangle 35"/>
            <p:cNvSpPr>
              <a:spLocks noChangeArrowheads="1"/>
            </p:cNvSpPr>
            <p:nvPr/>
          </p:nvSpPr>
          <p:spPr bwMode="auto">
            <a:xfrm>
              <a:off x="2574000" y="5791203"/>
              <a:ext cx="381000" cy="2286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267" name="Rectangle 34"/>
            <p:cNvSpPr>
              <a:spLocks noChangeArrowheads="1"/>
            </p:cNvSpPr>
            <p:nvPr/>
          </p:nvSpPr>
          <p:spPr bwMode="auto">
            <a:xfrm>
              <a:off x="338138" y="4935540"/>
              <a:ext cx="468000" cy="2286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268" name="Text Box 28"/>
            <p:cNvSpPr txBox="1">
              <a:spLocks noChangeArrowheads="1"/>
            </p:cNvSpPr>
            <p:nvPr/>
          </p:nvSpPr>
          <p:spPr bwMode="auto">
            <a:xfrm>
              <a:off x="273050" y="4887915"/>
              <a:ext cx="6721475" cy="1169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Parit</a:t>
              </a:r>
              <a:r>
                <a:rPr kumimoji="0" lang="en-US" altLang="de-DE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  of the deuteron: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Properties of the emitted gamma radiation following neutron capture on proton results, that the parity of the deuteron is positive (</a:t>
              </a:r>
              <a:r>
                <a:rPr kumimoji="0" lang="el-GR" altLang="de-DE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π</a:t>
              </a:r>
              <a:r>
                <a:rPr kumimoji="0" lang="en-US" altLang="de-DE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= +1).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Properties of the spherical harmonics for the parity are (-1)</a:t>
              </a:r>
              <a:r>
                <a:rPr kumimoji="0" lang="en-US" altLang="de-DE" sz="1400" b="0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ℓ </a:t>
              </a:r>
              <a:r>
                <a:rPr kumimoji="0" lang="en-US" altLang="de-DE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= +1 and hence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only even angular momenta of ℓ = 0 and ℓ = 2 can occur.</a:t>
              </a:r>
            </a:p>
          </p:txBody>
        </p:sp>
        <p:sp>
          <p:nvSpPr>
            <p:cNvPr id="53269" name="Text Box 29"/>
            <p:cNvSpPr txBox="1">
              <a:spLocks noChangeArrowheads="1"/>
            </p:cNvSpPr>
            <p:nvPr/>
          </p:nvSpPr>
          <p:spPr bwMode="auto">
            <a:xfrm>
              <a:off x="5867400" y="5529265"/>
              <a:ext cx="1128713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400" b="1" i="1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experiment !</a:t>
              </a:r>
            </a:p>
          </p:txBody>
        </p:sp>
      </p:grpSp>
      <p:sp>
        <p:nvSpPr>
          <p:cNvPr id="513066" name="Line 42"/>
          <p:cNvSpPr>
            <a:spLocks noChangeShapeType="1"/>
          </p:cNvSpPr>
          <p:nvPr/>
        </p:nvSpPr>
        <p:spPr bwMode="auto">
          <a:xfrm flipV="1">
            <a:off x="2667000" y="1981200"/>
            <a:ext cx="54102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3067" name="Line 43"/>
          <p:cNvSpPr>
            <a:spLocks noChangeShapeType="1"/>
          </p:cNvSpPr>
          <p:nvPr/>
        </p:nvSpPr>
        <p:spPr bwMode="auto">
          <a:xfrm>
            <a:off x="2667000" y="1981200"/>
            <a:ext cx="54102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3069" name="Line 45"/>
          <p:cNvSpPr>
            <a:spLocks noChangeShapeType="1"/>
          </p:cNvSpPr>
          <p:nvPr/>
        </p:nvSpPr>
        <p:spPr bwMode="auto">
          <a:xfrm flipV="1">
            <a:off x="2667000" y="2667000"/>
            <a:ext cx="54102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3070" name="Line 46"/>
          <p:cNvSpPr>
            <a:spLocks noChangeShapeType="1"/>
          </p:cNvSpPr>
          <p:nvPr/>
        </p:nvSpPr>
        <p:spPr bwMode="auto">
          <a:xfrm>
            <a:off x="2667000" y="2667000"/>
            <a:ext cx="54102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3071" name="Text Box 47"/>
          <p:cNvSpPr txBox="1">
            <a:spLocks noChangeArrowheads="1"/>
          </p:cNvSpPr>
          <p:nvPr/>
        </p:nvSpPr>
        <p:spPr bwMode="auto">
          <a:xfrm>
            <a:off x="506413" y="2292350"/>
            <a:ext cx="1781175" cy="523875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The nuclear force is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spin dependent</a:t>
            </a: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53260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056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49600" y="1522800"/>
            <a:ext cx="1935081" cy="184474"/>
          </a:xfrm>
          <a:prstGeom prst="rect">
            <a:avLst/>
          </a:prstGeom>
          <a:blipFill>
            <a:blip r:embed="rId4"/>
            <a:stretch>
              <a:fillRect l="-315" t="-3333" r="-1262" b="-26667"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0" name="Textfeld 2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49600" y="2149200"/>
            <a:ext cx="2226828" cy="184474"/>
          </a:xfrm>
          <a:prstGeom prst="rect">
            <a:avLst/>
          </a:prstGeom>
          <a:blipFill>
            <a:blip r:embed="rId5"/>
            <a:stretch>
              <a:fillRect l="-274" t="-3333" r="-1096" b="-26667"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1" name="Textfeld 3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49600" y="2833200"/>
            <a:ext cx="1935081" cy="184474"/>
          </a:xfrm>
          <a:prstGeom prst="rect">
            <a:avLst/>
          </a:prstGeom>
          <a:blipFill>
            <a:blip r:embed="rId6"/>
            <a:stretch>
              <a:fillRect l="-315" t="-3333" r="-1262" b="-26667"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2" name="Textfeld 3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49600" y="3564000"/>
            <a:ext cx="1935081" cy="184474"/>
          </a:xfrm>
          <a:prstGeom prst="rect">
            <a:avLst/>
          </a:prstGeom>
          <a:blipFill>
            <a:blip r:embed="rId7"/>
            <a:stretch>
              <a:fillRect l="-315" t="-3333" r="-1262" b="-26667"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273050" y="4419600"/>
            <a:ext cx="6203950" cy="307975"/>
            <a:chOff x="273050" y="4419600"/>
            <a:chExt cx="6203950" cy="307975"/>
          </a:xfrm>
        </p:grpSpPr>
        <p:sp>
          <p:nvSpPr>
            <p:cNvPr id="53270" name="Rectangle 32"/>
            <p:cNvSpPr>
              <a:spLocks noChangeArrowheads="1"/>
            </p:cNvSpPr>
            <p:nvPr/>
          </p:nvSpPr>
          <p:spPr bwMode="auto">
            <a:xfrm>
              <a:off x="1404000" y="4478338"/>
              <a:ext cx="900000" cy="2286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271" name="Rectangle 27"/>
            <p:cNvSpPr>
              <a:spLocks noChangeArrowheads="1"/>
            </p:cNvSpPr>
            <p:nvPr/>
          </p:nvSpPr>
          <p:spPr bwMode="auto">
            <a:xfrm>
              <a:off x="3581999" y="4478338"/>
              <a:ext cx="304800" cy="2286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272" name="Text Box 22"/>
            <p:cNvSpPr txBox="1">
              <a:spLocks noChangeArrowheads="1"/>
            </p:cNvSpPr>
            <p:nvPr/>
          </p:nvSpPr>
          <p:spPr bwMode="auto">
            <a:xfrm>
              <a:off x="273050" y="4419600"/>
              <a:ext cx="3840162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The measured nuclear spin of the deuteron is J=1</a:t>
              </a:r>
            </a:p>
          </p:txBody>
        </p:sp>
        <p:sp>
          <p:nvSpPr>
            <p:cNvPr id="53274" name="Text Box 25"/>
            <p:cNvSpPr txBox="1">
              <a:spLocks noChangeArrowheads="1"/>
            </p:cNvSpPr>
            <p:nvPr/>
          </p:nvSpPr>
          <p:spPr bwMode="auto">
            <a:xfrm>
              <a:off x="5303837" y="4419600"/>
              <a:ext cx="1173163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400" b="1" i="1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experiment !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feld 4"/>
                <p:cNvSpPr txBox="1"/>
                <p:nvPr/>
              </p:nvSpPr>
              <p:spPr>
                <a:xfrm>
                  <a:off x="4027847" y="4461926"/>
                  <a:ext cx="1275990" cy="2210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lang="de-DE" sz="1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de-DE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ctrlPr>
                              <a:rPr lang="de-DE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de-DE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sSup>
                          <m:sSupPr>
                            <m:ctrlPr>
                              <a:rPr lang="de-DE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de-DE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5" name="Textfeld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7847" y="4461926"/>
                  <a:ext cx="1275990" cy="221023"/>
                </a:xfrm>
                <a:prstGeom prst="rect">
                  <a:avLst/>
                </a:prstGeom>
                <a:blipFill>
                  <a:blip r:embed="rId8"/>
                  <a:stretch>
                    <a:fillRect t="-25000" r="-478" b="-1944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8272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000"/>
                                        <p:tgtEl>
                                          <p:spTgt spid="513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513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513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513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7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Deuteron: magnetic moment</a:t>
            </a:r>
            <a:endParaRPr lang="en-US" altLang="de-DE" smtClean="0">
              <a:cs typeface="Times New Roman" panose="02020603050405020304" pitchFamily="18" charset="0"/>
            </a:endParaRPr>
          </a:p>
        </p:txBody>
      </p:sp>
      <p:graphicFrame>
        <p:nvGraphicFramePr>
          <p:cNvPr id="54275" name="Object 27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718003207"/>
              </p:ext>
            </p:extLst>
          </p:nvPr>
        </p:nvGraphicFramePr>
        <p:xfrm>
          <a:off x="1296530" y="1457325"/>
          <a:ext cx="977900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07" name="Equation" r:id="rId3" imgW="964781" imgH="215806" progId="Equation.3">
                  <p:embed/>
                </p:oleObj>
              </mc:Choice>
              <mc:Fallback>
                <p:oleObj name="Equation" r:id="rId3" imgW="964781" imgH="215806" progId="Equation.3">
                  <p:embed/>
                  <p:pic>
                    <p:nvPicPr>
                      <p:cNvPr id="54275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6530" y="1457325"/>
                        <a:ext cx="977900" cy="2190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6" name="Text Box 26"/>
          <p:cNvSpPr txBox="1">
            <a:spLocks noChangeArrowheads="1"/>
          </p:cNvSpPr>
          <p:nvPr/>
        </p:nvSpPr>
        <p:spPr bwMode="auto">
          <a:xfrm>
            <a:off x="273050" y="773113"/>
            <a:ext cx="8397875" cy="954087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The measured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nuclear spin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of the deuteron is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J = 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parit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 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the deuteron is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positive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only even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angular momenta ℓ = 0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ℓ = 2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magnetic moment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the deuteron, which can be determined by e.g. nuclear magnetic resonance (NMR),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results to: </a:t>
            </a:r>
          </a:p>
        </p:txBody>
      </p:sp>
      <p:sp>
        <p:nvSpPr>
          <p:cNvPr id="520221" name="Text Box 29"/>
          <p:cNvSpPr txBox="1">
            <a:spLocks noChangeArrowheads="1"/>
          </p:cNvSpPr>
          <p:nvPr/>
        </p:nvSpPr>
        <p:spPr bwMode="auto">
          <a:xfrm>
            <a:off x="182563" y="1906588"/>
            <a:ext cx="89312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gyromagnetic factor g</a:t>
            </a: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is the proportionality constant between the </a:t>
            </a: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magnetic moment</a:t>
            </a: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of a particle and the </a:t>
            </a: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spin</a:t>
            </a: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(in case of the deuteron angular momentum g = 1):</a:t>
            </a:r>
            <a:endParaRPr kumimoji="0" lang="en-US" altLang="de-DE" sz="1400" b="1" i="1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0223" name="Text Box 31"/>
          <p:cNvSpPr txBox="1">
            <a:spLocks noChangeArrowheads="1"/>
          </p:cNvSpPr>
          <p:nvPr/>
        </p:nvSpPr>
        <p:spPr bwMode="auto">
          <a:xfrm>
            <a:off x="182563" y="2919413"/>
            <a:ext cx="8931275" cy="9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 denotes the spin operator and                         the nuclear magneton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800" b="1" i="1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F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 a point-like proton (s=1/2) one expects g = 2. The inner structure of a proton (</a:t>
            </a:r>
            <a:r>
              <a:rPr kumimoji="0" lang="en-US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uud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and neutron (</a:t>
            </a:r>
            <a:r>
              <a:rPr kumimoji="0" lang="en-US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udd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shows in the experimental values</a:t>
            </a:r>
          </a:p>
        </p:txBody>
      </p:sp>
      <p:sp>
        <p:nvSpPr>
          <p:cNvPr id="520226" name="Text Box 34"/>
          <p:cNvSpPr txBox="1">
            <a:spLocks noChangeArrowheads="1"/>
          </p:cNvSpPr>
          <p:nvPr/>
        </p:nvSpPr>
        <p:spPr bwMode="auto">
          <a:xfrm>
            <a:off x="3006725" y="3657600"/>
            <a:ext cx="3165475" cy="346075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</a:t>
            </a:r>
            <a:r>
              <a:rPr kumimoji="0" lang="en-US" altLang="de-DE" sz="16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altLang="de-DE" sz="1600" b="0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proton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= 5.5857,   g</a:t>
            </a:r>
            <a:r>
              <a:rPr kumimoji="0" lang="en-US" altLang="de-DE" sz="16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altLang="de-DE" sz="1600" b="0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neutron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= -3.8261 </a:t>
            </a:r>
          </a:p>
        </p:txBody>
      </p:sp>
      <p:sp>
        <p:nvSpPr>
          <p:cNvPr id="520227" name="Text Box 35"/>
          <p:cNvSpPr txBox="1">
            <a:spLocks noChangeArrowheads="1"/>
          </p:cNvSpPr>
          <p:nvPr/>
        </p:nvSpPr>
        <p:spPr bwMode="auto">
          <a:xfrm>
            <a:off x="182563" y="4114800"/>
            <a:ext cx="865663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For a parallel alignment of the nucleon spin </a:t>
            </a: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 = 1</a:t>
            </a: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and an assumed angular momentum of </a:t>
            </a: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ℓ = 0</a:t>
            </a: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or </a:t>
            </a: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ℓ = 2</a:t>
            </a: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one obtains for the sum of the magnetic moment for proton and neutron</a:t>
            </a:r>
            <a:endParaRPr kumimoji="0" lang="en-US" altLang="de-DE" sz="1400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0236" name="Text Box 44"/>
          <p:cNvSpPr txBox="1">
            <a:spLocks noChangeArrowheads="1"/>
          </p:cNvSpPr>
          <p:nvPr/>
        </p:nvSpPr>
        <p:spPr bwMode="auto">
          <a:xfrm>
            <a:off x="4584700" y="5194300"/>
            <a:ext cx="4051300" cy="830263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The wave function of the deuteron consists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96% of the ℓ = 0 state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4% of the ℓ = 2 state</a:t>
            </a:r>
            <a:endParaRPr kumimoji="0" lang="en-US" alt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4288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056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2626816" y="2437200"/>
                <a:ext cx="2101794" cy="4020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rgbClr val="00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sz="1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∙ℏ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2∙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de-DE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6816" y="2437200"/>
                <a:ext cx="2101794" cy="402098"/>
              </a:xfrm>
              <a:prstGeom prst="rect">
                <a:avLst/>
              </a:prstGeom>
              <a:blipFill>
                <a:blip r:embed="rId6"/>
                <a:stretch>
                  <a:fillRect l="-1153" t="-1471" r="-10086" b="-5882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279761" y="2920620"/>
                <a:ext cx="179216" cy="31245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761" y="2920620"/>
                <a:ext cx="179216" cy="312458"/>
              </a:xfrm>
              <a:prstGeom prst="rect">
                <a:avLst/>
              </a:prstGeom>
              <a:blipFill>
                <a:blip r:embed="rId7"/>
                <a:stretch>
                  <a:fillRect l="-34483" t="-43137" r="-110345" b="-78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2613107" y="2889559"/>
                <a:ext cx="1001300" cy="40209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∙ℏ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3107" y="2889559"/>
                <a:ext cx="1001300" cy="402098"/>
              </a:xfrm>
              <a:prstGeom prst="rect">
                <a:avLst/>
              </a:prstGeom>
              <a:blipFill>
                <a:blip r:embed="rId8"/>
                <a:stretch>
                  <a:fillRect l="-3049" t="-3030" r="-1220" b="-90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432000" y="4694400"/>
                <a:ext cx="8320675" cy="3427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𝑑𝑒𝑢𝑡𝑒𝑟𝑜𝑛</m:t>
                          </m:r>
                        </m:sub>
                        <m:sup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,ℓ,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p>
                      </m:sSubSup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num>
                        <m:den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𝑝𝑟𝑜𝑡𝑜𝑛</m:t>
                                  </m:r>
                                </m:sup>
                              </m:sSubSup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𝑛𝑒𝑢𝑡𝑟𝑜𝑛</m:t>
                                  </m:r>
                                </m:sup>
                              </m:sSubSup>
                            </m:e>
                          </m:d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𝐽</m:t>
                                  </m:r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−ℓ∙</m:t>
                              </m:r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ℓ+1</m:t>
                                  </m:r>
                                </m:e>
                              </m:d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e>
                          </m:d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+ℓ∙</m:t>
                          </m:r>
                          <m:d>
                            <m:d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ℓ+1</m:t>
                              </m:r>
                            </m:e>
                          </m:d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00" y="4694400"/>
                <a:ext cx="8320675" cy="342786"/>
              </a:xfrm>
              <a:prstGeom prst="rect">
                <a:avLst/>
              </a:prstGeom>
              <a:blipFill>
                <a:blip r:embed="rId9"/>
                <a:stretch>
                  <a:fillRect t="-3571" b="-178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432000" y="5434686"/>
                <a:ext cx="3758721" cy="2650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𝑑𝑒𝑢𝑡𝑒𝑟𝑜𝑛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=1,ℓ=0,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p>
                      </m:sSubSup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𝑝𝑟𝑜𝑡𝑜𝑛</m:t>
                              </m:r>
                            </m:sup>
                          </m:sSub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𝑛𝑒𝑢𝑡𝑟𝑜𝑛</m:t>
                              </m:r>
                            </m:sup>
                          </m:sSubSup>
                        </m:e>
                      </m:d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=0.88</m:t>
                      </m:r>
                    </m:oMath>
                  </m:oMathPara>
                </a14:m>
                <a:endParaRPr lang="de-DE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00" y="5434686"/>
                <a:ext cx="3758721" cy="265009"/>
              </a:xfrm>
              <a:prstGeom prst="rect">
                <a:avLst/>
              </a:prstGeom>
              <a:blipFill>
                <a:blip r:embed="rId10"/>
                <a:stretch>
                  <a:fillRect l="-812" t="-113953" r="-649" b="-19534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432000" y="5760000"/>
                <a:ext cx="4072525" cy="2650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𝑑𝑒𝑢𝑡𝑒𝑟𝑜𝑛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=1,ℓ=2,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p>
                      </m:sSubSup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3−</m:t>
                          </m:r>
                          <m:sSubSup>
                            <m:sSub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𝑝𝑟𝑜𝑡𝑜𝑛</m:t>
                              </m:r>
                            </m:sup>
                          </m:sSub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𝑛𝑒𝑢𝑡𝑟𝑜𝑛</m:t>
                              </m:r>
                            </m:sup>
                          </m:sSubSup>
                        </m:e>
                      </m:d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=0.31</m:t>
                      </m:r>
                    </m:oMath>
                  </m:oMathPara>
                </a14:m>
                <a:endParaRPr lang="de-DE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00" y="5760000"/>
                <a:ext cx="4072525" cy="265009"/>
              </a:xfrm>
              <a:prstGeom prst="rect">
                <a:avLst/>
              </a:prstGeom>
              <a:blipFill>
                <a:blip r:embed="rId11"/>
                <a:stretch>
                  <a:fillRect l="-749" t="-113953" r="-449" b="-19534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468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221" grpId="0"/>
      <p:bldP spid="520223" grpId="0"/>
      <p:bldP spid="520226" grpId="0" animBg="1"/>
      <p:bldP spid="520227" grpId="0"/>
      <p:bldP spid="520236" grpId="0" animBg="1"/>
      <p:bldP spid="2" grpId="0" animBg="1"/>
      <p:bldP spid="3" grpId="0" animBg="1"/>
      <p:bldP spid="4" grpId="0" animBg="1"/>
      <p:bldP spid="5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Erinnerung: Schalenmodell</a:t>
            </a: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338" y="0"/>
            <a:ext cx="6016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0004" name="Text Box 4"/>
          <p:cNvSpPr txBox="1">
            <a:spLocks noChangeArrowheads="1"/>
          </p:cNvSpPr>
          <p:nvPr/>
        </p:nvSpPr>
        <p:spPr bwMode="auto">
          <a:xfrm>
            <a:off x="136525" y="1066800"/>
            <a:ext cx="3265488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altLang="de-DE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Magnetische Momente: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Für den g-Faktor </a:t>
            </a:r>
            <a:r>
              <a:rPr kumimoji="0" lang="de-DE" alt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</a:t>
            </a:r>
            <a:r>
              <a:rPr kumimoji="0" lang="de-DE" altLang="de-DE" sz="16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j</a:t>
            </a:r>
            <a:r>
              <a:rPr kumimoji="0" lang="de-DE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gilt: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mit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Einfache Beziehung für den g-Faktor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von </a:t>
            </a:r>
            <a:r>
              <a:rPr kumimoji="0" lang="de-DE" alt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Einteilchenzuständen</a:t>
            </a:r>
            <a:endParaRPr kumimoji="0" lang="de-DE" alt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400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4052888"/>
            <a:ext cx="4041775" cy="178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9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056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2520000" y="1368000"/>
                <a:ext cx="2068195" cy="26911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acc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</m:acc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000" y="1368000"/>
                <a:ext cx="2068195" cy="269113"/>
              </a:xfrm>
              <a:prstGeom prst="rect">
                <a:avLst/>
              </a:prstGeom>
              <a:blipFill>
                <a:blip r:embed="rId6"/>
                <a:stretch>
                  <a:fillRect l="-1471" t="-13333" r="-13235" b="-2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4941887" y="1262854"/>
                <a:ext cx="2643994" cy="47942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acc>
                        <m:accPr>
                          <m:chr m:val="⃗"/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acc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ℓ</m:t>
                                  </m:r>
                                </m:sub>
                              </m:s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ℓ</m:t>
                                  </m:r>
                                </m:e>
                              </m:acc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acc>
                            </m:e>
                          </m:d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acc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d>
                            </m:den>
                          </m:f>
                        </m:e>
                      </m:d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887" y="1262854"/>
                <a:ext cx="2643994" cy="479427"/>
              </a:xfrm>
              <a:prstGeom prst="rect">
                <a:avLst/>
              </a:prstGeom>
              <a:blipFill>
                <a:blip r:embed="rId7"/>
                <a:stretch>
                  <a:fillRect l="-924" t="-16456" r="-8083" b="-113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804862" y="2091413"/>
                <a:ext cx="2550185" cy="2468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e>
                          </m:acc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acc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de-DE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de-DE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862" y="2091413"/>
                <a:ext cx="2550185" cy="246862"/>
              </a:xfrm>
              <a:prstGeom prst="rect">
                <a:avLst/>
              </a:prstGeom>
              <a:blipFill>
                <a:blip r:embed="rId8"/>
                <a:stretch>
                  <a:fillRect l="-1196" t="-17073" r="-6938" b="-219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3646599" y="2034857"/>
                <a:ext cx="2574423" cy="3066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acc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ℓ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de-DE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de-DE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</m:acc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e>
                          </m:acc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6599" y="2034857"/>
                <a:ext cx="2574423" cy="306622"/>
              </a:xfrm>
              <a:prstGeom prst="rect">
                <a:avLst/>
              </a:prstGeom>
              <a:blipFill>
                <a:blip r:embed="rId9"/>
                <a:stretch>
                  <a:fillRect l="-1418" b="-14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2878138" y="2625370"/>
                <a:ext cx="5298374" cy="42377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3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sz="13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</m:acc>
                        </m:e>
                        <m:sub>
                          <m:r>
                            <a:rPr lang="de-DE" sz="13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13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3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3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sub>
                          </m:sSub>
                          <m: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d>
                                <m:dPr>
                                  <m:ctrlPr>
                                    <a:rPr lang="de-DE" sz="13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3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de-DE" sz="13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+ℓ</m:t>
                              </m:r>
                              <m:d>
                                <m:dPr>
                                  <m:ctrlPr>
                                    <a:rPr lang="de-DE" sz="13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3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ℓ+1</m:t>
                                  </m:r>
                                </m:e>
                              </m:d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lang="de-DE" sz="13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3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de-DE" sz="13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  <m: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d>
                                <m:dPr>
                                  <m:ctrlPr>
                                    <a:rPr lang="de-DE" sz="13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3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de-DE" sz="13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−ℓ</m:t>
                              </m:r>
                              <m:d>
                                <m:dPr>
                                  <m:ctrlPr>
                                    <a:rPr lang="de-DE" sz="13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3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ℓ+1</m:t>
                                  </m:r>
                                </m:e>
                              </m:d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type m:val="lin"/>
                                  <m:ctrlPr>
                                    <a:rPr lang="de-DE" sz="13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3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de-DE" sz="13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de-DE" sz="13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r>
                        <a:rPr lang="de-DE" sz="1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lang="de-DE" sz="13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8138" y="2625370"/>
                <a:ext cx="5298374" cy="423770"/>
              </a:xfrm>
              <a:prstGeom prst="rect">
                <a:avLst/>
              </a:prstGeom>
              <a:blipFill>
                <a:blip r:embed="rId10"/>
                <a:stretch>
                  <a:fillRect l="-230" t="-81159" r="-4603" b="-6376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2878138" y="3282503"/>
                <a:ext cx="4142864" cy="42338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3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3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sz="13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13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3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3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3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de-DE" sz="1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sub>
                          </m:sSub>
                          <m: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de-DE" sz="1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de-DE" sz="1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ℓ∙</m:t>
                          </m:r>
                          <m:d>
                            <m:dPr>
                              <m:ctrlP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ℓ+1</m:t>
                              </m:r>
                            </m:e>
                          </m:d>
                          <m: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r>
                        <a:rPr lang="de-DE" sz="1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sub>
                          </m:sSub>
                          <m: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13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8138" y="3282503"/>
                <a:ext cx="4142864" cy="423386"/>
              </a:xfrm>
              <a:prstGeom prst="rect">
                <a:avLst/>
              </a:prstGeom>
              <a:blipFill>
                <a:blip r:embed="rId11"/>
                <a:stretch>
                  <a:fillRect l="-588" b="-171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247528" y="5050846"/>
                <a:ext cx="3399071" cy="41376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3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3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sSub>
                            <m:sSubPr>
                              <m:ctrlPr>
                                <a:rPr lang="de-DE" sz="13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3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</m:den>
                      </m:f>
                      <m:r>
                        <a:rPr lang="de-DE" sz="13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13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3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sz="13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de-DE" sz="13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13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3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sub>
                      </m:sSub>
                      <m:r>
                        <a:rPr lang="de-DE" sz="1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f>
                        <m:fPr>
                          <m:ctrlP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sub>
                          </m:sSub>
                          <m: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2∙ℓ+1</m:t>
                          </m:r>
                        </m:den>
                      </m:f>
                      <m:r>
                        <a:rPr lang="de-DE" sz="1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r>
                        <a:rPr lang="de-DE" sz="1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de-DE" sz="1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ü</m:t>
                      </m:r>
                      <m:r>
                        <a:rPr lang="de-DE" sz="1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de-DE" sz="1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r>
                        <a:rPr lang="de-DE" sz="1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de-DE" sz="1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=ℓ±</m:t>
                      </m:r>
                      <m:f>
                        <m:fPr>
                          <m:type m:val="lin"/>
                          <m:ctrlP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de-DE" sz="13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528" y="5050846"/>
                <a:ext cx="3399071" cy="413768"/>
              </a:xfrm>
              <a:prstGeom prst="rect">
                <a:avLst/>
              </a:prstGeom>
              <a:blipFill>
                <a:blip r:embed="rId12"/>
                <a:stretch>
                  <a:fillRect l="-718" t="-55224" r="-11670" b="-9701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83315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Deuteron: quadrupole moment</a:t>
            </a:r>
            <a:endParaRPr lang="en-US" altLang="de-DE" smtClean="0">
              <a:cs typeface="Times New Roman" panose="02020603050405020304" pitchFamily="18" charset="0"/>
            </a:endParaRPr>
          </a:p>
        </p:txBody>
      </p:sp>
      <p:graphicFrame>
        <p:nvGraphicFramePr>
          <p:cNvPr id="57347" name="Object 3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512721277"/>
              </p:ext>
            </p:extLst>
          </p:nvPr>
        </p:nvGraphicFramePr>
        <p:xfrm>
          <a:off x="3933825" y="1251743"/>
          <a:ext cx="977900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1" name="Equation" r:id="rId3" imgW="904885" imgH="161859" progId="Equation.3">
                  <p:embed/>
                </p:oleObj>
              </mc:Choice>
              <mc:Fallback>
                <p:oleObj name="Equation" r:id="rId3" imgW="904885" imgH="161859" progId="Equation.3">
                  <p:embed/>
                  <p:pic>
                    <p:nvPicPr>
                      <p:cNvPr id="573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3825" y="1251743"/>
                        <a:ext cx="977900" cy="21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273050" y="776288"/>
            <a:ext cx="8718550" cy="1169987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The measured 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nuclear spin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of the deuteron is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J = 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parit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 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the deuteron is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positive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only even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angular momenta ℓ = 0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ℓ = 2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magnetic moment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the deuteron yields to </a:t>
            </a:r>
            <a:r>
              <a:rPr kumimoji="0" lang="en-US" altLang="de-DE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The angular momentum has to </a:t>
            </a:r>
            <a:r>
              <a:rPr kumimoji="0" lang="en-US" alt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4%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value of  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ℓ = 2</a:t>
            </a:r>
            <a:endParaRPr kumimoji="0" lang="en-US" altLang="de-DE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deuteron is 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not spherical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It has an experimentally determined 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quadrupole moment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</a:t>
            </a:r>
            <a:r>
              <a:rPr kumimoji="0" lang="en-US" alt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 = 0.00282 </a:t>
            </a:r>
            <a:r>
              <a:rPr kumimoji="0" lang="en-US" altLang="de-DE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eb</a:t>
            </a:r>
            <a:r>
              <a:rPr kumimoji="0" lang="en-US" alt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en-US" altLang="de-DE" sz="14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7376" name="Text Box 16"/>
          <p:cNvSpPr txBox="1">
            <a:spLocks noChangeArrowheads="1"/>
          </p:cNvSpPr>
          <p:nvPr/>
        </p:nvSpPr>
        <p:spPr bwMode="auto">
          <a:xfrm>
            <a:off x="455613" y="2743200"/>
            <a:ext cx="74422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 free neutron and a free proton have no electric quadrupole moment.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The deuteron can only possess a quadrupole moment because of its angular momentum of  </a:t>
            </a:r>
            <a:r>
              <a:rPr kumimoji="0" lang="en-US" altLang="de-DE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ℓ = 2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 pure ℓ = 0 wave function has a vanishing quadrupole moment, because of its rotational symmetry.</a:t>
            </a:r>
            <a:endParaRPr kumimoji="0" lang="en-US" altLang="de-DE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7378" name="Text Box 18"/>
          <p:cNvSpPr txBox="1">
            <a:spLocks noChangeArrowheads="1"/>
          </p:cNvSpPr>
          <p:nvPr/>
        </p:nvSpPr>
        <p:spPr bwMode="auto">
          <a:xfrm>
            <a:off x="455613" y="4332288"/>
            <a:ext cx="8378825" cy="1323975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The nuclear force is </a:t>
            </a: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spin dependent</a:t>
            </a: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400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nuclear forces must raise a  torsional moment, that depend on the </a:t>
            </a: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radius</a:t>
            </a: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</a:t>
            </a: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the </a:t>
            </a: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angle</a:t>
            </a: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l-GR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θ</a:t>
            </a: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400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If the nuclear force depends on r and </a:t>
            </a:r>
            <a:r>
              <a:rPr kumimoji="0" lang="el-GR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θ</a:t>
            </a: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, then there is a non-central force component a </a:t>
            </a:r>
            <a:r>
              <a:rPr kumimoji="0" lang="en-US" altLang="de-DE" sz="24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Tensor force</a:t>
            </a:r>
          </a:p>
        </p:txBody>
      </p:sp>
      <p:pic>
        <p:nvPicPr>
          <p:cNvPr id="527381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052638"/>
            <a:ext cx="1447800" cy="114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3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056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2614612" y="3435350"/>
                <a:ext cx="2432653" cy="48442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e>
                      </m:nary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3∙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4612" y="3435350"/>
                <a:ext cx="2432653" cy="484428"/>
              </a:xfrm>
              <a:prstGeom prst="rect">
                <a:avLst/>
              </a:prstGeom>
              <a:blipFill>
                <a:blip r:embed="rId8"/>
                <a:stretch>
                  <a:fillRect l="-8772" t="-159494" r="-752" b="-22025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883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376" grpId="0"/>
      <p:bldP spid="527378" grpId="0" animBg="1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Nucleon-nucleon potential</a:t>
            </a:r>
          </a:p>
        </p:txBody>
      </p:sp>
      <p:graphicFrame>
        <p:nvGraphicFramePr>
          <p:cNvPr id="58371" name="Object 3"/>
          <p:cNvGraphicFramePr>
            <a:graphicFrameLocks noChangeAspect="1"/>
          </p:cNvGraphicFramePr>
          <p:nvPr/>
        </p:nvGraphicFramePr>
        <p:xfrm>
          <a:off x="152400" y="762000"/>
          <a:ext cx="5029200" cy="474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4" name="Photo Editor Photo" r:id="rId4" imgW="5858693" imgH="5525271" progId="MSPhotoEd.3">
                  <p:embed/>
                </p:oleObj>
              </mc:Choice>
              <mc:Fallback>
                <p:oleObj name="Photo Editor Photo" r:id="rId4" imgW="5858693" imgH="5525271" progId="MSPhotoEd.3">
                  <p:embed/>
                  <p:pic>
                    <p:nvPicPr>
                      <p:cNvPr id="583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762000"/>
                        <a:ext cx="5029200" cy="4741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5770563" y="5575300"/>
            <a:ext cx="215423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m(</a:t>
            </a:r>
            <a:r>
              <a:rPr kumimoji="0" lang="el-GR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</a:t>
            </a: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≈ 140 MeV/c</a:t>
            </a:r>
            <a:r>
              <a:rPr kumimoji="0" lang="en-US" altLang="de-DE" sz="1600" b="1" i="1" u="none" strike="noStrike" kern="1200" cap="none" spc="0" normalizeH="0" baseline="3000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m(</a:t>
            </a:r>
            <a:r>
              <a:rPr kumimoji="0" lang="el-GR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σ</a:t>
            </a: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≈ 500-600 MeV/c</a:t>
            </a:r>
            <a:r>
              <a:rPr kumimoji="0" lang="en-US" altLang="de-DE" sz="1600" b="1" i="1" u="none" strike="noStrike" kern="1200" cap="none" spc="0" normalizeH="0" baseline="3000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m(</a:t>
            </a:r>
            <a:r>
              <a:rPr kumimoji="0" lang="el-GR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ω</a:t>
            </a: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≈ 784 MeV/c</a:t>
            </a:r>
            <a:r>
              <a:rPr kumimoji="0" lang="en-US" altLang="de-DE" sz="1600" b="1" i="1" u="none" strike="noStrike" kern="1200" cap="none" spc="0" normalizeH="0" baseline="3000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533400" y="6019800"/>
            <a:ext cx="17383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Yukawa Potential:</a:t>
            </a:r>
          </a:p>
        </p:txBody>
      </p:sp>
      <p:graphicFrame>
        <p:nvGraphicFramePr>
          <p:cNvPr id="58374" name="Object 6"/>
          <p:cNvGraphicFramePr>
            <a:graphicFrameLocks noChangeAspect="1"/>
          </p:cNvGraphicFramePr>
          <p:nvPr/>
        </p:nvGraphicFramePr>
        <p:xfrm>
          <a:off x="2260600" y="5943600"/>
          <a:ext cx="308927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5" name="Equation" r:id="rId6" imgW="2463800" imgH="419100" progId="Equation.3">
                  <p:embed/>
                </p:oleObj>
              </mc:Choice>
              <mc:Fallback>
                <p:oleObj name="Equation" r:id="rId6" imgW="2463800" imgH="419100" progId="Equation.3">
                  <p:embed/>
                  <p:pic>
                    <p:nvPicPr>
                      <p:cNvPr id="5837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0600" y="5943600"/>
                        <a:ext cx="3089275" cy="52546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762000"/>
            <a:ext cx="2057400" cy="170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6" name="Line 8"/>
          <p:cNvSpPr>
            <a:spLocks noChangeShapeType="1"/>
          </p:cNvSpPr>
          <p:nvPr/>
        </p:nvSpPr>
        <p:spPr bwMode="auto">
          <a:xfrm>
            <a:off x="1784350" y="2209800"/>
            <a:ext cx="0" cy="3200400"/>
          </a:xfrm>
          <a:prstGeom prst="line">
            <a:avLst/>
          </a:prstGeom>
          <a:noFill/>
          <a:ln w="31750">
            <a:solidFill>
              <a:srgbClr val="CC0099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1524000" y="1143000"/>
            <a:ext cx="1603375" cy="492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repulsive part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ω</a:t>
            </a:r>
            <a:r>
              <a:rPr kumimoji="0" lang="en-US" alt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(3</a:t>
            </a:r>
            <a:r>
              <a:rPr kumimoji="0" lang="el-GR" alt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</a:t>
            </a:r>
            <a:r>
              <a:rPr kumimoji="0" lang="en-US" alt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r>
              <a:rPr kumimoji="0" lang="en-US" alt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exchange</a:t>
            </a:r>
            <a:endParaRPr kumimoji="0" lang="el-GR" altLang="de-DE" sz="1600" b="1" i="0" u="none" strike="noStrike" kern="1200" cap="none" spc="0" normalizeH="0" baseline="0" noProof="0" dirty="0" smtClean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378" name="Line 10"/>
          <p:cNvSpPr>
            <a:spLocks noChangeShapeType="1"/>
          </p:cNvSpPr>
          <p:nvPr/>
        </p:nvSpPr>
        <p:spPr bwMode="auto">
          <a:xfrm>
            <a:off x="3200400" y="2209800"/>
            <a:ext cx="0" cy="914400"/>
          </a:xfrm>
          <a:prstGeom prst="line">
            <a:avLst/>
          </a:prstGeom>
          <a:noFill/>
          <a:ln w="28575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3505200" y="3276600"/>
            <a:ext cx="1251881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long-range part</a:t>
            </a:r>
            <a:endParaRPr kumimoji="0" lang="en-US" altLang="de-DE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l-GR" alt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exchange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de-DE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380" name="Text Box 12"/>
          <p:cNvSpPr txBox="1">
            <a:spLocks noChangeArrowheads="1"/>
          </p:cNvSpPr>
          <p:nvPr/>
        </p:nvSpPr>
        <p:spPr bwMode="auto">
          <a:xfrm>
            <a:off x="2286000" y="4724400"/>
            <a:ext cx="1914525" cy="708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potential minimum due to</a:t>
            </a:r>
            <a:endParaRPr kumimoji="0" lang="en-US" altLang="de-DE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σ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exchange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( 2</a:t>
            </a:r>
            <a:r>
              <a:rPr kumimoji="0" lang="el-GR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are coupled to spin 0)</a:t>
            </a:r>
            <a:endParaRPr kumimoji="0" lang="el-GR" altLang="de-DE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8381" name="Picture 5" descr="history_img0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88" y="547688"/>
            <a:ext cx="2906712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0990" name="Text Box 14"/>
          <p:cNvSpPr txBox="1">
            <a:spLocks noChangeArrowheads="1"/>
          </p:cNvSpPr>
          <p:nvPr/>
        </p:nvSpPr>
        <p:spPr bwMode="auto">
          <a:xfrm>
            <a:off x="5483225" y="4424363"/>
            <a:ext cx="3471863" cy="369887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l-GR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</a:t>
            </a:r>
            <a:r>
              <a:rPr kumimoji="0" lang="en-US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exchange ~ Tensor force (r,</a:t>
            </a:r>
            <a:r>
              <a:rPr kumimoji="0" lang="el-GR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θ</a:t>
            </a:r>
            <a:r>
              <a:rPr kumimoji="0" lang="en-US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l-GR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0991" name="Text Box 15"/>
          <p:cNvSpPr txBox="1">
            <a:spLocks noChangeArrowheads="1"/>
          </p:cNvSpPr>
          <p:nvPr/>
        </p:nvSpPr>
        <p:spPr bwMode="auto">
          <a:xfrm>
            <a:off x="5483225" y="3810000"/>
            <a:ext cx="3233738" cy="523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constant distance between nucleons ~ 1fm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→ constant nuclear density</a:t>
            </a:r>
            <a:endParaRPr kumimoji="0" lang="en-US" altLang="de-DE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384" name="Text Box 73"/>
          <p:cNvSpPr txBox="1">
            <a:spLocks noChangeArrowheads="1"/>
          </p:cNvSpPr>
          <p:nvPr/>
        </p:nvSpPr>
        <p:spPr bwMode="auto">
          <a:xfrm>
            <a:off x="6096000" y="2590800"/>
            <a:ext cx="3048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All contributions of the</a:t>
            </a: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N-N interaction are based on meson exchange</a:t>
            </a:r>
          </a:p>
        </p:txBody>
      </p:sp>
      <p:pic>
        <p:nvPicPr>
          <p:cNvPr id="58386" name="Grafik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056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0735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0990" grpId="0" animBg="1"/>
      <p:bldP spid="51099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de-DE" smtClean="0"/>
              <a:t>Effective single-particle energy</a:t>
            </a:r>
            <a:br>
              <a:rPr lang="en-US" altLang="de-DE" smtClean="0"/>
            </a:br>
            <a:r>
              <a:rPr lang="en-US" altLang="de-DE" sz="1400" smtClean="0">
                <a:solidFill>
                  <a:srgbClr val="000000"/>
                </a:solidFill>
              </a:rPr>
              <a:t>effective single-particle energy ESPE</a:t>
            </a: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60419" name="Rectangle 2"/>
          <p:cNvSpPr>
            <a:spLocks noChangeArrowheads="1"/>
          </p:cNvSpPr>
          <p:nvPr/>
        </p:nvSpPr>
        <p:spPr bwMode="auto">
          <a:xfrm>
            <a:off x="284163" y="969963"/>
            <a:ext cx="8170862" cy="3275012"/>
          </a:xfrm>
          <a:prstGeom prst="rect">
            <a:avLst/>
          </a:prstGeom>
          <a:solidFill>
            <a:srgbClr val="CCFFFF">
              <a:alpha val="56078"/>
            </a:srgbClr>
          </a:solidFill>
          <a:ln w="19050" algn="ctr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0420" name="Rectangle 3"/>
          <p:cNvSpPr>
            <a:spLocks noChangeArrowheads="1"/>
          </p:cNvSpPr>
          <p:nvPr/>
        </p:nvSpPr>
        <p:spPr bwMode="auto">
          <a:xfrm>
            <a:off x="449263" y="3549650"/>
            <a:ext cx="2327275" cy="557213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3325813" y="1528763"/>
            <a:ext cx="4654550" cy="74930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0422" name="Line 21"/>
          <p:cNvSpPr>
            <a:spLocks noChangeShapeType="1"/>
          </p:cNvSpPr>
          <p:nvPr/>
        </p:nvSpPr>
        <p:spPr bwMode="auto">
          <a:xfrm>
            <a:off x="2443163" y="1293813"/>
            <a:ext cx="1457325" cy="17462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423" name="Line 22"/>
          <p:cNvSpPr>
            <a:spLocks noChangeShapeType="1"/>
          </p:cNvSpPr>
          <p:nvPr/>
        </p:nvSpPr>
        <p:spPr bwMode="auto">
          <a:xfrm flipV="1">
            <a:off x="2384425" y="2452688"/>
            <a:ext cx="1541463" cy="15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424" name="Freeform 26"/>
          <p:cNvSpPr>
            <a:spLocks/>
          </p:cNvSpPr>
          <p:nvPr/>
        </p:nvSpPr>
        <p:spPr bwMode="auto">
          <a:xfrm rot="-1188724">
            <a:off x="1766888" y="2735263"/>
            <a:ext cx="1362075" cy="241300"/>
          </a:xfrm>
          <a:custGeom>
            <a:avLst/>
            <a:gdLst>
              <a:gd name="T0" fmla="*/ 0 w 1384"/>
              <a:gd name="T1" fmla="*/ 2147483646 h 439"/>
              <a:gd name="T2" fmla="*/ 2147483646 w 1384"/>
              <a:gd name="T3" fmla="*/ 2147483646 h 439"/>
              <a:gd name="T4" fmla="*/ 2147483646 w 1384"/>
              <a:gd name="T5" fmla="*/ 2147483646 h 439"/>
              <a:gd name="T6" fmla="*/ 2147483646 w 1384"/>
              <a:gd name="T7" fmla="*/ 2147483646 h 439"/>
              <a:gd name="T8" fmla="*/ 2147483646 w 1384"/>
              <a:gd name="T9" fmla="*/ 2147483646 h 439"/>
              <a:gd name="T10" fmla="*/ 2147483646 w 1384"/>
              <a:gd name="T11" fmla="*/ 2147483646 h 439"/>
              <a:gd name="T12" fmla="*/ 2147483646 w 1384"/>
              <a:gd name="T13" fmla="*/ 2147483646 h 439"/>
              <a:gd name="T14" fmla="*/ 2147483646 w 1384"/>
              <a:gd name="T15" fmla="*/ 2147483646 h 439"/>
              <a:gd name="T16" fmla="*/ 2147483646 w 1384"/>
              <a:gd name="T17" fmla="*/ 2147483646 h 439"/>
              <a:gd name="T18" fmla="*/ 2147483646 w 1384"/>
              <a:gd name="T19" fmla="*/ 2147483646 h 439"/>
              <a:gd name="T20" fmla="*/ 2147483646 w 1384"/>
              <a:gd name="T21" fmla="*/ 2147483646 h 439"/>
              <a:gd name="T22" fmla="*/ 2147483646 w 1384"/>
              <a:gd name="T23" fmla="*/ 2147483646 h 439"/>
              <a:gd name="T24" fmla="*/ 2147483646 w 1384"/>
              <a:gd name="T25" fmla="*/ 2147483646 h 439"/>
              <a:gd name="T26" fmla="*/ 2147483646 w 1384"/>
              <a:gd name="T27" fmla="*/ 2147483646 h 439"/>
              <a:gd name="T28" fmla="*/ 2147483646 w 1384"/>
              <a:gd name="T29" fmla="*/ 2147483646 h 439"/>
              <a:gd name="T30" fmla="*/ 2147483646 w 1384"/>
              <a:gd name="T31" fmla="*/ 2147483646 h 439"/>
              <a:gd name="T32" fmla="*/ 2147483646 w 1384"/>
              <a:gd name="T33" fmla="*/ 2147483646 h 439"/>
              <a:gd name="T34" fmla="*/ 2147483646 w 1384"/>
              <a:gd name="T35" fmla="*/ 2147483646 h 439"/>
              <a:gd name="T36" fmla="*/ 2147483646 w 1384"/>
              <a:gd name="T37" fmla="*/ 2147483646 h 439"/>
              <a:gd name="T38" fmla="*/ 2147483646 w 1384"/>
              <a:gd name="T39" fmla="*/ 2147483646 h 439"/>
              <a:gd name="T40" fmla="*/ 2147483646 w 1384"/>
              <a:gd name="T41" fmla="*/ 2147483646 h 439"/>
              <a:gd name="T42" fmla="*/ 2147483646 w 1384"/>
              <a:gd name="T43" fmla="*/ 2147483646 h 439"/>
              <a:gd name="T44" fmla="*/ 2147483646 w 1384"/>
              <a:gd name="T45" fmla="*/ 2147483646 h 439"/>
              <a:gd name="T46" fmla="*/ 2147483646 w 1384"/>
              <a:gd name="T47" fmla="*/ 2147483646 h 439"/>
              <a:gd name="T48" fmla="*/ 2147483646 w 1384"/>
              <a:gd name="T49" fmla="*/ 2147483646 h 439"/>
              <a:gd name="T50" fmla="*/ 2147483646 w 1384"/>
              <a:gd name="T51" fmla="*/ 2147483646 h 439"/>
              <a:gd name="T52" fmla="*/ 2147483646 w 1384"/>
              <a:gd name="T53" fmla="*/ 2147483646 h 439"/>
              <a:gd name="T54" fmla="*/ 2147483646 w 1384"/>
              <a:gd name="T55" fmla="*/ 2147483646 h 43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384"/>
              <a:gd name="T85" fmla="*/ 0 h 439"/>
              <a:gd name="T86" fmla="*/ 1384 w 1384"/>
              <a:gd name="T87" fmla="*/ 439 h 439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384" h="439">
                <a:moveTo>
                  <a:pt x="0" y="439"/>
                </a:moveTo>
                <a:cubicBezTo>
                  <a:pt x="8" y="409"/>
                  <a:pt x="23" y="396"/>
                  <a:pt x="52" y="386"/>
                </a:cubicBezTo>
                <a:cubicBezTo>
                  <a:pt x="81" y="396"/>
                  <a:pt x="110" y="412"/>
                  <a:pt x="139" y="421"/>
                </a:cubicBezTo>
                <a:cubicBezTo>
                  <a:pt x="184" y="409"/>
                  <a:pt x="191" y="364"/>
                  <a:pt x="227" y="340"/>
                </a:cubicBezTo>
                <a:cubicBezTo>
                  <a:pt x="236" y="306"/>
                  <a:pt x="258" y="318"/>
                  <a:pt x="291" y="322"/>
                </a:cubicBezTo>
                <a:cubicBezTo>
                  <a:pt x="302" y="326"/>
                  <a:pt x="314" y="330"/>
                  <a:pt x="325" y="334"/>
                </a:cubicBezTo>
                <a:cubicBezTo>
                  <a:pt x="331" y="336"/>
                  <a:pt x="343" y="340"/>
                  <a:pt x="343" y="340"/>
                </a:cubicBezTo>
                <a:cubicBezTo>
                  <a:pt x="427" y="332"/>
                  <a:pt x="406" y="346"/>
                  <a:pt x="442" y="293"/>
                </a:cubicBezTo>
                <a:cubicBezTo>
                  <a:pt x="449" y="267"/>
                  <a:pt x="445" y="256"/>
                  <a:pt x="471" y="247"/>
                </a:cubicBezTo>
                <a:cubicBezTo>
                  <a:pt x="503" y="256"/>
                  <a:pt x="518" y="266"/>
                  <a:pt x="547" y="276"/>
                </a:cubicBezTo>
                <a:cubicBezTo>
                  <a:pt x="562" y="274"/>
                  <a:pt x="579" y="276"/>
                  <a:pt x="593" y="270"/>
                </a:cubicBezTo>
                <a:cubicBezTo>
                  <a:pt x="612" y="262"/>
                  <a:pt x="606" y="231"/>
                  <a:pt x="616" y="218"/>
                </a:cubicBezTo>
                <a:cubicBezTo>
                  <a:pt x="620" y="212"/>
                  <a:pt x="628" y="210"/>
                  <a:pt x="634" y="206"/>
                </a:cubicBezTo>
                <a:cubicBezTo>
                  <a:pt x="638" y="200"/>
                  <a:pt x="638" y="191"/>
                  <a:pt x="645" y="189"/>
                </a:cubicBezTo>
                <a:cubicBezTo>
                  <a:pt x="672" y="183"/>
                  <a:pt x="732" y="213"/>
                  <a:pt x="756" y="229"/>
                </a:cubicBezTo>
                <a:cubicBezTo>
                  <a:pt x="784" y="226"/>
                  <a:pt x="796" y="231"/>
                  <a:pt x="814" y="212"/>
                </a:cubicBezTo>
                <a:cubicBezTo>
                  <a:pt x="838" y="188"/>
                  <a:pt x="833" y="147"/>
                  <a:pt x="867" y="136"/>
                </a:cubicBezTo>
                <a:cubicBezTo>
                  <a:pt x="911" y="142"/>
                  <a:pt x="926" y="153"/>
                  <a:pt x="965" y="165"/>
                </a:cubicBezTo>
                <a:cubicBezTo>
                  <a:pt x="993" y="160"/>
                  <a:pt x="1006" y="158"/>
                  <a:pt x="1029" y="142"/>
                </a:cubicBezTo>
                <a:cubicBezTo>
                  <a:pt x="1048" y="115"/>
                  <a:pt x="1039" y="131"/>
                  <a:pt x="1053" y="90"/>
                </a:cubicBezTo>
                <a:cubicBezTo>
                  <a:pt x="1055" y="84"/>
                  <a:pt x="1059" y="72"/>
                  <a:pt x="1059" y="72"/>
                </a:cubicBezTo>
                <a:cubicBezTo>
                  <a:pt x="1095" y="77"/>
                  <a:pt x="1121" y="88"/>
                  <a:pt x="1152" y="107"/>
                </a:cubicBezTo>
                <a:cubicBezTo>
                  <a:pt x="1169" y="105"/>
                  <a:pt x="1188" y="107"/>
                  <a:pt x="1204" y="101"/>
                </a:cubicBezTo>
                <a:cubicBezTo>
                  <a:pt x="1215" y="97"/>
                  <a:pt x="1218" y="74"/>
                  <a:pt x="1221" y="66"/>
                </a:cubicBezTo>
                <a:cubicBezTo>
                  <a:pt x="1228" y="44"/>
                  <a:pt x="1237" y="33"/>
                  <a:pt x="1256" y="20"/>
                </a:cubicBezTo>
                <a:cubicBezTo>
                  <a:pt x="1287" y="26"/>
                  <a:pt x="1309" y="39"/>
                  <a:pt x="1338" y="49"/>
                </a:cubicBezTo>
                <a:cubicBezTo>
                  <a:pt x="1348" y="47"/>
                  <a:pt x="1358" y="48"/>
                  <a:pt x="1367" y="43"/>
                </a:cubicBezTo>
                <a:cubicBezTo>
                  <a:pt x="1375" y="38"/>
                  <a:pt x="1384" y="0"/>
                  <a:pt x="1384" y="14"/>
                </a:cubicBezTo>
              </a:path>
            </a:pathLst>
          </a:custGeom>
          <a:noFill/>
          <a:ln w="2857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425" name="Line 27"/>
          <p:cNvSpPr>
            <a:spLocks noChangeShapeType="1"/>
          </p:cNvSpPr>
          <p:nvPr/>
        </p:nvSpPr>
        <p:spPr bwMode="auto">
          <a:xfrm flipV="1">
            <a:off x="750888" y="3257550"/>
            <a:ext cx="1265237" cy="174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426" name="AutoShape 28"/>
          <p:cNvSpPr>
            <a:spLocks noChangeArrowheads="1"/>
          </p:cNvSpPr>
          <p:nvPr/>
        </p:nvSpPr>
        <p:spPr bwMode="auto">
          <a:xfrm>
            <a:off x="3027363" y="1298575"/>
            <a:ext cx="260350" cy="1266825"/>
          </a:xfrm>
          <a:prstGeom prst="downArrow">
            <a:avLst>
              <a:gd name="adj1" fmla="val 50000"/>
              <a:gd name="adj2" fmla="val 121646"/>
            </a:avLst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0427" name="Text Box 29"/>
          <p:cNvSpPr txBox="1">
            <a:spLocks noChangeArrowheads="1"/>
          </p:cNvSpPr>
          <p:nvPr/>
        </p:nvSpPr>
        <p:spPr bwMode="auto">
          <a:xfrm>
            <a:off x="3578225" y="2878138"/>
            <a:ext cx="4108450" cy="608012"/>
          </a:xfrm>
          <a:prstGeom prst="rect">
            <a:avLst/>
          </a:prstGeom>
          <a:noFill/>
          <a:ln w="28575" algn="ctr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Monopole interaction, </a:t>
            </a:r>
            <a:r>
              <a:rPr kumimoji="1" lang="en-US" altLang="ja-JP" sz="3200" b="1" i="1" u="none" strike="noStrike" kern="1200" cap="none" spc="0" normalizeH="0" baseline="0" noProof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v</a:t>
            </a:r>
            <a:r>
              <a:rPr kumimoji="1" lang="en-US" altLang="ja-JP" sz="3200" b="1" i="1" u="none" strike="noStrike" kern="1200" cap="none" spc="0" normalizeH="0" baseline="-25000" noProof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m</a:t>
            </a:r>
            <a:r>
              <a:rPr kumimoji="1" lang="en-US" altLang="ja-JP" sz="2800" b="1" i="0" u="none" strike="noStrike" kern="1200" cap="none" spc="0" normalizeH="0" baseline="-25000" noProof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0428" name="Line 30"/>
          <p:cNvSpPr>
            <a:spLocks noChangeShapeType="1"/>
          </p:cNvSpPr>
          <p:nvPr/>
        </p:nvSpPr>
        <p:spPr bwMode="auto">
          <a:xfrm flipH="1" flipV="1">
            <a:off x="2743200" y="2708275"/>
            <a:ext cx="812800" cy="423863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429" name="Freeform 31"/>
          <p:cNvSpPr>
            <a:spLocks/>
          </p:cNvSpPr>
          <p:nvPr/>
        </p:nvSpPr>
        <p:spPr bwMode="auto">
          <a:xfrm rot="-656729">
            <a:off x="1320800" y="2638425"/>
            <a:ext cx="1887538" cy="387350"/>
          </a:xfrm>
          <a:custGeom>
            <a:avLst/>
            <a:gdLst>
              <a:gd name="T0" fmla="*/ 0 w 1384"/>
              <a:gd name="T1" fmla="*/ 2147483646 h 439"/>
              <a:gd name="T2" fmla="*/ 2147483646 w 1384"/>
              <a:gd name="T3" fmla="*/ 2147483646 h 439"/>
              <a:gd name="T4" fmla="*/ 2147483646 w 1384"/>
              <a:gd name="T5" fmla="*/ 2147483646 h 439"/>
              <a:gd name="T6" fmla="*/ 2147483646 w 1384"/>
              <a:gd name="T7" fmla="*/ 2147483646 h 439"/>
              <a:gd name="T8" fmla="*/ 2147483646 w 1384"/>
              <a:gd name="T9" fmla="*/ 2147483646 h 439"/>
              <a:gd name="T10" fmla="*/ 2147483646 w 1384"/>
              <a:gd name="T11" fmla="*/ 2147483646 h 439"/>
              <a:gd name="T12" fmla="*/ 2147483646 w 1384"/>
              <a:gd name="T13" fmla="*/ 2147483646 h 439"/>
              <a:gd name="T14" fmla="*/ 2147483646 w 1384"/>
              <a:gd name="T15" fmla="*/ 2147483646 h 439"/>
              <a:gd name="T16" fmla="*/ 2147483646 w 1384"/>
              <a:gd name="T17" fmla="*/ 2147483646 h 439"/>
              <a:gd name="T18" fmla="*/ 2147483646 w 1384"/>
              <a:gd name="T19" fmla="*/ 2147483646 h 439"/>
              <a:gd name="T20" fmla="*/ 2147483646 w 1384"/>
              <a:gd name="T21" fmla="*/ 2147483646 h 439"/>
              <a:gd name="T22" fmla="*/ 2147483646 w 1384"/>
              <a:gd name="T23" fmla="*/ 2147483646 h 439"/>
              <a:gd name="T24" fmla="*/ 2147483646 w 1384"/>
              <a:gd name="T25" fmla="*/ 2147483646 h 439"/>
              <a:gd name="T26" fmla="*/ 2147483646 w 1384"/>
              <a:gd name="T27" fmla="*/ 2147483646 h 439"/>
              <a:gd name="T28" fmla="*/ 2147483646 w 1384"/>
              <a:gd name="T29" fmla="*/ 2147483646 h 439"/>
              <a:gd name="T30" fmla="*/ 2147483646 w 1384"/>
              <a:gd name="T31" fmla="*/ 2147483646 h 439"/>
              <a:gd name="T32" fmla="*/ 2147483646 w 1384"/>
              <a:gd name="T33" fmla="*/ 2147483646 h 439"/>
              <a:gd name="T34" fmla="*/ 2147483646 w 1384"/>
              <a:gd name="T35" fmla="*/ 2147483646 h 439"/>
              <a:gd name="T36" fmla="*/ 2147483646 w 1384"/>
              <a:gd name="T37" fmla="*/ 2147483646 h 439"/>
              <a:gd name="T38" fmla="*/ 2147483646 w 1384"/>
              <a:gd name="T39" fmla="*/ 2147483646 h 439"/>
              <a:gd name="T40" fmla="*/ 2147483646 w 1384"/>
              <a:gd name="T41" fmla="*/ 2147483646 h 439"/>
              <a:gd name="T42" fmla="*/ 2147483646 w 1384"/>
              <a:gd name="T43" fmla="*/ 2147483646 h 439"/>
              <a:gd name="T44" fmla="*/ 2147483646 w 1384"/>
              <a:gd name="T45" fmla="*/ 2147483646 h 439"/>
              <a:gd name="T46" fmla="*/ 2147483646 w 1384"/>
              <a:gd name="T47" fmla="*/ 2147483646 h 439"/>
              <a:gd name="T48" fmla="*/ 2147483646 w 1384"/>
              <a:gd name="T49" fmla="*/ 2147483646 h 439"/>
              <a:gd name="T50" fmla="*/ 2147483646 w 1384"/>
              <a:gd name="T51" fmla="*/ 2147483646 h 439"/>
              <a:gd name="T52" fmla="*/ 2147483646 w 1384"/>
              <a:gd name="T53" fmla="*/ 2147483646 h 439"/>
              <a:gd name="T54" fmla="*/ 2147483646 w 1384"/>
              <a:gd name="T55" fmla="*/ 2147483646 h 43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384"/>
              <a:gd name="T85" fmla="*/ 0 h 439"/>
              <a:gd name="T86" fmla="*/ 1384 w 1384"/>
              <a:gd name="T87" fmla="*/ 439 h 439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384" h="439">
                <a:moveTo>
                  <a:pt x="0" y="439"/>
                </a:moveTo>
                <a:cubicBezTo>
                  <a:pt x="8" y="409"/>
                  <a:pt x="23" y="396"/>
                  <a:pt x="52" y="386"/>
                </a:cubicBezTo>
                <a:cubicBezTo>
                  <a:pt x="81" y="396"/>
                  <a:pt x="110" y="412"/>
                  <a:pt x="139" y="421"/>
                </a:cubicBezTo>
                <a:cubicBezTo>
                  <a:pt x="184" y="409"/>
                  <a:pt x="191" y="364"/>
                  <a:pt x="227" y="340"/>
                </a:cubicBezTo>
                <a:cubicBezTo>
                  <a:pt x="236" y="306"/>
                  <a:pt x="258" y="318"/>
                  <a:pt x="291" y="322"/>
                </a:cubicBezTo>
                <a:cubicBezTo>
                  <a:pt x="302" y="326"/>
                  <a:pt x="314" y="330"/>
                  <a:pt x="325" y="334"/>
                </a:cubicBezTo>
                <a:cubicBezTo>
                  <a:pt x="331" y="336"/>
                  <a:pt x="343" y="340"/>
                  <a:pt x="343" y="340"/>
                </a:cubicBezTo>
                <a:cubicBezTo>
                  <a:pt x="427" y="332"/>
                  <a:pt x="406" y="346"/>
                  <a:pt x="442" y="293"/>
                </a:cubicBezTo>
                <a:cubicBezTo>
                  <a:pt x="449" y="267"/>
                  <a:pt x="445" y="256"/>
                  <a:pt x="471" y="247"/>
                </a:cubicBezTo>
                <a:cubicBezTo>
                  <a:pt x="503" y="256"/>
                  <a:pt x="518" y="266"/>
                  <a:pt x="547" y="276"/>
                </a:cubicBezTo>
                <a:cubicBezTo>
                  <a:pt x="562" y="274"/>
                  <a:pt x="579" y="276"/>
                  <a:pt x="593" y="270"/>
                </a:cubicBezTo>
                <a:cubicBezTo>
                  <a:pt x="612" y="262"/>
                  <a:pt x="606" y="231"/>
                  <a:pt x="616" y="218"/>
                </a:cubicBezTo>
                <a:cubicBezTo>
                  <a:pt x="620" y="212"/>
                  <a:pt x="628" y="210"/>
                  <a:pt x="634" y="206"/>
                </a:cubicBezTo>
                <a:cubicBezTo>
                  <a:pt x="638" y="200"/>
                  <a:pt x="638" y="191"/>
                  <a:pt x="645" y="189"/>
                </a:cubicBezTo>
                <a:cubicBezTo>
                  <a:pt x="672" y="183"/>
                  <a:pt x="732" y="213"/>
                  <a:pt x="756" y="229"/>
                </a:cubicBezTo>
                <a:cubicBezTo>
                  <a:pt x="784" y="226"/>
                  <a:pt x="796" y="231"/>
                  <a:pt x="814" y="212"/>
                </a:cubicBezTo>
                <a:cubicBezTo>
                  <a:pt x="838" y="188"/>
                  <a:pt x="833" y="147"/>
                  <a:pt x="867" y="136"/>
                </a:cubicBezTo>
                <a:cubicBezTo>
                  <a:pt x="911" y="142"/>
                  <a:pt x="926" y="153"/>
                  <a:pt x="965" y="165"/>
                </a:cubicBezTo>
                <a:cubicBezTo>
                  <a:pt x="993" y="160"/>
                  <a:pt x="1006" y="158"/>
                  <a:pt x="1029" y="142"/>
                </a:cubicBezTo>
                <a:cubicBezTo>
                  <a:pt x="1048" y="115"/>
                  <a:pt x="1039" y="131"/>
                  <a:pt x="1053" y="90"/>
                </a:cubicBezTo>
                <a:cubicBezTo>
                  <a:pt x="1055" y="84"/>
                  <a:pt x="1059" y="72"/>
                  <a:pt x="1059" y="72"/>
                </a:cubicBezTo>
                <a:cubicBezTo>
                  <a:pt x="1095" y="77"/>
                  <a:pt x="1121" y="88"/>
                  <a:pt x="1152" y="107"/>
                </a:cubicBezTo>
                <a:cubicBezTo>
                  <a:pt x="1169" y="105"/>
                  <a:pt x="1188" y="107"/>
                  <a:pt x="1204" y="101"/>
                </a:cubicBezTo>
                <a:cubicBezTo>
                  <a:pt x="1215" y="97"/>
                  <a:pt x="1218" y="74"/>
                  <a:pt x="1221" y="66"/>
                </a:cubicBezTo>
                <a:cubicBezTo>
                  <a:pt x="1228" y="44"/>
                  <a:pt x="1237" y="33"/>
                  <a:pt x="1256" y="20"/>
                </a:cubicBezTo>
                <a:cubicBezTo>
                  <a:pt x="1287" y="26"/>
                  <a:pt x="1309" y="39"/>
                  <a:pt x="1338" y="49"/>
                </a:cubicBezTo>
                <a:cubicBezTo>
                  <a:pt x="1348" y="47"/>
                  <a:pt x="1358" y="48"/>
                  <a:pt x="1367" y="43"/>
                </a:cubicBezTo>
                <a:cubicBezTo>
                  <a:pt x="1375" y="38"/>
                  <a:pt x="1384" y="0"/>
                  <a:pt x="1384" y="14"/>
                </a:cubicBezTo>
              </a:path>
            </a:pathLst>
          </a:custGeom>
          <a:noFill/>
          <a:ln w="2857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430" name="Freeform 32"/>
          <p:cNvSpPr>
            <a:spLocks/>
          </p:cNvSpPr>
          <p:nvPr/>
        </p:nvSpPr>
        <p:spPr bwMode="auto">
          <a:xfrm rot="-756686">
            <a:off x="1014413" y="2670175"/>
            <a:ext cx="2105025" cy="311150"/>
          </a:xfrm>
          <a:custGeom>
            <a:avLst/>
            <a:gdLst>
              <a:gd name="T0" fmla="*/ 0 w 1384"/>
              <a:gd name="T1" fmla="*/ 2147483646 h 439"/>
              <a:gd name="T2" fmla="*/ 2147483646 w 1384"/>
              <a:gd name="T3" fmla="*/ 2147483646 h 439"/>
              <a:gd name="T4" fmla="*/ 2147483646 w 1384"/>
              <a:gd name="T5" fmla="*/ 2147483646 h 439"/>
              <a:gd name="T6" fmla="*/ 2147483646 w 1384"/>
              <a:gd name="T7" fmla="*/ 2147483646 h 439"/>
              <a:gd name="T8" fmla="*/ 2147483646 w 1384"/>
              <a:gd name="T9" fmla="*/ 2147483646 h 439"/>
              <a:gd name="T10" fmla="*/ 2147483646 w 1384"/>
              <a:gd name="T11" fmla="*/ 2147483646 h 439"/>
              <a:gd name="T12" fmla="*/ 2147483646 w 1384"/>
              <a:gd name="T13" fmla="*/ 2147483646 h 439"/>
              <a:gd name="T14" fmla="*/ 2147483646 w 1384"/>
              <a:gd name="T15" fmla="*/ 2147483646 h 439"/>
              <a:gd name="T16" fmla="*/ 2147483646 w 1384"/>
              <a:gd name="T17" fmla="*/ 2147483646 h 439"/>
              <a:gd name="T18" fmla="*/ 2147483646 w 1384"/>
              <a:gd name="T19" fmla="*/ 2147483646 h 439"/>
              <a:gd name="T20" fmla="*/ 2147483646 w 1384"/>
              <a:gd name="T21" fmla="*/ 2147483646 h 439"/>
              <a:gd name="T22" fmla="*/ 2147483646 w 1384"/>
              <a:gd name="T23" fmla="*/ 2147483646 h 439"/>
              <a:gd name="T24" fmla="*/ 2147483646 w 1384"/>
              <a:gd name="T25" fmla="*/ 2147483646 h 439"/>
              <a:gd name="T26" fmla="*/ 2147483646 w 1384"/>
              <a:gd name="T27" fmla="*/ 2147483646 h 439"/>
              <a:gd name="T28" fmla="*/ 2147483646 w 1384"/>
              <a:gd name="T29" fmla="*/ 2147483646 h 439"/>
              <a:gd name="T30" fmla="*/ 2147483646 w 1384"/>
              <a:gd name="T31" fmla="*/ 2147483646 h 439"/>
              <a:gd name="T32" fmla="*/ 2147483646 w 1384"/>
              <a:gd name="T33" fmla="*/ 2147483646 h 439"/>
              <a:gd name="T34" fmla="*/ 2147483646 w 1384"/>
              <a:gd name="T35" fmla="*/ 2147483646 h 439"/>
              <a:gd name="T36" fmla="*/ 2147483646 w 1384"/>
              <a:gd name="T37" fmla="*/ 2147483646 h 439"/>
              <a:gd name="T38" fmla="*/ 2147483646 w 1384"/>
              <a:gd name="T39" fmla="*/ 2147483646 h 439"/>
              <a:gd name="T40" fmla="*/ 2147483646 w 1384"/>
              <a:gd name="T41" fmla="*/ 2147483646 h 439"/>
              <a:gd name="T42" fmla="*/ 2147483646 w 1384"/>
              <a:gd name="T43" fmla="*/ 2147483646 h 439"/>
              <a:gd name="T44" fmla="*/ 2147483646 w 1384"/>
              <a:gd name="T45" fmla="*/ 2147483646 h 439"/>
              <a:gd name="T46" fmla="*/ 2147483646 w 1384"/>
              <a:gd name="T47" fmla="*/ 2147483646 h 439"/>
              <a:gd name="T48" fmla="*/ 2147483646 w 1384"/>
              <a:gd name="T49" fmla="*/ 2147483646 h 439"/>
              <a:gd name="T50" fmla="*/ 2147483646 w 1384"/>
              <a:gd name="T51" fmla="*/ 2147483646 h 439"/>
              <a:gd name="T52" fmla="*/ 2147483646 w 1384"/>
              <a:gd name="T53" fmla="*/ 2147483646 h 439"/>
              <a:gd name="T54" fmla="*/ 2147483646 w 1384"/>
              <a:gd name="T55" fmla="*/ 2147483646 h 43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384"/>
              <a:gd name="T85" fmla="*/ 0 h 439"/>
              <a:gd name="T86" fmla="*/ 1384 w 1384"/>
              <a:gd name="T87" fmla="*/ 439 h 439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384" h="439">
                <a:moveTo>
                  <a:pt x="0" y="439"/>
                </a:moveTo>
                <a:cubicBezTo>
                  <a:pt x="8" y="409"/>
                  <a:pt x="23" y="396"/>
                  <a:pt x="52" y="386"/>
                </a:cubicBezTo>
                <a:cubicBezTo>
                  <a:pt x="81" y="396"/>
                  <a:pt x="110" y="412"/>
                  <a:pt x="139" y="421"/>
                </a:cubicBezTo>
                <a:cubicBezTo>
                  <a:pt x="184" y="409"/>
                  <a:pt x="191" y="364"/>
                  <a:pt x="227" y="340"/>
                </a:cubicBezTo>
                <a:cubicBezTo>
                  <a:pt x="236" y="306"/>
                  <a:pt x="258" y="318"/>
                  <a:pt x="291" y="322"/>
                </a:cubicBezTo>
                <a:cubicBezTo>
                  <a:pt x="302" y="326"/>
                  <a:pt x="314" y="330"/>
                  <a:pt x="325" y="334"/>
                </a:cubicBezTo>
                <a:cubicBezTo>
                  <a:pt x="331" y="336"/>
                  <a:pt x="343" y="340"/>
                  <a:pt x="343" y="340"/>
                </a:cubicBezTo>
                <a:cubicBezTo>
                  <a:pt x="427" y="332"/>
                  <a:pt x="406" y="346"/>
                  <a:pt x="442" y="293"/>
                </a:cubicBezTo>
                <a:cubicBezTo>
                  <a:pt x="449" y="267"/>
                  <a:pt x="445" y="256"/>
                  <a:pt x="471" y="247"/>
                </a:cubicBezTo>
                <a:cubicBezTo>
                  <a:pt x="503" y="256"/>
                  <a:pt x="518" y="266"/>
                  <a:pt x="547" y="276"/>
                </a:cubicBezTo>
                <a:cubicBezTo>
                  <a:pt x="562" y="274"/>
                  <a:pt x="579" y="276"/>
                  <a:pt x="593" y="270"/>
                </a:cubicBezTo>
                <a:cubicBezTo>
                  <a:pt x="612" y="262"/>
                  <a:pt x="606" y="231"/>
                  <a:pt x="616" y="218"/>
                </a:cubicBezTo>
                <a:cubicBezTo>
                  <a:pt x="620" y="212"/>
                  <a:pt x="628" y="210"/>
                  <a:pt x="634" y="206"/>
                </a:cubicBezTo>
                <a:cubicBezTo>
                  <a:pt x="638" y="200"/>
                  <a:pt x="638" y="191"/>
                  <a:pt x="645" y="189"/>
                </a:cubicBezTo>
                <a:cubicBezTo>
                  <a:pt x="672" y="183"/>
                  <a:pt x="732" y="213"/>
                  <a:pt x="756" y="229"/>
                </a:cubicBezTo>
                <a:cubicBezTo>
                  <a:pt x="784" y="226"/>
                  <a:pt x="796" y="231"/>
                  <a:pt x="814" y="212"/>
                </a:cubicBezTo>
                <a:cubicBezTo>
                  <a:pt x="838" y="188"/>
                  <a:pt x="833" y="147"/>
                  <a:pt x="867" y="136"/>
                </a:cubicBezTo>
                <a:cubicBezTo>
                  <a:pt x="911" y="142"/>
                  <a:pt x="926" y="153"/>
                  <a:pt x="965" y="165"/>
                </a:cubicBezTo>
                <a:cubicBezTo>
                  <a:pt x="993" y="160"/>
                  <a:pt x="1006" y="158"/>
                  <a:pt x="1029" y="142"/>
                </a:cubicBezTo>
                <a:cubicBezTo>
                  <a:pt x="1048" y="115"/>
                  <a:pt x="1039" y="131"/>
                  <a:pt x="1053" y="90"/>
                </a:cubicBezTo>
                <a:cubicBezTo>
                  <a:pt x="1055" y="84"/>
                  <a:pt x="1059" y="72"/>
                  <a:pt x="1059" y="72"/>
                </a:cubicBezTo>
                <a:cubicBezTo>
                  <a:pt x="1095" y="77"/>
                  <a:pt x="1121" y="88"/>
                  <a:pt x="1152" y="107"/>
                </a:cubicBezTo>
                <a:cubicBezTo>
                  <a:pt x="1169" y="105"/>
                  <a:pt x="1188" y="107"/>
                  <a:pt x="1204" y="101"/>
                </a:cubicBezTo>
                <a:cubicBezTo>
                  <a:pt x="1215" y="97"/>
                  <a:pt x="1218" y="74"/>
                  <a:pt x="1221" y="66"/>
                </a:cubicBezTo>
                <a:cubicBezTo>
                  <a:pt x="1228" y="44"/>
                  <a:pt x="1237" y="33"/>
                  <a:pt x="1256" y="20"/>
                </a:cubicBezTo>
                <a:cubicBezTo>
                  <a:pt x="1287" y="26"/>
                  <a:pt x="1309" y="39"/>
                  <a:pt x="1338" y="49"/>
                </a:cubicBezTo>
                <a:cubicBezTo>
                  <a:pt x="1348" y="47"/>
                  <a:pt x="1358" y="48"/>
                  <a:pt x="1367" y="43"/>
                </a:cubicBezTo>
                <a:cubicBezTo>
                  <a:pt x="1375" y="38"/>
                  <a:pt x="1384" y="0"/>
                  <a:pt x="1384" y="14"/>
                </a:cubicBezTo>
              </a:path>
            </a:pathLst>
          </a:custGeom>
          <a:noFill/>
          <a:ln w="2857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431" name="Text Box 33"/>
          <p:cNvSpPr txBox="1">
            <a:spLocks noChangeArrowheads="1"/>
          </p:cNvSpPr>
          <p:nvPr/>
        </p:nvSpPr>
        <p:spPr bwMode="auto">
          <a:xfrm>
            <a:off x="3381375" y="1547813"/>
            <a:ext cx="43084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1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ESPE</a:t>
            </a:r>
            <a:r>
              <a:rPr kumimoji="1" lang="en-US" altLang="ja-JP" sz="28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is changed by </a:t>
            </a:r>
            <a:r>
              <a:rPr kumimoji="1" lang="en-US" altLang="ja-JP" sz="2800" b="1" i="1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N</a:t>
            </a:r>
            <a:r>
              <a:rPr kumimoji="1" lang="en-US" altLang="ja-JP" sz="28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  </a:t>
            </a:r>
            <a:r>
              <a:rPr kumimoji="1" lang="en-US" altLang="ja-JP" sz="3200" b="1" i="1" u="none" strike="noStrike" kern="1200" cap="none" spc="0" normalizeH="0" baseline="0" noProof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v</a:t>
            </a:r>
            <a:r>
              <a:rPr kumimoji="1" lang="en-US" altLang="ja-JP" sz="3200" b="1" i="1" u="none" strike="noStrike" kern="1200" cap="none" spc="0" normalizeH="0" baseline="-25000" noProof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m</a:t>
            </a:r>
          </a:p>
        </p:txBody>
      </p:sp>
      <p:sp>
        <p:nvSpPr>
          <p:cNvPr id="60432" name="AutoShape 34"/>
          <p:cNvSpPr>
            <a:spLocks noChangeArrowheads="1"/>
          </p:cNvSpPr>
          <p:nvPr/>
        </p:nvSpPr>
        <p:spPr bwMode="auto">
          <a:xfrm>
            <a:off x="1677988" y="3152775"/>
            <a:ext cx="250825" cy="261938"/>
          </a:xfrm>
          <a:prstGeom prst="star16">
            <a:avLst>
              <a:gd name="adj" fmla="val 37500"/>
            </a:avLst>
          </a:prstGeom>
          <a:solidFill>
            <a:srgbClr val="0066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0433" name="AutoShape 35"/>
          <p:cNvSpPr>
            <a:spLocks noChangeArrowheads="1"/>
          </p:cNvSpPr>
          <p:nvPr/>
        </p:nvSpPr>
        <p:spPr bwMode="auto">
          <a:xfrm>
            <a:off x="1246188" y="3152775"/>
            <a:ext cx="250825" cy="261938"/>
          </a:xfrm>
          <a:prstGeom prst="star16">
            <a:avLst>
              <a:gd name="adj" fmla="val 37500"/>
            </a:avLst>
          </a:prstGeom>
          <a:solidFill>
            <a:srgbClr val="0066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0434" name="AutoShape 36"/>
          <p:cNvSpPr>
            <a:spLocks noChangeArrowheads="1"/>
          </p:cNvSpPr>
          <p:nvPr/>
        </p:nvSpPr>
        <p:spPr bwMode="auto">
          <a:xfrm>
            <a:off x="841375" y="3143250"/>
            <a:ext cx="250825" cy="261938"/>
          </a:xfrm>
          <a:prstGeom prst="star16">
            <a:avLst>
              <a:gd name="adj" fmla="val 37500"/>
            </a:avLst>
          </a:prstGeom>
          <a:solidFill>
            <a:srgbClr val="0066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0435" name="AutoShape 37"/>
          <p:cNvSpPr>
            <a:spLocks noChangeArrowheads="1"/>
          </p:cNvSpPr>
          <p:nvPr/>
        </p:nvSpPr>
        <p:spPr bwMode="auto">
          <a:xfrm>
            <a:off x="3052763" y="2301875"/>
            <a:ext cx="269875" cy="314325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16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0436" name="AutoShape 38"/>
          <p:cNvSpPr>
            <a:spLocks noChangeArrowheads="1"/>
          </p:cNvSpPr>
          <p:nvPr/>
        </p:nvSpPr>
        <p:spPr bwMode="auto">
          <a:xfrm>
            <a:off x="6848475" y="1906588"/>
            <a:ext cx="250825" cy="261937"/>
          </a:xfrm>
          <a:prstGeom prst="star16">
            <a:avLst>
              <a:gd name="adj" fmla="val 37500"/>
            </a:avLst>
          </a:prstGeom>
          <a:solidFill>
            <a:srgbClr val="0066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0437" name="Line 39"/>
          <p:cNvSpPr>
            <a:spLocks noChangeShapeType="1"/>
          </p:cNvSpPr>
          <p:nvPr/>
        </p:nvSpPr>
        <p:spPr bwMode="auto">
          <a:xfrm flipH="1" flipV="1">
            <a:off x="2171700" y="2873375"/>
            <a:ext cx="1400175" cy="31750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438" name="Line 40"/>
          <p:cNvSpPr>
            <a:spLocks noChangeShapeType="1"/>
          </p:cNvSpPr>
          <p:nvPr/>
        </p:nvSpPr>
        <p:spPr bwMode="auto">
          <a:xfrm flipH="1" flipV="1">
            <a:off x="1473200" y="3055938"/>
            <a:ext cx="2098675" cy="176212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439" name="Text Box 41"/>
          <p:cNvSpPr txBox="1">
            <a:spLocks noChangeArrowheads="1"/>
          </p:cNvSpPr>
          <p:nvPr/>
        </p:nvSpPr>
        <p:spPr bwMode="auto">
          <a:xfrm>
            <a:off x="477838" y="3571875"/>
            <a:ext cx="2187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1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N     </a:t>
            </a:r>
            <a:r>
              <a:rPr kumimoji="1" lang="en-US" altLang="ja-JP" sz="28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particles</a:t>
            </a:r>
          </a:p>
        </p:txBody>
      </p:sp>
      <p:sp>
        <p:nvSpPr>
          <p:cNvPr id="60440" name="AutoShape 42"/>
          <p:cNvSpPr>
            <a:spLocks noChangeArrowheads="1"/>
          </p:cNvSpPr>
          <p:nvPr/>
        </p:nvSpPr>
        <p:spPr bwMode="auto">
          <a:xfrm>
            <a:off x="838200" y="3835400"/>
            <a:ext cx="250825" cy="261938"/>
          </a:xfrm>
          <a:prstGeom prst="star16">
            <a:avLst>
              <a:gd name="adj" fmla="val 37500"/>
            </a:avLst>
          </a:prstGeom>
          <a:solidFill>
            <a:srgbClr val="0066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97774" name="Text Box 6"/>
          <p:cNvSpPr txBox="1">
            <a:spLocks noChangeArrowheads="1"/>
          </p:cNvSpPr>
          <p:nvPr/>
        </p:nvSpPr>
        <p:spPr bwMode="auto">
          <a:xfrm>
            <a:off x="4987925" y="4525963"/>
            <a:ext cx="3590925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ESPE 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Total effect on single-particle energies due to interaction with other </a:t>
            </a:r>
            <a:r>
              <a:rPr kumimoji="1" lang="en-US" altLang="ja-JP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valence nucleons</a:t>
            </a:r>
          </a:p>
        </p:txBody>
      </p:sp>
      <p:sp>
        <p:nvSpPr>
          <p:cNvPr id="497775" name="Line 7"/>
          <p:cNvSpPr>
            <a:spLocks noChangeShapeType="1"/>
          </p:cNvSpPr>
          <p:nvPr/>
        </p:nvSpPr>
        <p:spPr bwMode="auto">
          <a:xfrm>
            <a:off x="3116263" y="4806950"/>
            <a:ext cx="11588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7776" name="Line 8"/>
          <p:cNvSpPr>
            <a:spLocks noChangeShapeType="1"/>
          </p:cNvSpPr>
          <p:nvPr/>
        </p:nvSpPr>
        <p:spPr bwMode="auto">
          <a:xfrm>
            <a:off x="947738" y="5537200"/>
            <a:ext cx="101758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7777" name="Line 9"/>
          <p:cNvSpPr>
            <a:spLocks noChangeShapeType="1"/>
          </p:cNvSpPr>
          <p:nvPr/>
        </p:nvSpPr>
        <p:spPr bwMode="auto">
          <a:xfrm>
            <a:off x="3103563" y="5537200"/>
            <a:ext cx="117951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7778" name="Line 10"/>
          <p:cNvSpPr>
            <a:spLocks noChangeShapeType="1"/>
          </p:cNvSpPr>
          <p:nvPr/>
        </p:nvSpPr>
        <p:spPr bwMode="auto">
          <a:xfrm flipV="1">
            <a:off x="957263" y="6056313"/>
            <a:ext cx="9985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7779" name="Line 11"/>
          <p:cNvSpPr>
            <a:spLocks noChangeShapeType="1"/>
          </p:cNvSpPr>
          <p:nvPr/>
        </p:nvSpPr>
        <p:spPr bwMode="auto">
          <a:xfrm>
            <a:off x="3124200" y="6067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7780" name="Line 12"/>
          <p:cNvSpPr>
            <a:spLocks noChangeShapeType="1"/>
          </p:cNvSpPr>
          <p:nvPr/>
        </p:nvSpPr>
        <p:spPr bwMode="auto">
          <a:xfrm>
            <a:off x="3127375" y="5942013"/>
            <a:ext cx="117951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7781" name="AutoShape 13"/>
          <p:cNvSpPr>
            <a:spLocks noChangeArrowheads="1"/>
          </p:cNvSpPr>
          <p:nvPr/>
        </p:nvSpPr>
        <p:spPr bwMode="auto">
          <a:xfrm>
            <a:off x="1285875" y="5410200"/>
            <a:ext cx="258763" cy="279400"/>
          </a:xfrm>
          <a:prstGeom prst="irregularSeal2">
            <a:avLst/>
          </a:prstGeom>
          <a:solidFill>
            <a:srgbClr val="0066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97782" name="AutoShape 14"/>
          <p:cNvSpPr>
            <a:spLocks noChangeArrowheads="1"/>
          </p:cNvSpPr>
          <p:nvPr/>
        </p:nvSpPr>
        <p:spPr bwMode="auto">
          <a:xfrm>
            <a:off x="1654175" y="5937250"/>
            <a:ext cx="250825" cy="261938"/>
          </a:xfrm>
          <a:prstGeom prst="star16">
            <a:avLst>
              <a:gd name="adj" fmla="val 37500"/>
            </a:avLst>
          </a:prstGeom>
          <a:solidFill>
            <a:srgbClr val="0066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97783" name="AutoShape 15"/>
          <p:cNvSpPr>
            <a:spLocks noChangeArrowheads="1"/>
          </p:cNvSpPr>
          <p:nvPr/>
        </p:nvSpPr>
        <p:spPr bwMode="auto">
          <a:xfrm>
            <a:off x="3521075" y="5418138"/>
            <a:ext cx="250825" cy="261937"/>
          </a:xfrm>
          <a:prstGeom prst="star16">
            <a:avLst>
              <a:gd name="adj" fmla="val 37500"/>
            </a:avLst>
          </a:prstGeom>
          <a:solidFill>
            <a:srgbClr val="FF00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97784" name="AutoShape 16"/>
          <p:cNvSpPr>
            <a:spLocks noChangeArrowheads="1"/>
          </p:cNvSpPr>
          <p:nvPr/>
        </p:nvSpPr>
        <p:spPr bwMode="auto">
          <a:xfrm>
            <a:off x="3762375" y="5805488"/>
            <a:ext cx="293688" cy="271462"/>
          </a:xfrm>
          <a:prstGeom prst="star24">
            <a:avLst>
              <a:gd name="adj" fmla="val 37500"/>
            </a:avLst>
          </a:prstGeom>
          <a:solidFill>
            <a:srgbClr val="FF00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97785" name="Freeform 17"/>
          <p:cNvSpPr>
            <a:spLocks/>
          </p:cNvSpPr>
          <p:nvPr/>
        </p:nvSpPr>
        <p:spPr bwMode="auto">
          <a:xfrm>
            <a:off x="1525588" y="4811713"/>
            <a:ext cx="2197100" cy="700087"/>
          </a:xfrm>
          <a:custGeom>
            <a:avLst/>
            <a:gdLst>
              <a:gd name="T0" fmla="*/ 0 w 1384"/>
              <a:gd name="T1" fmla="*/ 2147483646 h 439"/>
              <a:gd name="T2" fmla="*/ 2147483646 w 1384"/>
              <a:gd name="T3" fmla="*/ 2147483646 h 439"/>
              <a:gd name="T4" fmla="*/ 2147483646 w 1384"/>
              <a:gd name="T5" fmla="*/ 2147483646 h 439"/>
              <a:gd name="T6" fmla="*/ 2147483646 w 1384"/>
              <a:gd name="T7" fmla="*/ 2147483646 h 439"/>
              <a:gd name="T8" fmla="*/ 2147483646 w 1384"/>
              <a:gd name="T9" fmla="*/ 2147483646 h 439"/>
              <a:gd name="T10" fmla="*/ 2147483646 w 1384"/>
              <a:gd name="T11" fmla="*/ 2147483646 h 439"/>
              <a:gd name="T12" fmla="*/ 2147483646 w 1384"/>
              <a:gd name="T13" fmla="*/ 2147483646 h 439"/>
              <a:gd name="T14" fmla="*/ 2147483646 w 1384"/>
              <a:gd name="T15" fmla="*/ 2147483646 h 439"/>
              <a:gd name="T16" fmla="*/ 2147483646 w 1384"/>
              <a:gd name="T17" fmla="*/ 2147483646 h 439"/>
              <a:gd name="T18" fmla="*/ 2147483646 w 1384"/>
              <a:gd name="T19" fmla="*/ 2147483646 h 439"/>
              <a:gd name="T20" fmla="*/ 2147483646 w 1384"/>
              <a:gd name="T21" fmla="*/ 2147483646 h 439"/>
              <a:gd name="T22" fmla="*/ 2147483646 w 1384"/>
              <a:gd name="T23" fmla="*/ 2147483646 h 439"/>
              <a:gd name="T24" fmla="*/ 2147483646 w 1384"/>
              <a:gd name="T25" fmla="*/ 2147483646 h 439"/>
              <a:gd name="T26" fmla="*/ 2147483646 w 1384"/>
              <a:gd name="T27" fmla="*/ 2147483646 h 439"/>
              <a:gd name="T28" fmla="*/ 2147483646 w 1384"/>
              <a:gd name="T29" fmla="*/ 2147483646 h 439"/>
              <a:gd name="T30" fmla="*/ 2147483646 w 1384"/>
              <a:gd name="T31" fmla="*/ 2147483646 h 439"/>
              <a:gd name="T32" fmla="*/ 2147483646 w 1384"/>
              <a:gd name="T33" fmla="*/ 2147483646 h 439"/>
              <a:gd name="T34" fmla="*/ 2147483646 w 1384"/>
              <a:gd name="T35" fmla="*/ 2147483646 h 439"/>
              <a:gd name="T36" fmla="*/ 2147483646 w 1384"/>
              <a:gd name="T37" fmla="*/ 2147483646 h 439"/>
              <a:gd name="T38" fmla="*/ 2147483646 w 1384"/>
              <a:gd name="T39" fmla="*/ 2147483646 h 439"/>
              <a:gd name="T40" fmla="*/ 2147483646 w 1384"/>
              <a:gd name="T41" fmla="*/ 2147483646 h 439"/>
              <a:gd name="T42" fmla="*/ 2147483646 w 1384"/>
              <a:gd name="T43" fmla="*/ 2147483646 h 439"/>
              <a:gd name="T44" fmla="*/ 2147483646 w 1384"/>
              <a:gd name="T45" fmla="*/ 2147483646 h 439"/>
              <a:gd name="T46" fmla="*/ 2147483646 w 1384"/>
              <a:gd name="T47" fmla="*/ 2147483646 h 439"/>
              <a:gd name="T48" fmla="*/ 2147483646 w 1384"/>
              <a:gd name="T49" fmla="*/ 2147483646 h 439"/>
              <a:gd name="T50" fmla="*/ 2147483646 w 1384"/>
              <a:gd name="T51" fmla="*/ 2147483646 h 439"/>
              <a:gd name="T52" fmla="*/ 2147483646 w 1384"/>
              <a:gd name="T53" fmla="*/ 2147483646 h 439"/>
              <a:gd name="T54" fmla="*/ 2147483646 w 1384"/>
              <a:gd name="T55" fmla="*/ 2147483646 h 43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384"/>
              <a:gd name="T85" fmla="*/ 0 h 439"/>
              <a:gd name="T86" fmla="*/ 1384 w 1384"/>
              <a:gd name="T87" fmla="*/ 439 h 439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384" h="439">
                <a:moveTo>
                  <a:pt x="0" y="439"/>
                </a:moveTo>
                <a:cubicBezTo>
                  <a:pt x="8" y="409"/>
                  <a:pt x="23" y="396"/>
                  <a:pt x="52" y="386"/>
                </a:cubicBezTo>
                <a:cubicBezTo>
                  <a:pt x="81" y="396"/>
                  <a:pt x="110" y="412"/>
                  <a:pt x="139" y="421"/>
                </a:cubicBezTo>
                <a:cubicBezTo>
                  <a:pt x="184" y="409"/>
                  <a:pt x="191" y="364"/>
                  <a:pt x="227" y="340"/>
                </a:cubicBezTo>
                <a:cubicBezTo>
                  <a:pt x="236" y="306"/>
                  <a:pt x="258" y="318"/>
                  <a:pt x="291" y="322"/>
                </a:cubicBezTo>
                <a:cubicBezTo>
                  <a:pt x="302" y="326"/>
                  <a:pt x="314" y="330"/>
                  <a:pt x="325" y="334"/>
                </a:cubicBezTo>
                <a:cubicBezTo>
                  <a:pt x="331" y="336"/>
                  <a:pt x="343" y="340"/>
                  <a:pt x="343" y="340"/>
                </a:cubicBezTo>
                <a:cubicBezTo>
                  <a:pt x="427" y="332"/>
                  <a:pt x="406" y="346"/>
                  <a:pt x="442" y="293"/>
                </a:cubicBezTo>
                <a:cubicBezTo>
                  <a:pt x="449" y="267"/>
                  <a:pt x="445" y="256"/>
                  <a:pt x="471" y="247"/>
                </a:cubicBezTo>
                <a:cubicBezTo>
                  <a:pt x="503" y="256"/>
                  <a:pt x="518" y="266"/>
                  <a:pt x="547" y="276"/>
                </a:cubicBezTo>
                <a:cubicBezTo>
                  <a:pt x="562" y="274"/>
                  <a:pt x="579" y="276"/>
                  <a:pt x="593" y="270"/>
                </a:cubicBezTo>
                <a:cubicBezTo>
                  <a:pt x="612" y="262"/>
                  <a:pt x="606" y="231"/>
                  <a:pt x="616" y="218"/>
                </a:cubicBezTo>
                <a:cubicBezTo>
                  <a:pt x="620" y="212"/>
                  <a:pt x="628" y="210"/>
                  <a:pt x="634" y="206"/>
                </a:cubicBezTo>
                <a:cubicBezTo>
                  <a:pt x="638" y="200"/>
                  <a:pt x="638" y="191"/>
                  <a:pt x="645" y="189"/>
                </a:cubicBezTo>
                <a:cubicBezTo>
                  <a:pt x="672" y="183"/>
                  <a:pt x="732" y="213"/>
                  <a:pt x="756" y="229"/>
                </a:cubicBezTo>
                <a:cubicBezTo>
                  <a:pt x="784" y="226"/>
                  <a:pt x="796" y="231"/>
                  <a:pt x="814" y="212"/>
                </a:cubicBezTo>
                <a:cubicBezTo>
                  <a:pt x="838" y="188"/>
                  <a:pt x="833" y="147"/>
                  <a:pt x="867" y="136"/>
                </a:cubicBezTo>
                <a:cubicBezTo>
                  <a:pt x="911" y="142"/>
                  <a:pt x="926" y="153"/>
                  <a:pt x="965" y="165"/>
                </a:cubicBezTo>
                <a:cubicBezTo>
                  <a:pt x="993" y="160"/>
                  <a:pt x="1006" y="158"/>
                  <a:pt x="1029" y="142"/>
                </a:cubicBezTo>
                <a:cubicBezTo>
                  <a:pt x="1048" y="115"/>
                  <a:pt x="1039" y="131"/>
                  <a:pt x="1053" y="90"/>
                </a:cubicBezTo>
                <a:cubicBezTo>
                  <a:pt x="1055" y="84"/>
                  <a:pt x="1059" y="72"/>
                  <a:pt x="1059" y="72"/>
                </a:cubicBezTo>
                <a:cubicBezTo>
                  <a:pt x="1095" y="77"/>
                  <a:pt x="1121" y="88"/>
                  <a:pt x="1152" y="107"/>
                </a:cubicBezTo>
                <a:cubicBezTo>
                  <a:pt x="1169" y="105"/>
                  <a:pt x="1188" y="107"/>
                  <a:pt x="1204" y="101"/>
                </a:cubicBezTo>
                <a:cubicBezTo>
                  <a:pt x="1215" y="97"/>
                  <a:pt x="1218" y="74"/>
                  <a:pt x="1221" y="66"/>
                </a:cubicBezTo>
                <a:cubicBezTo>
                  <a:pt x="1228" y="44"/>
                  <a:pt x="1237" y="33"/>
                  <a:pt x="1256" y="20"/>
                </a:cubicBezTo>
                <a:cubicBezTo>
                  <a:pt x="1287" y="26"/>
                  <a:pt x="1309" y="39"/>
                  <a:pt x="1338" y="49"/>
                </a:cubicBezTo>
                <a:cubicBezTo>
                  <a:pt x="1348" y="47"/>
                  <a:pt x="1358" y="48"/>
                  <a:pt x="1367" y="43"/>
                </a:cubicBezTo>
                <a:cubicBezTo>
                  <a:pt x="1375" y="38"/>
                  <a:pt x="1384" y="0"/>
                  <a:pt x="1384" y="14"/>
                </a:cubicBezTo>
              </a:path>
            </a:pathLst>
          </a:custGeom>
          <a:noFill/>
          <a:ln w="2857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7786" name="Freeform 18"/>
          <p:cNvSpPr>
            <a:spLocks/>
          </p:cNvSpPr>
          <p:nvPr/>
        </p:nvSpPr>
        <p:spPr bwMode="auto">
          <a:xfrm rot="-862733">
            <a:off x="1239838" y="5118100"/>
            <a:ext cx="2471737" cy="625475"/>
          </a:xfrm>
          <a:custGeom>
            <a:avLst/>
            <a:gdLst>
              <a:gd name="T0" fmla="*/ 0 w 1384"/>
              <a:gd name="T1" fmla="*/ 2147483646 h 439"/>
              <a:gd name="T2" fmla="*/ 2147483646 w 1384"/>
              <a:gd name="T3" fmla="*/ 2147483646 h 439"/>
              <a:gd name="T4" fmla="*/ 2147483646 w 1384"/>
              <a:gd name="T5" fmla="*/ 2147483646 h 439"/>
              <a:gd name="T6" fmla="*/ 2147483646 w 1384"/>
              <a:gd name="T7" fmla="*/ 2147483646 h 439"/>
              <a:gd name="T8" fmla="*/ 2147483646 w 1384"/>
              <a:gd name="T9" fmla="*/ 2147483646 h 439"/>
              <a:gd name="T10" fmla="*/ 2147483646 w 1384"/>
              <a:gd name="T11" fmla="*/ 2147483646 h 439"/>
              <a:gd name="T12" fmla="*/ 2147483646 w 1384"/>
              <a:gd name="T13" fmla="*/ 2147483646 h 439"/>
              <a:gd name="T14" fmla="*/ 2147483646 w 1384"/>
              <a:gd name="T15" fmla="*/ 2147483646 h 439"/>
              <a:gd name="T16" fmla="*/ 2147483646 w 1384"/>
              <a:gd name="T17" fmla="*/ 2147483646 h 439"/>
              <a:gd name="T18" fmla="*/ 2147483646 w 1384"/>
              <a:gd name="T19" fmla="*/ 2147483646 h 439"/>
              <a:gd name="T20" fmla="*/ 2147483646 w 1384"/>
              <a:gd name="T21" fmla="*/ 2147483646 h 439"/>
              <a:gd name="T22" fmla="*/ 2147483646 w 1384"/>
              <a:gd name="T23" fmla="*/ 2147483646 h 439"/>
              <a:gd name="T24" fmla="*/ 2147483646 w 1384"/>
              <a:gd name="T25" fmla="*/ 2147483646 h 439"/>
              <a:gd name="T26" fmla="*/ 2147483646 w 1384"/>
              <a:gd name="T27" fmla="*/ 2147483646 h 439"/>
              <a:gd name="T28" fmla="*/ 2147483646 w 1384"/>
              <a:gd name="T29" fmla="*/ 2147483646 h 439"/>
              <a:gd name="T30" fmla="*/ 2147483646 w 1384"/>
              <a:gd name="T31" fmla="*/ 2147483646 h 439"/>
              <a:gd name="T32" fmla="*/ 2147483646 w 1384"/>
              <a:gd name="T33" fmla="*/ 2147483646 h 439"/>
              <a:gd name="T34" fmla="*/ 2147483646 w 1384"/>
              <a:gd name="T35" fmla="*/ 2147483646 h 439"/>
              <a:gd name="T36" fmla="*/ 2147483646 w 1384"/>
              <a:gd name="T37" fmla="*/ 2147483646 h 439"/>
              <a:gd name="T38" fmla="*/ 2147483646 w 1384"/>
              <a:gd name="T39" fmla="*/ 2147483646 h 439"/>
              <a:gd name="T40" fmla="*/ 2147483646 w 1384"/>
              <a:gd name="T41" fmla="*/ 2147483646 h 439"/>
              <a:gd name="T42" fmla="*/ 2147483646 w 1384"/>
              <a:gd name="T43" fmla="*/ 2147483646 h 439"/>
              <a:gd name="T44" fmla="*/ 2147483646 w 1384"/>
              <a:gd name="T45" fmla="*/ 2147483646 h 439"/>
              <a:gd name="T46" fmla="*/ 2147483646 w 1384"/>
              <a:gd name="T47" fmla="*/ 2147483646 h 439"/>
              <a:gd name="T48" fmla="*/ 2147483646 w 1384"/>
              <a:gd name="T49" fmla="*/ 2147483646 h 439"/>
              <a:gd name="T50" fmla="*/ 2147483646 w 1384"/>
              <a:gd name="T51" fmla="*/ 2147483646 h 439"/>
              <a:gd name="T52" fmla="*/ 2147483646 w 1384"/>
              <a:gd name="T53" fmla="*/ 2147483646 h 439"/>
              <a:gd name="T54" fmla="*/ 2147483646 w 1384"/>
              <a:gd name="T55" fmla="*/ 2147483646 h 43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384"/>
              <a:gd name="T85" fmla="*/ 0 h 439"/>
              <a:gd name="T86" fmla="*/ 1384 w 1384"/>
              <a:gd name="T87" fmla="*/ 439 h 439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384" h="439">
                <a:moveTo>
                  <a:pt x="0" y="439"/>
                </a:moveTo>
                <a:cubicBezTo>
                  <a:pt x="8" y="409"/>
                  <a:pt x="23" y="396"/>
                  <a:pt x="52" y="386"/>
                </a:cubicBezTo>
                <a:cubicBezTo>
                  <a:pt x="81" y="396"/>
                  <a:pt x="110" y="412"/>
                  <a:pt x="139" y="421"/>
                </a:cubicBezTo>
                <a:cubicBezTo>
                  <a:pt x="184" y="409"/>
                  <a:pt x="191" y="364"/>
                  <a:pt x="227" y="340"/>
                </a:cubicBezTo>
                <a:cubicBezTo>
                  <a:pt x="236" y="306"/>
                  <a:pt x="258" y="318"/>
                  <a:pt x="291" y="322"/>
                </a:cubicBezTo>
                <a:cubicBezTo>
                  <a:pt x="302" y="326"/>
                  <a:pt x="314" y="330"/>
                  <a:pt x="325" y="334"/>
                </a:cubicBezTo>
                <a:cubicBezTo>
                  <a:pt x="331" y="336"/>
                  <a:pt x="343" y="340"/>
                  <a:pt x="343" y="340"/>
                </a:cubicBezTo>
                <a:cubicBezTo>
                  <a:pt x="427" y="332"/>
                  <a:pt x="406" y="346"/>
                  <a:pt x="442" y="293"/>
                </a:cubicBezTo>
                <a:cubicBezTo>
                  <a:pt x="449" y="267"/>
                  <a:pt x="445" y="256"/>
                  <a:pt x="471" y="247"/>
                </a:cubicBezTo>
                <a:cubicBezTo>
                  <a:pt x="503" y="256"/>
                  <a:pt x="518" y="266"/>
                  <a:pt x="547" y="276"/>
                </a:cubicBezTo>
                <a:cubicBezTo>
                  <a:pt x="562" y="274"/>
                  <a:pt x="579" y="276"/>
                  <a:pt x="593" y="270"/>
                </a:cubicBezTo>
                <a:cubicBezTo>
                  <a:pt x="612" y="262"/>
                  <a:pt x="606" y="231"/>
                  <a:pt x="616" y="218"/>
                </a:cubicBezTo>
                <a:cubicBezTo>
                  <a:pt x="620" y="212"/>
                  <a:pt x="628" y="210"/>
                  <a:pt x="634" y="206"/>
                </a:cubicBezTo>
                <a:cubicBezTo>
                  <a:pt x="638" y="200"/>
                  <a:pt x="638" y="191"/>
                  <a:pt x="645" y="189"/>
                </a:cubicBezTo>
                <a:cubicBezTo>
                  <a:pt x="672" y="183"/>
                  <a:pt x="732" y="213"/>
                  <a:pt x="756" y="229"/>
                </a:cubicBezTo>
                <a:cubicBezTo>
                  <a:pt x="784" y="226"/>
                  <a:pt x="796" y="231"/>
                  <a:pt x="814" y="212"/>
                </a:cubicBezTo>
                <a:cubicBezTo>
                  <a:pt x="838" y="188"/>
                  <a:pt x="833" y="147"/>
                  <a:pt x="867" y="136"/>
                </a:cubicBezTo>
                <a:cubicBezTo>
                  <a:pt x="911" y="142"/>
                  <a:pt x="926" y="153"/>
                  <a:pt x="965" y="165"/>
                </a:cubicBezTo>
                <a:cubicBezTo>
                  <a:pt x="993" y="160"/>
                  <a:pt x="1006" y="158"/>
                  <a:pt x="1029" y="142"/>
                </a:cubicBezTo>
                <a:cubicBezTo>
                  <a:pt x="1048" y="115"/>
                  <a:pt x="1039" y="131"/>
                  <a:pt x="1053" y="90"/>
                </a:cubicBezTo>
                <a:cubicBezTo>
                  <a:pt x="1055" y="84"/>
                  <a:pt x="1059" y="72"/>
                  <a:pt x="1059" y="72"/>
                </a:cubicBezTo>
                <a:cubicBezTo>
                  <a:pt x="1095" y="77"/>
                  <a:pt x="1121" y="88"/>
                  <a:pt x="1152" y="107"/>
                </a:cubicBezTo>
                <a:cubicBezTo>
                  <a:pt x="1169" y="105"/>
                  <a:pt x="1188" y="107"/>
                  <a:pt x="1204" y="101"/>
                </a:cubicBezTo>
                <a:cubicBezTo>
                  <a:pt x="1215" y="97"/>
                  <a:pt x="1218" y="74"/>
                  <a:pt x="1221" y="66"/>
                </a:cubicBezTo>
                <a:cubicBezTo>
                  <a:pt x="1228" y="44"/>
                  <a:pt x="1237" y="33"/>
                  <a:pt x="1256" y="20"/>
                </a:cubicBezTo>
                <a:cubicBezTo>
                  <a:pt x="1287" y="26"/>
                  <a:pt x="1309" y="39"/>
                  <a:pt x="1338" y="49"/>
                </a:cubicBezTo>
                <a:cubicBezTo>
                  <a:pt x="1348" y="47"/>
                  <a:pt x="1358" y="48"/>
                  <a:pt x="1367" y="43"/>
                </a:cubicBezTo>
                <a:cubicBezTo>
                  <a:pt x="1375" y="38"/>
                  <a:pt x="1384" y="0"/>
                  <a:pt x="1384" y="14"/>
                </a:cubicBezTo>
              </a:path>
            </a:pathLst>
          </a:custGeom>
          <a:noFill/>
          <a:ln w="2857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7787" name="Freeform 19"/>
          <p:cNvSpPr>
            <a:spLocks/>
          </p:cNvSpPr>
          <p:nvPr/>
        </p:nvSpPr>
        <p:spPr bwMode="auto">
          <a:xfrm>
            <a:off x="3592513" y="4935538"/>
            <a:ext cx="152400" cy="500062"/>
          </a:xfrm>
          <a:custGeom>
            <a:avLst/>
            <a:gdLst>
              <a:gd name="T0" fmla="*/ 2147483646 w 96"/>
              <a:gd name="T1" fmla="*/ 0 h 314"/>
              <a:gd name="T2" fmla="*/ 2147483646 w 96"/>
              <a:gd name="T3" fmla="*/ 2147483646 h 314"/>
              <a:gd name="T4" fmla="*/ 2147483646 w 96"/>
              <a:gd name="T5" fmla="*/ 2147483646 h 314"/>
              <a:gd name="T6" fmla="*/ 2147483646 w 96"/>
              <a:gd name="T7" fmla="*/ 2147483646 h 314"/>
              <a:gd name="T8" fmla="*/ 2147483646 w 96"/>
              <a:gd name="T9" fmla="*/ 2147483646 h 314"/>
              <a:gd name="T10" fmla="*/ 2147483646 w 96"/>
              <a:gd name="T11" fmla="*/ 2147483646 h 314"/>
              <a:gd name="T12" fmla="*/ 2147483646 w 96"/>
              <a:gd name="T13" fmla="*/ 2147483646 h 3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6"/>
              <a:gd name="T22" fmla="*/ 0 h 314"/>
              <a:gd name="T23" fmla="*/ 96 w 96"/>
              <a:gd name="T24" fmla="*/ 314 h 3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6" h="314">
                <a:moveTo>
                  <a:pt x="76" y="0"/>
                </a:moveTo>
                <a:cubicBezTo>
                  <a:pt x="54" y="8"/>
                  <a:pt x="53" y="22"/>
                  <a:pt x="30" y="29"/>
                </a:cubicBezTo>
                <a:cubicBezTo>
                  <a:pt x="21" y="56"/>
                  <a:pt x="23" y="71"/>
                  <a:pt x="47" y="88"/>
                </a:cubicBezTo>
                <a:cubicBezTo>
                  <a:pt x="61" y="108"/>
                  <a:pt x="74" y="108"/>
                  <a:pt x="88" y="128"/>
                </a:cubicBezTo>
                <a:cubicBezTo>
                  <a:pt x="77" y="173"/>
                  <a:pt x="47" y="165"/>
                  <a:pt x="12" y="186"/>
                </a:cubicBezTo>
                <a:cubicBezTo>
                  <a:pt x="0" y="231"/>
                  <a:pt x="31" y="255"/>
                  <a:pt x="71" y="268"/>
                </a:cubicBezTo>
                <a:cubicBezTo>
                  <a:pt x="96" y="307"/>
                  <a:pt x="49" y="293"/>
                  <a:pt x="24" y="314"/>
                </a:cubicBezTo>
              </a:path>
            </a:pathLst>
          </a:custGeom>
          <a:noFill/>
          <a:ln w="28575">
            <a:solidFill>
              <a:srgbClr val="33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7788" name="Freeform 20"/>
          <p:cNvSpPr>
            <a:spLocks/>
          </p:cNvSpPr>
          <p:nvPr/>
        </p:nvSpPr>
        <p:spPr bwMode="auto">
          <a:xfrm>
            <a:off x="3759200" y="4916488"/>
            <a:ext cx="177800" cy="890587"/>
          </a:xfrm>
          <a:custGeom>
            <a:avLst/>
            <a:gdLst>
              <a:gd name="T0" fmla="*/ 0 w 112"/>
              <a:gd name="T1" fmla="*/ 0 h 558"/>
              <a:gd name="T2" fmla="*/ 2147483646 w 112"/>
              <a:gd name="T3" fmla="*/ 2147483646 h 558"/>
              <a:gd name="T4" fmla="*/ 0 w 112"/>
              <a:gd name="T5" fmla="*/ 2147483646 h 558"/>
              <a:gd name="T6" fmla="*/ 2147483646 w 112"/>
              <a:gd name="T7" fmla="*/ 2147483646 h 558"/>
              <a:gd name="T8" fmla="*/ 2147483646 w 112"/>
              <a:gd name="T9" fmla="*/ 2147483646 h 558"/>
              <a:gd name="T10" fmla="*/ 2147483646 w 112"/>
              <a:gd name="T11" fmla="*/ 2147483646 h 558"/>
              <a:gd name="T12" fmla="*/ 2147483646 w 112"/>
              <a:gd name="T13" fmla="*/ 2147483646 h 558"/>
              <a:gd name="T14" fmla="*/ 2147483646 w 112"/>
              <a:gd name="T15" fmla="*/ 2147483646 h 558"/>
              <a:gd name="T16" fmla="*/ 2147483646 w 112"/>
              <a:gd name="T17" fmla="*/ 2147483646 h 558"/>
              <a:gd name="T18" fmla="*/ 2147483646 w 112"/>
              <a:gd name="T19" fmla="*/ 2147483646 h 558"/>
              <a:gd name="T20" fmla="*/ 2147483646 w 112"/>
              <a:gd name="T21" fmla="*/ 2147483646 h 558"/>
              <a:gd name="T22" fmla="*/ 2147483646 w 112"/>
              <a:gd name="T23" fmla="*/ 2147483646 h 55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2"/>
              <a:gd name="T37" fmla="*/ 0 h 558"/>
              <a:gd name="T38" fmla="*/ 112 w 112"/>
              <a:gd name="T39" fmla="*/ 558 h 55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2" h="558">
                <a:moveTo>
                  <a:pt x="0" y="0"/>
                </a:moveTo>
                <a:cubicBezTo>
                  <a:pt x="10" y="29"/>
                  <a:pt x="22" y="30"/>
                  <a:pt x="12" y="64"/>
                </a:cubicBezTo>
                <a:cubicBezTo>
                  <a:pt x="9" y="76"/>
                  <a:pt x="0" y="99"/>
                  <a:pt x="0" y="99"/>
                </a:cubicBezTo>
                <a:cubicBezTo>
                  <a:pt x="12" y="157"/>
                  <a:pt x="29" y="141"/>
                  <a:pt x="70" y="168"/>
                </a:cubicBezTo>
                <a:cubicBezTo>
                  <a:pt x="91" y="199"/>
                  <a:pt x="92" y="211"/>
                  <a:pt x="59" y="232"/>
                </a:cubicBezTo>
                <a:cubicBezTo>
                  <a:pt x="31" y="272"/>
                  <a:pt x="39" y="253"/>
                  <a:pt x="30" y="285"/>
                </a:cubicBezTo>
                <a:cubicBezTo>
                  <a:pt x="38" y="313"/>
                  <a:pt x="64" y="310"/>
                  <a:pt x="88" y="325"/>
                </a:cubicBezTo>
                <a:cubicBezTo>
                  <a:pt x="98" y="355"/>
                  <a:pt x="98" y="378"/>
                  <a:pt x="70" y="395"/>
                </a:cubicBezTo>
                <a:cubicBezTo>
                  <a:pt x="57" y="416"/>
                  <a:pt x="43" y="419"/>
                  <a:pt x="35" y="442"/>
                </a:cubicBezTo>
                <a:cubicBezTo>
                  <a:pt x="45" y="470"/>
                  <a:pt x="70" y="480"/>
                  <a:pt x="94" y="494"/>
                </a:cubicBezTo>
                <a:cubicBezTo>
                  <a:pt x="97" y="499"/>
                  <a:pt x="112" y="521"/>
                  <a:pt x="111" y="529"/>
                </a:cubicBezTo>
                <a:cubicBezTo>
                  <a:pt x="108" y="545"/>
                  <a:pt x="89" y="558"/>
                  <a:pt x="76" y="547"/>
                </a:cubicBezTo>
              </a:path>
            </a:pathLst>
          </a:custGeom>
          <a:noFill/>
          <a:ln w="28575">
            <a:solidFill>
              <a:srgbClr val="33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7789" name="AutoShape 23"/>
          <p:cNvSpPr>
            <a:spLocks noChangeArrowheads="1"/>
          </p:cNvSpPr>
          <p:nvPr/>
        </p:nvSpPr>
        <p:spPr bwMode="auto">
          <a:xfrm>
            <a:off x="1087438" y="5929313"/>
            <a:ext cx="250825" cy="261937"/>
          </a:xfrm>
          <a:prstGeom prst="star16">
            <a:avLst>
              <a:gd name="adj" fmla="val 37500"/>
            </a:avLst>
          </a:prstGeom>
          <a:solidFill>
            <a:srgbClr val="0066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97790" name="Freeform 24"/>
          <p:cNvSpPr>
            <a:spLocks/>
          </p:cNvSpPr>
          <p:nvPr/>
        </p:nvSpPr>
        <p:spPr bwMode="auto">
          <a:xfrm rot="-1224906">
            <a:off x="1570038" y="5199063"/>
            <a:ext cx="2338387" cy="471487"/>
          </a:xfrm>
          <a:custGeom>
            <a:avLst/>
            <a:gdLst>
              <a:gd name="T0" fmla="*/ 0 w 1384"/>
              <a:gd name="T1" fmla="*/ 2147483646 h 439"/>
              <a:gd name="T2" fmla="*/ 2147483646 w 1384"/>
              <a:gd name="T3" fmla="*/ 2147483646 h 439"/>
              <a:gd name="T4" fmla="*/ 2147483646 w 1384"/>
              <a:gd name="T5" fmla="*/ 2147483646 h 439"/>
              <a:gd name="T6" fmla="*/ 2147483646 w 1384"/>
              <a:gd name="T7" fmla="*/ 2147483646 h 439"/>
              <a:gd name="T8" fmla="*/ 2147483646 w 1384"/>
              <a:gd name="T9" fmla="*/ 2147483646 h 439"/>
              <a:gd name="T10" fmla="*/ 2147483646 w 1384"/>
              <a:gd name="T11" fmla="*/ 2147483646 h 439"/>
              <a:gd name="T12" fmla="*/ 2147483646 w 1384"/>
              <a:gd name="T13" fmla="*/ 2147483646 h 439"/>
              <a:gd name="T14" fmla="*/ 2147483646 w 1384"/>
              <a:gd name="T15" fmla="*/ 2147483646 h 439"/>
              <a:gd name="T16" fmla="*/ 2147483646 w 1384"/>
              <a:gd name="T17" fmla="*/ 2147483646 h 439"/>
              <a:gd name="T18" fmla="*/ 2147483646 w 1384"/>
              <a:gd name="T19" fmla="*/ 2147483646 h 439"/>
              <a:gd name="T20" fmla="*/ 2147483646 w 1384"/>
              <a:gd name="T21" fmla="*/ 2147483646 h 439"/>
              <a:gd name="T22" fmla="*/ 2147483646 w 1384"/>
              <a:gd name="T23" fmla="*/ 2147483646 h 439"/>
              <a:gd name="T24" fmla="*/ 2147483646 w 1384"/>
              <a:gd name="T25" fmla="*/ 2147483646 h 439"/>
              <a:gd name="T26" fmla="*/ 2147483646 w 1384"/>
              <a:gd name="T27" fmla="*/ 2147483646 h 439"/>
              <a:gd name="T28" fmla="*/ 2147483646 w 1384"/>
              <a:gd name="T29" fmla="*/ 2147483646 h 439"/>
              <a:gd name="T30" fmla="*/ 2147483646 w 1384"/>
              <a:gd name="T31" fmla="*/ 2147483646 h 439"/>
              <a:gd name="T32" fmla="*/ 2147483646 w 1384"/>
              <a:gd name="T33" fmla="*/ 2147483646 h 439"/>
              <a:gd name="T34" fmla="*/ 2147483646 w 1384"/>
              <a:gd name="T35" fmla="*/ 2147483646 h 439"/>
              <a:gd name="T36" fmla="*/ 2147483646 w 1384"/>
              <a:gd name="T37" fmla="*/ 2147483646 h 439"/>
              <a:gd name="T38" fmla="*/ 2147483646 w 1384"/>
              <a:gd name="T39" fmla="*/ 2147483646 h 439"/>
              <a:gd name="T40" fmla="*/ 2147483646 w 1384"/>
              <a:gd name="T41" fmla="*/ 2147483646 h 439"/>
              <a:gd name="T42" fmla="*/ 2147483646 w 1384"/>
              <a:gd name="T43" fmla="*/ 2147483646 h 439"/>
              <a:gd name="T44" fmla="*/ 2147483646 w 1384"/>
              <a:gd name="T45" fmla="*/ 2147483646 h 439"/>
              <a:gd name="T46" fmla="*/ 2147483646 w 1384"/>
              <a:gd name="T47" fmla="*/ 2147483646 h 439"/>
              <a:gd name="T48" fmla="*/ 2147483646 w 1384"/>
              <a:gd name="T49" fmla="*/ 2147483646 h 439"/>
              <a:gd name="T50" fmla="*/ 2147483646 w 1384"/>
              <a:gd name="T51" fmla="*/ 2147483646 h 439"/>
              <a:gd name="T52" fmla="*/ 2147483646 w 1384"/>
              <a:gd name="T53" fmla="*/ 2147483646 h 439"/>
              <a:gd name="T54" fmla="*/ 2147483646 w 1384"/>
              <a:gd name="T55" fmla="*/ 2147483646 h 43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384"/>
              <a:gd name="T85" fmla="*/ 0 h 439"/>
              <a:gd name="T86" fmla="*/ 1384 w 1384"/>
              <a:gd name="T87" fmla="*/ 439 h 439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384" h="439">
                <a:moveTo>
                  <a:pt x="0" y="439"/>
                </a:moveTo>
                <a:cubicBezTo>
                  <a:pt x="8" y="409"/>
                  <a:pt x="23" y="396"/>
                  <a:pt x="52" y="386"/>
                </a:cubicBezTo>
                <a:cubicBezTo>
                  <a:pt x="81" y="396"/>
                  <a:pt x="110" y="412"/>
                  <a:pt x="139" y="421"/>
                </a:cubicBezTo>
                <a:cubicBezTo>
                  <a:pt x="184" y="409"/>
                  <a:pt x="191" y="364"/>
                  <a:pt x="227" y="340"/>
                </a:cubicBezTo>
                <a:cubicBezTo>
                  <a:pt x="236" y="306"/>
                  <a:pt x="258" y="318"/>
                  <a:pt x="291" y="322"/>
                </a:cubicBezTo>
                <a:cubicBezTo>
                  <a:pt x="302" y="326"/>
                  <a:pt x="314" y="330"/>
                  <a:pt x="325" y="334"/>
                </a:cubicBezTo>
                <a:cubicBezTo>
                  <a:pt x="331" y="336"/>
                  <a:pt x="343" y="340"/>
                  <a:pt x="343" y="340"/>
                </a:cubicBezTo>
                <a:cubicBezTo>
                  <a:pt x="427" y="332"/>
                  <a:pt x="406" y="346"/>
                  <a:pt x="442" y="293"/>
                </a:cubicBezTo>
                <a:cubicBezTo>
                  <a:pt x="449" y="267"/>
                  <a:pt x="445" y="256"/>
                  <a:pt x="471" y="247"/>
                </a:cubicBezTo>
                <a:cubicBezTo>
                  <a:pt x="503" y="256"/>
                  <a:pt x="518" y="266"/>
                  <a:pt x="547" y="276"/>
                </a:cubicBezTo>
                <a:cubicBezTo>
                  <a:pt x="562" y="274"/>
                  <a:pt x="579" y="276"/>
                  <a:pt x="593" y="270"/>
                </a:cubicBezTo>
                <a:cubicBezTo>
                  <a:pt x="612" y="262"/>
                  <a:pt x="606" y="231"/>
                  <a:pt x="616" y="218"/>
                </a:cubicBezTo>
                <a:cubicBezTo>
                  <a:pt x="620" y="212"/>
                  <a:pt x="628" y="210"/>
                  <a:pt x="634" y="206"/>
                </a:cubicBezTo>
                <a:cubicBezTo>
                  <a:pt x="638" y="200"/>
                  <a:pt x="638" y="191"/>
                  <a:pt x="645" y="189"/>
                </a:cubicBezTo>
                <a:cubicBezTo>
                  <a:pt x="672" y="183"/>
                  <a:pt x="732" y="213"/>
                  <a:pt x="756" y="229"/>
                </a:cubicBezTo>
                <a:cubicBezTo>
                  <a:pt x="784" y="226"/>
                  <a:pt x="796" y="231"/>
                  <a:pt x="814" y="212"/>
                </a:cubicBezTo>
                <a:cubicBezTo>
                  <a:pt x="838" y="188"/>
                  <a:pt x="833" y="147"/>
                  <a:pt x="867" y="136"/>
                </a:cubicBezTo>
                <a:cubicBezTo>
                  <a:pt x="911" y="142"/>
                  <a:pt x="926" y="153"/>
                  <a:pt x="965" y="165"/>
                </a:cubicBezTo>
                <a:cubicBezTo>
                  <a:pt x="993" y="160"/>
                  <a:pt x="1006" y="158"/>
                  <a:pt x="1029" y="142"/>
                </a:cubicBezTo>
                <a:cubicBezTo>
                  <a:pt x="1048" y="115"/>
                  <a:pt x="1039" y="131"/>
                  <a:pt x="1053" y="90"/>
                </a:cubicBezTo>
                <a:cubicBezTo>
                  <a:pt x="1055" y="84"/>
                  <a:pt x="1059" y="72"/>
                  <a:pt x="1059" y="72"/>
                </a:cubicBezTo>
                <a:cubicBezTo>
                  <a:pt x="1095" y="77"/>
                  <a:pt x="1121" y="88"/>
                  <a:pt x="1152" y="107"/>
                </a:cubicBezTo>
                <a:cubicBezTo>
                  <a:pt x="1169" y="105"/>
                  <a:pt x="1188" y="107"/>
                  <a:pt x="1204" y="101"/>
                </a:cubicBezTo>
                <a:cubicBezTo>
                  <a:pt x="1215" y="97"/>
                  <a:pt x="1218" y="74"/>
                  <a:pt x="1221" y="66"/>
                </a:cubicBezTo>
                <a:cubicBezTo>
                  <a:pt x="1228" y="44"/>
                  <a:pt x="1237" y="33"/>
                  <a:pt x="1256" y="20"/>
                </a:cubicBezTo>
                <a:cubicBezTo>
                  <a:pt x="1287" y="26"/>
                  <a:pt x="1309" y="39"/>
                  <a:pt x="1338" y="49"/>
                </a:cubicBezTo>
                <a:cubicBezTo>
                  <a:pt x="1348" y="47"/>
                  <a:pt x="1358" y="48"/>
                  <a:pt x="1367" y="43"/>
                </a:cubicBezTo>
                <a:cubicBezTo>
                  <a:pt x="1375" y="38"/>
                  <a:pt x="1384" y="0"/>
                  <a:pt x="1384" y="14"/>
                </a:cubicBezTo>
              </a:path>
            </a:pathLst>
          </a:custGeom>
          <a:noFill/>
          <a:ln w="2857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7791" name="AutoShape 25"/>
          <p:cNvSpPr>
            <a:spLocks noChangeArrowheads="1"/>
          </p:cNvSpPr>
          <p:nvPr/>
        </p:nvSpPr>
        <p:spPr bwMode="auto">
          <a:xfrm>
            <a:off x="3602038" y="4654550"/>
            <a:ext cx="269875" cy="314325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16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1402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7774" grpId="0"/>
      <p:bldP spid="497781" grpId="0" animBg="1"/>
      <p:bldP spid="497782" grpId="0" animBg="1"/>
      <p:bldP spid="497783" grpId="0" animBg="1"/>
      <p:bldP spid="497784" grpId="0" animBg="1"/>
      <p:bldP spid="497789" grpId="0" animBg="1"/>
      <p:bldP spid="49779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de-DE" smtClean="0"/>
              <a:t>Simplified picture of monopole effects of the tensor force</a:t>
            </a:r>
            <a:br>
              <a:rPr lang="en-US" altLang="de-DE" smtClean="0"/>
            </a:br>
            <a:r>
              <a:rPr lang="en-US" altLang="de-DE" sz="1400" smtClean="0">
                <a:solidFill>
                  <a:srgbClr val="000000"/>
                </a:solidFill>
              </a:rPr>
              <a:t>nucleon-nucleon residual interaction</a:t>
            </a: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3106738" y="914400"/>
            <a:ext cx="29892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wave function of </a:t>
            </a:r>
            <a:r>
              <a:rPr kumimoji="1" lang="en-US" altLang="ja-JP" sz="1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relative motion</a:t>
            </a:r>
          </a:p>
        </p:txBody>
      </p:sp>
      <p:sp>
        <p:nvSpPr>
          <p:cNvPr id="61444" name="Text Box 6"/>
          <p:cNvSpPr txBox="1">
            <a:spLocks noChangeArrowheads="1"/>
          </p:cNvSpPr>
          <p:nvPr/>
        </p:nvSpPr>
        <p:spPr bwMode="auto">
          <a:xfrm>
            <a:off x="2057400" y="2025650"/>
            <a:ext cx="23796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smtClean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large relative momentum</a:t>
            </a:r>
          </a:p>
        </p:txBody>
      </p:sp>
      <p:sp>
        <p:nvSpPr>
          <p:cNvPr id="61445" name="Rectangle 7"/>
          <p:cNvSpPr>
            <a:spLocks noChangeArrowheads="1"/>
          </p:cNvSpPr>
          <p:nvPr/>
        </p:nvSpPr>
        <p:spPr bwMode="auto">
          <a:xfrm>
            <a:off x="4800600" y="2025650"/>
            <a:ext cx="2403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smtClean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small relative momentum</a:t>
            </a:r>
          </a:p>
        </p:txBody>
      </p:sp>
      <p:sp>
        <p:nvSpPr>
          <p:cNvPr id="61446" name="Text Box 11"/>
          <p:cNvSpPr txBox="1">
            <a:spLocks noChangeArrowheads="1"/>
          </p:cNvSpPr>
          <p:nvPr/>
        </p:nvSpPr>
        <p:spPr bwMode="auto">
          <a:xfrm>
            <a:off x="2819400" y="4310063"/>
            <a:ext cx="1022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attractive</a:t>
            </a:r>
          </a:p>
        </p:txBody>
      </p:sp>
      <p:sp>
        <p:nvSpPr>
          <p:cNvPr id="61447" name="Text Box 12"/>
          <p:cNvSpPr txBox="1">
            <a:spLocks noChangeArrowheads="1"/>
          </p:cNvSpPr>
          <p:nvPr/>
        </p:nvSpPr>
        <p:spPr bwMode="auto">
          <a:xfrm>
            <a:off x="5486400" y="4310063"/>
            <a:ext cx="976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repulsive</a:t>
            </a:r>
          </a:p>
        </p:txBody>
      </p:sp>
      <p:sp>
        <p:nvSpPr>
          <p:cNvPr id="61448" name="Line 14"/>
          <p:cNvSpPr>
            <a:spLocks noChangeShapeType="1"/>
          </p:cNvSpPr>
          <p:nvPr/>
        </p:nvSpPr>
        <p:spPr bwMode="auto">
          <a:xfrm flipV="1">
            <a:off x="3998913" y="1433513"/>
            <a:ext cx="0" cy="330200"/>
          </a:xfrm>
          <a:prstGeom prst="line">
            <a:avLst/>
          </a:prstGeom>
          <a:noFill/>
          <a:ln w="57150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49" name="Text Box 15"/>
          <p:cNvSpPr txBox="1">
            <a:spLocks noChangeArrowheads="1"/>
          </p:cNvSpPr>
          <p:nvPr/>
        </p:nvSpPr>
        <p:spPr bwMode="auto">
          <a:xfrm>
            <a:off x="3600450" y="1371600"/>
            <a:ext cx="1962150" cy="438150"/>
          </a:xfrm>
          <a:prstGeom prst="rect">
            <a:avLst/>
          </a:prstGeom>
          <a:noFill/>
          <a:ln w="9525" algn="ctr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tIns="91440" bIns="9144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       spin of nucleon</a:t>
            </a:r>
          </a:p>
        </p:txBody>
      </p:sp>
      <p:sp>
        <p:nvSpPr>
          <p:cNvPr id="61450" name="Line 17"/>
          <p:cNvSpPr>
            <a:spLocks noChangeShapeType="1"/>
          </p:cNvSpPr>
          <p:nvPr/>
        </p:nvSpPr>
        <p:spPr bwMode="auto">
          <a:xfrm flipV="1">
            <a:off x="3768725" y="1438275"/>
            <a:ext cx="0" cy="320675"/>
          </a:xfrm>
          <a:prstGeom prst="line">
            <a:avLst/>
          </a:prstGeom>
          <a:noFill/>
          <a:ln w="57150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1451" name="Picture 18" descr="intuition-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505075"/>
            <a:ext cx="4662487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2" name="Oval 15"/>
          <p:cNvSpPr>
            <a:spLocks noChangeAspect="1" noChangeArrowheads="1"/>
          </p:cNvSpPr>
          <p:nvPr/>
        </p:nvSpPr>
        <p:spPr bwMode="auto">
          <a:xfrm>
            <a:off x="2584450" y="838200"/>
            <a:ext cx="311150" cy="493713"/>
          </a:xfrm>
          <a:prstGeom prst="ellipse">
            <a:avLst/>
          </a:prstGeom>
          <a:solidFill>
            <a:srgbClr val="FFFF00"/>
          </a:solidFill>
          <a:ln w="9525" algn="ctr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1453" name="Text Box 42"/>
          <p:cNvSpPr txBox="1">
            <a:spLocks noChangeArrowheads="1"/>
          </p:cNvSpPr>
          <p:nvPr/>
        </p:nvSpPr>
        <p:spPr bwMode="auto">
          <a:xfrm>
            <a:off x="273050" y="6308725"/>
            <a:ext cx="47021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Arial" panose="020B0604020202020204" pitchFamily="34" charset="0"/>
              </a:rPr>
              <a:t>T. Otsuka et al.,  Phys. Rev. Lett. 95, 232502 (2005), Phys. Rev. Lett. 97, 162501 (2006)</a:t>
            </a:r>
          </a:p>
        </p:txBody>
      </p:sp>
      <p:sp>
        <p:nvSpPr>
          <p:cNvPr id="546942" name="Text Box 126"/>
          <p:cNvSpPr txBox="1">
            <a:spLocks noChangeArrowheads="1"/>
          </p:cNvSpPr>
          <p:nvPr/>
        </p:nvSpPr>
        <p:spPr bwMode="auto">
          <a:xfrm>
            <a:off x="2286000" y="4876800"/>
            <a:ext cx="43434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Monopole energy of the tensor interaction:</a:t>
            </a:r>
            <a:endParaRPr kumimoji="0" lang="en-US" altLang="de-DE" sz="1600" b="1" i="0" u="none" strike="noStrike" kern="1200" cap="none" spc="0" normalizeH="0" baseline="-2500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546948" name="Object 132"/>
          <p:cNvGraphicFramePr>
            <a:graphicFrameLocks noChangeAspect="1"/>
          </p:cNvGraphicFramePr>
          <p:nvPr/>
        </p:nvGraphicFramePr>
        <p:xfrm>
          <a:off x="3121025" y="5334000"/>
          <a:ext cx="2974975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7" name="Equation" r:id="rId4" imgW="1803400" imgH="457200" progId="Equation.DSMT4">
                  <p:embed/>
                </p:oleObj>
              </mc:Choice>
              <mc:Fallback>
                <p:oleObj name="Equation" r:id="rId4" imgW="1803400" imgH="457200" progId="Equation.DSMT4">
                  <p:embed/>
                  <p:pic>
                    <p:nvPicPr>
                      <p:cNvPr id="546948" name="Object 1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1025" y="5334000"/>
                        <a:ext cx="2974975" cy="754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67325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94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de-DE" smtClean="0"/>
              <a:t>Simplified picture of monopole effects of the tensor force</a:t>
            </a:r>
            <a:br>
              <a:rPr lang="en-US" altLang="de-DE" smtClean="0"/>
            </a:br>
            <a:r>
              <a:rPr lang="en-US" altLang="de-DE" sz="1400" smtClean="0">
                <a:solidFill>
                  <a:srgbClr val="000000"/>
                </a:solidFill>
              </a:rPr>
              <a:t>nucleon-nucleon residual interaction</a:t>
            </a: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62467" name="Text Box 42"/>
          <p:cNvSpPr txBox="1">
            <a:spLocks noChangeArrowheads="1"/>
          </p:cNvSpPr>
          <p:nvPr/>
        </p:nvSpPr>
        <p:spPr bwMode="auto">
          <a:xfrm>
            <a:off x="273050" y="6308725"/>
            <a:ext cx="47021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Arial" panose="020B0604020202020204" pitchFamily="34" charset="0"/>
              </a:rPr>
              <a:t>T. Otsuka et al.,  Phys. Rev. Lett. 95, 232502 (2005), Phys. Rev. Lett. 97, 162501 (2006)</a:t>
            </a:r>
          </a:p>
        </p:txBody>
      </p:sp>
      <p:grpSp>
        <p:nvGrpSpPr>
          <p:cNvPr id="62468" name="Group 14"/>
          <p:cNvGrpSpPr>
            <a:grpSpLocks/>
          </p:cNvGrpSpPr>
          <p:nvPr/>
        </p:nvGrpSpPr>
        <p:grpSpPr bwMode="auto">
          <a:xfrm>
            <a:off x="381000" y="2590800"/>
            <a:ext cx="3756025" cy="2784475"/>
            <a:chOff x="3346" y="2304"/>
            <a:chExt cx="2366" cy="1754"/>
          </a:xfrm>
        </p:grpSpPr>
        <p:sp>
          <p:nvSpPr>
            <p:cNvPr id="62491" name="Line 15"/>
            <p:cNvSpPr>
              <a:spLocks noChangeShapeType="1"/>
            </p:cNvSpPr>
            <p:nvPr/>
          </p:nvSpPr>
          <p:spPr bwMode="auto">
            <a:xfrm>
              <a:off x="3653" y="3197"/>
              <a:ext cx="744" cy="0"/>
            </a:xfrm>
            <a:prstGeom prst="line">
              <a:avLst/>
            </a:prstGeom>
            <a:noFill/>
            <a:ln w="57150">
              <a:solidFill>
                <a:srgbClr val="99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492" name="Line 16"/>
            <p:cNvSpPr>
              <a:spLocks noChangeShapeType="1"/>
            </p:cNvSpPr>
            <p:nvPr/>
          </p:nvSpPr>
          <p:spPr bwMode="auto">
            <a:xfrm flipV="1">
              <a:off x="3654" y="3468"/>
              <a:ext cx="752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493" name="Line 17"/>
            <p:cNvSpPr>
              <a:spLocks noChangeShapeType="1"/>
            </p:cNvSpPr>
            <p:nvPr/>
          </p:nvSpPr>
          <p:spPr bwMode="auto">
            <a:xfrm flipV="1">
              <a:off x="4616" y="2577"/>
              <a:ext cx="734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494" name="Line 18"/>
            <p:cNvSpPr>
              <a:spLocks noChangeShapeType="1"/>
            </p:cNvSpPr>
            <p:nvPr/>
          </p:nvSpPr>
          <p:spPr bwMode="auto">
            <a:xfrm flipV="1">
              <a:off x="4626" y="2831"/>
              <a:ext cx="735" cy="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495" name="Text Box 19"/>
            <p:cNvSpPr txBox="1">
              <a:spLocks noChangeArrowheads="1"/>
            </p:cNvSpPr>
            <p:nvPr/>
          </p:nvSpPr>
          <p:spPr bwMode="auto">
            <a:xfrm>
              <a:off x="3701" y="3821"/>
              <a:ext cx="57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proton</a:t>
              </a:r>
            </a:p>
          </p:txBody>
        </p:sp>
        <p:sp>
          <p:nvSpPr>
            <p:cNvPr id="62496" name="Text Box 20"/>
            <p:cNvSpPr txBox="1">
              <a:spLocks noChangeArrowheads="1"/>
            </p:cNvSpPr>
            <p:nvPr/>
          </p:nvSpPr>
          <p:spPr bwMode="auto">
            <a:xfrm>
              <a:off x="4686" y="3827"/>
              <a:ext cx="68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neutron</a:t>
              </a:r>
            </a:p>
          </p:txBody>
        </p:sp>
        <p:sp>
          <p:nvSpPr>
            <p:cNvPr id="62497" name="Line 21"/>
            <p:cNvSpPr>
              <a:spLocks noChangeShapeType="1"/>
            </p:cNvSpPr>
            <p:nvPr/>
          </p:nvSpPr>
          <p:spPr bwMode="auto">
            <a:xfrm flipV="1">
              <a:off x="3579" y="3625"/>
              <a:ext cx="91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498" name="Line 22"/>
            <p:cNvSpPr>
              <a:spLocks noChangeShapeType="1"/>
            </p:cNvSpPr>
            <p:nvPr/>
          </p:nvSpPr>
          <p:spPr bwMode="auto">
            <a:xfrm flipV="1">
              <a:off x="4499" y="3080"/>
              <a:ext cx="0" cy="54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499" name="Line 23"/>
            <p:cNvSpPr>
              <a:spLocks noChangeShapeType="1"/>
            </p:cNvSpPr>
            <p:nvPr/>
          </p:nvSpPr>
          <p:spPr bwMode="auto">
            <a:xfrm>
              <a:off x="4499" y="3080"/>
              <a:ext cx="97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500" name="Line 24"/>
            <p:cNvSpPr>
              <a:spLocks noChangeShapeType="1"/>
            </p:cNvSpPr>
            <p:nvPr/>
          </p:nvSpPr>
          <p:spPr bwMode="auto">
            <a:xfrm>
              <a:off x="5469" y="3090"/>
              <a:ext cx="0" cy="69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501" name="Line 25"/>
            <p:cNvSpPr>
              <a:spLocks noChangeShapeType="1"/>
            </p:cNvSpPr>
            <p:nvPr/>
          </p:nvSpPr>
          <p:spPr bwMode="auto">
            <a:xfrm flipH="1">
              <a:off x="3569" y="3625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502" name="Text Box 26"/>
            <p:cNvSpPr txBox="1">
              <a:spLocks noChangeArrowheads="1"/>
            </p:cNvSpPr>
            <p:nvPr/>
          </p:nvSpPr>
          <p:spPr bwMode="auto">
            <a:xfrm>
              <a:off x="5447" y="2747"/>
              <a:ext cx="2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1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j'</a:t>
              </a:r>
              <a:r>
                <a:rPr kumimoji="1" lang="en-US" altLang="ja-JP" sz="18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&gt;</a:t>
              </a:r>
            </a:p>
          </p:txBody>
        </p:sp>
        <p:sp>
          <p:nvSpPr>
            <p:cNvPr id="62503" name="Text Box 27"/>
            <p:cNvSpPr txBox="1">
              <a:spLocks noChangeArrowheads="1"/>
            </p:cNvSpPr>
            <p:nvPr/>
          </p:nvSpPr>
          <p:spPr bwMode="auto">
            <a:xfrm>
              <a:off x="5420" y="2347"/>
              <a:ext cx="2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1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j'</a:t>
              </a:r>
              <a:r>
                <a:rPr kumimoji="1" lang="en-US" altLang="ja-JP" sz="18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&lt;</a:t>
              </a:r>
            </a:p>
          </p:txBody>
        </p:sp>
        <p:sp>
          <p:nvSpPr>
            <p:cNvPr id="62504" name="Text Box 28"/>
            <p:cNvSpPr txBox="1">
              <a:spLocks noChangeArrowheads="1"/>
            </p:cNvSpPr>
            <p:nvPr/>
          </p:nvSpPr>
          <p:spPr bwMode="auto">
            <a:xfrm>
              <a:off x="3346" y="3332"/>
              <a:ext cx="2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1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j</a:t>
              </a:r>
              <a:r>
                <a:rPr kumimoji="1" lang="en-US" altLang="ja-JP" sz="18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&gt;</a:t>
              </a:r>
            </a:p>
          </p:txBody>
        </p:sp>
        <p:sp>
          <p:nvSpPr>
            <p:cNvPr id="62505" name="Text Box 29"/>
            <p:cNvSpPr txBox="1">
              <a:spLocks noChangeArrowheads="1"/>
            </p:cNvSpPr>
            <p:nvPr/>
          </p:nvSpPr>
          <p:spPr bwMode="auto">
            <a:xfrm>
              <a:off x="3356" y="3031"/>
              <a:ext cx="2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1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j</a:t>
              </a:r>
              <a:r>
                <a:rPr kumimoji="1" lang="en-US" altLang="ja-JP" sz="18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&lt;</a:t>
              </a:r>
            </a:p>
          </p:txBody>
        </p:sp>
        <p:sp>
          <p:nvSpPr>
            <p:cNvPr id="62506" name="Line 30"/>
            <p:cNvSpPr>
              <a:spLocks noChangeShapeType="1"/>
            </p:cNvSpPr>
            <p:nvPr/>
          </p:nvSpPr>
          <p:spPr bwMode="auto">
            <a:xfrm flipV="1">
              <a:off x="4102" y="2925"/>
              <a:ext cx="858" cy="52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507" name="Line 31"/>
            <p:cNvSpPr>
              <a:spLocks noChangeShapeType="1"/>
            </p:cNvSpPr>
            <p:nvPr/>
          </p:nvSpPr>
          <p:spPr bwMode="auto">
            <a:xfrm flipV="1">
              <a:off x="4056" y="2437"/>
              <a:ext cx="911" cy="104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508" name="Oval 32"/>
            <p:cNvSpPr>
              <a:spLocks noChangeArrowheads="1"/>
            </p:cNvSpPr>
            <p:nvPr/>
          </p:nvSpPr>
          <p:spPr bwMode="auto">
            <a:xfrm>
              <a:off x="3888" y="3421"/>
              <a:ext cx="91" cy="9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509" name="Oval 33"/>
            <p:cNvSpPr>
              <a:spLocks noChangeArrowheads="1"/>
            </p:cNvSpPr>
            <p:nvPr/>
          </p:nvSpPr>
          <p:spPr bwMode="auto">
            <a:xfrm>
              <a:off x="3990" y="3417"/>
              <a:ext cx="91" cy="9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510" name="Oval 34"/>
            <p:cNvSpPr>
              <a:spLocks noChangeArrowheads="1"/>
            </p:cNvSpPr>
            <p:nvPr/>
          </p:nvSpPr>
          <p:spPr bwMode="auto">
            <a:xfrm>
              <a:off x="4098" y="3421"/>
              <a:ext cx="91" cy="9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511" name="Oval 35"/>
            <p:cNvSpPr>
              <a:spLocks noChangeArrowheads="1"/>
            </p:cNvSpPr>
            <p:nvPr/>
          </p:nvSpPr>
          <p:spPr bwMode="auto">
            <a:xfrm>
              <a:off x="4211" y="3425"/>
              <a:ext cx="91" cy="9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512" name="Line 36"/>
            <p:cNvSpPr>
              <a:spLocks noChangeShapeType="1"/>
            </p:cNvSpPr>
            <p:nvPr/>
          </p:nvSpPr>
          <p:spPr bwMode="auto">
            <a:xfrm flipV="1">
              <a:off x="4613" y="2318"/>
              <a:ext cx="734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513" name="Line 37"/>
            <p:cNvSpPr>
              <a:spLocks noChangeShapeType="1"/>
            </p:cNvSpPr>
            <p:nvPr/>
          </p:nvSpPr>
          <p:spPr bwMode="auto">
            <a:xfrm flipV="1">
              <a:off x="4640" y="2972"/>
              <a:ext cx="735" cy="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514" name="AutoShape 38"/>
            <p:cNvSpPr>
              <a:spLocks noChangeArrowheads="1"/>
            </p:cNvSpPr>
            <p:nvPr/>
          </p:nvSpPr>
          <p:spPr bwMode="auto">
            <a:xfrm>
              <a:off x="4925" y="2304"/>
              <a:ext cx="257" cy="273"/>
            </a:xfrm>
            <a:prstGeom prst="downArrow">
              <a:avLst>
                <a:gd name="adj1" fmla="val 50194"/>
                <a:gd name="adj2" fmla="val 32187"/>
              </a:avLst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515" name="AutoShape 39"/>
            <p:cNvSpPr>
              <a:spLocks noChangeArrowheads="1"/>
            </p:cNvSpPr>
            <p:nvPr/>
          </p:nvSpPr>
          <p:spPr bwMode="auto">
            <a:xfrm flipV="1">
              <a:off x="4953" y="2843"/>
              <a:ext cx="257" cy="140"/>
            </a:xfrm>
            <a:prstGeom prst="downArrow">
              <a:avLst>
                <a:gd name="adj1" fmla="val 50204"/>
                <a:gd name="adj2" fmla="val 56037"/>
              </a:avLst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2469" name="Text Box 40"/>
          <p:cNvSpPr txBox="1">
            <a:spLocks noChangeArrowheads="1"/>
          </p:cNvSpPr>
          <p:nvPr/>
        </p:nvSpPr>
        <p:spPr bwMode="auto">
          <a:xfrm>
            <a:off x="455613" y="990600"/>
            <a:ext cx="8307387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The example shows the proton configuration (0p</a:t>
            </a:r>
            <a:r>
              <a:rPr kumimoji="0" lang="en-US" altLang="de-DE" sz="1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3/2</a:t>
            </a: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) of </a:t>
            </a:r>
            <a:r>
              <a:rPr kumimoji="0" lang="en-US" altLang="de-DE" sz="1400" b="1" i="0" u="none" strike="noStrike" kern="1200" cap="none" spc="0" normalizeH="0" baseline="3000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14</a:t>
            </a:r>
            <a:r>
              <a:rPr kumimoji="0" lang="en-US" altLang="de-DE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altLang="de-DE" sz="1400" b="1" i="0" u="none" strike="noStrike" kern="1200" cap="none" spc="0" normalizeH="0" baseline="-2500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. The more protons are in 0p</a:t>
            </a:r>
            <a:r>
              <a:rPr kumimoji="0" lang="en-US" altLang="de-DE" sz="1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3/2</a:t>
            </a: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orbital, the more the 0p</a:t>
            </a:r>
            <a:r>
              <a:rPr kumimoji="0" lang="en-US" altLang="de-DE" sz="1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1/2</a:t>
            </a: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neutron orbital will be attracted and the shell closure at N=8 develops.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F</a:t>
            </a: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 </a:t>
            </a:r>
            <a:r>
              <a:rPr kumimoji="0" lang="en-US" altLang="de-DE" sz="1400" b="1" i="0" u="none" strike="noStrike" kern="1200" cap="none" spc="0" normalizeH="0" baseline="3000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r>
              <a:rPr kumimoji="0" lang="en-US" altLang="de-DE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</a:t>
            </a:r>
            <a:r>
              <a:rPr kumimoji="0" lang="en-US" altLang="de-DE" sz="1400" b="1" i="0" u="none" strike="noStrike" kern="1200" cap="none" spc="0" normalizeH="0" baseline="-2500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r>
              <a:rPr kumimoji="0" lang="en-US" altLang="de-DE" sz="1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proton orbital 0p</a:t>
            </a:r>
            <a:r>
              <a:rPr kumimoji="0" lang="en-US" altLang="de-DE" sz="1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3/2</a:t>
            </a: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will be emptied, the interaction is weaker and the neutron orbital 0p</a:t>
            </a:r>
            <a:r>
              <a:rPr kumimoji="0" lang="en-US" altLang="de-DE" sz="1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1/2</a:t>
            </a: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will be lifted.</a:t>
            </a:r>
            <a:endParaRPr kumimoji="0" lang="en-US" altLang="de-DE" sz="1400" b="0" i="0" u="none" strike="noStrike" kern="1200" cap="none" spc="0" normalizeH="0" baseline="-2500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2470" name="Group 61"/>
          <p:cNvGrpSpPr>
            <a:grpSpLocks/>
          </p:cNvGrpSpPr>
          <p:nvPr/>
        </p:nvGrpSpPr>
        <p:grpSpPr bwMode="auto">
          <a:xfrm>
            <a:off x="5006975" y="2590800"/>
            <a:ext cx="3756025" cy="2784475"/>
            <a:chOff x="3394" y="2566"/>
            <a:chExt cx="2366" cy="1754"/>
          </a:xfrm>
        </p:grpSpPr>
        <p:sp>
          <p:nvSpPr>
            <p:cNvPr id="62472" name="Line 62"/>
            <p:cNvSpPr>
              <a:spLocks noChangeShapeType="1"/>
            </p:cNvSpPr>
            <p:nvPr/>
          </p:nvSpPr>
          <p:spPr bwMode="auto">
            <a:xfrm>
              <a:off x="3701" y="3459"/>
              <a:ext cx="744" cy="0"/>
            </a:xfrm>
            <a:prstGeom prst="line">
              <a:avLst/>
            </a:prstGeom>
            <a:noFill/>
            <a:ln w="57150">
              <a:solidFill>
                <a:srgbClr val="99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473" name="Line 63"/>
            <p:cNvSpPr>
              <a:spLocks noChangeShapeType="1"/>
            </p:cNvSpPr>
            <p:nvPr/>
          </p:nvSpPr>
          <p:spPr bwMode="auto">
            <a:xfrm flipV="1">
              <a:off x="3702" y="3730"/>
              <a:ext cx="752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474" name="Line 64"/>
            <p:cNvSpPr>
              <a:spLocks noChangeShapeType="1"/>
            </p:cNvSpPr>
            <p:nvPr/>
          </p:nvSpPr>
          <p:spPr bwMode="auto">
            <a:xfrm flipV="1">
              <a:off x="4647" y="2590"/>
              <a:ext cx="734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475" name="Line 65"/>
            <p:cNvSpPr>
              <a:spLocks noChangeShapeType="1"/>
            </p:cNvSpPr>
            <p:nvPr/>
          </p:nvSpPr>
          <p:spPr bwMode="auto">
            <a:xfrm flipV="1">
              <a:off x="4674" y="3200"/>
              <a:ext cx="735" cy="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476" name="Text Box 66"/>
            <p:cNvSpPr txBox="1">
              <a:spLocks noChangeArrowheads="1"/>
            </p:cNvSpPr>
            <p:nvPr/>
          </p:nvSpPr>
          <p:spPr bwMode="auto">
            <a:xfrm>
              <a:off x="3749" y="4083"/>
              <a:ext cx="57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proton</a:t>
              </a:r>
            </a:p>
          </p:txBody>
        </p:sp>
        <p:sp>
          <p:nvSpPr>
            <p:cNvPr id="62477" name="Text Box 67"/>
            <p:cNvSpPr txBox="1">
              <a:spLocks noChangeArrowheads="1"/>
            </p:cNvSpPr>
            <p:nvPr/>
          </p:nvSpPr>
          <p:spPr bwMode="auto">
            <a:xfrm>
              <a:off x="4734" y="4089"/>
              <a:ext cx="68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neutron</a:t>
              </a:r>
            </a:p>
          </p:txBody>
        </p:sp>
        <p:sp>
          <p:nvSpPr>
            <p:cNvPr id="62478" name="Line 68"/>
            <p:cNvSpPr>
              <a:spLocks noChangeShapeType="1"/>
            </p:cNvSpPr>
            <p:nvPr/>
          </p:nvSpPr>
          <p:spPr bwMode="auto">
            <a:xfrm flipV="1">
              <a:off x="3627" y="3887"/>
              <a:ext cx="91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479" name="Line 69"/>
            <p:cNvSpPr>
              <a:spLocks noChangeShapeType="1"/>
            </p:cNvSpPr>
            <p:nvPr/>
          </p:nvSpPr>
          <p:spPr bwMode="auto">
            <a:xfrm flipV="1">
              <a:off x="4547" y="3342"/>
              <a:ext cx="0" cy="54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480" name="Line 70"/>
            <p:cNvSpPr>
              <a:spLocks noChangeShapeType="1"/>
            </p:cNvSpPr>
            <p:nvPr/>
          </p:nvSpPr>
          <p:spPr bwMode="auto">
            <a:xfrm>
              <a:off x="4547" y="3342"/>
              <a:ext cx="97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481" name="Line 71"/>
            <p:cNvSpPr>
              <a:spLocks noChangeShapeType="1"/>
            </p:cNvSpPr>
            <p:nvPr/>
          </p:nvSpPr>
          <p:spPr bwMode="auto">
            <a:xfrm>
              <a:off x="5517" y="3352"/>
              <a:ext cx="0" cy="69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482" name="Line 72"/>
            <p:cNvSpPr>
              <a:spLocks noChangeShapeType="1"/>
            </p:cNvSpPr>
            <p:nvPr/>
          </p:nvSpPr>
          <p:spPr bwMode="auto">
            <a:xfrm flipH="1">
              <a:off x="3617" y="3887"/>
              <a:ext cx="0" cy="1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483" name="Text Box 73"/>
            <p:cNvSpPr txBox="1">
              <a:spLocks noChangeArrowheads="1"/>
            </p:cNvSpPr>
            <p:nvPr/>
          </p:nvSpPr>
          <p:spPr bwMode="auto">
            <a:xfrm>
              <a:off x="5495" y="3009"/>
              <a:ext cx="2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1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j'</a:t>
              </a:r>
              <a:r>
                <a:rPr kumimoji="1" lang="en-US" altLang="ja-JP" sz="18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&gt;</a:t>
              </a:r>
            </a:p>
          </p:txBody>
        </p:sp>
        <p:sp>
          <p:nvSpPr>
            <p:cNvPr id="62484" name="Text Box 74"/>
            <p:cNvSpPr txBox="1">
              <a:spLocks noChangeArrowheads="1"/>
            </p:cNvSpPr>
            <p:nvPr/>
          </p:nvSpPr>
          <p:spPr bwMode="auto">
            <a:xfrm>
              <a:off x="5468" y="2609"/>
              <a:ext cx="2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1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j'</a:t>
              </a:r>
              <a:r>
                <a:rPr kumimoji="1" lang="en-US" altLang="ja-JP" sz="18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&lt;</a:t>
              </a:r>
            </a:p>
          </p:txBody>
        </p:sp>
        <p:sp>
          <p:nvSpPr>
            <p:cNvPr id="62485" name="Text Box 75"/>
            <p:cNvSpPr txBox="1">
              <a:spLocks noChangeArrowheads="1"/>
            </p:cNvSpPr>
            <p:nvPr/>
          </p:nvSpPr>
          <p:spPr bwMode="auto">
            <a:xfrm>
              <a:off x="3394" y="3594"/>
              <a:ext cx="2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1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j</a:t>
              </a:r>
              <a:r>
                <a:rPr kumimoji="1" lang="en-US" altLang="ja-JP" sz="18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&gt;</a:t>
              </a:r>
            </a:p>
          </p:txBody>
        </p:sp>
        <p:sp>
          <p:nvSpPr>
            <p:cNvPr id="62486" name="Text Box 76"/>
            <p:cNvSpPr txBox="1">
              <a:spLocks noChangeArrowheads="1"/>
            </p:cNvSpPr>
            <p:nvPr/>
          </p:nvSpPr>
          <p:spPr bwMode="auto">
            <a:xfrm>
              <a:off x="3404" y="3293"/>
              <a:ext cx="2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1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j</a:t>
              </a:r>
              <a:r>
                <a:rPr kumimoji="1" lang="en-US" altLang="ja-JP" sz="18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&lt;</a:t>
              </a:r>
            </a:p>
          </p:txBody>
        </p:sp>
        <p:sp>
          <p:nvSpPr>
            <p:cNvPr id="62487" name="Line 77"/>
            <p:cNvSpPr>
              <a:spLocks noChangeShapeType="1"/>
            </p:cNvSpPr>
            <p:nvPr/>
          </p:nvSpPr>
          <p:spPr bwMode="auto">
            <a:xfrm flipV="1">
              <a:off x="4150" y="3214"/>
              <a:ext cx="664" cy="49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488" name="Line 78"/>
            <p:cNvSpPr>
              <a:spLocks noChangeShapeType="1"/>
            </p:cNvSpPr>
            <p:nvPr/>
          </p:nvSpPr>
          <p:spPr bwMode="auto">
            <a:xfrm flipV="1">
              <a:off x="4104" y="2566"/>
              <a:ext cx="690" cy="117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489" name="Oval 79"/>
            <p:cNvSpPr>
              <a:spLocks noChangeArrowheads="1"/>
            </p:cNvSpPr>
            <p:nvPr/>
          </p:nvSpPr>
          <p:spPr bwMode="auto">
            <a:xfrm>
              <a:off x="4032" y="3687"/>
              <a:ext cx="91" cy="9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490" name="Oval 80"/>
            <p:cNvSpPr>
              <a:spLocks noChangeArrowheads="1"/>
            </p:cNvSpPr>
            <p:nvPr/>
          </p:nvSpPr>
          <p:spPr bwMode="auto">
            <a:xfrm>
              <a:off x="4128" y="3685"/>
              <a:ext cx="91" cy="9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2471" name="AutoShape 82"/>
          <p:cNvSpPr>
            <a:spLocks noChangeArrowheads="1"/>
          </p:cNvSpPr>
          <p:nvPr/>
        </p:nvSpPr>
        <p:spPr bwMode="auto">
          <a:xfrm>
            <a:off x="4114800" y="3429000"/>
            <a:ext cx="730250" cy="15906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7760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de-DE" smtClean="0"/>
              <a:t>Simplified picture of monopole effects of the tensor force</a:t>
            </a:r>
            <a:br>
              <a:rPr lang="en-US" altLang="de-DE" smtClean="0"/>
            </a:br>
            <a:r>
              <a:rPr lang="en-US" altLang="de-DE" sz="1400" smtClean="0">
                <a:solidFill>
                  <a:srgbClr val="000000"/>
                </a:solidFill>
              </a:rPr>
              <a:t>nucleon-nucleon residual interaction</a:t>
            </a: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63491" name="Text Box 42"/>
          <p:cNvSpPr txBox="1">
            <a:spLocks noChangeArrowheads="1"/>
          </p:cNvSpPr>
          <p:nvPr/>
        </p:nvSpPr>
        <p:spPr bwMode="auto">
          <a:xfrm>
            <a:off x="273050" y="6308725"/>
            <a:ext cx="47021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Arial" panose="020B0604020202020204" pitchFamily="34" charset="0"/>
              </a:rPr>
              <a:t>T. Otsuka et al.,  Phys. Rev. Lett. 95, 232502 (2005), Phys. Rev. Lett. 97, 162501 (2006)</a:t>
            </a:r>
          </a:p>
        </p:txBody>
      </p:sp>
      <p:sp>
        <p:nvSpPr>
          <p:cNvPr id="63492" name="Text Box 40"/>
          <p:cNvSpPr txBox="1">
            <a:spLocks noChangeArrowheads="1"/>
          </p:cNvSpPr>
          <p:nvPr/>
        </p:nvSpPr>
        <p:spPr bwMode="auto">
          <a:xfrm>
            <a:off x="455613" y="990600"/>
            <a:ext cx="8307387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The example shows the proton configuration (0p</a:t>
            </a:r>
            <a:r>
              <a:rPr kumimoji="0" lang="en-US" altLang="de-DE" sz="1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3/2</a:t>
            </a: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) of </a:t>
            </a:r>
            <a:r>
              <a:rPr kumimoji="0" lang="en-US" altLang="de-DE" sz="1400" b="1" i="0" u="none" strike="noStrike" kern="1200" cap="none" spc="0" normalizeH="0" baseline="3000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14</a:t>
            </a:r>
            <a:r>
              <a:rPr kumimoji="0" lang="en-US" altLang="de-DE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altLang="de-DE" sz="1400" b="1" i="0" u="none" strike="noStrike" kern="1200" cap="none" spc="0" normalizeH="0" baseline="-2500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. The more protons are in 0p</a:t>
            </a:r>
            <a:r>
              <a:rPr kumimoji="0" lang="en-US" altLang="de-DE" sz="1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3/2</a:t>
            </a: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orbital, the more the 0p</a:t>
            </a:r>
            <a:r>
              <a:rPr kumimoji="0" lang="en-US" altLang="de-DE" sz="1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1/2</a:t>
            </a: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neutron orbital will be attracted and the shell closure at N=8 develops.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F</a:t>
            </a: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 </a:t>
            </a:r>
            <a:r>
              <a:rPr kumimoji="0" lang="en-US" altLang="de-DE" sz="1400" b="1" i="0" u="none" strike="noStrike" kern="1200" cap="none" spc="0" normalizeH="0" baseline="3000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r>
              <a:rPr kumimoji="0" lang="en-US" altLang="de-DE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</a:t>
            </a:r>
            <a:r>
              <a:rPr kumimoji="0" lang="en-US" altLang="de-DE" sz="1400" b="1" i="0" u="none" strike="noStrike" kern="1200" cap="none" spc="0" normalizeH="0" baseline="-2500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r>
              <a:rPr kumimoji="0" lang="en-US" altLang="de-DE" sz="1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proton orbital 0p</a:t>
            </a:r>
            <a:r>
              <a:rPr kumimoji="0" lang="en-US" altLang="de-DE" sz="1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3/2</a:t>
            </a: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will be emptied, the interaction is weaker and the neutron orbital 0p</a:t>
            </a:r>
            <a:r>
              <a:rPr kumimoji="0" lang="en-US" altLang="de-DE" sz="1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1/2</a:t>
            </a: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will be lifted.</a:t>
            </a:r>
            <a:endParaRPr kumimoji="0" lang="en-US" altLang="de-DE" sz="1400" b="0" i="0" u="none" strike="noStrike" kern="1200" cap="none" spc="0" normalizeH="0" baseline="-2500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3493" name="Picture 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9067800" cy="325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85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de-DE" smtClean="0"/>
              <a:t>Monopole interaction of the tensor force</a:t>
            </a:r>
            <a:br>
              <a:rPr lang="en-US" altLang="de-DE" smtClean="0"/>
            </a:br>
            <a:r>
              <a:rPr lang="en-US" altLang="de-DE" sz="1400" smtClean="0">
                <a:solidFill>
                  <a:srgbClr val="000000"/>
                </a:solidFill>
              </a:rPr>
              <a:t>nucleon-nucleon residual interaction</a:t>
            </a: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64515" name="Text Box 42"/>
          <p:cNvSpPr txBox="1">
            <a:spLocks noChangeArrowheads="1"/>
          </p:cNvSpPr>
          <p:nvPr/>
        </p:nvSpPr>
        <p:spPr bwMode="auto">
          <a:xfrm>
            <a:off x="273050" y="6308725"/>
            <a:ext cx="47021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Arial" panose="020B0604020202020204" pitchFamily="34" charset="0"/>
              </a:rPr>
              <a:t>T. Otsuka et al.,  Phys. Rev. Lett. 95, 232502 (2005), Phys. Rev. Lett. 97, 162501 (2006)</a:t>
            </a:r>
          </a:p>
        </p:txBody>
      </p:sp>
      <p:sp>
        <p:nvSpPr>
          <p:cNvPr id="64516" name="Freeform 4"/>
          <p:cNvSpPr>
            <a:spLocks/>
          </p:cNvSpPr>
          <p:nvPr/>
        </p:nvSpPr>
        <p:spPr bwMode="auto">
          <a:xfrm>
            <a:off x="4478338" y="2214563"/>
            <a:ext cx="460375" cy="457200"/>
          </a:xfrm>
          <a:custGeom>
            <a:avLst/>
            <a:gdLst>
              <a:gd name="T0" fmla="*/ 0 w 330"/>
              <a:gd name="T1" fmla="*/ 2147483646 h 910"/>
              <a:gd name="T2" fmla="*/ 2147483646 w 330"/>
              <a:gd name="T3" fmla="*/ 2147483646 h 910"/>
              <a:gd name="T4" fmla="*/ 2147483646 w 330"/>
              <a:gd name="T5" fmla="*/ 2147483646 h 910"/>
              <a:gd name="T6" fmla="*/ 2147483646 w 330"/>
              <a:gd name="T7" fmla="*/ 2147483646 h 910"/>
              <a:gd name="T8" fmla="*/ 2147483646 w 330"/>
              <a:gd name="T9" fmla="*/ 2147483646 h 910"/>
              <a:gd name="T10" fmla="*/ 2147483646 w 330"/>
              <a:gd name="T11" fmla="*/ 2147483646 h 910"/>
              <a:gd name="T12" fmla="*/ 2147483646 w 330"/>
              <a:gd name="T13" fmla="*/ 2147483646 h 910"/>
              <a:gd name="T14" fmla="*/ 2147483646 w 330"/>
              <a:gd name="T15" fmla="*/ 2147483646 h 910"/>
              <a:gd name="T16" fmla="*/ 2147483646 w 330"/>
              <a:gd name="T17" fmla="*/ 2147483646 h 910"/>
              <a:gd name="T18" fmla="*/ 2147483646 w 330"/>
              <a:gd name="T19" fmla="*/ 2147483646 h 910"/>
              <a:gd name="T20" fmla="*/ 2147483646 w 330"/>
              <a:gd name="T21" fmla="*/ 2147483646 h 910"/>
              <a:gd name="T22" fmla="*/ 2147483646 w 330"/>
              <a:gd name="T23" fmla="*/ 2147483646 h 910"/>
              <a:gd name="T24" fmla="*/ 2147483646 w 330"/>
              <a:gd name="T25" fmla="*/ 2147483646 h 910"/>
              <a:gd name="T26" fmla="*/ 2147483646 w 330"/>
              <a:gd name="T27" fmla="*/ 2147483646 h 9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30"/>
              <a:gd name="T43" fmla="*/ 0 h 910"/>
              <a:gd name="T44" fmla="*/ 330 w 330"/>
              <a:gd name="T45" fmla="*/ 910 h 91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30" h="910">
                <a:moveTo>
                  <a:pt x="0" y="4"/>
                </a:moveTo>
                <a:cubicBezTo>
                  <a:pt x="19" y="7"/>
                  <a:pt x="45" y="0"/>
                  <a:pt x="56" y="15"/>
                </a:cubicBezTo>
                <a:cubicBezTo>
                  <a:pt x="60" y="20"/>
                  <a:pt x="70" y="54"/>
                  <a:pt x="73" y="66"/>
                </a:cubicBezTo>
                <a:cubicBezTo>
                  <a:pt x="63" y="124"/>
                  <a:pt x="57" y="176"/>
                  <a:pt x="118" y="194"/>
                </a:cubicBezTo>
                <a:cubicBezTo>
                  <a:pt x="135" y="211"/>
                  <a:pt x="138" y="225"/>
                  <a:pt x="151" y="245"/>
                </a:cubicBezTo>
                <a:cubicBezTo>
                  <a:pt x="166" y="302"/>
                  <a:pt x="122" y="390"/>
                  <a:pt x="179" y="429"/>
                </a:cubicBezTo>
                <a:cubicBezTo>
                  <a:pt x="186" y="449"/>
                  <a:pt x="183" y="448"/>
                  <a:pt x="202" y="463"/>
                </a:cubicBezTo>
                <a:cubicBezTo>
                  <a:pt x="212" y="471"/>
                  <a:pt x="235" y="485"/>
                  <a:pt x="235" y="485"/>
                </a:cubicBezTo>
                <a:cubicBezTo>
                  <a:pt x="249" y="506"/>
                  <a:pt x="253" y="522"/>
                  <a:pt x="258" y="547"/>
                </a:cubicBezTo>
                <a:cubicBezTo>
                  <a:pt x="262" y="661"/>
                  <a:pt x="230" y="676"/>
                  <a:pt x="297" y="720"/>
                </a:cubicBezTo>
                <a:cubicBezTo>
                  <a:pt x="305" y="746"/>
                  <a:pt x="300" y="768"/>
                  <a:pt x="291" y="793"/>
                </a:cubicBezTo>
                <a:cubicBezTo>
                  <a:pt x="302" y="881"/>
                  <a:pt x="290" y="814"/>
                  <a:pt x="325" y="865"/>
                </a:cubicBezTo>
                <a:cubicBezTo>
                  <a:pt x="327" y="871"/>
                  <a:pt x="330" y="876"/>
                  <a:pt x="330" y="882"/>
                </a:cubicBezTo>
                <a:cubicBezTo>
                  <a:pt x="330" y="891"/>
                  <a:pt x="325" y="910"/>
                  <a:pt x="325" y="91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17" name="Line 5"/>
          <p:cNvSpPr>
            <a:spLocks noChangeShapeType="1"/>
          </p:cNvSpPr>
          <p:nvPr/>
        </p:nvSpPr>
        <p:spPr bwMode="auto">
          <a:xfrm flipV="1">
            <a:off x="3276600" y="2784475"/>
            <a:ext cx="1039813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>
            <a:off x="4090988" y="2254250"/>
            <a:ext cx="19050" cy="4921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19" name="Line 7"/>
          <p:cNvSpPr>
            <a:spLocks noChangeShapeType="1"/>
          </p:cNvSpPr>
          <p:nvPr/>
        </p:nvSpPr>
        <p:spPr bwMode="auto">
          <a:xfrm flipV="1">
            <a:off x="4065588" y="1971675"/>
            <a:ext cx="539750" cy="24923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20" name="Line 8"/>
          <p:cNvSpPr>
            <a:spLocks noChangeShapeType="1"/>
          </p:cNvSpPr>
          <p:nvPr/>
        </p:nvSpPr>
        <p:spPr bwMode="auto">
          <a:xfrm>
            <a:off x="4081463" y="2220913"/>
            <a:ext cx="19050" cy="1746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21" name="Line 9"/>
          <p:cNvSpPr>
            <a:spLocks noChangeShapeType="1"/>
          </p:cNvSpPr>
          <p:nvPr/>
        </p:nvSpPr>
        <p:spPr bwMode="auto">
          <a:xfrm>
            <a:off x="4032250" y="2179638"/>
            <a:ext cx="1314450" cy="8255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22" name="Line 10"/>
          <p:cNvSpPr>
            <a:spLocks noChangeShapeType="1"/>
          </p:cNvSpPr>
          <p:nvPr/>
        </p:nvSpPr>
        <p:spPr bwMode="auto">
          <a:xfrm>
            <a:off x="4040188" y="2189163"/>
            <a:ext cx="2289175" cy="492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23" name="Line 11"/>
          <p:cNvSpPr>
            <a:spLocks noChangeShapeType="1"/>
          </p:cNvSpPr>
          <p:nvPr/>
        </p:nvSpPr>
        <p:spPr bwMode="auto">
          <a:xfrm>
            <a:off x="4032250" y="2195513"/>
            <a:ext cx="1352550" cy="4286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24" name="Line 12" descr="右上がり対角線 (太)"/>
          <p:cNvSpPr>
            <a:spLocks noChangeShapeType="1"/>
          </p:cNvSpPr>
          <p:nvPr/>
        </p:nvSpPr>
        <p:spPr bwMode="auto">
          <a:xfrm>
            <a:off x="5449888" y="1185863"/>
            <a:ext cx="936625" cy="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25" name="Line 13"/>
          <p:cNvSpPr>
            <a:spLocks noChangeShapeType="1"/>
          </p:cNvSpPr>
          <p:nvPr/>
        </p:nvSpPr>
        <p:spPr bwMode="auto">
          <a:xfrm>
            <a:off x="5427663" y="2179638"/>
            <a:ext cx="974725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26" name="Freeform 14"/>
          <p:cNvSpPr>
            <a:spLocks/>
          </p:cNvSpPr>
          <p:nvPr/>
        </p:nvSpPr>
        <p:spPr bwMode="auto">
          <a:xfrm rot="4260000">
            <a:off x="4606132" y="1645443"/>
            <a:ext cx="577850" cy="2417763"/>
          </a:xfrm>
          <a:custGeom>
            <a:avLst/>
            <a:gdLst>
              <a:gd name="T0" fmla="*/ 0 w 521"/>
              <a:gd name="T1" fmla="*/ 0 h 1724"/>
              <a:gd name="T2" fmla="*/ 2147483646 w 521"/>
              <a:gd name="T3" fmla="*/ 2147483646 h 1724"/>
              <a:gd name="T4" fmla="*/ 2147483646 w 521"/>
              <a:gd name="T5" fmla="*/ 2147483646 h 1724"/>
              <a:gd name="T6" fmla="*/ 2147483646 w 521"/>
              <a:gd name="T7" fmla="*/ 2147483646 h 1724"/>
              <a:gd name="T8" fmla="*/ 2147483646 w 521"/>
              <a:gd name="T9" fmla="*/ 2147483646 h 1724"/>
              <a:gd name="T10" fmla="*/ 2147483646 w 521"/>
              <a:gd name="T11" fmla="*/ 2147483646 h 1724"/>
              <a:gd name="T12" fmla="*/ 2147483646 w 521"/>
              <a:gd name="T13" fmla="*/ 2147483646 h 1724"/>
              <a:gd name="T14" fmla="*/ 2147483646 w 521"/>
              <a:gd name="T15" fmla="*/ 2147483646 h 1724"/>
              <a:gd name="T16" fmla="*/ 2147483646 w 521"/>
              <a:gd name="T17" fmla="*/ 2147483646 h 1724"/>
              <a:gd name="T18" fmla="*/ 2147483646 w 521"/>
              <a:gd name="T19" fmla="*/ 2147483646 h 1724"/>
              <a:gd name="T20" fmla="*/ 2147483646 w 521"/>
              <a:gd name="T21" fmla="*/ 2147483646 h 1724"/>
              <a:gd name="T22" fmla="*/ 2147483646 w 521"/>
              <a:gd name="T23" fmla="*/ 2147483646 h 1724"/>
              <a:gd name="T24" fmla="*/ 2147483646 w 521"/>
              <a:gd name="T25" fmla="*/ 2147483646 h 1724"/>
              <a:gd name="T26" fmla="*/ 2147483646 w 521"/>
              <a:gd name="T27" fmla="*/ 2147483646 h 1724"/>
              <a:gd name="T28" fmla="*/ 2147483646 w 521"/>
              <a:gd name="T29" fmla="*/ 2147483646 h 1724"/>
              <a:gd name="T30" fmla="*/ 2147483646 w 521"/>
              <a:gd name="T31" fmla="*/ 2147483646 h 1724"/>
              <a:gd name="T32" fmla="*/ 2147483646 w 521"/>
              <a:gd name="T33" fmla="*/ 2147483646 h 1724"/>
              <a:gd name="T34" fmla="*/ 2147483646 w 521"/>
              <a:gd name="T35" fmla="*/ 2147483646 h 1724"/>
              <a:gd name="T36" fmla="*/ 2147483646 w 521"/>
              <a:gd name="T37" fmla="*/ 2147483646 h 1724"/>
              <a:gd name="T38" fmla="*/ 2147483646 w 521"/>
              <a:gd name="T39" fmla="*/ 2147483646 h 1724"/>
              <a:gd name="T40" fmla="*/ 2147483646 w 521"/>
              <a:gd name="T41" fmla="*/ 2147483646 h 1724"/>
              <a:gd name="T42" fmla="*/ 2147483646 w 521"/>
              <a:gd name="T43" fmla="*/ 2147483646 h 1724"/>
              <a:gd name="T44" fmla="*/ 2147483646 w 521"/>
              <a:gd name="T45" fmla="*/ 2147483646 h 1724"/>
              <a:gd name="T46" fmla="*/ 2147483646 w 521"/>
              <a:gd name="T47" fmla="*/ 2147483646 h 1724"/>
              <a:gd name="T48" fmla="*/ 2147483646 w 521"/>
              <a:gd name="T49" fmla="*/ 2147483646 h 1724"/>
              <a:gd name="T50" fmla="*/ 2147483646 w 521"/>
              <a:gd name="T51" fmla="*/ 2147483646 h 1724"/>
              <a:gd name="T52" fmla="*/ 2147483646 w 521"/>
              <a:gd name="T53" fmla="*/ 2147483646 h 1724"/>
              <a:gd name="T54" fmla="*/ 2147483646 w 521"/>
              <a:gd name="T55" fmla="*/ 2147483646 h 1724"/>
              <a:gd name="T56" fmla="*/ 2147483646 w 521"/>
              <a:gd name="T57" fmla="*/ 2147483646 h 1724"/>
              <a:gd name="T58" fmla="*/ 2147483646 w 521"/>
              <a:gd name="T59" fmla="*/ 2147483646 h 1724"/>
              <a:gd name="T60" fmla="*/ 2147483646 w 521"/>
              <a:gd name="T61" fmla="*/ 2147483646 h 172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521"/>
              <a:gd name="T94" fmla="*/ 0 h 1724"/>
              <a:gd name="T95" fmla="*/ 521 w 521"/>
              <a:gd name="T96" fmla="*/ 1724 h 172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521" h="1724">
                <a:moveTo>
                  <a:pt x="0" y="0"/>
                </a:moveTo>
                <a:cubicBezTo>
                  <a:pt x="21" y="8"/>
                  <a:pt x="27" y="15"/>
                  <a:pt x="39" y="34"/>
                </a:cubicBezTo>
                <a:cubicBezTo>
                  <a:pt x="47" y="60"/>
                  <a:pt x="38" y="67"/>
                  <a:pt x="28" y="90"/>
                </a:cubicBezTo>
                <a:cubicBezTo>
                  <a:pt x="23" y="101"/>
                  <a:pt x="16" y="123"/>
                  <a:pt x="16" y="123"/>
                </a:cubicBezTo>
                <a:cubicBezTo>
                  <a:pt x="21" y="153"/>
                  <a:pt x="15" y="174"/>
                  <a:pt x="44" y="185"/>
                </a:cubicBezTo>
                <a:cubicBezTo>
                  <a:pt x="63" y="202"/>
                  <a:pt x="81" y="213"/>
                  <a:pt x="95" y="235"/>
                </a:cubicBezTo>
                <a:cubicBezTo>
                  <a:pt x="109" y="281"/>
                  <a:pt x="74" y="343"/>
                  <a:pt x="123" y="375"/>
                </a:cubicBezTo>
                <a:cubicBezTo>
                  <a:pt x="137" y="396"/>
                  <a:pt x="148" y="393"/>
                  <a:pt x="162" y="414"/>
                </a:cubicBezTo>
                <a:cubicBezTo>
                  <a:pt x="168" y="433"/>
                  <a:pt x="173" y="447"/>
                  <a:pt x="184" y="464"/>
                </a:cubicBezTo>
                <a:cubicBezTo>
                  <a:pt x="179" y="489"/>
                  <a:pt x="169" y="512"/>
                  <a:pt x="162" y="537"/>
                </a:cubicBezTo>
                <a:cubicBezTo>
                  <a:pt x="168" y="592"/>
                  <a:pt x="176" y="637"/>
                  <a:pt x="235" y="654"/>
                </a:cubicBezTo>
                <a:cubicBezTo>
                  <a:pt x="271" y="694"/>
                  <a:pt x="257" y="738"/>
                  <a:pt x="246" y="789"/>
                </a:cubicBezTo>
                <a:cubicBezTo>
                  <a:pt x="250" y="818"/>
                  <a:pt x="246" y="835"/>
                  <a:pt x="274" y="845"/>
                </a:cubicBezTo>
                <a:cubicBezTo>
                  <a:pt x="293" y="864"/>
                  <a:pt x="306" y="882"/>
                  <a:pt x="324" y="901"/>
                </a:cubicBezTo>
                <a:cubicBezTo>
                  <a:pt x="319" y="930"/>
                  <a:pt x="321" y="947"/>
                  <a:pt x="302" y="968"/>
                </a:cubicBezTo>
                <a:cubicBezTo>
                  <a:pt x="304" y="985"/>
                  <a:pt x="303" y="1002"/>
                  <a:pt x="307" y="1018"/>
                </a:cubicBezTo>
                <a:cubicBezTo>
                  <a:pt x="311" y="1035"/>
                  <a:pt x="321" y="1034"/>
                  <a:pt x="330" y="1046"/>
                </a:cubicBezTo>
                <a:cubicBezTo>
                  <a:pt x="347" y="1068"/>
                  <a:pt x="371" y="1097"/>
                  <a:pt x="380" y="1124"/>
                </a:cubicBezTo>
                <a:cubicBezTo>
                  <a:pt x="374" y="1147"/>
                  <a:pt x="368" y="1158"/>
                  <a:pt x="352" y="1175"/>
                </a:cubicBezTo>
                <a:cubicBezTo>
                  <a:pt x="354" y="1195"/>
                  <a:pt x="352" y="1216"/>
                  <a:pt x="358" y="1236"/>
                </a:cubicBezTo>
                <a:cubicBezTo>
                  <a:pt x="358" y="1237"/>
                  <a:pt x="410" y="1278"/>
                  <a:pt x="414" y="1281"/>
                </a:cubicBezTo>
                <a:cubicBezTo>
                  <a:pt x="430" y="1306"/>
                  <a:pt x="429" y="1331"/>
                  <a:pt x="408" y="1354"/>
                </a:cubicBezTo>
                <a:cubicBezTo>
                  <a:pt x="399" y="1388"/>
                  <a:pt x="401" y="1423"/>
                  <a:pt x="425" y="1449"/>
                </a:cubicBezTo>
                <a:cubicBezTo>
                  <a:pt x="431" y="1468"/>
                  <a:pt x="439" y="1475"/>
                  <a:pt x="453" y="1488"/>
                </a:cubicBezTo>
                <a:cubicBezTo>
                  <a:pt x="456" y="1499"/>
                  <a:pt x="464" y="1509"/>
                  <a:pt x="464" y="1521"/>
                </a:cubicBezTo>
                <a:cubicBezTo>
                  <a:pt x="464" y="1541"/>
                  <a:pt x="447" y="1572"/>
                  <a:pt x="436" y="1588"/>
                </a:cubicBezTo>
                <a:cubicBezTo>
                  <a:pt x="440" y="1620"/>
                  <a:pt x="446" y="1673"/>
                  <a:pt x="481" y="1683"/>
                </a:cubicBezTo>
                <a:cubicBezTo>
                  <a:pt x="485" y="1687"/>
                  <a:pt x="488" y="1692"/>
                  <a:pt x="492" y="1695"/>
                </a:cubicBezTo>
                <a:cubicBezTo>
                  <a:pt x="497" y="1699"/>
                  <a:pt x="504" y="1701"/>
                  <a:pt x="509" y="1706"/>
                </a:cubicBezTo>
                <a:cubicBezTo>
                  <a:pt x="514" y="1711"/>
                  <a:pt x="515" y="1718"/>
                  <a:pt x="520" y="1723"/>
                </a:cubicBezTo>
                <a:cubicBezTo>
                  <a:pt x="521" y="1724"/>
                  <a:pt x="520" y="1719"/>
                  <a:pt x="520" y="1717"/>
                </a:cubicBezTo>
              </a:path>
            </a:pathLst>
          </a:custGeom>
          <a:noFill/>
          <a:ln w="28575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27" name="Freeform 16"/>
          <p:cNvSpPr>
            <a:spLocks/>
          </p:cNvSpPr>
          <p:nvPr/>
        </p:nvSpPr>
        <p:spPr bwMode="auto">
          <a:xfrm rot="5280000" flipH="1" flipV="1">
            <a:off x="4545807" y="1370806"/>
            <a:ext cx="577850" cy="2255837"/>
          </a:xfrm>
          <a:custGeom>
            <a:avLst/>
            <a:gdLst>
              <a:gd name="T0" fmla="*/ 0 w 281"/>
              <a:gd name="T1" fmla="*/ 0 h 1607"/>
              <a:gd name="T2" fmla="*/ 2147483646 w 281"/>
              <a:gd name="T3" fmla="*/ 2147483646 h 1607"/>
              <a:gd name="T4" fmla="*/ 2147483646 w 281"/>
              <a:gd name="T5" fmla="*/ 2147483646 h 1607"/>
              <a:gd name="T6" fmla="*/ 2147483646 w 281"/>
              <a:gd name="T7" fmla="*/ 2147483646 h 1607"/>
              <a:gd name="T8" fmla="*/ 2147483646 w 281"/>
              <a:gd name="T9" fmla="*/ 2147483646 h 1607"/>
              <a:gd name="T10" fmla="*/ 2147483646 w 281"/>
              <a:gd name="T11" fmla="*/ 2147483646 h 1607"/>
              <a:gd name="T12" fmla="*/ 2147483646 w 281"/>
              <a:gd name="T13" fmla="*/ 2147483646 h 1607"/>
              <a:gd name="T14" fmla="*/ 2147483646 w 281"/>
              <a:gd name="T15" fmla="*/ 2147483646 h 1607"/>
              <a:gd name="T16" fmla="*/ 2147483646 w 281"/>
              <a:gd name="T17" fmla="*/ 2147483646 h 1607"/>
              <a:gd name="T18" fmla="*/ 2147483646 w 281"/>
              <a:gd name="T19" fmla="*/ 2147483646 h 1607"/>
              <a:gd name="T20" fmla="*/ 2147483646 w 281"/>
              <a:gd name="T21" fmla="*/ 2147483646 h 1607"/>
              <a:gd name="T22" fmla="*/ 2147483646 w 281"/>
              <a:gd name="T23" fmla="*/ 2147483646 h 1607"/>
              <a:gd name="T24" fmla="*/ 2147483646 w 281"/>
              <a:gd name="T25" fmla="*/ 2147483646 h 1607"/>
              <a:gd name="T26" fmla="*/ 2147483646 w 281"/>
              <a:gd name="T27" fmla="*/ 2147483646 h 1607"/>
              <a:gd name="T28" fmla="*/ 2147483646 w 281"/>
              <a:gd name="T29" fmla="*/ 2147483646 h 1607"/>
              <a:gd name="T30" fmla="*/ 2147483646 w 281"/>
              <a:gd name="T31" fmla="*/ 2147483646 h 1607"/>
              <a:gd name="T32" fmla="*/ 2147483646 w 281"/>
              <a:gd name="T33" fmla="*/ 2147483646 h 1607"/>
              <a:gd name="T34" fmla="*/ 2147483646 w 281"/>
              <a:gd name="T35" fmla="*/ 2147483646 h 1607"/>
              <a:gd name="T36" fmla="*/ 2147483646 w 281"/>
              <a:gd name="T37" fmla="*/ 2147483646 h 1607"/>
              <a:gd name="T38" fmla="*/ 2147483646 w 281"/>
              <a:gd name="T39" fmla="*/ 2147483646 h 1607"/>
              <a:gd name="T40" fmla="*/ 2147483646 w 281"/>
              <a:gd name="T41" fmla="*/ 2147483646 h 1607"/>
              <a:gd name="T42" fmla="*/ 2147483646 w 281"/>
              <a:gd name="T43" fmla="*/ 2147483646 h 1607"/>
              <a:gd name="T44" fmla="*/ 2147483646 w 281"/>
              <a:gd name="T45" fmla="*/ 2147483646 h 1607"/>
              <a:gd name="T46" fmla="*/ 2147483646 w 281"/>
              <a:gd name="T47" fmla="*/ 2147483646 h 1607"/>
              <a:gd name="T48" fmla="*/ 2147483646 w 281"/>
              <a:gd name="T49" fmla="*/ 2147483646 h 1607"/>
              <a:gd name="T50" fmla="*/ 2147483646 w 281"/>
              <a:gd name="T51" fmla="*/ 2147483646 h 1607"/>
              <a:gd name="T52" fmla="*/ 2147483646 w 281"/>
              <a:gd name="T53" fmla="*/ 2147483646 h 1607"/>
              <a:gd name="T54" fmla="*/ 2147483646 w 281"/>
              <a:gd name="T55" fmla="*/ 2147483646 h 1607"/>
              <a:gd name="T56" fmla="*/ 2147483646 w 281"/>
              <a:gd name="T57" fmla="*/ 2147483646 h 1607"/>
              <a:gd name="T58" fmla="*/ 2147483646 w 281"/>
              <a:gd name="T59" fmla="*/ 2147483646 h 1607"/>
              <a:gd name="T60" fmla="*/ 2147483646 w 281"/>
              <a:gd name="T61" fmla="*/ 2147483646 h 1607"/>
              <a:gd name="T62" fmla="*/ 2147483646 w 281"/>
              <a:gd name="T63" fmla="*/ 2147483646 h 1607"/>
              <a:gd name="T64" fmla="*/ 2147483646 w 281"/>
              <a:gd name="T65" fmla="*/ 2147483646 h 1607"/>
              <a:gd name="T66" fmla="*/ 2147483646 w 281"/>
              <a:gd name="T67" fmla="*/ 2147483646 h 1607"/>
              <a:gd name="T68" fmla="*/ 2147483646 w 281"/>
              <a:gd name="T69" fmla="*/ 2147483646 h 160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81"/>
              <a:gd name="T106" fmla="*/ 0 h 1607"/>
              <a:gd name="T107" fmla="*/ 281 w 281"/>
              <a:gd name="T108" fmla="*/ 1607 h 160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81" h="1607">
                <a:moveTo>
                  <a:pt x="0" y="0"/>
                </a:moveTo>
                <a:cubicBezTo>
                  <a:pt x="16" y="23"/>
                  <a:pt x="31" y="25"/>
                  <a:pt x="54" y="41"/>
                </a:cubicBezTo>
                <a:cubicBezTo>
                  <a:pt x="73" y="97"/>
                  <a:pt x="71" y="77"/>
                  <a:pt x="48" y="129"/>
                </a:cubicBezTo>
                <a:cubicBezTo>
                  <a:pt x="42" y="142"/>
                  <a:pt x="34" y="169"/>
                  <a:pt x="34" y="169"/>
                </a:cubicBezTo>
                <a:cubicBezTo>
                  <a:pt x="36" y="178"/>
                  <a:pt x="35" y="190"/>
                  <a:pt x="41" y="197"/>
                </a:cubicBezTo>
                <a:cubicBezTo>
                  <a:pt x="51" y="209"/>
                  <a:pt x="81" y="224"/>
                  <a:pt x="81" y="224"/>
                </a:cubicBezTo>
                <a:cubicBezTo>
                  <a:pt x="86" y="231"/>
                  <a:pt x="92" y="237"/>
                  <a:pt x="95" y="244"/>
                </a:cubicBezTo>
                <a:cubicBezTo>
                  <a:pt x="101" y="257"/>
                  <a:pt x="109" y="285"/>
                  <a:pt x="109" y="285"/>
                </a:cubicBezTo>
                <a:cubicBezTo>
                  <a:pt x="99" y="335"/>
                  <a:pt x="106" y="306"/>
                  <a:pt x="88" y="359"/>
                </a:cubicBezTo>
                <a:cubicBezTo>
                  <a:pt x="86" y="366"/>
                  <a:pt x="81" y="380"/>
                  <a:pt x="81" y="380"/>
                </a:cubicBezTo>
                <a:cubicBezTo>
                  <a:pt x="89" y="423"/>
                  <a:pt x="99" y="451"/>
                  <a:pt x="136" y="474"/>
                </a:cubicBezTo>
                <a:cubicBezTo>
                  <a:pt x="145" y="505"/>
                  <a:pt x="156" y="522"/>
                  <a:pt x="142" y="556"/>
                </a:cubicBezTo>
                <a:cubicBezTo>
                  <a:pt x="136" y="571"/>
                  <a:pt x="115" y="596"/>
                  <a:pt x="115" y="596"/>
                </a:cubicBezTo>
                <a:cubicBezTo>
                  <a:pt x="102" y="643"/>
                  <a:pt x="95" y="661"/>
                  <a:pt x="142" y="691"/>
                </a:cubicBezTo>
                <a:cubicBezTo>
                  <a:pt x="174" y="738"/>
                  <a:pt x="165" y="716"/>
                  <a:pt x="176" y="752"/>
                </a:cubicBezTo>
                <a:cubicBezTo>
                  <a:pt x="168" y="787"/>
                  <a:pt x="157" y="835"/>
                  <a:pt x="122" y="847"/>
                </a:cubicBezTo>
                <a:cubicBezTo>
                  <a:pt x="111" y="877"/>
                  <a:pt x="105" y="886"/>
                  <a:pt x="122" y="928"/>
                </a:cubicBezTo>
                <a:cubicBezTo>
                  <a:pt x="125" y="935"/>
                  <a:pt x="136" y="932"/>
                  <a:pt x="142" y="935"/>
                </a:cubicBezTo>
                <a:cubicBezTo>
                  <a:pt x="149" y="939"/>
                  <a:pt x="156" y="944"/>
                  <a:pt x="163" y="949"/>
                </a:cubicBezTo>
                <a:cubicBezTo>
                  <a:pt x="194" y="995"/>
                  <a:pt x="185" y="974"/>
                  <a:pt x="197" y="1010"/>
                </a:cubicBezTo>
                <a:cubicBezTo>
                  <a:pt x="195" y="1021"/>
                  <a:pt x="190" y="1051"/>
                  <a:pt x="183" y="1064"/>
                </a:cubicBezTo>
                <a:cubicBezTo>
                  <a:pt x="175" y="1078"/>
                  <a:pt x="156" y="1105"/>
                  <a:pt x="156" y="1105"/>
                </a:cubicBezTo>
                <a:cubicBezTo>
                  <a:pt x="172" y="1152"/>
                  <a:pt x="157" y="1140"/>
                  <a:pt x="190" y="1152"/>
                </a:cubicBezTo>
                <a:cubicBezTo>
                  <a:pt x="194" y="1159"/>
                  <a:pt x="197" y="1166"/>
                  <a:pt x="203" y="1172"/>
                </a:cubicBezTo>
                <a:cubicBezTo>
                  <a:pt x="209" y="1178"/>
                  <a:pt x="219" y="1180"/>
                  <a:pt x="224" y="1186"/>
                </a:cubicBezTo>
                <a:cubicBezTo>
                  <a:pt x="227" y="1189"/>
                  <a:pt x="236" y="1224"/>
                  <a:pt x="237" y="1227"/>
                </a:cubicBezTo>
                <a:cubicBezTo>
                  <a:pt x="235" y="1236"/>
                  <a:pt x="235" y="1246"/>
                  <a:pt x="231" y="1254"/>
                </a:cubicBezTo>
                <a:cubicBezTo>
                  <a:pt x="224" y="1269"/>
                  <a:pt x="203" y="1294"/>
                  <a:pt x="203" y="1294"/>
                </a:cubicBezTo>
                <a:cubicBezTo>
                  <a:pt x="197" y="1315"/>
                  <a:pt x="183" y="1355"/>
                  <a:pt x="183" y="1355"/>
                </a:cubicBezTo>
                <a:cubicBezTo>
                  <a:pt x="204" y="1386"/>
                  <a:pt x="229" y="1390"/>
                  <a:pt x="258" y="1410"/>
                </a:cubicBezTo>
                <a:cubicBezTo>
                  <a:pt x="271" y="1452"/>
                  <a:pt x="281" y="1457"/>
                  <a:pt x="237" y="1484"/>
                </a:cubicBezTo>
                <a:cubicBezTo>
                  <a:pt x="206" y="1531"/>
                  <a:pt x="215" y="1510"/>
                  <a:pt x="203" y="1545"/>
                </a:cubicBezTo>
                <a:cubicBezTo>
                  <a:pt x="208" y="1552"/>
                  <a:pt x="210" y="1561"/>
                  <a:pt x="217" y="1565"/>
                </a:cubicBezTo>
                <a:cubicBezTo>
                  <a:pt x="229" y="1573"/>
                  <a:pt x="258" y="1579"/>
                  <a:pt x="258" y="1579"/>
                </a:cubicBezTo>
                <a:cubicBezTo>
                  <a:pt x="275" y="1605"/>
                  <a:pt x="271" y="1607"/>
                  <a:pt x="271" y="1579"/>
                </a:cubicBez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28" name="Text Box 17"/>
          <p:cNvSpPr txBox="1">
            <a:spLocks noChangeArrowheads="1"/>
          </p:cNvSpPr>
          <p:nvPr/>
        </p:nvSpPr>
        <p:spPr bwMode="auto">
          <a:xfrm>
            <a:off x="6521450" y="1803400"/>
            <a:ext cx="7524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1" u="none" strike="noStrike" kern="120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j</a:t>
            </a:r>
            <a:r>
              <a:rPr kumimoji="1" lang="en-US" altLang="ja-JP" sz="2800" b="1" i="0" u="none" strike="noStrike" kern="1200" cap="none" spc="0" normalizeH="0" baseline="-25000" noProof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64529" name="Text Box 18"/>
          <p:cNvSpPr txBox="1">
            <a:spLocks noChangeArrowheads="1"/>
          </p:cNvSpPr>
          <p:nvPr/>
        </p:nvSpPr>
        <p:spPr bwMode="auto">
          <a:xfrm>
            <a:off x="6534150" y="685800"/>
            <a:ext cx="5810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1" u="none" strike="noStrike" kern="1200" cap="none" spc="0" normalizeH="0" baseline="0" noProof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j</a:t>
            </a:r>
            <a:r>
              <a:rPr kumimoji="1" lang="en-US" altLang="ja-JP" sz="2800" b="1" i="0" u="none" strike="noStrike" kern="1200" cap="none" spc="0" normalizeH="0" baseline="-25000" noProof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64530" name="Text Box 19"/>
          <p:cNvSpPr txBox="1">
            <a:spLocks noChangeArrowheads="1"/>
          </p:cNvSpPr>
          <p:nvPr/>
        </p:nvSpPr>
        <p:spPr bwMode="auto">
          <a:xfrm>
            <a:off x="2555875" y="2495550"/>
            <a:ext cx="6651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1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j’</a:t>
            </a:r>
            <a:r>
              <a:rPr kumimoji="1" lang="en-US" altLang="ja-JP" sz="2800" b="1" i="0" u="none" strike="noStrike" kern="1200" cap="none" spc="0" normalizeH="0" baseline="-2500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64531" name="Text Box 20"/>
          <p:cNvSpPr txBox="1">
            <a:spLocks noChangeArrowheads="1"/>
          </p:cNvSpPr>
          <p:nvPr/>
        </p:nvSpPr>
        <p:spPr bwMode="auto">
          <a:xfrm>
            <a:off x="1376363" y="2911475"/>
            <a:ext cx="12128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proton</a:t>
            </a:r>
          </a:p>
        </p:txBody>
      </p:sp>
      <p:sp>
        <p:nvSpPr>
          <p:cNvPr id="64532" name="Text Box 21"/>
          <p:cNvSpPr txBox="1">
            <a:spLocks noChangeArrowheads="1"/>
          </p:cNvSpPr>
          <p:nvPr/>
        </p:nvSpPr>
        <p:spPr bwMode="auto">
          <a:xfrm>
            <a:off x="7280275" y="787400"/>
            <a:ext cx="13906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neutron</a:t>
            </a:r>
          </a:p>
        </p:txBody>
      </p:sp>
      <p:sp>
        <p:nvSpPr>
          <p:cNvPr id="64533" name="Line 22"/>
          <p:cNvSpPr>
            <a:spLocks noChangeShapeType="1"/>
          </p:cNvSpPr>
          <p:nvPr/>
        </p:nvSpPr>
        <p:spPr bwMode="auto">
          <a:xfrm flipV="1">
            <a:off x="3265488" y="3517900"/>
            <a:ext cx="1039812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34" name="Rectangle 23"/>
          <p:cNvSpPr>
            <a:spLocks noChangeArrowheads="1"/>
          </p:cNvSpPr>
          <p:nvPr/>
        </p:nvSpPr>
        <p:spPr bwMode="auto">
          <a:xfrm>
            <a:off x="2581275" y="3225800"/>
            <a:ext cx="654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j’</a:t>
            </a:r>
            <a:r>
              <a:rPr kumimoji="1" lang="en-US" altLang="ja-JP" sz="28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64535" name="Line 24"/>
          <p:cNvSpPr>
            <a:spLocks noChangeShapeType="1"/>
          </p:cNvSpPr>
          <p:nvPr/>
        </p:nvSpPr>
        <p:spPr bwMode="auto">
          <a:xfrm>
            <a:off x="2335213" y="3857625"/>
            <a:ext cx="0" cy="704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36" name="Line 25"/>
          <p:cNvSpPr>
            <a:spLocks noChangeShapeType="1"/>
          </p:cNvSpPr>
          <p:nvPr/>
        </p:nvSpPr>
        <p:spPr bwMode="auto">
          <a:xfrm>
            <a:off x="2335213" y="3867150"/>
            <a:ext cx="250348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37" name="Line 26"/>
          <p:cNvSpPr>
            <a:spLocks noChangeShapeType="1"/>
          </p:cNvSpPr>
          <p:nvPr/>
        </p:nvSpPr>
        <p:spPr bwMode="auto">
          <a:xfrm flipV="1">
            <a:off x="4838700" y="2543175"/>
            <a:ext cx="0" cy="13239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38" name="Line 27"/>
          <p:cNvSpPr>
            <a:spLocks noChangeShapeType="1"/>
          </p:cNvSpPr>
          <p:nvPr/>
        </p:nvSpPr>
        <p:spPr bwMode="auto">
          <a:xfrm>
            <a:off x="4838700" y="2552700"/>
            <a:ext cx="23844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39" name="Line 28"/>
          <p:cNvSpPr>
            <a:spLocks noChangeShapeType="1"/>
          </p:cNvSpPr>
          <p:nvPr/>
        </p:nvSpPr>
        <p:spPr bwMode="auto">
          <a:xfrm flipH="1">
            <a:off x="7231063" y="2552700"/>
            <a:ext cx="0" cy="20193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40" name="Text Box 29"/>
          <p:cNvSpPr txBox="1">
            <a:spLocks noChangeArrowheads="1"/>
          </p:cNvSpPr>
          <p:nvPr/>
        </p:nvSpPr>
        <p:spPr bwMode="auto">
          <a:xfrm>
            <a:off x="457200" y="842963"/>
            <a:ext cx="3949700" cy="1138237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FF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 panose="020B0600070205080204" pitchFamily="34" charset="-128"/>
                <a:cs typeface="Arial" panose="020B0604020202020204" pitchFamily="34" charset="0"/>
              </a:rPr>
              <a:t>Tensor </a:t>
            </a:r>
            <a:r>
              <a:rPr kumimoji="1" lang="en-US" altLang="ja-JP" sz="2000" b="1" i="0" u="none" strike="noStrike" kern="120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omic Sans MS" panose="030F0702030302020204" pitchFamily="66" charset="0"/>
                <a:ea typeface="ＭＳ ゴシック" panose="020B0609070205080204" pitchFamily="49" charset="-128"/>
                <a:cs typeface="Arial" panose="020B0604020202020204" pitchFamily="34" charset="0"/>
              </a:rPr>
              <a:t>Monopole Interaction :</a:t>
            </a:r>
            <a:endParaRPr kumimoji="1" lang="en-US" altLang="ja-JP" sz="2000" b="1" i="0" u="none" strike="noStrike" kern="1200" cap="none" spc="0" normalizeH="0" baseline="0" noProof="0" smtClean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Comic Sans MS" panose="030F0702030302020204" pitchFamily="66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total effects vanished for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 panose="020B0600070205080204" pitchFamily="34" charset="-128"/>
                <a:cs typeface="Arial" panose="020B0604020202020204" pitchFamily="34" charset="0"/>
              </a:rPr>
              <a:t>spin-saturated case</a:t>
            </a:r>
            <a:r>
              <a:rPr kumimoji="1" lang="en-US" altLang="ja-JP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4541" name="Text Box 30"/>
          <p:cNvSpPr txBox="1">
            <a:spLocks noChangeArrowheads="1"/>
          </p:cNvSpPr>
          <p:nvPr/>
        </p:nvSpPr>
        <p:spPr bwMode="auto">
          <a:xfrm>
            <a:off x="711200" y="4616450"/>
            <a:ext cx="711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Same Identity with different interpretation</a:t>
            </a:r>
          </a:p>
        </p:txBody>
      </p:sp>
      <p:sp>
        <p:nvSpPr>
          <p:cNvPr id="64542" name="Text Box 31"/>
          <p:cNvSpPr txBox="1">
            <a:spLocks noChangeArrowheads="1"/>
          </p:cNvSpPr>
          <p:nvPr/>
        </p:nvSpPr>
        <p:spPr bwMode="auto">
          <a:xfrm>
            <a:off x="584200" y="5195888"/>
            <a:ext cx="78628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(2</a:t>
            </a:r>
            <a:r>
              <a:rPr kumimoji="1" lang="en-US" altLang="ja-JP" sz="2800" b="1" i="1" u="none" strike="noStrike" kern="120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j</a:t>
            </a:r>
            <a:r>
              <a:rPr kumimoji="1" lang="en-US" altLang="ja-JP" sz="2800" b="1" i="0" u="none" strike="noStrike" kern="1200" cap="none" spc="0" normalizeH="0" baseline="-25000" noProof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&gt; </a:t>
            </a:r>
            <a:r>
              <a:rPr kumimoji="1" lang="en-US" altLang="ja-JP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+1) </a:t>
            </a:r>
            <a:r>
              <a:rPr kumimoji="1" lang="en-US" altLang="ja-JP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1" lang="en-US" altLang="ja-JP" sz="2800" b="1" i="1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v</a:t>
            </a:r>
            <a:r>
              <a:rPr kumimoji="1" lang="en-US" altLang="ja-JP" sz="2800" b="1" i="1" u="none" strike="noStrike" kern="1200" cap="none" spc="0" normalizeH="0" baseline="-2500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m,T</a:t>
            </a:r>
            <a:r>
              <a:rPr kumimoji="1" lang="en-US" altLang="ja-JP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   </a:t>
            </a:r>
            <a:r>
              <a:rPr kumimoji="1" lang="en-US" altLang="ja-JP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+ (2</a:t>
            </a:r>
            <a:r>
              <a:rPr kumimoji="1" lang="en-US" altLang="ja-JP" sz="2800" b="1" i="1" u="none" strike="noStrike" kern="1200" cap="none" spc="0" normalizeH="0" baseline="0" noProof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j</a:t>
            </a:r>
            <a:r>
              <a:rPr kumimoji="1" lang="en-US" altLang="ja-JP" sz="2800" b="1" i="0" u="none" strike="noStrike" kern="1200" cap="none" spc="0" normalizeH="0" baseline="-25000" noProof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&lt;</a:t>
            </a:r>
            <a:r>
              <a:rPr kumimoji="1" lang="en-US" altLang="ja-JP" sz="2800" b="1" i="0" u="none" strike="noStrike" kern="1200" cap="none" spc="0" normalizeH="0" baseline="-25000" noProof="0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1" lang="en-US" altLang="ja-JP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+1)</a:t>
            </a:r>
            <a:r>
              <a:rPr kumimoji="1" lang="en-US" altLang="ja-JP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</a:t>
            </a:r>
            <a:r>
              <a:rPr kumimoji="1" lang="en-US" altLang="ja-JP" sz="2800" b="1" i="1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v</a:t>
            </a:r>
            <a:r>
              <a:rPr kumimoji="1" lang="en-US" altLang="ja-JP" sz="2800" b="1" i="1" u="none" strike="noStrike" kern="1200" cap="none" spc="0" normalizeH="0" baseline="-2500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m,T</a:t>
            </a:r>
            <a:r>
              <a:rPr kumimoji="1" lang="en-US" altLang="ja-JP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    </a:t>
            </a:r>
            <a:r>
              <a:rPr kumimoji="1" lang="en-US" altLang="ja-JP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=  </a:t>
            </a:r>
            <a:r>
              <a:rPr kumimoji="1" lang="en-US" altLang="ja-JP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0</a:t>
            </a:r>
            <a:endParaRPr kumimoji="1" lang="en-US" altLang="ja-JP" sz="2800" b="1" i="1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4543" name="Text Box 32"/>
          <p:cNvSpPr txBox="1">
            <a:spLocks noChangeArrowheads="1"/>
          </p:cNvSpPr>
          <p:nvPr/>
        </p:nvSpPr>
        <p:spPr bwMode="auto">
          <a:xfrm>
            <a:off x="3152775" y="4992688"/>
            <a:ext cx="93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( </a:t>
            </a:r>
            <a:r>
              <a:rPr kumimoji="1" lang="en-US" altLang="ja-JP" sz="24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j’</a:t>
            </a:r>
            <a:r>
              <a:rPr kumimoji="1" lang="en-US" altLang="ja-JP" sz="2400" b="1" i="1" u="none" strike="noStrike" kern="1200" cap="none" spc="0" normalizeH="0" baseline="0" noProof="0" smtClean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1" lang="en-US" altLang="ja-JP" sz="2400" b="1" i="1" u="none" strike="noStrike" kern="120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j</a:t>
            </a:r>
            <a:r>
              <a:rPr kumimoji="1" lang="en-US" altLang="ja-JP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&gt;</a:t>
            </a:r>
            <a:r>
              <a:rPr kumimoji="1" lang="en-US" altLang="ja-JP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4544" name="Rectangle 33"/>
          <p:cNvSpPr>
            <a:spLocks noChangeArrowheads="1"/>
          </p:cNvSpPr>
          <p:nvPr/>
        </p:nvSpPr>
        <p:spPr bwMode="auto">
          <a:xfrm>
            <a:off x="5688013" y="5003800"/>
            <a:ext cx="987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( </a:t>
            </a:r>
            <a:r>
              <a:rPr kumimoji="1" lang="en-US" altLang="ja-JP" sz="24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j’</a:t>
            </a:r>
            <a:r>
              <a:rPr kumimoji="1" lang="en-US" altLang="ja-JP" sz="2400" b="1" i="1" u="none" strike="noStrike" kern="1200" cap="none" spc="0" normalizeH="0" baseline="0" noProof="0" smtClean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1" lang="en-US" altLang="ja-JP" sz="2400" b="1" i="1" u="none" strike="noStrike" kern="1200" cap="none" spc="0" normalizeH="0" baseline="0" noProof="0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j</a:t>
            </a:r>
            <a:r>
              <a:rPr kumimoji="1" lang="en-US" altLang="ja-JP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&lt;</a:t>
            </a:r>
            <a:r>
              <a:rPr kumimoji="1" lang="en-US" altLang="ja-JP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4545" name="Text Box 34"/>
          <p:cNvSpPr txBox="1">
            <a:spLocks noChangeArrowheads="1"/>
          </p:cNvSpPr>
          <p:nvPr/>
        </p:nvSpPr>
        <p:spPr bwMode="auto">
          <a:xfrm>
            <a:off x="2359025" y="5648325"/>
            <a:ext cx="45450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1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v</a:t>
            </a:r>
            <a:r>
              <a:rPr kumimoji="1" lang="en-US" altLang="ja-JP" sz="2800" b="1" i="1" u="none" strike="noStrike" kern="1200" cap="none" spc="0" normalizeH="0" baseline="-2500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m,T</a:t>
            </a:r>
            <a:r>
              <a:rPr kumimoji="1" lang="en-US" altLang="ja-JP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</a:t>
            </a: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</a:t>
            </a: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monopole strength for isospin </a:t>
            </a:r>
            <a:r>
              <a:rPr kumimoji="1" lang="en-US" altLang="ja-JP" sz="2000" b="1" i="1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</a:t>
            </a:r>
          </a:p>
        </p:txBody>
      </p:sp>
      <p:sp>
        <p:nvSpPr>
          <p:cNvPr id="64546" name="Text Box 36"/>
          <p:cNvSpPr txBox="1">
            <a:spLocks noChangeArrowheads="1"/>
          </p:cNvSpPr>
          <p:nvPr/>
        </p:nvSpPr>
        <p:spPr bwMode="auto">
          <a:xfrm>
            <a:off x="6100763" y="1504950"/>
            <a:ext cx="1360487" cy="415925"/>
          </a:xfrm>
          <a:prstGeom prst="rect">
            <a:avLst/>
          </a:prstGeom>
          <a:noFill/>
          <a:ln w="19050" algn="ctr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omic Sans MS" panose="030F0702030302020204" pitchFamily="66" charset="0"/>
                <a:ea typeface="ＭＳ ゴシック" panose="020B0609070205080204" pitchFamily="49" charset="-128"/>
                <a:cs typeface="Arial" panose="020B0604020202020204" pitchFamily="34" charset="0"/>
              </a:rPr>
              <a:t>no change</a:t>
            </a:r>
          </a:p>
        </p:txBody>
      </p:sp>
      <p:sp>
        <p:nvSpPr>
          <p:cNvPr id="64547" name="Rectangle 116"/>
          <p:cNvSpPr>
            <a:spLocks noChangeArrowheads="1"/>
          </p:cNvSpPr>
          <p:nvPr/>
        </p:nvSpPr>
        <p:spPr bwMode="auto">
          <a:xfrm>
            <a:off x="1447800" y="4572000"/>
            <a:ext cx="5943600" cy="1676400"/>
          </a:xfrm>
          <a:prstGeom prst="rect">
            <a:avLst/>
          </a:prstGeom>
          <a:noFill/>
          <a:ln w="9525" algn="ctr">
            <a:solidFill>
              <a:srgbClr val="CC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0166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338" y="0"/>
            <a:ext cx="6016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725"/>
            <a:ext cx="9013825" cy="367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8" descr="shell-model-n-ric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63" y="3805238"/>
            <a:ext cx="2039937" cy="274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8008938" y="5213350"/>
            <a:ext cx="336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20486" name="Text Box 10"/>
          <p:cNvSpPr txBox="1">
            <a:spLocks noChangeArrowheads="1"/>
          </p:cNvSpPr>
          <p:nvPr/>
        </p:nvSpPr>
        <p:spPr bwMode="auto">
          <a:xfrm>
            <a:off x="8007350" y="5943600"/>
            <a:ext cx="420688" cy="2746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04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dirty="0" smtClean="0"/>
              <a:t>Chart of the nuclei </a:t>
            </a:r>
            <a:r>
              <a:rPr lang="en-US" altLang="de-DE" sz="1800" dirty="0" smtClean="0">
                <a:solidFill>
                  <a:srgbClr val="000000"/>
                </a:solidFill>
              </a:rPr>
              <a:t>mirror nuclei and the nuclear shell model</a:t>
            </a:r>
          </a:p>
        </p:txBody>
      </p:sp>
    </p:spTree>
    <p:extLst>
      <p:ext uri="{BB962C8B-B14F-4D97-AF65-F5344CB8AC3E}">
        <p14:creationId xmlns:p14="http://schemas.microsoft.com/office/powerpoint/2010/main" val="39502044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de-DE" smtClean="0"/>
              <a:t>Monopole interaction of the tensor force</a:t>
            </a:r>
            <a:br>
              <a:rPr lang="en-US" altLang="de-DE" smtClean="0"/>
            </a:br>
            <a:r>
              <a:rPr lang="en-US" altLang="de-DE" sz="1400" smtClean="0">
                <a:solidFill>
                  <a:srgbClr val="000000"/>
                </a:solidFill>
              </a:rPr>
              <a:t>nucleon-nucleon residual interaction</a:t>
            </a: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65539" name="Text Box 42"/>
          <p:cNvSpPr txBox="1">
            <a:spLocks noChangeArrowheads="1"/>
          </p:cNvSpPr>
          <p:nvPr/>
        </p:nvSpPr>
        <p:spPr bwMode="auto">
          <a:xfrm>
            <a:off x="273050" y="6308725"/>
            <a:ext cx="47021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Arial" panose="020B0604020202020204" pitchFamily="34" charset="0"/>
              </a:rPr>
              <a:t>T. Otsuka et al.,  Phys. Rev. Lett. 95, 232502 (2005), Phys. Rev. Lett. 97, 162501 (2006)</a:t>
            </a:r>
          </a:p>
        </p:txBody>
      </p:sp>
      <p:sp>
        <p:nvSpPr>
          <p:cNvPr id="65540" name="Line 5"/>
          <p:cNvSpPr>
            <a:spLocks noChangeShapeType="1"/>
          </p:cNvSpPr>
          <p:nvPr/>
        </p:nvSpPr>
        <p:spPr bwMode="auto">
          <a:xfrm flipV="1">
            <a:off x="3276600" y="3213100"/>
            <a:ext cx="1039813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541" name="Line 6"/>
          <p:cNvSpPr>
            <a:spLocks noChangeShapeType="1"/>
          </p:cNvSpPr>
          <p:nvPr/>
        </p:nvSpPr>
        <p:spPr bwMode="auto">
          <a:xfrm>
            <a:off x="4090988" y="2254250"/>
            <a:ext cx="19050" cy="4921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542" name="Line 7"/>
          <p:cNvSpPr>
            <a:spLocks noChangeShapeType="1"/>
          </p:cNvSpPr>
          <p:nvPr/>
        </p:nvSpPr>
        <p:spPr bwMode="auto">
          <a:xfrm flipV="1">
            <a:off x="4065588" y="1971675"/>
            <a:ext cx="539750" cy="24923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543" name="Line 8"/>
          <p:cNvSpPr>
            <a:spLocks noChangeShapeType="1"/>
          </p:cNvSpPr>
          <p:nvPr/>
        </p:nvSpPr>
        <p:spPr bwMode="auto">
          <a:xfrm>
            <a:off x="4081463" y="2220913"/>
            <a:ext cx="19050" cy="1746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544" name="Line 9"/>
          <p:cNvSpPr>
            <a:spLocks noChangeShapeType="1"/>
          </p:cNvSpPr>
          <p:nvPr/>
        </p:nvSpPr>
        <p:spPr bwMode="auto">
          <a:xfrm>
            <a:off x="4032250" y="2179638"/>
            <a:ext cx="1314450" cy="8255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545" name="Line 10"/>
          <p:cNvSpPr>
            <a:spLocks noChangeShapeType="1"/>
          </p:cNvSpPr>
          <p:nvPr/>
        </p:nvSpPr>
        <p:spPr bwMode="auto">
          <a:xfrm>
            <a:off x="4040188" y="2189163"/>
            <a:ext cx="2289175" cy="492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546" name="Line 11"/>
          <p:cNvSpPr>
            <a:spLocks noChangeShapeType="1"/>
          </p:cNvSpPr>
          <p:nvPr/>
        </p:nvSpPr>
        <p:spPr bwMode="auto">
          <a:xfrm>
            <a:off x="4032250" y="2195513"/>
            <a:ext cx="1352550" cy="4286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547" name="Line 12" descr="右上がり対角線 (太)"/>
          <p:cNvSpPr>
            <a:spLocks noChangeShapeType="1"/>
          </p:cNvSpPr>
          <p:nvPr/>
        </p:nvSpPr>
        <p:spPr bwMode="auto">
          <a:xfrm>
            <a:off x="5438775" y="1117600"/>
            <a:ext cx="936625" cy="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548" name="Line 13"/>
          <p:cNvSpPr>
            <a:spLocks noChangeShapeType="1"/>
          </p:cNvSpPr>
          <p:nvPr/>
        </p:nvSpPr>
        <p:spPr bwMode="auto">
          <a:xfrm>
            <a:off x="5399088" y="1995488"/>
            <a:ext cx="974725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549" name="Freeform 14"/>
          <p:cNvSpPr>
            <a:spLocks/>
          </p:cNvSpPr>
          <p:nvPr/>
        </p:nvSpPr>
        <p:spPr bwMode="auto">
          <a:xfrm>
            <a:off x="5487988" y="2859088"/>
            <a:ext cx="184150" cy="457200"/>
          </a:xfrm>
          <a:custGeom>
            <a:avLst/>
            <a:gdLst>
              <a:gd name="T0" fmla="*/ 0 w 120"/>
              <a:gd name="T1" fmla="*/ 0 h 11"/>
              <a:gd name="T2" fmla="*/ 2147483646 w 120"/>
              <a:gd name="T3" fmla="*/ 2147483646 h 11"/>
              <a:gd name="T4" fmla="*/ 2147483646 w 120"/>
              <a:gd name="T5" fmla="*/ 2147483646 h 11"/>
              <a:gd name="T6" fmla="*/ 0 60000 65536"/>
              <a:gd name="T7" fmla="*/ 0 60000 65536"/>
              <a:gd name="T8" fmla="*/ 0 60000 65536"/>
              <a:gd name="T9" fmla="*/ 0 w 120"/>
              <a:gd name="T10" fmla="*/ 0 h 11"/>
              <a:gd name="T11" fmla="*/ 120 w 120"/>
              <a:gd name="T12" fmla="*/ 11 h 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0" h="11">
                <a:moveTo>
                  <a:pt x="0" y="0"/>
                </a:moveTo>
                <a:cubicBezTo>
                  <a:pt x="35" y="11"/>
                  <a:pt x="31" y="11"/>
                  <a:pt x="89" y="11"/>
                </a:cubicBezTo>
                <a:cubicBezTo>
                  <a:pt x="97" y="11"/>
                  <a:pt x="120" y="5"/>
                  <a:pt x="112" y="5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550" name="Text Box 15"/>
          <p:cNvSpPr txBox="1">
            <a:spLocks noChangeArrowheads="1"/>
          </p:cNvSpPr>
          <p:nvPr/>
        </p:nvSpPr>
        <p:spPr bwMode="auto">
          <a:xfrm>
            <a:off x="6521450" y="1803400"/>
            <a:ext cx="7524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1" u="none" strike="noStrike" kern="120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j</a:t>
            </a:r>
            <a:r>
              <a:rPr kumimoji="1" lang="en-US" altLang="ja-JP" sz="2800" b="1" i="0" u="none" strike="noStrike" kern="1200" cap="none" spc="0" normalizeH="0" baseline="-25000" noProof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65551" name="Text Box 16"/>
          <p:cNvSpPr txBox="1">
            <a:spLocks noChangeArrowheads="1"/>
          </p:cNvSpPr>
          <p:nvPr/>
        </p:nvSpPr>
        <p:spPr bwMode="auto">
          <a:xfrm>
            <a:off x="6534150" y="776288"/>
            <a:ext cx="5810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1" u="none" strike="noStrike" kern="1200" cap="none" spc="0" normalizeH="0" baseline="0" noProof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j</a:t>
            </a:r>
            <a:r>
              <a:rPr kumimoji="1" lang="en-US" altLang="ja-JP" sz="2800" b="1" i="0" u="none" strike="noStrike" kern="1200" cap="none" spc="0" normalizeH="0" baseline="-25000" noProof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65552" name="Text Box 17"/>
          <p:cNvSpPr txBox="1">
            <a:spLocks noChangeArrowheads="1"/>
          </p:cNvSpPr>
          <p:nvPr/>
        </p:nvSpPr>
        <p:spPr bwMode="auto">
          <a:xfrm>
            <a:off x="2593975" y="2689225"/>
            <a:ext cx="6651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1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s</a:t>
            </a:r>
            <a:r>
              <a:rPr kumimoji="1" lang="en-US" altLang="ja-JP" sz="2800" b="1" i="0" u="none" strike="noStrike" kern="1200" cap="none" spc="0" normalizeH="0" baseline="-2500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1/2</a:t>
            </a:r>
          </a:p>
        </p:txBody>
      </p:sp>
      <p:sp>
        <p:nvSpPr>
          <p:cNvPr id="65553" name="Text Box 18"/>
          <p:cNvSpPr txBox="1">
            <a:spLocks noChangeArrowheads="1"/>
          </p:cNvSpPr>
          <p:nvPr/>
        </p:nvSpPr>
        <p:spPr bwMode="auto">
          <a:xfrm>
            <a:off x="1114425" y="2863850"/>
            <a:ext cx="12128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proton</a:t>
            </a:r>
          </a:p>
        </p:txBody>
      </p:sp>
      <p:sp>
        <p:nvSpPr>
          <p:cNvPr id="65554" name="Text Box 19"/>
          <p:cNvSpPr txBox="1">
            <a:spLocks noChangeArrowheads="1"/>
          </p:cNvSpPr>
          <p:nvPr/>
        </p:nvSpPr>
        <p:spPr bwMode="auto">
          <a:xfrm>
            <a:off x="7223125" y="912813"/>
            <a:ext cx="13906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neutron</a:t>
            </a:r>
          </a:p>
        </p:txBody>
      </p:sp>
      <p:sp>
        <p:nvSpPr>
          <p:cNvPr id="65555" name="Line 20"/>
          <p:cNvSpPr>
            <a:spLocks noChangeShapeType="1"/>
          </p:cNvSpPr>
          <p:nvPr/>
        </p:nvSpPr>
        <p:spPr bwMode="auto">
          <a:xfrm>
            <a:off x="2335213" y="3857625"/>
            <a:ext cx="0" cy="704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556" name="Line 21"/>
          <p:cNvSpPr>
            <a:spLocks noChangeShapeType="1"/>
          </p:cNvSpPr>
          <p:nvPr/>
        </p:nvSpPr>
        <p:spPr bwMode="auto">
          <a:xfrm>
            <a:off x="2335213" y="3867150"/>
            <a:ext cx="250348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557" name="Line 22"/>
          <p:cNvSpPr>
            <a:spLocks noChangeShapeType="1"/>
          </p:cNvSpPr>
          <p:nvPr/>
        </p:nvSpPr>
        <p:spPr bwMode="auto">
          <a:xfrm flipV="1">
            <a:off x="4838700" y="2543175"/>
            <a:ext cx="0" cy="13239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558" name="Line 23"/>
          <p:cNvSpPr>
            <a:spLocks noChangeShapeType="1"/>
          </p:cNvSpPr>
          <p:nvPr/>
        </p:nvSpPr>
        <p:spPr bwMode="auto">
          <a:xfrm>
            <a:off x="4838700" y="2552700"/>
            <a:ext cx="23844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559" name="Line 24"/>
          <p:cNvSpPr>
            <a:spLocks noChangeShapeType="1"/>
          </p:cNvSpPr>
          <p:nvPr/>
        </p:nvSpPr>
        <p:spPr bwMode="auto">
          <a:xfrm flipH="1">
            <a:off x="7231063" y="2552700"/>
            <a:ext cx="0" cy="20193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560" name="Text Box 25"/>
          <p:cNvSpPr txBox="1">
            <a:spLocks noChangeArrowheads="1"/>
          </p:cNvSpPr>
          <p:nvPr/>
        </p:nvSpPr>
        <p:spPr bwMode="auto">
          <a:xfrm>
            <a:off x="325438" y="1069975"/>
            <a:ext cx="4448175" cy="835025"/>
          </a:xfrm>
          <a:prstGeom prst="rect">
            <a:avLst/>
          </a:prstGeom>
          <a:noFill/>
          <a:ln w="12700" algn="ctr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 panose="020B0600070205080204" pitchFamily="34" charset="-128"/>
                <a:cs typeface="Arial" panose="020B0604020202020204" pitchFamily="34" charset="0"/>
              </a:rPr>
              <a:t>Tensor </a:t>
            </a:r>
            <a:r>
              <a:rPr kumimoji="1" lang="en-US" altLang="ja-JP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mic Sans MS" panose="030F0702030302020204" pitchFamily="66" charset="0"/>
                <a:ea typeface="ＭＳ ゴシック" panose="020B0609070205080204" pitchFamily="49" charset="-128"/>
                <a:cs typeface="Arial" panose="020B0604020202020204" pitchFamily="34" charset="0"/>
              </a:rPr>
              <a:t>Monopole Interaction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mic Sans MS" panose="030F0702030302020204" pitchFamily="66" charset="0"/>
                <a:ea typeface="ＭＳ ゴシック" panose="020B0609070205080204" pitchFamily="49" charset="-128"/>
                <a:cs typeface="Arial" panose="020B0604020202020204" pitchFamily="34" charset="0"/>
              </a:rPr>
              <a:t>vanished for s orbit</a:t>
            </a:r>
            <a:endParaRPr kumimoji="1" lang="en-US" altLang="ja-JP" sz="2400" b="1" i="0" u="none" strike="noStrike" kern="1200" cap="none" spc="0" normalizeH="0" baseline="0" noProof="0" smtClean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omic Sans MS" panose="030F0702030302020204" pitchFamily="66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5561" name="Text Box 26"/>
          <p:cNvSpPr txBox="1">
            <a:spLocks noChangeArrowheads="1"/>
          </p:cNvSpPr>
          <p:nvPr/>
        </p:nvSpPr>
        <p:spPr bwMode="auto">
          <a:xfrm>
            <a:off x="1066800" y="4713288"/>
            <a:ext cx="66055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For s orbit,  </a:t>
            </a:r>
            <a:r>
              <a:rPr kumimoji="1" lang="en-US" altLang="ja-JP" sz="16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j</a:t>
            </a:r>
            <a:r>
              <a:rPr kumimoji="1" lang="en-US" altLang="ja-JP" sz="1600" b="1" i="0" u="none" strike="noStrike" kern="120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&gt;</a:t>
            </a:r>
            <a:r>
              <a:rPr kumimoji="1" lang="en-US" altLang="ja-JP" sz="1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and </a:t>
            </a:r>
            <a:r>
              <a:rPr kumimoji="1" lang="en-US" altLang="ja-JP" sz="16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j</a:t>
            </a:r>
            <a:r>
              <a:rPr kumimoji="1" lang="en-US" altLang="ja-JP" sz="1600" b="1" i="0" u="none" strike="noStrike" kern="120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&lt;</a:t>
            </a:r>
            <a:r>
              <a:rPr kumimoji="1" lang="en-US" altLang="ja-JP" sz="1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are the same :</a:t>
            </a:r>
          </a:p>
        </p:txBody>
      </p:sp>
      <p:sp>
        <p:nvSpPr>
          <p:cNvPr id="65562" name="Text Box 27"/>
          <p:cNvSpPr txBox="1">
            <a:spLocks noChangeArrowheads="1"/>
          </p:cNvSpPr>
          <p:nvPr/>
        </p:nvSpPr>
        <p:spPr bwMode="auto">
          <a:xfrm>
            <a:off x="584200" y="5195888"/>
            <a:ext cx="78628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(2</a:t>
            </a:r>
            <a:r>
              <a:rPr kumimoji="1" lang="en-US" altLang="ja-JP" sz="2800" b="1" i="1" u="none" strike="noStrike" kern="120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j</a:t>
            </a:r>
            <a:r>
              <a:rPr kumimoji="1" lang="en-US" altLang="ja-JP" sz="2800" b="1" i="0" u="none" strike="noStrike" kern="1200" cap="none" spc="0" normalizeH="0" baseline="-25000" noProof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&gt; </a:t>
            </a:r>
            <a:r>
              <a:rPr kumimoji="1" lang="en-US" altLang="ja-JP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+1) </a:t>
            </a:r>
            <a:r>
              <a:rPr kumimoji="1" lang="en-US" altLang="ja-JP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1" lang="en-US" altLang="ja-JP" sz="2800" b="1" i="1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v</a:t>
            </a:r>
            <a:r>
              <a:rPr kumimoji="1" lang="en-US" altLang="ja-JP" sz="2800" b="1" i="1" u="none" strike="noStrike" kern="1200" cap="none" spc="0" normalizeH="0" baseline="-2500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m,T</a:t>
            </a:r>
            <a:r>
              <a:rPr kumimoji="1" lang="en-US" altLang="ja-JP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   </a:t>
            </a:r>
            <a:r>
              <a:rPr kumimoji="1" lang="en-US" altLang="ja-JP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+ (2</a:t>
            </a:r>
            <a:r>
              <a:rPr kumimoji="1" lang="en-US" altLang="ja-JP" sz="2800" b="1" i="1" u="none" strike="noStrike" kern="1200" cap="none" spc="0" normalizeH="0" baseline="0" noProof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j</a:t>
            </a:r>
            <a:r>
              <a:rPr kumimoji="1" lang="en-US" altLang="ja-JP" sz="2800" b="1" i="0" u="none" strike="noStrike" kern="1200" cap="none" spc="0" normalizeH="0" baseline="-25000" noProof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&lt;</a:t>
            </a:r>
            <a:r>
              <a:rPr kumimoji="1" lang="en-US" altLang="ja-JP" sz="2800" b="1" i="0" u="none" strike="noStrike" kern="1200" cap="none" spc="0" normalizeH="0" baseline="-25000" noProof="0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1" lang="en-US" altLang="ja-JP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+1)</a:t>
            </a:r>
            <a:r>
              <a:rPr kumimoji="1" lang="en-US" altLang="ja-JP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</a:t>
            </a:r>
            <a:r>
              <a:rPr kumimoji="1" lang="en-US" altLang="ja-JP" sz="2800" b="1" i="1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v</a:t>
            </a:r>
            <a:r>
              <a:rPr kumimoji="1" lang="en-US" altLang="ja-JP" sz="2800" b="1" i="1" u="none" strike="noStrike" kern="1200" cap="none" spc="0" normalizeH="0" baseline="-2500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m,T</a:t>
            </a:r>
            <a:r>
              <a:rPr kumimoji="1" lang="en-US" altLang="ja-JP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    </a:t>
            </a:r>
            <a:r>
              <a:rPr kumimoji="1" lang="en-US" altLang="ja-JP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=  </a:t>
            </a:r>
            <a:r>
              <a:rPr kumimoji="1" lang="en-US" altLang="ja-JP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0</a:t>
            </a:r>
            <a:endParaRPr kumimoji="1" lang="en-US" altLang="ja-JP" sz="2800" b="1" i="1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5563" name="Text Box 28"/>
          <p:cNvSpPr txBox="1">
            <a:spLocks noChangeArrowheads="1"/>
          </p:cNvSpPr>
          <p:nvPr/>
        </p:nvSpPr>
        <p:spPr bwMode="auto">
          <a:xfrm>
            <a:off x="3152775" y="4992688"/>
            <a:ext cx="93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( </a:t>
            </a:r>
            <a:r>
              <a:rPr kumimoji="1" lang="en-US" altLang="ja-JP" sz="24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j’</a:t>
            </a:r>
            <a:r>
              <a:rPr kumimoji="1" lang="en-US" altLang="ja-JP" sz="2400" b="1" i="1" u="none" strike="noStrike" kern="1200" cap="none" spc="0" normalizeH="0" baseline="0" noProof="0" smtClean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1" lang="en-US" altLang="ja-JP" sz="2400" b="1" i="1" u="none" strike="noStrike" kern="120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j</a:t>
            </a:r>
            <a:r>
              <a:rPr kumimoji="1" lang="en-US" altLang="ja-JP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&gt;</a:t>
            </a:r>
            <a:r>
              <a:rPr kumimoji="1" lang="en-US" altLang="ja-JP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5564" name="Rectangle 29"/>
          <p:cNvSpPr>
            <a:spLocks noChangeArrowheads="1"/>
          </p:cNvSpPr>
          <p:nvPr/>
        </p:nvSpPr>
        <p:spPr bwMode="auto">
          <a:xfrm>
            <a:off x="5688013" y="5003800"/>
            <a:ext cx="987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( </a:t>
            </a:r>
            <a:r>
              <a:rPr kumimoji="1" lang="en-US" altLang="ja-JP" sz="24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j’</a:t>
            </a:r>
            <a:r>
              <a:rPr kumimoji="1" lang="en-US" altLang="ja-JP" sz="2400" b="1" i="1" u="none" strike="noStrike" kern="1200" cap="none" spc="0" normalizeH="0" baseline="0" noProof="0" smtClean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1" lang="en-US" altLang="ja-JP" sz="2400" b="1" i="1" u="none" strike="noStrike" kern="1200" cap="none" spc="0" normalizeH="0" baseline="0" noProof="0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j</a:t>
            </a:r>
            <a:r>
              <a:rPr kumimoji="1" lang="en-US" altLang="ja-JP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&lt;</a:t>
            </a:r>
            <a:r>
              <a:rPr kumimoji="1" lang="en-US" altLang="ja-JP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5565" name="Text Box 30"/>
          <p:cNvSpPr txBox="1">
            <a:spLocks noChangeArrowheads="1"/>
          </p:cNvSpPr>
          <p:nvPr/>
        </p:nvSpPr>
        <p:spPr bwMode="auto">
          <a:xfrm>
            <a:off x="2359025" y="5648325"/>
            <a:ext cx="45450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1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v</a:t>
            </a:r>
            <a:r>
              <a:rPr kumimoji="1" lang="en-US" altLang="ja-JP" sz="2800" b="1" i="1" u="none" strike="noStrike" kern="1200" cap="none" spc="0" normalizeH="0" baseline="-2500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m,T</a:t>
            </a:r>
            <a:r>
              <a:rPr kumimoji="1" lang="en-US" altLang="ja-JP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</a:t>
            </a: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</a:t>
            </a: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monopole strength for isospin </a:t>
            </a:r>
            <a:r>
              <a:rPr kumimoji="1" lang="en-US" altLang="ja-JP" sz="2000" b="1" i="1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</a:t>
            </a:r>
          </a:p>
        </p:txBody>
      </p:sp>
      <p:sp>
        <p:nvSpPr>
          <p:cNvPr id="65566" name="Rectangle 92"/>
          <p:cNvSpPr>
            <a:spLocks noChangeArrowheads="1"/>
          </p:cNvSpPr>
          <p:nvPr/>
        </p:nvSpPr>
        <p:spPr bwMode="auto">
          <a:xfrm>
            <a:off x="1447800" y="4572000"/>
            <a:ext cx="5943600" cy="1676400"/>
          </a:xfrm>
          <a:prstGeom prst="rect">
            <a:avLst/>
          </a:prstGeom>
          <a:noFill/>
          <a:ln w="9525" algn="ctr">
            <a:solidFill>
              <a:srgbClr val="CC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847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The effect of the tensor force on the </a:t>
            </a:r>
            <a:r>
              <a:rPr lang="en-US" altLang="de-DE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ℓs-coupling</a:t>
            </a:r>
          </a:p>
        </p:txBody>
      </p:sp>
      <p:graphicFrame>
        <p:nvGraphicFramePr>
          <p:cNvPr id="66563" name="Object 33"/>
          <p:cNvGraphicFramePr>
            <a:graphicFrameLocks noChangeAspect="1"/>
          </p:cNvGraphicFramePr>
          <p:nvPr/>
        </p:nvGraphicFramePr>
        <p:xfrm>
          <a:off x="1295400" y="762000"/>
          <a:ext cx="2840038" cy="185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9" name="Drawing" r:id="rId3" imgW="4733873" imgH="3085881" progId="Canvas.Drawing.9">
                  <p:embed/>
                </p:oleObj>
              </mc:Choice>
              <mc:Fallback>
                <p:oleObj name="Drawing" r:id="rId3" imgW="4733873" imgH="3085881" progId="Canvas.Drawing.9">
                  <p:embed/>
                  <p:pic>
                    <p:nvPicPr>
                      <p:cNvPr id="66563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762000"/>
                        <a:ext cx="2840038" cy="185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4" name="Text Box 35"/>
          <p:cNvSpPr txBox="1">
            <a:spLocks noChangeArrowheads="1"/>
          </p:cNvSpPr>
          <p:nvPr/>
        </p:nvSpPr>
        <p:spPr bwMode="auto">
          <a:xfrm>
            <a:off x="1143000" y="2743200"/>
            <a:ext cx="2546350" cy="466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V</a:t>
            </a:r>
            <a:r>
              <a:rPr kumimoji="1" lang="en-US" altLang="ja-JP" sz="20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</a:t>
            </a: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reduces ls-splitting</a:t>
            </a: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66565" name="Object 38"/>
          <p:cNvGraphicFramePr>
            <a:graphicFrameLocks noChangeAspect="1"/>
          </p:cNvGraphicFramePr>
          <p:nvPr/>
        </p:nvGraphicFramePr>
        <p:xfrm>
          <a:off x="5448300" y="717550"/>
          <a:ext cx="2840038" cy="204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0" name="Drawing" r:id="rId5" imgW="4733873" imgH="3409801" progId="Canvas.Drawing.9">
                  <p:embed/>
                </p:oleObj>
              </mc:Choice>
              <mc:Fallback>
                <p:oleObj name="Drawing" r:id="rId5" imgW="4733873" imgH="3409801" progId="Canvas.Drawing.9">
                  <p:embed/>
                  <p:pic>
                    <p:nvPicPr>
                      <p:cNvPr id="66565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8300" y="717550"/>
                        <a:ext cx="2840038" cy="204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6" name="Text Box 40"/>
          <p:cNvSpPr txBox="1">
            <a:spLocks noChangeArrowheads="1"/>
          </p:cNvSpPr>
          <p:nvPr/>
        </p:nvSpPr>
        <p:spPr bwMode="auto">
          <a:xfrm>
            <a:off x="5249863" y="2790825"/>
            <a:ext cx="2681287" cy="406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V</a:t>
            </a:r>
            <a:r>
              <a:rPr kumimoji="1" lang="en-US" altLang="ja-JP" sz="20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</a:t>
            </a: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enhances ls-splitting.</a:t>
            </a:r>
          </a:p>
        </p:txBody>
      </p:sp>
      <p:graphicFrame>
        <p:nvGraphicFramePr>
          <p:cNvPr id="66567" name="Object 43"/>
          <p:cNvGraphicFramePr>
            <a:graphicFrameLocks noChangeAspect="1"/>
          </p:cNvGraphicFramePr>
          <p:nvPr/>
        </p:nvGraphicFramePr>
        <p:xfrm>
          <a:off x="5867400" y="3419475"/>
          <a:ext cx="2840038" cy="204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1" name="Drawing" r:id="rId7" imgW="4733873" imgH="3409801" progId="Canvas.Drawing.9">
                  <p:embed/>
                </p:oleObj>
              </mc:Choice>
              <mc:Fallback>
                <p:oleObj name="Drawing" r:id="rId7" imgW="4733873" imgH="3409801" progId="Canvas.Drawing.9">
                  <p:embed/>
                  <p:pic>
                    <p:nvPicPr>
                      <p:cNvPr id="66567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419475"/>
                        <a:ext cx="2840038" cy="204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8" name="Text Box 45"/>
          <p:cNvSpPr txBox="1">
            <a:spLocks noChangeArrowheads="1"/>
          </p:cNvSpPr>
          <p:nvPr/>
        </p:nvSpPr>
        <p:spPr bwMode="auto">
          <a:xfrm>
            <a:off x="6113463" y="5686425"/>
            <a:ext cx="1817687" cy="406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V</a:t>
            </a:r>
            <a:r>
              <a:rPr kumimoji="1" lang="en-US" altLang="ja-JP" sz="20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</a:t>
            </a: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does not act.</a:t>
            </a:r>
          </a:p>
        </p:txBody>
      </p:sp>
      <p:sp>
        <p:nvSpPr>
          <p:cNvPr id="66569" name="Text Box 47"/>
          <p:cNvSpPr txBox="1">
            <a:spLocks noChangeArrowheads="1"/>
          </p:cNvSpPr>
          <p:nvPr/>
        </p:nvSpPr>
        <p:spPr bwMode="auto">
          <a:xfrm>
            <a:off x="76200" y="4364038"/>
            <a:ext cx="5495925" cy="1808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AutoNum type="arabicPeriod"/>
              <a:tabLst/>
              <a:defRPr/>
            </a:pP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j</a:t>
            </a:r>
            <a:r>
              <a:rPr kumimoji="1" lang="en-US" altLang="ja-JP" sz="20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&lt; </a:t>
            </a: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- j</a:t>
            </a:r>
            <a:r>
              <a:rPr kumimoji="1" lang="en-US" altLang="ja-JP" sz="20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&lt;</a:t>
            </a: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’ or j</a:t>
            </a:r>
            <a:r>
              <a:rPr kumimoji="1" lang="en-US" altLang="ja-JP" sz="20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&lt; </a:t>
            </a: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- j</a:t>
            </a:r>
            <a:r>
              <a:rPr kumimoji="1" lang="en-US" altLang="ja-JP" sz="20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&lt;</a:t>
            </a: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’: </a:t>
            </a: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repulsion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AutoNum type="arabicPeriod"/>
              <a:tabLst/>
              <a:defRPr/>
            </a:pP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j</a:t>
            </a:r>
            <a:r>
              <a:rPr kumimoji="1" lang="en-US" altLang="ja-JP" sz="20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&lt; </a:t>
            </a: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- j</a:t>
            </a:r>
            <a:r>
              <a:rPr kumimoji="1" lang="en-US" altLang="ja-JP" sz="20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&gt;</a:t>
            </a: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’: </a:t>
            </a: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attraction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AutoNum type="arabicPeriod"/>
              <a:tabLst/>
              <a:defRPr/>
            </a:pP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If both j</a:t>
            </a:r>
            <a:r>
              <a:rPr kumimoji="1" lang="en-US" altLang="ja-JP" sz="20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&lt;</a:t>
            </a: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’ and  j</a:t>
            </a:r>
            <a:r>
              <a:rPr kumimoji="1" lang="en-US" altLang="ja-JP" sz="20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&gt;</a:t>
            </a: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’ orbits are fully occupied the tensor force does not act.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cf</a:t>
            </a:r>
            <a:r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. Bouyssy et al. PRC </a:t>
            </a:r>
            <a:r>
              <a:rPr kumimoji="1" lang="en-US" altLang="ja-JP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36</a:t>
            </a:r>
            <a:r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(1987) 380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   Otsuka et al. PRL </a:t>
            </a:r>
            <a:r>
              <a:rPr kumimoji="1" lang="en-US" altLang="ja-JP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95</a:t>
            </a:r>
            <a:r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(2005) 232502</a:t>
            </a:r>
          </a:p>
        </p:txBody>
      </p:sp>
    </p:spTree>
    <p:extLst>
      <p:ext uri="{BB962C8B-B14F-4D97-AF65-F5344CB8AC3E}">
        <p14:creationId xmlns:p14="http://schemas.microsoft.com/office/powerpoint/2010/main" val="42007666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The effect of the tensor force on the </a:t>
            </a:r>
            <a:r>
              <a:rPr lang="en-US" altLang="de-DE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ℓs-coupling</a:t>
            </a:r>
          </a:p>
        </p:txBody>
      </p:sp>
      <p:graphicFrame>
        <p:nvGraphicFramePr>
          <p:cNvPr id="67587" name="Object 14"/>
          <p:cNvGraphicFramePr>
            <a:graphicFrameLocks noChangeAspect="1"/>
          </p:cNvGraphicFramePr>
          <p:nvPr/>
        </p:nvGraphicFramePr>
        <p:xfrm>
          <a:off x="4954588" y="898525"/>
          <a:ext cx="3902075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4" name="Drawing" r:id="rId3" imgW="4895850" imgH="5924550" progId="Canvas.Drawing.9">
                  <p:embed/>
                </p:oleObj>
              </mc:Choice>
              <mc:Fallback>
                <p:oleObj name="Drawing" r:id="rId3" imgW="4895850" imgH="5924550" progId="Canvas.Drawing.9">
                  <p:embed/>
                  <p:pic>
                    <p:nvPicPr>
                      <p:cNvPr id="6758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4588" y="898525"/>
                        <a:ext cx="3902075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88" name="Object 15"/>
          <p:cNvGraphicFramePr>
            <a:graphicFrameLocks noChangeAspect="1"/>
          </p:cNvGraphicFramePr>
          <p:nvPr/>
        </p:nvGraphicFramePr>
        <p:xfrm>
          <a:off x="609600" y="822325"/>
          <a:ext cx="3392488" cy="464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5" name="Drawing" r:id="rId5" imgW="4400468" imgH="6019789" progId="Canvas.Drawing.9">
                  <p:embed/>
                </p:oleObj>
              </mc:Choice>
              <mc:Fallback>
                <p:oleObj name="Drawing" r:id="rId5" imgW="4400468" imgH="6019789" progId="Canvas.Drawing.9">
                  <p:embed/>
                  <p:pic>
                    <p:nvPicPr>
                      <p:cNvPr id="67588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822325"/>
                        <a:ext cx="3392488" cy="464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9" name="Text Box 16"/>
          <p:cNvSpPr txBox="1">
            <a:spLocks noChangeArrowheads="1"/>
          </p:cNvSpPr>
          <p:nvPr/>
        </p:nvSpPr>
        <p:spPr bwMode="auto">
          <a:xfrm>
            <a:off x="679450" y="5643563"/>
            <a:ext cx="2841625" cy="376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tensor force does not act</a:t>
            </a:r>
          </a:p>
        </p:txBody>
      </p:sp>
      <p:sp>
        <p:nvSpPr>
          <p:cNvPr id="67590" name="Text Box 17"/>
          <p:cNvSpPr txBox="1">
            <a:spLocks noChangeArrowheads="1"/>
          </p:cNvSpPr>
          <p:nvPr/>
        </p:nvSpPr>
        <p:spPr bwMode="auto">
          <a:xfrm>
            <a:off x="4876800" y="5622925"/>
            <a:ext cx="3962400" cy="376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tensor force reduces the </a:t>
            </a:r>
            <a:r>
              <a:rPr kumimoji="1" lang="en-US" altLang="ja-JP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ℓ</a:t>
            </a:r>
            <a:r>
              <a:rPr kumimoji="1" lang="en-US" altLang="ja-JP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s-splitting</a:t>
            </a:r>
          </a:p>
        </p:txBody>
      </p:sp>
    </p:spTree>
    <p:extLst>
      <p:ext uri="{BB962C8B-B14F-4D97-AF65-F5344CB8AC3E}">
        <p14:creationId xmlns:p14="http://schemas.microsoft.com/office/powerpoint/2010/main" val="318677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76400"/>
            <a:ext cx="53340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304800" y="228600"/>
            <a:ext cx="3962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Michimasa et 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(from NPA</a:t>
            </a:r>
            <a:r>
              <a:rPr kumimoji="0" lang="en-US" altLang="ja-JP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787</a:t>
            </a:r>
            <a:r>
              <a:rPr kumimoji="0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(2007) 569)</a:t>
            </a:r>
          </a:p>
        </p:txBody>
      </p:sp>
      <p:sp>
        <p:nvSpPr>
          <p:cNvPr id="68612" name="Line 4"/>
          <p:cNvSpPr>
            <a:spLocks noChangeShapeType="1"/>
          </p:cNvSpPr>
          <p:nvPr/>
        </p:nvSpPr>
        <p:spPr bwMode="auto">
          <a:xfrm>
            <a:off x="1524000" y="5334000"/>
            <a:ext cx="1143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68613" name="Line 5"/>
          <p:cNvSpPr>
            <a:spLocks noChangeShapeType="1"/>
          </p:cNvSpPr>
          <p:nvPr/>
        </p:nvSpPr>
        <p:spPr bwMode="auto">
          <a:xfrm>
            <a:off x="1524000" y="1828800"/>
            <a:ext cx="1143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1524000" y="5368925"/>
            <a:ext cx="9350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17</a:t>
            </a:r>
            <a:r>
              <a:rPr kumimoji="1" lang="en-US" altLang="ja-JP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1524000" y="1371600"/>
            <a:ext cx="1065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5 MeV</a:t>
            </a: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228600" y="6096000"/>
            <a:ext cx="254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Bohr &amp; Mottelson vol. 1</a:t>
            </a:r>
          </a:p>
        </p:txBody>
      </p:sp>
      <p:sp>
        <p:nvSpPr>
          <p:cNvPr id="68617" name="Oval 9"/>
          <p:cNvSpPr>
            <a:spLocks noChangeArrowheads="1"/>
          </p:cNvSpPr>
          <p:nvPr/>
        </p:nvSpPr>
        <p:spPr bwMode="auto">
          <a:xfrm>
            <a:off x="3657600" y="2438400"/>
            <a:ext cx="8382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4724400" y="4271963"/>
            <a:ext cx="9350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23</a:t>
            </a:r>
            <a:r>
              <a:rPr kumimoji="1" lang="en-US" altLang="ja-JP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</a:t>
            </a:r>
          </a:p>
        </p:txBody>
      </p:sp>
      <p:sp>
        <p:nvSpPr>
          <p:cNvPr id="68619" name="Text Box 11"/>
          <p:cNvSpPr txBox="1">
            <a:spLocks noChangeArrowheads="1"/>
          </p:cNvSpPr>
          <p:nvPr/>
        </p:nvSpPr>
        <p:spPr bwMode="auto">
          <a:xfrm>
            <a:off x="685800" y="5105400"/>
            <a:ext cx="785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5/2+</a:t>
            </a:r>
          </a:p>
        </p:txBody>
      </p:sp>
      <p:sp>
        <p:nvSpPr>
          <p:cNvPr id="68620" name="Text Box 12"/>
          <p:cNvSpPr txBox="1">
            <a:spLocks noChangeArrowheads="1"/>
          </p:cNvSpPr>
          <p:nvPr/>
        </p:nvSpPr>
        <p:spPr bwMode="auto">
          <a:xfrm>
            <a:off x="685800" y="1600200"/>
            <a:ext cx="785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3/2+</a:t>
            </a:r>
          </a:p>
        </p:txBody>
      </p:sp>
      <p:graphicFrame>
        <p:nvGraphicFramePr>
          <p:cNvPr id="68621" name="Object 13"/>
          <p:cNvGraphicFramePr>
            <a:graphicFrameLocks noChangeAspect="1"/>
          </p:cNvGraphicFramePr>
          <p:nvPr/>
        </p:nvGraphicFramePr>
        <p:xfrm>
          <a:off x="4724400" y="-152400"/>
          <a:ext cx="4152900" cy="188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9" name="Drawing" r:id="rId5" imgW="4152900" imgH="1885798" progId="Canvas.Drawing.9">
                  <p:embed/>
                </p:oleObj>
              </mc:Choice>
              <mc:Fallback>
                <p:oleObj name="Drawing" r:id="rId5" imgW="4152900" imgH="1885798" progId="Canvas.Drawing.9">
                  <p:embed/>
                  <p:pic>
                    <p:nvPicPr>
                      <p:cNvPr id="68621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-152400"/>
                        <a:ext cx="4152900" cy="188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22" name="Line 14"/>
          <p:cNvSpPr>
            <a:spLocks noChangeShapeType="1"/>
          </p:cNvSpPr>
          <p:nvPr/>
        </p:nvSpPr>
        <p:spPr bwMode="auto">
          <a:xfrm>
            <a:off x="2667000" y="53340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68623" name="Line 15"/>
          <p:cNvSpPr>
            <a:spLocks noChangeShapeType="1"/>
          </p:cNvSpPr>
          <p:nvPr/>
        </p:nvSpPr>
        <p:spPr bwMode="auto">
          <a:xfrm>
            <a:off x="2667000" y="1828800"/>
            <a:ext cx="990600" cy="762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85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Application to other shells</a:t>
            </a:r>
          </a:p>
        </p:txBody>
      </p:sp>
      <p:graphicFrame>
        <p:nvGraphicFramePr>
          <p:cNvPr id="70666" name="Object 61"/>
          <p:cNvGraphicFramePr>
            <a:graphicFrameLocks noGrp="1" noChangeAspect="1"/>
          </p:cNvGraphicFramePr>
          <p:nvPr>
            <p:ph idx="4294967295"/>
          </p:nvPr>
        </p:nvGraphicFramePr>
        <p:xfrm>
          <a:off x="8001000" y="2743200"/>
          <a:ext cx="114300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3" name="Equation" r:id="rId3" imgW="400019" imgH="180778" progId="Equation.3">
                  <p:embed/>
                </p:oleObj>
              </mc:Choice>
              <mc:Fallback>
                <p:oleObj name="Equation" r:id="rId3" imgW="400019" imgH="180778" progId="Equation.3">
                  <p:embed/>
                  <p:pic>
                    <p:nvPicPr>
                      <p:cNvPr id="70666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2743200"/>
                        <a:ext cx="1143000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609600"/>
            <a:ext cx="7462837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3" y="2490788"/>
            <a:ext cx="3444875" cy="403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Text Box 8"/>
          <p:cNvSpPr txBox="1">
            <a:spLocks noChangeArrowheads="1"/>
          </p:cNvSpPr>
          <p:nvPr/>
        </p:nvSpPr>
        <p:spPr bwMode="auto">
          <a:xfrm>
            <a:off x="5521325" y="5805488"/>
            <a:ext cx="1947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 panose="020B0600070205080204" pitchFamily="34" charset="-128"/>
                <a:cs typeface="Arial" panose="020B0604020202020204" pitchFamily="34" charset="0"/>
              </a:rPr>
              <a:t>low-lying 2</a:t>
            </a:r>
            <a:r>
              <a:rPr kumimoji="1" lang="en-US" altLang="ja-JP" sz="2800" b="1" i="0" u="none" strike="noStrike" kern="1200" cap="none" spc="0" normalizeH="0" baseline="3000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70662" name="Line 9"/>
          <p:cNvSpPr>
            <a:spLocks noChangeShapeType="1"/>
          </p:cNvSpPr>
          <p:nvPr/>
        </p:nvSpPr>
        <p:spPr bwMode="auto">
          <a:xfrm>
            <a:off x="7480300" y="6000750"/>
            <a:ext cx="876300" cy="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663" name="Rectangle 63"/>
          <p:cNvSpPr>
            <a:spLocks noChangeArrowheads="1"/>
          </p:cNvSpPr>
          <p:nvPr/>
        </p:nvSpPr>
        <p:spPr bwMode="auto">
          <a:xfrm>
            <a:off x="5486400" y="2514600"/>
            <a:ext cx="3429000" cy="3962400"/>
          </a:xfrm>
          <a:prstGeom prst="rect">
            <a:avLst/>
          </a:prstGeom>
          <a:noFill/>
          <a:ln w="50800" algn="ctr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664" name="Line 64"/>
          <p:cNvSpPr>
            <a:spLocks noChangeShapeType="1"/>
          </p:cNvSpPr>
          <p:nvPr/>
        </p:nvSpPr>
        <p:spPr bwMode="auto">
          <a:xfrm>
            <a:off x="4800600" y="4451350"/>
            <a:ext cx="381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665" name="Rectangle 65"/>
          <p:cNvSpPr>
            <a:spLocks noChangeArrowheads="1"/>
          </p:cNvSpPr>
          <p:nvPr/>
        </p:nvSpPr>
        <p:spPr bwMode="auto">
          <a:xfrm>
            <a:off x="8382000" y="3079750"/>
            <a:ext cx="228600" cy="2286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85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de-DE" dirty="0" smtClean="0"/>
              <a:t>Nuclear shell model</a:t>
            </a:r>
            <a:br>
              <a:rPr lang="en-US" altLang="de-DE" dirty="0" smtClean="0"/>
            </a:br>
            <a:r>
              <a:rPr lang="en-US" altLang="de-DE" sz="1400" dirty="0" smtClean="0">
                <a:solidFill>
                  <a:schemeClr val="tx1"/>
                </a:solidFill>
              </a:rPr>
              <a:t>Experimental evidence of the magic number</a:t>
            </a:r>
            <a:endParaRPr lang="en-US" altLang="de-DE" dirty="0" smtClean="0">
              <a:solidFill>
                <a:schemeClr val="tx1"/>
              </a:solidFill>
            </a:endParaRPr>
          </a:p>
        </p:txBody>
      </p:sp>
      <p:pic>
        <p:nvPicPr>
          <p:cNvPr id="71683" name="Picture 3" descr="Grevy06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914400"/>
            <a:ext cx="7386638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 descr="Grevy06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914400"/>
            <a:ext cx="467995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6037" name="Picture 5" descr="Grevy06-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914400"/>
            <a:ext cx="2532063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6038" name="Picture 6" descr="Grevy06-3-spheric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714625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6039" name="Picture 7" descr="Grevy06-3-deform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938588"/>
            <a:ext cx="639763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6040" name="Picture 8" descr="Grevy06-3-spheric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290888"/>
            <a:ext cx="4302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6041" name="Picture 9" descr="Grevy06-3-spheric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490663"/>
            <a:ext cx="4302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0" name="Text Box 10"/>
          <p:cNvSpPr txBox="1">
            <a:spLocks noChangeArrowheads="1"/>
          </p:cNvSpPr>
          <p:nvPr/>
        </p:nvSpPr>
        <p:spPr bwMode="auto">
          <a:xfrm>
            <a:off x="5273675" y="4003675"/>
            <a:ext cx="438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900" b="1" i="0" u="none" strike="noStrike" kern="1200" cap="none" spc="0" normalizeH="0" baseline="30000" noProof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32</a:t>
            </a:r>
            <a:r>
              <a:rPr kumimoji="0" lang="en-US" altLang="de-DE" sz="900" b="1" i="0" u="none" strike="noStrike" kern="1200" cap="none" spc="0" normalizeH="0" baseline="0" noProof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Mg</a:t>
            </a:r>
          </a:p>
        </p:txBody>
      </p:sp>
      <p:grpSp>
        <p:nvGrpSpPr>
          <p:cNvPr id="556043" name="Group 11"/>
          <p:cNvGrpSpPr>
            <a:grpSpLocks/>
          </p:cNvGrpSpPr>
          <p:nvPr/>
        </p:nvGrpSpPr>
        <p:grpSpPr bwMode="auto">
          <a:xfrm>
            <a:off x="611188" y="2176463"/>
            <a:ext cx="2881312" cy="2554287"/>
            <a:chOff x="149" y="420"/>
            <a:chExt cx="2050" cy="2014"/>
          </a:xfrm>
        </p:grpSpPr>
        <p:sp>
          <p:nvSpPr>
            <p:cNvPr id="71701" name="Rectangle 12"/>
            <p:cNvSpPr>
              <a:spLocks noChangeArrowheads="1"/>
            </p:cNvSpPr>
            <p:nvPr/>
          </p:nvSpPr>
          <p:spPr bwMode="auto">
            <a:xfrm>
              <a:off x="602" y="2145"/>
              <a:ext cx="294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71702" name="Rectangle 13"/>
            <p:cNvSpPr>
              <a:spLocks noChangeArrowheads="1"/>
            </p:cNvSpPr>
            <p:nvPr/>
          </p:nvSpPr>
          <p:spPr bwMode="auto">
            <a:xfrm>
              <a:off x="913" y="2145"/>
              <a:ext cx="293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16</a:t>
              </a:r>
            </a:p>
          </p:txBody>
        </p:sp>
        <p:sp>
          <p:nvSpPr>
            <p:cNvPr id="71703" name="Rectangle 14"/>
            <p:cNvSpPr>
              <a:spLocks noChangeArrowheads="1"/>
            </p:cNvSpPr>
            <p:nvPr/>
          </p:nvSpPr>
          <p:spPr bwMode="auto">
            <a:xfrm>
              <a:off x="1201" y="2145"/>
              <a:ext cx="293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71704" name="Rectangle 15"/>
            <p:cNvSpPr>
              <a:spLocks noChangeArrowheads="1"/>
            </p:cNvSpPr>
            <p:nvPr/>
          </p:nvSpPr>
          <p:spPr bwMode="auto">
            <a:xfrm>
              <a:off x="1515" y="2144"/>
              <a:ext cx="293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24</a:t>
              </a:r>
            </a:p>
          </p:txBody>
        </p:sp>
        <p:sp>
          <p:nvSpPr>
            <p:cNvPr id="71705" name="Rectangle 16"/>
            <p:cNvSpPr>
              <a:spLocks noChangeArrowheads="1"/>
            </p:cNvSpPr>
            <p:nvPr/>
          </p:nvSpPr>
          <p:spPr bwMode="auto">
            <a:xfrm>
              <a:off x="1912" y="2119"/>
              <a:ext cx="262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71706" name="Freeform 17"/>
            <p:cNvSpPr>
              <a:spLocks/>
            </p:cNvSpPr>
            <p:nvPr/>
          </p:nvSpPr>
          <p:spPr bwMode="auto">
            <a:xfrm>
              <a:off x="739" y="1406"/>
              <a:ext cx="705" cy="397"/>
            </a:xfrm>
            <a:custGeom>
              <a:avLst/>
              <a:gdLst>
                <a:gd name="T0" fmla="*/ 0 w 728"/>
                <a:gd name="T1" fmla="*/ 168 h 409"/>
                <a:gd name="T2" fmla="*/ 149 w 728"/>
                <a:gd name="T3" fmla="*/ 0 h 409"/>
                <a:gd name="T4" fmla="*/ 295 w 728"/>
                <a:gd name="T5" fmla="*/ 132 h 409"/>
                <a:gd name="T6" fmla="*/ 454 w 728"/>
                <a:gd name="T7" fmla="*/ 122 h 409"/>
                <a:gd name="T8" fmla="*/ 599 w 728"/>
                <a:gd name="T9" fmla="*/ 341 h 4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8" h="409">
                  <a:moveTo>
                    <a:pt x="0" y="201"/>
                  </a:moveTo>
                  <a:lnTo>
                    <a:pt x="181" y="0"/>
                  </a:lnTo>
                  <a:lnTo>
                    <a:pt x="358" y="157"/>
                  </a:lnTo>
                  <a:lnTo>
                    <a:pt x="550" y="146"/>
                  </a:lnTo>
                  <a:lnTo>
                    <a:pt x="727" y="408"/>
                  </a:lnTo>
                </a:path>
              </a:pathLst>
            </a:custGeom>
            <a:noFill/>
            <a:ln w="25400" cap="rnd" cmpd="sng">
              <a:solidFill>
                <a:srgbClr val="FF33CC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707" name="Freeform 18"/>
            <p:cNvSpPr>
              <a:spLocks/>
            </p:cNvSpPr>
            <p:nvPr/>
          </p:nvSpPr>
          <p:spPr bwMode="auto">
            <a:xfrm>
              <a:off x="1052" y="809"/>
              <a:ext cx="699" cy="1027"/>
            </a:xfrm>
            <a:custGeom>
              <a:avLst/>
              <a:gdLst>
                <a:gd name="T0" fmla="*/ 0 w 720"/>
                <a:gd name="T1" fmla="*/ 401 h 1058"/>
                <a:gd name="T2" fmla="*/ 152 w 720"/>
                <a:gd name="T3" fmla="*/ 438 h 1058"/>
                <a:gd name="T4" fmla="*/ 291 w 720"/>
                <a:gd name="T5" fmla="*/ 0 h 1058"/>
                <a:gd name="T6" fmla="*/ 445 w 720"/>
                <a:gd name="T7" fmla="*/ 743 h 1058"/>
                <a:gd name="T8" fmla="*/ 602 w 720"/>
                <a:gd name="T9" fmla="*/ 884 h 10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0" h="1058">
                  <a:moveTo>
                    <a:pt x="0" y="479"/>
                  </a:moveTo>
                  <a:lnTo>
                    <a:pt x="182" y="523"/>
                  </a:lnTo>
                  <a:lnTo>
                    <a:pt x="348" y="0"/>
                  </a:lnTo>
                  <a:lnTo>
                    <a:pt x="531" y="888"/>
                  </a:lnTo>
                  <a:lnTo>
                    <a:pt x="719" y="1057"/>
                  </a:lnTo>
                </a:path>
              </a:pathLst>
            </a:custGeom>
            <a:noFill/>
            <a:ln w="25400" cap="rnd" cmpd="sng">
              <a:solidFill>
                <a:srgbClr val="333399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708" name="Freeform 19"/>
            <p:cNvSpPr>
              <a:spLocks/>
            </p:cNvSpPr>
            <p:nvPr/>
          </p:nvSpPr>
          <p:spPr bwMode="auto">
            <a:xfrm>
              <a:off x="1201" y="773"/>
              <a:ext cx="531" cy="952"/>
            </a:xfrm>
            <a:custGeom>
              <a:avLst/>
              <a:gdLst>
                <a:gd name="T0" fmla="*/ 0 w 547"/>
                <a:gd name="T1" fmla="*/ 432 h 981"/>
                <a:gd name="T2" fmla="*/ 157 w 547"/>
                <a:gd name="T3" fmla="*/ 0 h 981"/>
                <a:gd name="T4" fmla="*/ 300 w 547"/>
                <a:gd name="T5" fmla="*/ 668 h 981"/>
                <a:gd name="T6" fmla="*/ 456 w 547"/>
                <a:gd name="T7" fmla="*/ 819 h 9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7" h="981">
                  <a:moveTo>
                    <a:pt x="0" y="517"/>
                  </a:moveTo>
                  <a:lnTo>
                    <a:pt x="187" y="0"/>
                  </a:lnTo>
                  <a:lnTo>
                    <a:pt x="358" y="800"/>
                  </a:lnTo>
                  <a:lnTo>
                    <a:pt x="546" y="980"/>
                  </a:lnTo>
                </a:path>
              </a:pathLst>
            </a:custGeom>
            <a:noFill/>
            <a:ln w="25400" cap="rnd" cmpd="sng">
              <a:solidFill>
                <a:srgbClr val="FF505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709" name="Line 20"/>
            <p:cNvSpPr>
              <a:spLocks noChangeShapeType="1"/>
            </p:cNvSpPr>
            <p:nvPr/>
          </p:nvSpPr>
          <p:spPr bwMode="auto">
            <a:xfrm>
              <a:off x="587" y="503"/>
              <a:ext cx="1" cy="161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stealth" w="med" len="med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710" name="Line 21"/>
            <p:cNvSpPr>
              <a:spLocks noChangeShapeType="1"/>
            </p:cNvSpPr>
            <p:nvPr/>
          </p:nvSpPr>
          <p:spPr bwMode="auto">
            <a:xfrm>
              <a:off x="591" y="2106"/>
              <a:ext cx="1608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711" name="Rectangle 22"/>
            <p:cNvSpPr>
              <a:spLocks noChangeArrowheads="1"/>
            </p:cNvSpPr>
            <p:nvPr/>
          </p:nvSpPr>
          <p:spPr bwMode="auto">
            <a:xfrm>
              <a:off x="386" y="614"/>
              <a:ext cx="213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71712" name="Rectangle 23"/>
            <p:cNvSpPr>
              <a:spLocks noChangeArrowheads="1"/>
            </p:cNvSpPr>
            <p:nvPr/>
          </p:nvSpPr>
          <p:spPr bwMode="auto">
            <a:xfrm>
              <a:off x="379" y="932"/>
              <a:ext cx="213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1713" name="Rectangle 24"/>
            <p:cNvSpPr>
              <a:spLocks noChangeArrowheads="1"/>
            </p:cNvSpPr>
            <p:nvPr/>
          </p:nvSpPr>
          <p:spPr bwMode="auto">
            <a:xfrm>
              <a:off x="371" y="1301"/>
              <a:ext cx="213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71714" name="Rectangle 25"/>
            <p:cNvSpPr>
              <a:spLocks noChangeArrowheads="1"/>
            </p:cNvSpPr>
            <p:nvPr/>
          </p:nvSpPr>
          <p:spPr bwMode="auto">
            <a:xfrm>
              <a:off x="367" y="1690"/>
              <a:ext cx="212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1715" name="Rectangle 26"/>
            <p:cNvSpPr>
              <a:spLocks noChangeArrowheads="1"/>
            </p:cNvSpPr>
            <p:nvPr/>
          </p:nvSpPr>
          <p:spPr bwMode="auto">
            <a:xfrm>
              <a:off x="375" y="1981"/>
              <a:ext cx="212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71716" name="Line 27"/>
            <p:cNvSpPr>
              <a:spLocks noChangeShapeType="1"/>
            </p:cNvSpPr>
            <p:nvPr/>
          </p:nvSpPr>
          <p:spPr bwMode="auto">
            <a:xfrm>
              <a:off x="525" y="1802"/>
              <a:ext cx="7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717" name="Line 28"/>
            <p:cNvSpPr>
              <a:spLocks noChangeShapeType="1"/>
            </p:cNvSpPr>
            <p:nvPr/>
          </p:nvSpPr>
          <p:spPr bwMode="auto">
            <a:xfrm>
              <a:off x="521" y="1410"/>
              <a:ext cx="7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718" name="Line 29"/>
            <p:cNvSpPr>
              <a:spLocks noChangeShapeType="1"/>
            </p:cNvSpPr>
            <p:nvPr/>
          </p:nvSpPr>
          <p:spPr bwMode="auto">
            <a:xfrm>
              <a:off x="521" y="1037"/>
              <a:ext cx="7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719" name="Line 30"/>
            <p:cNvSpPr>
              <a:spLocks noChangeShapeType="1"/>
            </p:cNvSpPr>
            <p:nvPr/>
          </p:nvSpPr>
          <p:spPr bwMode="auto">
            <a:xfrm>
              <a:off x="519" y="728"/>
              <a:ext cx="7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720" name="Line 31"/>
            <p:cNvSpPr>
              <a:spLocks noChangeShapeType="1"/>
            </p:cNvSpPr>
            <p:nvPr/>
          </p:nvSpPr>
          <p:spPr bwMode="auto">
            <a:xfrm>
              <a:off x="729" y="2114"/>
              <a:ext cx="1" cy="6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721" name="Line 32"/>
            <p:cNvSpPr>
              <a:spLocks noChangeShapeType="1"/>
            </p:cNvSpPr>
            <p:nvPr/>
          </p:nvSpPr>
          <p:spPr bwMode="auto">
            <a:xfrm>
              <a:off x="1033" y="2107"/>
              <a:ext cx="1" cy="7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722" name="Line 33"/>
            <p:cNvSpPr>
              <a:spLocks noChangeShapeType="1"/>
            </p:cNvSpPr>
            <p:nvPr/>
          </p:nvSpPr>
          <p:spPr bwMode="auto">
            <a:xfrm>
              <a:off x="1339" y="2109"/>
              <a:ext cx="1" cy="7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723" name="Rectangle 34"/>
            <p:cNvSpPr>
              <a:spLocks noChangeArrowheads="1"/>
            </p:cNvSpPr>
            <p:nvPr/>
          </p:nvSpPr>
          <p:spPr bwMode="auto">
            <a:xfrm rot="-5400000">
              <a:off x="-306" y="923"/>
              <a:ext cx="1191" cy="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E(</a:t>
              </a:r>
              <a:r>
                <a:rPr kumimoji="0" lang="fr-FR" altLang="de-DE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fr-FR" altLang="de-DE" sz="20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n-US" altLang="de-DE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) [MeV]</a:t>
              </a:r>
            </a:p>
          </p:txBody>
        </p:sp>
        <p:sp>
          <p:nvSpPr>
            <p:cNvPr id="71724" name="Rectangle 35"/>
            <p:cNvSpPr>
              <a:spLocks noChangeArrowheads="1"/>
            </p:cNvSpPr>
            <p:nvPr/>
          </p:nvSpPr>
          <p:spPr bwMode="auto">
            <a:xfrm>
              <a:off x="1236" y="1771"/>
              <a:ext cx="439" cy="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6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12</a:t>
              </a:r>
              <a:r>
                <a:rPr kumimoji="0" lang="en-US" altLang="de-DE" sz="1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Mg</a:t>
              </a:r>
            </a:p>
          </p:txBody>
        </p:sp>
        <p:sp>
          <p:nvSpPr>
            <p:cNvPr id="71725" name="Rectangle 36"/>
            <p:cNvSpPr>
              <a:spLocks noChangeArrowheads="1"/>
            </p:cNvSpPr>
            <p:nvPr/>
          </p:nvSpPr>
          <p:spPr bwMode="auto">
            <a:xfrm>
              <a:off x="1691" y="1776"/>
              <a:ext cx="310" cy="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6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16</a:t>
              </a:r>
              <a:r>
                <a:rPr kumimoji="0" lang="en-US" altLang="de-DE" sz="1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71726" name="Rectangle 37"/>
            <p:cNvSpPr>
              <a:spLocks noChangeArrowheads="1"/>
            </p:cNvSpPr>
            <p:nvPr/>
          </p:nvSpPr>
          <p:spPr bwMode="auto">
            <a:xfrm>
              <a:off x="1629" y="1455"/>
              <a:ext cx="406" cy="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6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20</a:t>
              </a:r>
              <a:r>
                <a:rPr kumimoji="0" lang="en-US" altLang="de-DE" sz="1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Ca</a:t>
              </a:r>
            </a:p>
          </p:txBody>
        </p:sp>
        <p:sp>
          <p:nvSpPr>
            <p:cNvPr id="71727" name="Line 38"/>
            <p:cNvSpPr>
              <a:spLocks noChangeShapeType="1"/>
            </p:cNvSpPr>
            <p:nvPr/>
          </p:nvSpPr>
          <p:spPr bwMode="auto">
            <a:xfrm>
              <a:off x="1380" y="618"/>
              <a:ext cx="1" cy="1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728" name="Rectangle 39"/>
            <p:cNvSpPr>
              <a:spLocks noChangeArrowheads="1"/>
            </p:cNvSpPr>
            <p:nvPr/>
          </p:nvSpPr>
          <p:spPr bwMode="auto">
            <a:xfrm>
              <a:off x="1043" y="420"/>
              <a:ext cx="504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N=20</a:t>
              </a:r>
            </a:p>
          </p:txBody>
        </p:sp>
        <p:sp>
          <p:nvSpPr>
            <p:cNvPr id="71729" name="Line 40"/>
            <p:cNvSpPr>
              <a:spLocks noChangeShapeType="1"/>
            </p:cNvSpPr>
            <p:nvPr/>
          </p:nvSpPr>
          <p:spPr bwMode="auto">
            <a:xfrm>
              <a:off x="1643" y="2105"/>
              <a:ext cx="1" cy="4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56073" name="Picture 41" descr="Grevy06-3-spheric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1399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6074" name="Picture 42" descr="Grevy06-3-spheric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2138363"/>
            <a:ext cx="4302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6075" name="Picture 43" descr="Grevy06-3-deform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2714625"/>
            <a:ext cx="639763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6076" name="Picture 44" descr="Grevy06-3-spheric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2714625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6077" name="Picture 45" descr="Grevy06-3-spheric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1490663"/>
            <a:ext cx="4302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7" name="Text Box 46"/>
          <p:cNvSpPr txBox="1">
            <a:spLocks noChangeArrowheads="1"/>
          </p:cNvSpPr>
          <p:nvPr/>
        </p:nvSpPr>
        <p:spPr bwMode="auto">
          <a:xfrm>
            <a:off x="755650" y="5381625"/>
            <a:ext cx="32496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high energies for the 2</a:t>
            </a:r>
            <a:r>
              <a:rPr kumimoji="0" lang="en-US" altLang="de-DE" sz="2000" b="0" i="0" u="none" strike="noStrike" kern="120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altLang="de-DE" sz="2000" b="0" i="0" u="none" strike="noStrike" kern="120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+</a:t>
            </a:r>
            <a:r>
              <a:rPr kumimoji="0" lang="en-US" altLang="de-DE" sz="2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state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for nuclei with magic numbers</a:t>
            </a:r>
          </a:p>
        </p:txBody>
      </p:sp>
      <p:sp>
        <p:nvSpPr>
          <p:cNvPr id="71698" name="Text Box 47"/>
          <p:cNvSpPr txBox="1">
            <a:spLocks noChangeArrowheads="1"/>
          </p:cNvSpPr>
          <p:nvPr/>
        </p:nvSpPr>
        <p:spPr bwMode="auto">
          <a:xfrm>
            <a:off x="755650" y="5062538"/>
            <a:ext cx="3338513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0" u="sng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Evidence of the nuclear shell model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56080" name="Rectangle 48"/>
          <p:cNvSpPr>
            <a:spLocks noChangeArrowheads="1"/>
          </p:cNvSpPr>
          <p:nvPr/>
        </p:nvSpPr>
        <p:spPr bwMode="auto">
          <a:xfrm>
            <a:off x="179388" y="2354263"/>
            <a:ext cx="2447925" cy="10080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00" name="Text Box 49"/>
          <p:cNvSpPr txBox="1">
            <a:spLocks noChangeArrowheads="1"/>
          </p:cNvSpPr>
          <p:nvPr/>
        </p:nvSpPr>
        <p:spPr bwMode="auto">
          <a:xfrm>
            <a:off x="6705600" y="381000"/>
            <a:ext cx="649288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N=20</a:t>
            </a:r>
          </a:p>
        </p:txBody>
      </p:sp>
    </p:spTree>
    <p:extLst>
      <p:ext uri="{BB962C8B-B14F-4D97-AF65-F5344CB8AC3E}">
        <p14:creationId xmlns:p14="http://schemas.microsoft.com/office/powerpoint/2010/main" val="40002304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49"/>
          <p:cNvSpPr txBox="1">
            <a:spLocks noChangeArrowheads="1"/>
          </p:cNvSpPr>
          <p:nvPr/>
        </p:nvSpPr>
        <p:spPr bwMode="auto">
          <a:xfrm>
            <a:off x="6705600" y="273050"/>
            <a:ext cx="649288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N=20</a:t>
            </a:r>
          </a:p>
        </p:txBody>
      </p:sp>
      <p:grpSp>
        <p:nvGrpSpPr>
          <p:cNvPr id="72707" name="Group 54"/>
          <p:cNvGrpSpPr>
            <a:grpSpLocks/>
          </p:cNvGrpSpPr>
          <p:nvPr/>
        </p:nvGrpSpPr>
        <p:grpSpPr bwMode="auto">
          <a:xfrm>
            <a:off x="685800" y="990600"/>
            <a:ext cx="7810500" cy="5435600"/>
            <a:chOff x="512" y="680"/>
            <a:chExt cx="4920" cy="3424"/>
          </a:xfrm>
        </p:grpSpPr>
        <p:pic>
          <p:nvPicPr>
            <p:cNvPr id="72800" name="Picture 5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" y="736"/>
              <a:ext cx="4804" cy="3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801" name="Rectangle 56"/>
            <p:cNvSpPr>
              <a:spLocks noChangeArrowheads="1"/>
            </p:cNvSpPr>
            <p:nvPr/>
          </p:nvSpPr>
          <p:spPr bwMode="auto">
            <a:xfrm>
              <a:off x="512" y="680"/>
              <a:ext cx="592" cy="19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802" name="Rectangle 57"/>
            <p:cNvSpPr>
              <a:spLocks noChangeArrowheads="1"/>
            </p:cNvSpPr>
            <p:nvPr/>
          </p:nvSpPr>
          <p:spPr bwMode="auto">
            <a:xfrm>
              <a:off x="1664" y="3744"/>
              <a:ext cx="3768" cy="3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2708" name="Rectangle 58"/>
          <p:cNvSpPr>
            <a:spLocks noChangeArrowheads="1"/>
          </p:cNvSpPr>
          <p:nvPr/>
        </p:nvSpPr>
        <p:spPr bwMode="auto">
          <a:xfrm>
            <a:off x="0" y="685800"/>
            <a:ext cx="9144000" cy="57912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  <a:ex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2709" name="Group 138"/>
          <p:cNvGrpSpPr>
            <a:grpSpLocks/>
          </p:cNvGrpSpPr>
          <p:nvPr/>
        </p:nvGrpSpPr>
        <p:grpSpPr bwMode="auto">
          <a:xfrm>
            <a:off x="4267200" y="1190625"/>
            <a:ext cx="3829050" cy="3609975"/>
            <a:chOff x="215" y="432"/>
            <a:chExt cx="2412" cy="2274"/>
          </a:xfrm>
        </p:grpSpPr>
        <p:sp>
          <p:nvSpPr>
            <p:cNvPr id="72729" name="Rectangle 59"/>
            <p:cNvSpPr>
              <a:spLocks noChangeAspect="1" noChangeArrowheads="1"/>
            </p:cNvSpPr>
            <p:nvPr/>
          </p:nvSpPr>
          <p:spPr bwMode="auto">
            <a:xfrm>
              <a:off x="2312" y="2396"/>
              <a:ext cx="179" cy="17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30" name="Line 72"/>
            <p:cNvSpPr>
              <a:spLocks noChangeShapeType="1"/>
            </p:cNvSpPr>
            <p:nvPr/>
          </p:nvSpPr>
          <p:spPr bwMode="auto">
            <a:xfrm flipH="1">
              <a:off x="2130" y="575"/>
              <a:ext cx="25" cy="2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31" name="Rectangle 88"/>
            <p:cNvSpPr>
              <a:spLocks noChangeAspect="1" noChangeArrowheads="1"/>
            </p:cNvSpPr>
            <p:nvPr/>
          </p:nvSpPr>
          <p:spPr bwMode="auto">
            <a:xfrm>
              <a:off x="944" y="672"/>
              <a:ext cx="184" cy="18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32" name="Rectangle 89"/>
            <p:cNvSpPr>
              <a:spLocks noChangeAspect="1" noChangeArrowheads="1"/>
            </p:cNvSpPr>
            <p:nvPr/>
          </p:nvSpPr>
          <p:spPr bwMode="auto">
            <a:xfrm>
              <a:off x="578" y="1011"/>
              <a:ext cx="186" cy="18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33" name="Rectangle 90"/>
            <p:cNvSpPr>
              <a:spLocks noChangeAspect="1" noChangeArrowheads="1"/>
            </p:cNvSpPr>
            <p:nvPr/>
          </p:nvSpPr>
          <p:spPr bwMode="auto">
            <a:xfrm>
              <a:off x="578" y="1191"/>
              <a:ext cx="186" cy="18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34" name="Rectangle 91"/>
            <p:cNvSpPr>
              <a:spLocks noChangeAspect="1" noChangeArrowheads="1"/>
            </p:cNvSpPr>
            <p:nvPr/>
          </p:nvSpPr>
          <p:spPr bwMode="auto">
            <a:xfrm>
              <a:off x="578" y="1353"/>
              <a:ext cx="186" cy="18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35" name="Rectangle 93"/>
            <p:cNvSpPr>
              <a:spLocks noChangeAspect="1" noChangeArrowheads="1"/>
            </p:cNvSpPr>
            <p:nvPr/>
          </p:nvSpPr>
          <p:spPr bwMode="auto">
            <a:xfrm>
              <a:off x="944" y="846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36" name="Rectangle 92"/>
            <p:cNvSpPr>
              <a:spLocks noChangeAspect="1" noChangeArrowheads="1"/>
            </p:cNvSpPr>
            <p:nvPr/>
          </p:nvSpPr>
          <p:spPr bwMode="auto">
            <a:xfrm>
              <a:off x="944" y="1019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37" name="Rectangle 94"/>
            <p:cNvSpPr>
              <a:spLocks noChangeAspect="1" noChangeArrowheads="1"/>
            </p:cNvSpPr>
            <p:nvPr/>
          </p:nvSpPr>
          <p:spPr bwMode="auto">
            <a:xfrm>
              <a:off x="1117" y="846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38" name="Rectangle 95"/>
            <p:cNvSpPr>
              <a:spLocks noChangeAspect="1" noChangeArrowheads="1"/>
            </p:cNvSpPr>
            <p:nvPr/>
          </p:nvSpPr>
          <p:spPr bwMode="auto">
            <a:xfrm>
              <a:off x="944" y="1364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39" name="Rectangle 96"/>
            <p:cNvSpPr>
              <a:spLocks noChangeAspect="1" noChangeArrowheads="1"/>
            </p:cNvSpPr>
            <p:nvPr/>
          </p:nvSpPr>
          <p:spPr bwMode="auto">
            <a:xfrm>
              <a:off x="944" y="1186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40" name="Rectangle 97"/>
            <p:cNvSpPr>
              <a:spLocks noChangeAspect="1" noChangeArrowheads="1"/>
            </p:cNvSpPr>
            <p:nvPr/>
          </p:nvSpPr>
          <p:spPr bwMode="auto">
            <a:xfrm>
              <a:off x="1289" y="1019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41" name="Rectangle 98"/>
            <p:cNvSpPr>
              <a:spLocks noChangeAspect="1" noChangeArrowheads="1"/>
            </p:cNvSpPr>
            <p:nvPr/>
          </p:nvSpPr>
          <p:spPr bwMode="auto">
            <a:xfrm>
              <a:off x="1289" y="846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42" name="Rectangle 99"/>
            <p:cNvSpPr>
              <a:spLocks noChangeAspect="1" noChangeArrowheads="1"/>
            </p:cNvSpPr>
            <p:nvPr/>
          </p:nvSpPr>
          <p:spPr bwMode="auto">
            <a:xfrm>
              <a:off x="1289" y="672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43" name="Rectangle 100"/>
            <p:cNvSpPr>
              <a:spLocks noChangeAspect="1" noChangeArrowheads="1"/>
            </p:cNvSpPr>
            <p:nvPr/>
          </p:nvSpPr>
          <p:spPr bwMode="auto">
            <a:xfrm>
              <a:off x="1981" y="672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44" name="Rectangle 101"/>
            <p:cNvSpPr>
              <a:spLocks noChangeAspect="1" noChangeArrowheads="1"/>
            </p:cNvSpPr>
            <p:nvPr/>
          </p:nvSpPr>
          <p:spPr bwMode="auto">
            <a:xfrm>
              <a:off x="1635" y="673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45" name="Rectangle 102"/>
            <p:cNvSpPr>
              <a:spLocks noChangeAspect="1" noChangeArrowheads="1"/>
            </p:cNvSpPr>
            <p:nvPr/>
          </p:nvSpPr>
          <p:spPr bwMode="auto">
            <a:xfrm>
              <a:off x="1468" y="672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46" name="Line 63"/>
            <p:cNvSpPr>
              <a:spLocks noChangeShapeType="1"/>
            </p:cNvSpPr>
            <p:nvPr/>
          </p:nvSpPr>
          <p:spPr bwMode="auto">
            <a:xfrm>
              <a:off x="575" y="575"/>
              <a:ext cx="0" cy="2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47" name="Line 64"/>
            <p:cNvSpPr>
              <a:spLocks noChangeShapeType="1"/>
            </p:cNvSpPr>
            <p:nvPr/>
          </p:nvSpPr>
          <p:spPr bwMode="auto">
            <a:xfrm flipH="1">
              <a:off x="748" y="575"/>
              <a:ext cx="28" cy="2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48" name="Line 67"/>
            <p:cNvSpPr>
              <a:spLocks noChangeShapeType="1"/>
            </p:cNvSpPr>
            <p:nvPr/>
          </p:nvSpPr>
          <p:spPr bwMode="auto">
            <a:xfrm flipH="1">
              <a:off x="1266" y="575"/>
              <a:ext cx="28" cy="2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49" name="Line 68"/>
            <p:cNvSpPr>
              <a:spLocks noChangeShapeType="1"/>
            </p:cNvSpPr>
            <p:nvPr/>
          </p:nvSpPr>
          <p:spPr bwMode="auto">
            <a:xfrm flipH="1">
              <a:off x="1439" y="575"/>
              <a:ext cx="28" cy="2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50" name="Line 69"/>
            <p:cNvSpPr>
              <a:spLocks noChangeShapeType="1"/>
            </p:cNvSpPr>
            <p:nvPr/>
          </p:nvSpPr>
          <p:spPr bwMode="auto">
            <a:xfrm flipH="1">
              <a:off x="1612" y="575"/>
              <a:ext cx="28" cy="2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51" name="Line 70"/>
            <p:cNvSpPr>
              <a:spLocks noChangeShapeType="1"/>
            </p:cNvSpPr>
            <p:nvPr/>
          </p:nvSpPr>
          <p:spPr bwMode="auto">
            <a:xfrm flipH="1">
              <a:off x="1785" y="575"/>
              <a:ext cx="25" cy="2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52" name="Line 71"/>
            <p:cNvSpPr>
              <a:spLocks noChangeShapeType="1"/>
            </p:cNvSpPr>
            <p:nvPr/>
          </p:nvSpPr>
          <p:spPr bwMode="auto">
            <a:xfrm flipH="1">
              <a:off x="1957" y="575"/>
              <a:ext cx="25" cy="2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53" name="Text Box 105"/>
            <p:cNvSpPr txBox="1">
              <a:spLocks noChangeArrowheads="1"/>
            </p:cNvSpPr>
            <p:nvPr/>
          </p:nvSpPr>
          <p:spPr bwMode="auto">
            <a:xfrm>
              <a:off x="894" y="687"/>
              <a:ext cx="27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0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40</a:t>
              </a:r>
              <a:r>
                <a:rPr kumimoji="0" lang="en-U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Ca</a:t>
              </a:r>
            </a:p>
          </p:txBody>
        </p:sp>
        <p:sp>
          <p:nvSpPr>
            <p:cNvPr id="72754" name="Text Box 106"/>
            <p:cNvSpPr txBox="1">
              <a:spLocks noChangeArrowheads="1"/>
            </p:cNvSpPr>
            <p:nvPr/>
          </p:nvSpPr>
          <p:spPr bwMode="auto">
            <a:xfrm>
              <a:off x="1238" y="685"/>
              <a:ext cx="27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0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42</a:t>
              </a:r>
              <a:r>
                <a:rPr kumimoji="0" lang="en-U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Ca</a:t>
              </a:r>
            </a:p>
          </p:txBody>
        </p:sp>
        <p:sp>
          <p:nvSpPr>
            <p:cNvPr id="72755" name="Text Box 107"/>
            <p:cNvSpPr txBox="1">
              <a:spLocks noChangeArrowheads="1"/>
            </p:cNvSpPr>
            <p:nvPr/>
          </p:nvSpPr>
          <p:spPr bwMode="auto">
            <a:xfrm>
              <a:off x="1583" y="685"/>
              <a:ext cx="27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0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44</a:t>
              </a:r>
              <a:r>
                <a:rPr kumimoji="0" lang="en-U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Ca</a:t>
              </a:r>
            </a:p>
          </p:txBody>
        </p:sp>
        <p:sp>
          <p:nvSpPr>
            <p:cNvPr id="72756" name="Text Box 109"/>
            <p:cNvSpPr txBox="1">
              <a:spLocks noChangeArrowheads="1"/>
            </p:cNvSpPr>
            <p:nvPr/>
          </p:nvSpPr>
          <p:spPr bwMode="auto">
            <a:xfrm>
              <a:off x="1931" y="685"/>
              <a:ext cx="27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0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46</a:t>
              </a:r>
              <a:r>
                <a:rPr kumimoji="0" lang="en-U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Ca</a:t>
              </a:r>
            </a:p>
          </p:txBody>
        </p:sp>
        <p:sp>
          <p:nvSpPr>
            <p:cNvPr id="72757" name="Line 76"/>
            <p:cNvSpPr>
              <a:spLocks noChangeShapeType="1"/>
            </p:cNvSpPr>
            <p:nvPr/>
          </p:nvSpPr>
          <p:spPr bwMode="auto">
            <a:xfrm>
              <a:off x="403" y="845"/>
              <a:ext cx="2188" cy="0"/>
            </a:xfrm>
            <a:prstGeom prst="line">
              <a:avLst/>
            </a:prstGeom>
            <a:noFill/>
            <a:ln w="25400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58" name="Line 75"/>
            <p:cNvSpPr>
              <a:spLocks noChangeShapeType="1"/>
            </p:cNvSpPr>
            <p:nvPr/>
          </p:nvSpPr>
          <p:spPr bwMode="auto">
            <a:xfrm>
              <a:off x="403" y="672"/>
              <a:ext cx="2188" cy="0"/>
            </a:xfrm>
            <a:prstGeom prst="line">
              <a:avLst/>
            </a:prstGeom>
            <a:noFill/>
            <a:ln w="25400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59" name="Text Box 111"/>
            <p:cNvSpPr txBox="1">
              <a:spLocks noChangeArrowheads="1"/>
            </p:cNvSpPr>
            <p:nvPr/>
          </p:nvSpPr>
          <p:spPr bwMode="auto">
            <a:xfrm>
              <a:off x="892" y="1030"/>
              <a:ext cx="28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0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38</a:t>
              </a:r>
              <a:r>
                <a:rPr kumimoji="0" lang="en-U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Ar</a:t>
              </a:r>
            </a:p>
          </p:txBody>
        </p:sp>
        <p:sp>
          <p:nvSpPr>
            <p:cNvPr id="72760" name="Text Box 112"/>
            <p:cNvSpPr txBox="1">
              <a:spLocks noChangeArrowheads="1"/>
            </p:cNvSpPr>
            <p:nvPr/>
          </p:nvSpPr>
          <p:spPr bwMode="auto">
            <a:xfrm>
              <a:off x="892" y="1376"/>
              <a:ext cx="23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0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36</a:t>
              </a:r>
              <a:r>
                <a:rPr kumimoji="0" lang="en-U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72761" name="Rectangle 118"/>
            <p:cNvSpPr>
              <a:spLocks noChangeAspect="1" noChangeArrowheads="1"/>
            </p:cNvSpPr>
            <p:nvPr/>
          </p:nvSpPr>
          <p:spPr bwMode="auto">
            <a:xfrm>
              <a:off x="929" y="1707"/>
              <a:ext cx="179" cy="17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62" name="Rectangle 116"/>
            <p:cNvSpPr>
              <a:spLocks noChangeAspect="1" noChangeArrowheads="1"/>
            </p:cNvSpPr>
            <p:nvPr/>
          </p:nvSpPr>
          <p:spPr bwMode="auto">
            <a:xfrm>
              <a:off x="929" y="2391"/>
              <a:ext cx="179" cy="17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63" name="Rectangle 117"/>
            <p:cNvSpPr>
              <a:spLocks noChangeAspect="1" noChangeArrowheads="1"/>
            </p:cNvSpPr>
            <p:nvPr/>
          </p:nvSpPr>
          <p:spPr bwMode="auto">
            <a:xfrm>
              <a:off x="929" y="2047"/>
              <a:ext cx="179" cy="17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64" name="Text Box 113"/>
            <p:cNvSpPr txBox="1">
              <a:spLocks noChangeArrowheads="1"/>
            </p:cNvSpPr>
            <p:nvPr/>
          </p:nvSpPr>
          <p:spPr bwMode="auto">
            <a:xfrm>
              <a:off x="892" y="1721"/>
              <a:ext cx="26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0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34</a:t>
              </a:r>
              <a:r>
                <a:rPr kumimoji="0" lang="en-U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Si</a:t>
              </a:r>
            </a:p>
          </p:txBody>
        </p:sp>
        <p:sp>
          <p:nvSpPr>
            <p:cNvPr id="72765" name="Line 66"/>
            <p:cNvSpPr>
              <a:spLocks noChangeShapeType="1"/>
            </p:cNvSpPr>
            <p:nvPr/>
          </p:nvSpPr>
          <p:spPr bwMode="auto">
            <a:xfrm flipH="1">
              <a:off x="1094" y="575"/>
              <a:ext cx="28" cy="2131"/>
            </a:xfrm>
            <a:prstGeom prst="line">
              <a:avLst/>
            </a:prstGeom>
            <a:noFill/>
            <a:ln w="25400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66" name="Line 65"/>
            <p:cNvSpPr>
              <a:spLocks noChangeShapeType="1"/>
            </p:cNvSpPr>
            <p:nvPr/>
          </p:nvSpPr>
          <p:spPr bwMode="auto">
            <a:xfrm flipH="1">
              <a:off x="921" y="575"/>
              <a:ext cx="28" cy="2131"/>
            </a:xfrm>
            <a:prstGeom prst="line">
              <a:avLst/>
            </a:prstGeom>
            <a:noFill/>
            <a:ln w="25400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67" name="Text Box 114"/>
            <p:cNvSpPr txBox="1">
              <a:spLocks noChangeArrowheads="1"/>
            </p:cNvSpPr>
            <p:nvPr/>
          </p:nvSpPr>
          <p:spPr bwMode="auto">
            <a:xfrm>
              <a:off x="863" y="2067"/>
              <a:ext cx="29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0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32</a:t>
              </a:r>
              <a:r>
                <a:rPr kumimoji="0" lang="en-U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Mg</a:t>
              </a:r>
            </a:p>
          </p:txBody>
        </p:sp>
        <p:sp>
          <p:nvSpPr>
            <p:cNvPr id="72768" name="Text Box 115"/>
            <p:cNvSpPr txBox="1">
              <a:spLocks noChangeArrowheads="1"/>
            </p:cNvSpPr>
            <p:nvPr/>
          </p:nvSpPr>
          <p:spPr bwMode="auto">
            <a:xfrm>
              <a:off x="864" y="2412"/>
              <a:ext cx="29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0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30</a:t>
              </a:r>
              <a:r>
                <a:rPr kumimoji="0" lang="en-U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Ne</a:t>
              </a:r>
            </a:p>
          </p:txBody>
        </p:sp>
        <p:sp>
          <p:nvSpPr>
            <p:cNvPr id="72769" name="Rectangle 119"/>
            <p:cNvSpPr>
              <a:spLocks noChangeAspect="1" noChangeArrowheads="1"/>
            </p:cNvSpPr>
            <p:nvPr/>
          </p:nvSpPr>
          <p:spPr bwMode="auto">
            <a:xfrm>
              <a:off x="2321" y="2049"/>
              <a:ext cx="179" cy="17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70" name="Rectangle 120"/>
            <p:cNvSpPr>
              <a:spLocks noChangeAspect="1" noChangeArrowheads="1"/>
            </p:cNvSpPr>
            <p:nvPr/>
          </p:nvSpPr>
          <p:spPr bwMode="auto">
            <a:xfrm>
              <a:off x="2319" y="1707"/>
              <a:ext cx="179" cy="17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71" name="Rectangle 121"/>
            <p:cNvSpPr>
              <a:spLocks noChangeAspect="1" noChangeArrowheads="1"/>
            </p:cNvSpPr>
            <p:nvPr/>
          </p:nvSpPr>
          <p:spPr bwMode="auto">
            <a:xfrm>
              <a:off x="2328" y="1357"/>
              <a:ext cx="179" cy="17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72" name="Rectangle 122"/>
            <p:cNvSpPr>
              <a:spLocks noChangeAspect="1" noChangeArrowheads="1"/>
            </p:cNvSpPr>
            <p:nvPr/>
          </p:nvSpPr>
          <p:spPr bwMode="auto">
            <a:xfrm>
              <a:off x="2330" y="1011"/>
              <a:ext cx="179" cy="17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73" name="Rectangle 123"/>
            <p:cNvSpPr>
              <a:spLocks noChangeAspect="1" noChangeArrowheads="1"/>
            </p:cNvSpPr>
            <p:nvPr/>
          </p:nvSpPr>
          <p:spPr bwMode="auto">
            <a:xfrm>
              <a:off x="2330" y="671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74" name="Text Box 110"/>
            <p:cNvSpPr txBox="1">
              <a:spLocks noChangeArrowheads="1"/>
            </p:cNvSpPr>
            <p:nvPr/>
          </p:nvSpPr>
          <p:spPr bwMode="auto">
            <a:xfrm>
              <a:off x="2274" y="685"/>
              <a:ext cx="27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0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48</a:t>
              </a:r>
              <a:r>
                <a:rPr kumimoji="0" lang="en-U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Ca</a:t>
              </a:r>
            </a:p>
          </p:txBody>
        </p:sp>
        <p:sp>
          <p:nvSpPr>
            <p:cNvPr id="72775" name="Line 108"/>
            <p:cNvSpPr>
              <a:spLocks noChangeShapeType="1"/>
            </p:cNvSpPr>
            <p:nvPr/>
          </p:nvSpPr>
          <p:spPr bwMode="auto">
            <a:xfrm flipH="1">
              <a:off x="2476" y="575"/>
              <a:ext cx="28" cy="2131"/>
            </a:xfrm>
            <a:prstGeom prst="line">
              <a:avLst/>
            </a:prstGeom>
            <a:noFill/>
            <a:ln w="25400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76" name="Text Box 124"/>
            <p:cNvSpPr txBox="1">
              <a:spLocks noChangeArrowheads="1"/>
            </p:cNvSpPr>
            <p:nvPr/>
          </p:nvSpPr>
          <p:spPr bwMode="auto">
            <a:xfrm>
              <a:off x="2264" y="1008"/>
              <a:ext cx="28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0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46</a:t>
              </a:r>
              <a:r>
                <a:rPr kumimoji="0" lang="en-U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Ar</a:t>
              </a:r>
            </a:p>
          </p:txBody>
        </p:sp>
        <p:sp>
          <p:nvSpPr>
            <p:cNvPr id="72777" name="Line 77"/>
            <p:cNvSpPr>
              <a:spLocks noChangeShapeType="1"/>
            </p:cNvSpPr>
            <p:nvPr/>
          </p:nvSpPr>
          <p:spPr bwMode="auto">
            <a:xfrm>
              <a:off x="403" y="1018"/>
              <a:ext cx="21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78" name="Line 79"/>
            <p:cNvSpPr>
              <a:spLocks noChangeShapeType="1"/>
            </p:cNvSpPr>
            <p:nvPr/>
          </p:nvSpPr>
          <p:spPr bwMode="auto">
            <a:xfrm>
              <a:off x="403" y="1363"/>
              <a:ext cx="21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79" name="Line 80"/>
            <p:cNvSpPr>
              <a:spLocks noChangeShapeType="1"/>
            </p:cNvSpPr>
            <p:nvPr/>
          </p:nvSpPr>
          <p:spPr bwMode="auto">
            <a:xfrm>
              <a:off x="403" y="1536"/>
              <a:ext cx="21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80" name="Text Box 125"/>
            <p:cNvSpPr txBox="1">
              <a:spLocks noChangeArrowheads="1"/>
            </p:cNvSpPr>
            <p:nvPr/>
          </p:nvSpPr>
          <p:spPr bwMode="auto">
            <a:xfrm>
              <a:off x="2289" y="1376"/>
              <a:ext cx="23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0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44</a:t>
              </a:r>
              <a:r>
                <a:rPr kumimoji="0" lang="en-U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72781" name="Text Box 126"/>
            <p:cNvSpPr txBox="1">
              <a:spLocks noChangeArrowheads="1"/>
            </p:cNvSpPr>
            <p:nvPr/>
          </p:nvSpPr>
          <p:spPr bwMode="auto">
            <a:xfrm>
              <a:off x="2264" y="1720"/>
              <a:ext cx="26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0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42</a:t>
              </a:r>
              <a:r>
                <a:rPr kumimoji="0" lang="en-U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Si</a:t>
              </a:r>
            </a:p>
          </p:txBody>
        </p:sp>
        <p:sp>
          <p:nvSpPr>
            <p:cNvPr id="72782" name="Line 81"/>
            <p:cNvSpPr>
              <a:spLocks noChangeShapeType="1"/>
            </p:cNvSpPr>
            <p:nvPr/>
          </p:nvSpPr>
          <p:spPr bwMode="auto">
            <a:xfrm>
              <a:off x="403" y="1709"/>
              <a:ext cx="21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83" name="Line 82"/>
            <p:cNvSpPr>
              <a:spLocks noChangeShapeType="1"/>
            </p:cNvSpPr>
            <p:nvPr/>
          </p:nvSpPr>
          <p:spPr bwMode="auto">
            <a:xfrm>
              <a:off x="403" y="1881"/>
              <a:ext cx="21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84" name="Line 73"/>
            <p:cNvSpPr>
              <a:spLocks noChangeShapeType="1"/>
            </p:cNvSpPr>
            <p:nvPr/>
          </p:nvSpPr>
          <p:spPr bwMode="auto">
            <a:xfrm flipH="1">
              <a:off x="2303" y="575"/>
              <a:ext cx="28" cy="2131"/>
            </a:xfrm>
            <a:prstGeom prst="line">
              <a:avLst/>
            </a:prstGeom>
            <a:noFill/>
            <a:ln w="25400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85" name="Line 83"/>
            <p:cNvSpPr>
              <a:spLocks noChangeShapeType="1"/>
            </p:cNvSpPr>
            <p:nvPr/>
          </p:nvSpPr>
          <p:spPr bwMode="auto">
            <a:xfrm>
              <a:off x="403" y="2054"/>
              <a:ext cx="21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86" name="Text Box 127"/>
            <p:cNvSpPr txBox="1">
              <a:spLocks noChangeArrowheads="1"/>
            </p:cNvSpPr>
            <p:nvPr/>
          </p:nvSpPr>
          <p:spPr bwMode="auto">
            <a:xfrm>
              <a:off x="2248" y="2067"/>
              <a:ext cx="29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0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40</a:t>
              </a:r>
              <a:r>
                <a:rPr kumimoji="0" lang="en-U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Mg</a:t>
              </a:r>
            </a:p>
          </p:txBody>
        </p:sp>
        <p:sp>
          <p:nvSpPr>
            <p:cNvPr id="72787" name="Text Box 128"/>
            <p:cNvSpPr txBox="1">
              <a:spLocks noChangeArrowheads="1"/>
            </p:cNvSpPr>
            <p:nvPr/>
          </p:nvSpPr>
          <p:spPr bwMode="auto">
            <a:xfrm>
              <a:off x="2250" y="2412"/>
              <a:ext cx="29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0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38</a:t>
              </a:r>
              <a:r>
                <a:rPr kumimoji="0" lang="en-U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Ne</a:t>
              </a:r>
            </a:p>
          </p:txBody>
        </p:sp>
        <p:sp>
          <p:nvSpPr>
            <p:cNvPr id="72788" name="Line 78"/>
            <p:cNvSpPr>
              <a:spLocks noChangeShapeType="1"/>
            </p:cNvSpPr>
            <p:nvPr/>
          </p:nvSpPr>
          <p:spPr bwMode="auto">
            <a:xfrm>
              <a:off x="403" y="1190"/>
              <a:ext cx="21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89" name="Line 87"/>
            <p:cNvSpPr>
              <a:spLocks noChangeShapeType="1"/>
            </p:cNvSpPr>
            <p:nvPr/>
          </p:nvSpPr>
          <p:spPr bwMode="auto">
            <a:xfrm>
              <a:off x="403" y="2572"/>
              <a:ext cx="21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90" name="Text Box 130"/>
            <p:cNvSpPr txBox="1">
              <a:spLocks noChangeArrowheads="1"/>
            </p:cNvSpPr>
            <p:nvPr/>
          </p:nvSpPr>
          <p:spPr bwMode="auto">
            <a:xfrm>
              <a:off x="864" y="432"/>
              <a:ext cx="37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N=20</a:t>
              </a:r>
            </a:p>
          </p:txBody>
        </p:sp>
        <p:sp>
          <p:nvSpPr>
            <p:cNvPr id="72791" name="Text Box 131"/>
            <p:cNvSpPr txBox="1">
              <a:spLocks noChangeArrowheads="1"/>
            </p:cNvSpPr>
            <p:nvPr/>
          </p:nvSpPr>
          <p:spPr bwMode="auto">
            <a:xfrm>
              <a:off x="216" y="672"/>
              <a:ext cx="36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Z=20</a:t>
              </a:r>
            </a:p>
          </p:txBody>
        </p:sp>
        <p:sp>
          <p:nvSpPr>
            <p:cNvPr id="72792" name="Text Box 132"/>
            <p:cNvSpPr txBox="1">
              <a:spLocks noChangeArrowheads="1"/>
            </p:cNvSpPr>
            <p:nvPr/>
          </p:nvSpPr>
          <p:spPr bwMode="auto">
            <a:xfrm>
              <a:off x="215" y="1008"/>
              <a:ext cx="36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Z=18</a:t>
              </a:r>
            </a:p>
          </p:txBody>
        </p:sp>
        <p:sp>
          <p:nvSpPr>
            <p:cNvPr id="72793" name="Text Box 133"/>
            <p:cNvSpPr txBox="1">
              <a:spLocks noChangeArrowheads="1"/>
            </p:cNvSpPr>
            <p:nvPr/>
          </p:nvSpPr>
          <p:spPr bwMode="auto">
            <a:xfrm>
              <a:off x="215" y="1363"/>
              <a:ext cx="36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Z=16</a:t>
              </a:r>
            </a:p>
          </p:txBody>
        </p:sp>
        <p:sp>
          <p:nvSpPr>
            <p:cNvPr id="72794" name="Text Box 134"/>
            <p:cNvSpPr txBox="1">
              <a:spLocks noChangeArrowheads="1"/>
            </p:cNvSpPr>
            <p:nvPr/>
          </p:nvSpPr>
          <p:spPr bwMode="auto">
            <a:xfrm>
              <a:off x="215" y="1699"/>
              <a:ext cx="36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Z=14</a:t>
              </a:r>
            </a:p>
          </p:txBody>
        </p:sp>
        <p:sp>
          <p:nvSpPr>
            <p:cNvPr id="72795" name="Text Box 135"/>
            <p:cNvSpPr txBox="1">
              <a:spLocks noChangeArrowheads="1"/>
            </p:cNvSpPr>
            <p:nvPr/>
          </p:nvSpPr>
          <p:spPr bwMode="auto">
            <a:xfrm>
              <a:off x="215" y="2064"/>
              <a:ext cx="36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Z=12</a:t>
              </a:r>
            </a:p>
          </p:txBody>
        </p:sp>
        <p:sp>
          <p:nvSpPr>
            <p:cNvPr id="72796" name="Text Box 136"/>
            <p:cNvSpPr txBox="1">
              <a:spLocks noChangeArrowheads="1"/>
            </p:cNvSpPr>
            <p:nvPr/>
          </p:nvSpPr>
          <p:spPr bwMode="auto">
            <a:xfrm>
              <a:off x="215" y="2400"/>
              <a:ext cx="36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Z=10</a:t>
              </a:r>
            </a:p>
          </p:txBody>
        </p:sp>
        <p:sp>
          <p:nvSpPr>
            <p:cNvPr id="72797" name="Text Box 137"/>
            <p:cNvSpPr txBox="1">
              <a:spLocks noChangeArrowheads="1"/>
            </p:cNvSpPr>
            <p:nvPr/>
          </p:nvSpPr>
          <p:spPr bwMode="auto">
            <a:xfrm>
              <a:off x="2256" y="432"/>
              <a:ext cx="37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N=28</a:t>
              </a:r>
            </a:p>
          </p:txBody>
        </p:sp>
        <p:sp>
          <p:nvSpPr>
            <p:cNvPr id="72798" name="Line 86"/>
            <p:cNvSpPr>
              <a:spLocks noChangeShapeType="1"/>
            </p:cNvSpPr>
            <p:nvPr/>
          </p:nvSpPr>
          <p:spPr bwMode="auto">
            <a:xfrm>
              <a:off x="403" y="2400"/>
              <a:ext cx="21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99" name="Line 85"/>
            <p:cNvSpPr>
              <a:spLocks noChangeShapeType="1"/>
            </p:cNvSpPr>
            <p:nvPr/>
          </p:nvSpPr>
          <p:spPr bwMode="auto">
            <a:xfrm>
              <a:off x="403" y="2227"/>
              <a:ext cx="21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88939" name="Picture 139" descr="Grevy06-3-spheric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59080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8940" name="Picture 140" descr="Grevy06-3-deform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722688"/>
            <a:ext cx="639763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8941" name="Picture 141" descr="Grevy06-3-spheric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12420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8942" name="Picture 142" descr="Grevy06-3-spheric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490663"/>
            <a:ext cx="4302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8943" name="Picture 143" descr="Grevy06-3-spheric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05740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8944" name="Picture 144" descr="Grevy06-3-deform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267200"/>
            <a:ext cx="639763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8945" name="Picture 145" descr="Grevy06-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914400"/>
            <a:ext cx="2532063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7" name="Text Box 176"/>
          <p:cNvSpPr txBox="1">
            <a:spLocks noChangeArrowheads="1"/>
          </p:cNvSpPr>
          <p:nvPr/>
        </p:nvSpPr>
        <p:spPr bwMode="auto">
          <a:xfrm>
            <a:off x="755650" y="5381625"/>
            <a:ext cx="32639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high energies of the 2</a:t>
            </a:r>
            <a:r>
              <a:rPr kumimoji="0" lang="en-US" altLang="de-DE" sz="2000" b="0" i="0" u="none" strike="noStrike" kern="120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altLang="de-DE" sz="2000" b="0" i="0" u="none" strike="noStrike" kern="120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+</a:t>
            </a:r>
            <a:r>
              <a:rPr kumimoji="0" lang="en-US" altLang="de-DE" sz="2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states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for nuclei with magic numbers</a:t>
            </a:r>
          </a:p>
        </p:txBody>
      </p:sp>
      <p:sp>
        <p:nvSpPr>
          <p:cNvPr id="72718" name="Text Box 177"/>
          <p:cNvSpPr txBox="1">
            <a:spLocks noChangeArrowheads="1"/>
          </p:cNvSpPr>
          <p:nvPr/>
        </p:nvSpPr>
        <p:spPr bwMode="auto">
          <a:xfrm>
            <a:off x="755650" y="5062538"/>
            <a:ext cx="3338513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0" u="sng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Evidence of the nuclear shell model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88978" name="Rectangle 178"/>
          <p:cNvSpPr>
            <a:spLocks noChangeArrowheads="1"/>
          </p:cNvSpPr>
          <p:nvPr/>
        </p:nvSpPr>
        <p:spPr bwMode="auto">
          <a:xfrm>
            <a:off x="179388" y="2354263"/>
            <a:ext cx="2447925" cy="10080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88979" name="Group 179"/>
          <p:cNvGrpSpPr>
            <a:grpSpLocks/>
          </p:cNvGrpSpPr>
          <p:nvPr/>
        </p:nvGrpSpPr>
        <p:grpSpPr bwMode="auto">
          <a:xfrm>
            <a:off x="542925" y="2209800"/>
            <a:ext cx="3343275" cy="2500313"/>
            <a:chOff x="2078" y="633"/>
            <a:chExt cx="2106" cy="1575"/>
          </a:xfrm>
        </p:grpSpPr>
        <p:graphicFrame>
          <p:nvGraphicFramePr>
            <p:cNvPr id="72722" name="Object 180"/>
            <p:cNvGraphicFramePr>
              <a:graphicFrameLocks noChangeAspect="1"/>
            </p:cNvGraphicFramePr>
            <p:nvPr/>
          </p:nvGraphicFramePr>
          <p:xfrm>
            <a:off x="2160" y="780"/>
            <a:ext cx="1968" cy="14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07" name="Photo Editor Photo" r:id="rId7" imgW="11860280" imgH="8609524" progId="MSPhotoEd.3">
                    <p:embed/>
                  </p:oleObj>
                </mc:Choice>
                <mc:Fallback>
                  <p:oleObj name="Photo Editor Photo" r:id="rId7" imgW="11860280" imgH="8609524" progId="MSPhotoEd.3">
                    <p:embed/>
                    <p:pic>
                      <p:nvPicPr>
                        <p:cNvPr id="72722" name="Object 1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0" y="780"/>
                          <a:ext cx="1968" cy="14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2723" name="Text Box 181"/>
            <p:cNvSpPr txBox="1">
              <a:spLocks noChangeArrowheads="1"/>
            </p:cNvSpPr>
            <p:nvPr/>
          </p:nvSpPr>
          <p:spPr bwMode="auto">
            <a:xfrm>
              <a:off x="2332" y="2044"/>
              <a:ext cx="1852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    12        16        20        24      </a:t>
              </a:r>
              <a:r>
                <a:rPr kumimoji="0" lang="en-US" altLang="de-DE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    </a:t>
              </a:r>
              <a:endPara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24" name="Rectangle 182"/>
            <p:cNvSpPr>
              <a:spLocks noChangeArrowheads="1"/>
            </p:cNvSpPr>
            <p:nvPr/>
          </p:nvSpPr>
          <p:spPr bwMode="auto">
            <a:xfrm rot="-5400000">
              <a:off x="1736" y="1304"/>
              <a:ext cx="87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E(</a:t>
              </a:r>
              <a:r>
                <a:rPr kumimoji="0" lang="fr-FR" altLang="de-DE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fr-FR" altLang="de-DE" sz="20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n-US" altLang="de-DE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) [MeV] </a:t>
              </a:r>
            </a:p>
          </p:txBody>
        </p:sp>
        <p:sp>
          <p:nvSpPr>
            <p:cNvPr id="72725" name="Rectangle 183"/>
            <p:cNvSpPr>
              <a:spLocks noChangeArrowheads="1"/>
            </p:cNvSpPr>
            <p:nvPr/>
          </p:nvSpPr>
          <p:spPr bwMode="auto">
            <a:xfrm>
              <a:off x="3106" y="633"/>
              <a:ext cx="44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N=20</a:t>
              </a:r>
            </a:p>
          </p:txBody>
        </p:sp>
        <p:sp>
          <p:nvSpPr>
            <p:cNvPr id="72726" name="Line 184"/>
            <p:cNvSpPr>
              <a:spLocks noChangeShapeType="1"/>
            </p:cNvSpPr>
            <p:nvPr/>
          </p:nvSpPr>
          <p:spPr bwMode="auto">
            <a:xfrm>
              <a:off x="3311" y="830"/>
              <a:ext cx="1" cy="11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27" name="Line 185"/>
            <p:cNvSpPr>
              <a:spLocks noChangeShapeType="1"/>
            </p:cNvSpPr>
            <p:nvPr/>
          </p:nvSpPr>
          <p:spPr bwMode="auto">
            <a:xfrm flipV="1">
              <a:off x="2352" y="2016"/>
              <a:ext cx="1776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28" name="Line 186"/>
            <p:cNvSpPr>
              <a:spLocks noChangeShapeType="1"/>
            </p:cNvSpPr>
            <p:nvPr/>
          </p:nvSpPr>
          <p:spPr bwMode="auto">
            <a:xfrm flipV="1">
              <a:off x="2352" y="672"/>
              <a:ext cx="0" cy="13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272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de-DE" dirty="0" smtClean="0"/>
              <a:t>Nuclear shell model</a:t>
            </a:r>
            <a:br>
              <a:rPr lang="en-US" altLang="de-DE" dirty="0" smtClean="0"/>
            </a:br>
            <a:r>
              <a:rPr lang="en-US" altLang="de-DE" sz="1400" dirty="0" smtClean="0">
                <a:solidFill>
                  <a:schemeClr val="tx1"/>
                </a:solidFill>
              </a:rPr>
              <a:t>Experimental evidence of the magic numbers</a:t>
            </a:r>
            <a:endParaRPr lang="en-US" altLang="de-DE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49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de-DE" dirty="0" smtClean="0"/>
              <a:t>Monopole-interaction of the tensor force</a:t>
            </a:r>
            <a:br>
              <a:rPr lang="en-US" altLang="de-DE" dirty="0" smtClean="0"/>
            </a:br>
            <a:r>
              <a:rPr lang="en-US" altLang="de-DE" sz="1400" dirty="0" smtClean="0">
                <a:solidFill>
                  <a:schemeClr val="tx1"/>
                </a:solidFill>
              </a:rPr>
              <a:t>Experimental evidence of the magic number</a:t>
            </a:r>
            <a:endParaRPr lang="en-US" altLang="de-DE" dirty="0" smtClean="0">
              <a:solidFill>
                <a:schemeClr val="tx1"/>
              </a:solidFill>
            </a:endParaRPr>
          </a:p>
        </p:txBody>
      </p:sp>
      <p:graphicFrame>
        <p:nvGraphicFramePr>
          <p:cNvPr id="73769" name="Object 118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1828800"/>
          <a:ext cx="841375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0" name="Equation" r:id="rId3" imgW="418918" imgH="241195" progId="Equation.3">
                  <p:embed/>
                </p:oleObj>
              </mc:Choice>
              <mc:Fallback>
                <p:oleObj name="Equation" r:id="rId3" imgW="418918" imgH="241195" progId="Equation.3">
                  <p:embed/>
                  <p:pic>
                    <p:nvPicPr>
                      <p:cNvPr id="73769" name="Object 1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28800"/>
                        <a:ext cx="841375" cy="48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1" name="Text Box 49"/>
          <p:cNvSpPr txBox="1">
            <a:spLocks noChangeArrowheads="1"/>
          </p:cNvSpPr>
          <p:nvPr/>
        </p:nvSpPr>
        <p:spPr bwMode="auto">
          <a:xfrm>
            <a:off x="6629400" y="319088"/>
            <a:ext cx="649288" cy="2444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N=20</a:t>
            </a:r>
          </a:p>
        </p:txBody>
      </p:sp>
      <p:sp>
        <p:nvSpPr>
          <p:cNvPr id="73732" name="Text Box 81"/>
          <p:cNvSpPr txBox="1">
            <a:spLocks noChangeArrowheads="1"/>
          </p:cNvSpPr>
          <p:nvPr/>
        </p:nvSpPr>
        <p:spPr bwMode="auto">
          <a:xfrm>
            <a:off x="4478338" y="4122738"/>
            <a:ext cx="661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</a:t>
            </a:r>
            <a:r>
              <a:rPr kumimoji="1" lang="en-US" altLang="ja-JP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1/2</a:t>
            </a:r>
            <a:endParaRPr kumimoji="1" lang="en-US" altLang="ja-JP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3733" name="Text Box 82"/>
          <p:cNvSpPr txBox="1">
            <a:spLocks noChangeArrowheads="1"/>
          </p:cNvSpPr>
          <p:nvPr/>
        </p:nvSpPr>
        <p:spPr bwMode="auto">
          <a:xfrm>
            <a:off x="4546600" y="46863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</a:t>
            </a:r>
            <a:r>
              <a:rPr kumimoji="1" lang="en-US" altLang="ja-JP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5/2</a:t>
            </a:r>
            <a:endParaRPr kumimoji="1" lang="en-US" altLang="ja-JP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3734" name="Text Box 83"/>
          <p:cNvSpPr txBox="1">
            <a:spLocks noChangeArrowheads="1"/>
          </p:cNvSpPr>
          <p:nvPr/>
        </p:nvSpPr>
        <p:spPr bwMode="auto">
          <a:xfrm>
            <a:off x="2081213" y="5068888"/>
            <a:ext cx="1946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34" charset="-128"/>
                <a:cs typeface="Arial" panose="020B0604020202020204" pitchFamily="34" charset="0"/>
              </a:rPr>
              <a:t>p                    n</a:t>
            </a:r>
            <a:endParaRPr kumimoji="1" lang="en-US" altLang="ja-JP" sz="20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3735" name="Line 84"/>
          <p:cNvSpPr>
            <a:spLocks noChangeShapeType="1"/>
          </p:cNvSpPr>
          <p:nvPr/>
        </p:nvSpPr>
        <p:spPr bwMode="auto">
          <a:xfrm>
            <a:off x="3556000" y="4337050"/>
            <a:ext cx="3683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36" name="Line 85"/>
          <p:cNvSpPr>
            <a:spLocks noChangeShapeType="1"/>
          </p:cNvSpPr>
          <p:nvPr/>
        </p:nvSpPr>
        <p:spPr bwMode="auto">
          <a:xfrm>
            <a:off x="3514725" y="3797300"/>
            <a:ext cx="711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37" name="Line 86"/>
          <p:cNvSpPr>
            <a:spLocks noChangeShapeType="1"/>
          </p:cNvSpPr>
          <p:nvPr/>
        </p:nvSpPr>
        <p:spPr bwMode="auto">
          <a:xfrm>
            <a:off x="3324225" y="2665413"/>
            <a:ext cx="1346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38" name="Oval 87"/>
          <p:cNvSpPr>
            <a:spLocks noChangeArrowheads="1"/>
          </p:cNvSpPr>
          <p:nvPr/>
        </p:nvSpPr>
        <p:spPr bwMode="auto">
          <a:xfrm>
            <a:off x="4095750" y="4778375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39" name="Oval 88"/>
          <p:cNvSpPr>
            <a:spLocks noChangeArrowheads="1"/>
          </p:cNvSpPr>
          <p:nvPr/>
        </p:nvSpPr>
        <p:spPr bwMode="auto">
          <a:xfrm>
            <a:off x="4260850" y="4778375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40" name="Oval 89"/>
          <p:cNvSpPr>
            <a:spLocks noChangeArrowheads="1"/>
          </p:cNvSpPr>
          <p:nvPr/>
        </p:nvSpPr>
        <p:spPr bwMode="auto">
          <a:xfrm>
            <a:off x="3930650" y="4778375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41" name="Oval 90"/>
          <p:cNvSpPr>
            <a:spLocks noChangeArrowheads="1"/>
          </p:cNvSpPr>
          <p:nvPr/>
        </p:nvSpPr>
        <p:spPr bwMode="auto">
          <a:xfrm>
            <a:off x="3752850" y="4778375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42" name="Oval 91"/>
          <p:cNvSpPr>
            <a:spLocks noChangeArrowheads="1"/>
          </p:cNvSpPr>
          <p:nvPr/>
        </p:nvSpPr>
        <p:spPr bwMode="auto">
          <a:xfrm>
            <a:off x="3575050" y="4778375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43" name="Oval 92"/>
          <p:cNvSpPr>
            <a:spLocks noChangeArrowheads="1"/>
          </p:cNvSpPr>
          <p:nvPr/>
        </p:nvSpPr>
        <p:spPr bwMode="auto">
          <a:xfrm>
            <a:off x="3409950" y="4778375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44" name="Oval 93"/>
          <p:cNvSpPr>
            <a:spLocks noChangeArrowheads="1"/>
          </p:cNvSpPr>
          <p:nvPr/>
        </p:nvSpPr>
        <p:spPr bwMode="auto">
          <a:xfrm>
            <a:off x="3594100" y="4273550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45" name="Oval 94"/>
          <p:cNvSpPr>
            <a:spLocks noChangeArrowheads="1"/>
          </p:cNvSpPr>
          <p:nvPr/>
        </p:nvSpPr>
        <p:spPr bwMode="auto">
          <a:xfrm>
            <a:off x="3746500" y="4273550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46" name="Oval 95"/>
          <p:cNvSpPr>
            <a:spLocks noChangeArrowheads="1"/>
          </p:cNvSpPr>
          <p:nvPr/>
        </p:nvSpPr>
        <p:spPr bwMode="auto">
          <a:xfrm>
            <a:off x="3552825" y="3733800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47" name="Text Box 96"/>
          <p:cNvSpPr txBox="1">
            <a:spLocks noChangeArrowheads="1"/>
          </p:cNvSpPr>
          <p:nvPr/>
        </p:nvSpPr>
        <p:spPr bwMode="auto">
          <a:xfrm>
            <a:off x="4467225" y="3616325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</a:t>
            </a:r>
            <a:r>
              <a:rPr kumimoji="1" lang="en-US" altLang="ja-JP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3/2</a:t>
            </a:r>
            <a:endParaRPr kumimoji="1" lang="en-US" altLang="ja-JP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3748" name="Text Box 97"/>
          <p:cNvSpPr txBox="1">
            <a:spLocks noChangeArrowheads="1"/>
          </p:cNvSpPr>
          <p:nvPr/>
        </p:nvSpPr>
        <p:spPr bwMode="auto">
          <a:xfrm>
            <a:off x="4768850" y="2487613"/>
            <a:ext cx="546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</a:t>
            </a:r>
            <a:r>
              <a:rPr kumimoji="1" lang="en-US" altLang="ja-JP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7/2</a:t>
            </a:r>
            <a:endParaRPr kumimoji="1" lang="en-US" altLang="ja-JP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3749" name="Line 98"/>
          <p:cNvSpPr>
            <a:spLocks noChangeShapeType="1"/>
          </p:cNvSpPr>
          <p:nvPr/>
        </p:nvSpPr>
        <p:spPr bwMode="auto">
          <a:xfrm>
            <a:off x="2133600" y="434975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50" name="Oval 99"/>
          <p:cNvSpPr>
            <a:spLocks noChangeArrowheads="1"/>
          </p:cNvSpPr>
          <p:nvPr/>
        </p:nvSpPr>
        <p:spPr bwMode="auto">
          <a:xfrm>
            <a:off x="3705225" y="3733800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51" name="Oval 100"/>
          <p:cNvSpPr>
            <a:spLocks noChangeArrowheads="1"/>
          </p:cNvSpPr>
          <p:nvPr/>
        </p:nvSpPr>
        <p:spPr bwMode="auto">
          <a:xfrm>
            <a:off x="3870325" y="3733800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52" name="Line 101"/>
          <p:cNvSpPr>
            <a:spLocks noChangeShapeType="1"/>
          </p:cNvSpPr>
          <p:nvPr/>
        </p:nvSpPr>
        <p:spPr bwMode="auto">
          <a:xfrm>
            <a:off x="1757363" y="4852988"/>
            <a:ext cx="10112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53" name="Oval 102"/>
          <p:cNvSpPr>
            <a:spLocks noChangeArrowheads="1"/>
          </p:cNvSpPr>
          <p:nvPr/>
        </p:nvSpPr>
        <p:spPr bwMode="auto">
          <a:xfrm>
            <a:off x="1968500" y="4784725"/>
            <a:ext cx="125413" cy="1254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54" name="Oval 103"/>
          <p:cNvSpPr>
            <a:spLocks noChangeArrowheads="1"/>
          </p:cNvSpPr>
          <p:nvPr/>
        </p:nvSpPr>
        <p:spPr bwMode="auto">
          <a:xfrm>
            <a:off x="2133600" y="4784725"/>
            <a:ext cx="125413" cy="1254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55" name="Oval 104"/>
          <p:cNvSpPr>
            <a:spLocks noChangeArrowheads="1"/>
          </p:cNvSpPr>
          <p:nvPr/>
        </p:nvSpPr>
        <p:spPr bwMode="auto">
          <a:xfrm>
            <a:off x="2616200" y="4784725"/>
            <a:ext cx="125413" cy="1254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56" name="Oval 105"/>
          <p:cNvSpPr>
            <a:spLocks noChangeArrowheads="1"/>
          </p:cNvSpPr>
          <p:nvPr/>
        </p:nvSpPr>
        <p:spPr bwMode="auto">
          <a:xfrm>
            <a:off x="2451100" y="4784725"/>
            <a:ext cx="125413" cy="1254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57" name="Oval 106"/>
          <p:cNvSpPr>
            <a:spLocks noChangeArrowheads="1"/>
          </p:cNvSpPr>
          <p:nvPr/>
        </p:nvSpPr>
        <p:spPr bwMode="auto">
          <a:xfrm>
            <a:off x="2286000" y="4784725"/>
            <a:ext cx="125413" cy="1254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58" name="Line 107"/>
          <p:cNvSpPr>
            <a:spLocks noChangeShapeType="1"/>
          </p:cNvSpPr>
          <p:nvPr/>
        </p:nvSpPr>
        <p:spPr bwMode="auto">
          <a:xfrm>
            <a:off x="3392488" y="4840288"/>
            <a:ext cx="10112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59" name="Oval 108"/>
          <p:cNvSpPr>
            <a:spLocks noChangeArrowheads="1"/>
          </p:cNvSpPr>
          <p:nvPr/>
        </p:nvSpPr>
        <p:spPr bwMode="auto">
          <a:xfrm>
            <a:off x="1800225" y="4787900"/>
            <a:ext cx="125413" cy="1254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60" name="Oval 109"/>
          <p:cNvSpPr>
            <a:spLocks noChangeArrowheads="1"/>
          </p:cNvSpPr>
          <p:nvPr/>
        </p:nvSpPr>
        <p:spPr bwMode="auto">
          <a:xfrm>
            <a:off x="4038600" y="3740150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61" name="Line 110"/>
          <p:cNvSpPr>
            <a:spLocks noChangeShapeType="1"/>
          </p:cNvSpPr>
          <p:nvPr/>
        </p:nvSpPr>
        <p:spPr bwMode="auto">
          <a:xfrm>
            <a:off x="1946275" y="3798888"/>
            <a:ext cx="711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62" name="Line 111"/>
          <p:cNvSpPr>
            <a:spLocks noChangeShapeType="1"/>
          </p:cNvSpPr>
          <p:nvPr/>
        </p:nvSpPr>
        <p:spPr bwMode="auto">
          <a:xfrm>
            <a:off x="1511300" y="2643188"/>
            <a:ext cx="1346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63" name="Oval 112"/>
          <p:cNvSpPr>
            <a:spLocks noChangeArrowheads="1"/>
          </p:cNvSpPr>
          <p:nvPr/>
        </p:nvSpPr>
        <p:spPr bwMode="auto">
          <a:xfrm>
            <a:off x="2174875" y="4276725"/>
            <a:ext cx="125413" cy="1254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64" name="Oval 113"/>
          <p:cNvSpPr>
            <a:spLocks noChangeArrowheads="1"/>
          </p:cNvSpPr>
          <p:nvPr/>
        </p:nvSpPr>
        <p:spPr bwMode="auto">
          <a:xfrm>
            <a:off x="2330450" y="4276725"/>
            <a:ext cx="125413" cy="1254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65" name="Oval 114"/>
          <p:cNvSpPr>
            <a:spLocks noChangeArrowheads="1"/>
          </p:cNvSpPr>
          <p:nvPr/>
        </p:nvSpPr>
        <p:spPr bwMode="auto">
          <a:xfrm>
            <a:off x="2008188" y="3729038"/>
            <a:ext cx="125412" cy="12541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66" name="Oval 115"/>
          <p:cNvSpPr>
            <a:spLocks noChangeArrowheads="1"/>
          </p:cNvSpPr>
          <p:nvPr/>
        </p:nvSpPr>
        <p:spPr bwMode="auto">
          <a:xfrm>
            <a:off x="2160588" y="3729038"/>
            <a:ext cx="125412" cy="12541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67" name="Oval 116"/>
          <p:cNvSpPr>
            <a:spLocks noChangeArrowheads="1"/>
          </p:cNvSpPr>
          <p:nvPr/>
        </p:nvSpPr>
        <p:spPr bwMode="auto">
          <a:xfrm>
            <a:off x="2312988" y="3729038"/>
            <a:ext cx="125412" cy="12541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68" name="Oval 117"/>
          <p:cNvSpPr>
            <a:spLocks noChangeArrowheads="1"/>
          </p:cNvSpPr>
          <p:nvPr/>
        </p:nvSpPr>
        <p:spPr bwMode="auto">
          <a:xfrm>
            <a:off x="2465388" y="3729038"/>
            <a:ext cx="125412" cy="12541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70" name="Text Box 120"/>
          <p:cNvSpPr txBox="1">
            <a:spLocks noChangeArrowheads="1"/>
          </p:cNvSpPr>
          <p:nvPr/>
        </p:nvSpPr>
        <p:spPr bwMode="auto">
          <a:xfrm>
            <a:off x="2741613" y="3048000"/>
            <a:ext cx="649287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N=20</a:t>
            </a:r>
          </a:p>
        </p:txBody>
      </p:sp>
      <p:grpSp>
        <p:nvGrpSpPr>
          <p:cNvPr id="73771" name="Group 153"/>
          <p:cNvGrpSpPr>
            <a:grpSpLocks/>
          </p:cNvGrpSpPr>
          <p:nvPr/>
        </p:nvGrpSpPr>
        <p:grpSpPr bwMode="auto">
          <a:xfrm>
            <a:off x="5800725" y="3367088"/>
            <a:ext cx="3343275" cy="2500312"/>
            <a:chOff x="2078" y="633"/>
            <a:chExt cx="2106" cy="1575"/>
          </a:xfrm>
        </p:grpSpPr>
        <p:graphicFrame>
          <p:nvGraphicFramePr>
            <p:cNvPr id="73774" name="Object 154"/>
            <p:cNvGraphicFramePr>
              <a:graphicFrameLocks noChangeAspect="1"/>
            </p:cNvGraphicFramePr>
            <p:nvPr/>
          </p:nvGraphicFramePr>
          <p:xfrm>
            <a:off x="2160" y="780"/>
            <a:ext cx="1968" cy="14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61" name="Photo Editor Photo" r:id="rId5" imgW="11860280" imgH="8609524" progId="MSPhotoEd.3">
                    <p:embed/>
                  </p:oleObj>
                </mc:Choice>
                <mc:Fallback>
                  <p:oleObj name="Photo Editor Photo" r:id="rId5" imgW="11860280" imgH="8609524" progId="MSPhotoEd.3">
                    <p:embed/>
                    <p:pic>
                      <p:nvPicPr>
                        <p:cNvPr id="73774" name="Object 1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0" y="780"/>
                          <a:ext cx="1968" cy="14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3775" name="Text Box 155"/>
            <p:cNvSpPr txBox="1">
              <a:spLocks noChangeArrowheads="1"/>
            </p:cNvSpPr>
            <p:nvPr/>
          </p:nvSpPr>
          <p:spPr bwMode="auto">
            <a:xfrm>
              <a:off x="2332" y="2044"/>
              <a:ext cx="1852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    12        16        20        24      </a:t>
              </a:r>
              <a:r>
                <a:rPr kumimoji="0" lang="en-US" altLang="de-DE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    </a:t>
              </a:r>
              <a:endPara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776" name="Rectangle 156"/>
            <p:cNvSpPr>
              <a:spLocks noChangeArrowheads="1"/>
            </p:cNvSpPr>
            <p:nvPr/>
          </p:nvSpPr>
          <p:spPr bwMode="auto">
            <a:xfrm rot="-5400000">
              <a:off x="1736" y="1304"/>
              <a:ext cx="87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E(</a:t>
              </a:r>
              <a:r>
                <a:rPr kumimoji="0" lang="fr-FR" altLang="de-DE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fr-FR" altLang="de-DE" sz="20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n-US" altLang="de-DE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) [MeV] </a:t>
              </a:r>
            </a:p>
          </p:txBody>
        </p:sp>
        <p:sp>
          <p:nvSpPr>
            <p:cNvPr id="73777" name="Rectangle 157"/>
            <p:cNvSpPr>
              <a:spLocks noChangeArrowheads="1"/>
            </p:cNvSpPr>
            <p:nvPr/>
          </p:nvSpPr>
          <p:spPr bwMode="auto">
            <a:xfrm>
              <a:off x="3106" y="633"/>
              <a:ext cx="44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N=20</a:t>
              </a:r>
            </a:p>
          </p:txBody>
        </p:sp>
        <p:sp>
          <p:nvSpPr>
            <p:cNvPr id="73778" name="Line 158"/>
            <p:cNvSpPr>
              <a:spLocks noChangeShapeType="1"/>
            </p:cNvSpPr>
            <p:nvPr/>
          </p:nvSpPr>
          <p:spPr bwMode="auto">
            <a:xfrm>
              <a:off x="3311" y="830"/>
              <a:ext cx="1" cy="11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779" name="Line 159"/>
            <p:cNvSpPr>
              <a:spLocks noChangeShapeType="1"/>
            </p:cNvSpPr>
            <p:nvPr/>
          </p:nvSpPr>
          <p:spPr bwMode="auto">
            <a:xfrm flipV="1">
              <a:off x="2352" y="2016"/>
              <a:ext cx="1776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780" name="Line 160"/>
            <p:cNvSpPr>
              <a:spLocks noChangeShapeType="1"/>
            </p:cNvSpPr>
            <p:nvPr/>
          </p:nvSpPr>
          <p:spPr bwMode="auto">
            <a:xfrm flipV="1">
              <a:off x="2352" y="672"/>
              <a:ext cx="0" cy="13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3772" name="Picture 161" descr="n=20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725488"/>
            <a:ext cx="2644775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73" name="Picture 162" descr="Grevy06-3-spheric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88" y="898525"/>
            <a:ext cx="3714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277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de-DE" dirty="0" smtClean="0"/>
              <a:t>Monopole-interaction of the tensor force</a:t>
            </a:r>
            <a:br>
              <a:rPr lang="en-US" altLang="de-DE" dirty="0" smtClean="0"/>
            </a:br>
            <a:r>
              <a:rPr lang="en-US" altLang="de-DE" sz="1400" dirty="0" smtClean="0">
                <a:solidFill>
                  <a:schemeClr val="tx1"/>
                </a:solidFill>
              </a:rPr>
              <a:t>Experimental evidence of the magic number</a:t>
            </a:r>
            <a:endParaRPr lang="en-US" altLang="de-DE" dirty="0" smtClean="0">
              <a:solidFill>
                <a:schemeClr val="tx1"/>
              </a:solidFill>
            </a:endParaRPr>
          </a:p>
        </p:txBody>
      </p:sp>
      <p:graphicFrame>
        <p:nvGraphicFramePr>
          <p:cNvPr id="74791" name="Object 41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1828800"/>
          <a:ext cx="790575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2" name="Equation" r:id="rId3" imgW="393529" imgH="241195" progId="Equation.3">
                  <p:embed/>
                </p:oleObj>
              </mc:Choice>
              <mc:Fallback>
                <p:oleObj name="Equation" r:id="rId3" imgW="393529" imgH="241195" progId="Equation.3">
                  <p:embed/>
                  <p:pic>
                    <p:nvPicPr>
                      <p:cNvPr id="74791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28800"/>
                        <a:ext cx="790575" cy="48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6629400" y="319088"/>
            <a:ext cx="649288" cy="2444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N=20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4478338" y="4122738"/>
            <a:ext cx="661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</a:t>
            </a:r>
            <a:r>
              <a:rPr kumimoji="1" lang="en-US" altLang="ja-JP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1/2</a:t>
            </a:r>
            <a:endParaRPr kumimoji="1" lang="en-US" altLang="ja-JP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4546600" y="46863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</a:t>
            </a:r>
            <a:r>
              <a:rPr kumimoji="1" lang="en-US" altLang="ja-JP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5/2</a:t>
            </a:r>
            <a:endParaRPr kumimoji="1" lang="en-US" altLang="ja-JP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2081213" y="5068888"/>
            <a:ext cx="1946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34" charset="-128"/>
                <a:cs typeface="Arial" panose="020B0604020202020204" pitchFamily="34" charset="0"/>
              </a:rPr>
              <a:t>p                    n</a:t>
            </a:r>
            <a:endParaRPr kumimoji="1" lang="en-US" altLang="ja-JP" sz="20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4759" name="Line 7"/>
          <p:cNvSpPr>
            <a:spLocks noChangeShapeType="1"/>
          </p:cNvSpPr>
          <p:nvPr/>
        </p:nvSpPr>
        <p:spPr bwMode="auto">
          <a:xfrm>
            <a:off x="3556000" y="4337050"/>
            <a:ext cx="3683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60" name="Line 8"/>
          <p:cNvSpPr>
            <a:spLocks noChangeShapeType="1"/>
          </p:cNvSpPr>
          <p:nvPr/>
        </p:nvSpPr>
        <p:spPr bwMode="auto">
          <a:xfrm>
            <a:off x="3514725" y="3797300"/>
            <a:ext cx="711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61" name="Line 9"/>
          <p:cNvSpPr>
            <a:spLocks noChangeShapeType="1"/>
          </p:cNvSpPr>
          <p:nvPr/>
        </p:nvSpPr>
        <p:spPr bwMode="auto">
          <a:xfrm>
            <a:off x="3324225" y="2665413"/>
            <a:ext cx="1346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62" name="Oval 10"/>
          <p:cNvSpPr>
            <a:spLocks noChangeArrowheads="1"/>
          </p:cNvSpPr>
          <p:nvPr/>
        </p:nvSpPr>
        <p:spPr bwMode="auto">
          <a:xfrm>
            <a:off x="4095750" y="4778375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63" name="Oval 11"/>
          <p:cNvSpPr>
            <a:spLocks noChangeArrowheads="1"/>
          </p:cNvSpPr>
          <p:nvPr/>
        </p:nvSpPr>
        <p:spPr bwMode="auto">
          <a:xfrm>
            <a:off x="4260850" y="4778375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64" name="Oval 12"/>
          <p:cNvSpPr>
            <a:spLocks noChangeArrowheads="1"/>
          </p:cNvSpPr>
          <p:nvPr/>
        </p:nvSpPr>
        <p:spPr bwMode="auto">
          <a:xfrm>
            <a:off x="3930650" y="4778375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65" name="Oval 13"/>
          <p:cNvSpPr>
            <a:spLocks noChangeArrowheads="1"/>
          </p:cNvSpPr>
          <p:nvPr/>
        </p:nvSpPr>
        <p:spPr bwMode="auto">
          <a:xfrm>
            <a:off x="3752850" y="4778375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66" name="Oval 14"/>
          <p:cNvSpPr>
            <a:spLocks noChangeArrowheads="1"/>
          </p:cNvSpPr>
          <p:nvPr/>
        </p:nvSpPr>
        <p:spPr bwMode="auto">
          <a:xfrm>
            <a:off x="3575050" y="4778375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67" name="Oval 15"/>
          <p:cNvSpPr>
            <a:spLocks noChangeArrowheads="1"/>
          </p:cNvSpPr>
          <p:nvPr/>
        </p:nvSpPr>
        <p:spPr bwMode="auto">
          <a:xfrm>
            <a:off x="3409950" y="4778375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68" name="Oval 16"/>
          <p:cNvSpPr>
            <a:spLocks noChangeArrowheads="1"/>
          </p:cNvSpPr>
          <p:nvPr/>
        </p:nvSpPr>
        <p:spPr bwMode="auto">
          <a:xfrm>
            <a:off x="3594100" y="4273550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69" name="Oval 17"/>
          <p:cNvSpPr>
            <a:spLocks noChangeArrowheads="1"/>
          </p:cNvSpPr>
          <p:nvPr/>
        </p:nvSpPr>
        <p:spPr bwMode="auto">
          <a:xfrm>
            <a:off x="3746500" y="4273550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70" name="Oval 18"/>
          <p:cNvSpPr>
            <a:spLocks noChangeArrowheads="1"/>
          </p:cNvSpPr>
          <p:nvPr/>
        </p:nvSpPr>
        <p:spPr bwMode="auto">
          <a:xfrm>
            <a:off x="3552825" y="3733800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71" name="Text Box 19"/>
          <p:cNvSpPr txBox="1">
            <a:spLocks noChangeArrowheads="1"/>
          </p:cNvSpPr>
          <p:nvPr/>
        </p:nvSpPr>
        <p:spPr bwMode="auto">
          <a:xfrm>
            <a:off x="4467225" y="3616325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</a:t>
            </a:r>
            <a:r>
              <a:rPr kumimoji="1" lang="en-US" altLang="ja-JP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3/2</a:t>
            </a:r>
            <a:endParaRPr kumimoji="1" lang="en-US" altLang="ja-JP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4772" name="Text Box 20"/>
          <p:cNvSpPr txBox="1">
            <a:spLocks noChangeArrowheads="1"/>
          </p:cNvSpPr>
          <p:nvPr/>
        </p:nvSpPr>
        <p:spPr bwMode="auto">
          <a:xfrm>
            <a:off x="4768850" y="2487613"/>
            <a:ext cx="546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</a:t>
            </a:r>
            <a:r>
              <a:rPr kumimoji="1" lang="en-US" altLang="ja-JP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7/2</a:t>
            </a:r>
            <a:endParaRPr kumimoji="1" lang="en-US" altLang="ja-JP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4773" name="Line 21"/>
          <p:cNvSpPr>
            <a:spLocks noChangeShapeType="1"/>
          </p:cNvSpPr>
          <p:nvPr/>
        </p:nvSpPr>
        <p:spPr bwMode="auto">
          <a:xfrm>
            <a:off x="2133600" y="434975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74" name="Oval 22"/>
          <p:cNvSpPr>
            <a:spLocks noChangeArrowheads="1"/>
          </p:cNvSpPr>
          <p:nvPr/>
        </p:nvSpPr>
        <p:spPr bwMode="auto">
          <a:xfrm>
            <a:off x="3705225" y="3733800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75" name="Oval 23"/>
          <p:cNvSpPr>
            <a:spLocks noChangeArrowheads="1"/>
          </p:cNvSpPr>
          <p:nvPr/>
        </p:nvSpPr>
        <p:spPr bwMode="auto">
          <a:xfrm>
            <a:off x="3870325" y="3733800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76" name="Line 24"/>
          <p:cNvSpPr>
            <a:spLocks noChangeShapeType="1"/>
          </p:cNvSpPr>
          <p:nvPr/>
        </p:nvSpPr>
        <p:spPr bwMode="auto">
          <a:xfrm>
            <a:off x="1757363" y="4852988"/>
            <a:ext cx="10112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77" name="Oval 25"/>
          <p:cNvSpPr>
            <a:spLocks noChangeArrowheads="1"/>
          </p:cNvSpPr>
          <p:nvPr/>
        </p:nvSpPr>
        <p:spPr bwMode="auto">
          <a:xfrm>
            <a:off x="1968500" y="4784725"/>
            <a:ext cx="125413" cy="1254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78" name="Oval 26"/>
          <p:cNvSpPr>
            <a:spLocks noChangeArrowheads="1"/>
          </p:cNvSpPr>
          <p:nvPr/>
        </p:nvSpPr>
        <p:spPr bwMode="auto">
          <a:xfrm>
            <a:off x="2133600" y="4784725"/>
            <a:ext cx="125413" cy="1254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79" name="Oval 27"/>
          <p:cNvSpPr>
            <a:spLocks noChangeArrowheads="1"/>
          </p:cNvSpPr>
          <p:nvPr/>
        </p:nvSpPr>
        <p:spPr bwMode="auto">
          <a:xfrm>
            <a:off x="2616200" y="4784725"/>
            <a:ext cx="125413" cy="1254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80" name="Oval 28"/>
          <p:cNvSpPr>
            <a:spLocks noChangeArrowheads="1"/>
          </p:cNvSpPr>
          <p:nvPr/>
        </p:nvSpPr>
        <p:spPr bwMode="auto">
          <a:xfrm>
            <a:off x="2451100" y="4784725"/>
            <a:ext cx="125413" cy="1254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81" name="Oval 29"/>
          <p:cNvSpPr>
            <a:spLocks noChangeArrowheads="1"/>
          </p:cNvSpPr>
          <p:nvPr/>
        </p:nvSpPr>
        <p:spPr bwMode="auto">
          <a:xfrm>
            <a:off x="2286000" y="4784725"/>
            <a:ext cx="125413" cy="1254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82" name="Line 30"/>
          <p:cNvSpPr>
            <a:spLocks noChangeShapeType="1"/>
          </p:cNvSpPr>
          <p:nvPr/>
        </p:nvSpPr>
        <p:spPr bwMode="auto">
          <a:xfrm>
            <a:off x="3392488" y="4840288"/>
            <a:ext cx="10112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83" name="Oval 31"/>
          <p:cNvSpPr>
            <a:spLocks noChangeArrowheads="1"/>
          </p:cNvSpPr>
          <p:nvPr/>
        </p:nvSpPr>
        <p:spPr bwMode="auto">
          <a:xfrm>
            <a:off x="1800225" y="4787900"/>
            <a:ext cx="125413" cy="1254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84" name="Oval 32"/>
          <p:cNvSpPr>
            <a:spLocks noChangeArrowheads="1"/>
          </p:cNvSpPr>
          <p:nvPr/>
        </p:nvSpPr>
        <p:spPr bwMode="auto">
          <a:xfrm>
            <a:off x="4038600" y="3740150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85" name="Line 33"/>
          <p:cNvSpPr>
            <a:spLocks noChangeShapeType="1"/>
          </p:cNvSpPr>
          <p:nvPr/>
        </p:nvSpPr>
        <p:spPr bwMode="auto">
          <a:xfrm>
            <a:off x="1946275" y="3798888"/>
            <a:ext cx="711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86" name="Line 34"/>
          <p:cNvSpPr>
            <a:spLocks noChangeShapeType="1"/>
          </p:cNvSpPr>
          <p:nvPr/>
        </p:nvSpPr>
        <p:spPr bwMode="auto">
          <a:xfrm>
            <a:off x="1511300" y="2643188"/>
            <a:ext cx="1346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87" name="Oval 35"/>
          <p:cNvSpPr>
            <a:spLocks noChangeArrowheads="1"/>
          </p:cNvSpPr>
          <p:nvPr/>
        </p:nvSpPr>
        <p:spPr bwMode="auto">
          <a:xfrm>
            <a:off x="2174875" y="4276725"/>
            <a:ext cx="125413" cy="1254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88" name="Oval 36"/>
          <p:cNvSpPr>
            <a:spLocks noChangeArrowheads="1"/>
          </p:cNvSpPr>
          <p:nvPr/>
        </p:nvSpPr>
        <p:spPr bwMode="auto">
          <a:xfrm>
            <a:off x="2330450" y="4276725"/>
            <a:ext cx="125413" cy="1254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89" name="Oval 39"/>
          <p:cNvSpPr>
            <a:spLocks noChangeArrowheads="1"/>
          </p:cNvSpPr>
          <p:nvPr/>
        </p:nvSpPr>
        <p:spPr bwMode="auto">
          <a:xfrm>
            <a:off x="2312988" y="3729038"/>
            <a:ext cx="125412" cy="12541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90" name="Oval 40"/>
          <p:cNvSpPr>
            <a:spLocks noChangeArrowheads="1"/>
          </p:cNvSpPr>
          <p:nvPr/>
        </p:nvSpPr>
        <p:spPr bwMode="auto">
          <a:xfrm>
            <a:off x="2465388" y="3729038"/>
            <a:ext cx="125412" cy="12541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92" name="Text Box 42"/>
          <p:cNvSpPr txBox="1">
            <a:spLocks noChangeArrowheads="1"/>
          </p:cNvSpPr>
          <p:nvPr/>
        </p:nvSpPr>
        <p:spPr bwMode="auto">
          <a:xfrm>
            <a:off x="2741613" y="3048000"/>
            <a:ext cx="649287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N=20</a:t>
            </a:r>
          </a:p>
        </p:txBody>
      </p:sp>
      <p:grpSp>
        <p:nvGrpSpPr>
          <p:cNvPr id="74793" name="Group 81"/>
          <p:cNvGrpSpPr>
            <a:grpSpLocks/>
          </p:cNvGrpSpPr>
          <p:nvPr/>
        </p:nvGrpSpPr>
        <p:grpSpPr bwMode="auto">
          <a:xfrm>
            <a:off x="5800725" y="3367088"/>
            <a:ext cx="3343275" cy="2500312"/>
            <a:chOff x="2078" y="633"/>
            <a:chExt cx="2106" cy="1575"/>
          </a:xfrm>
        </p:grpSpPr>
        <p:graphicFrame>
          <p:nvGraphicFramePr>
            <p:cNvPr id="74796" name="Object 82"/>
            <p:cNvGraphicFramePr>
              <a:graphicFrameLocks noChangeAspect="1"/>
            </p:cNvGraphicFramePr>
            <p:nvPr/>
          </p:nvGraphicFramePr>
          <p:xfrm>
            <a:off x="2160" y="780"/>
            <a:ext cx="1968" cy="14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83" name="Photo Editor Photo" r:id="rId5" imgW="11860280" imgH="8609524" progId="MSPhotoEd.3">
                    <p:embed/>
                  </p:oleObj>
                </mc:Choice>
                <mc:Fallback>
                  <p:oleObj name="Photo Editor Photo" r:id="rId5" imgW="11860280" imgH="8609524" progId="MSPhotoEd.3">
                    <p:embed/>
                    <p:pic>
                      <p:nvPicPr>
                        <p:cNvPr id="74796" name="Object 8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0" y="780"/>
                          <a:ext cx="1968" cy="14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4797" name="Text Box 83"/>
            <p:cNvSpPr txBox="1">
              <a:spLocks noChangeArrowheads="1"/>
            </p:cNvSpPr>
            <p:nvPr/>
          </p:nvSpPr>
          <p:spPr bwMode="auto">
            <a:xfrm>
              <a:off x="2332" y="2044"/>
              <a:ext cx="1852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    12        16        20        24      </a:t>
              </a:r>
              <a:r>
                <a:rPr kumimoji="0" lang="en-US" altLang="de-DE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    </a:t>
              </a:r>
              <a:endPara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4798" name="Rectangle 84"/>
            <p:cNvSpPr>
              <a:spLocks noChangeArrowheads="1"/>
            </p:cNvSpPr>
            <p:nvPr/>
          </p:nvSpPr>
          <p:spPr bwMode="auto">
            <a:xfrm rot="-5400000">
              <a:off x="1736" y="1304"/>
              <a:ext cx="87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E(</a:t>
              </a:r>
              <a:r>
                <a:rPr kumimoji="0" lang="fr-FR" altLang="de-DE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fr-FR" altLang="de-DE" sz="20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n-US" altLang="de-DE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) [MeV] </a:t>
              </a:r>
            </a:p>
          </p:txBody>
        </p:sp>
        <p:sp>
          <p:nvSpPr>
            <p:cNvPr id="74799" name="Rectangle 85"/>
            <p:cNvSpPr>
              <a:spLocks noChangeArrowheads="1"/>
            </p:cNvSpPr>
            <p:nvPr/>
          </p:nvSpPr>
          <p:spPr bwMode="auto">
            <a:xfrm>
              <a:off x="3106" y="633"/>
              <a:ext cx="44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N=20</a:t>
              </a:r>
            </a:p>
          </p:txBody>
        </p:sp>
        <p:sp>
          <p:nvSpPr>
            <p:cNvPr id="74800" name="Line 86"/>
            <p:cNvSpPr>
              <a:spLocks noChangeShapeType="1"/>
            </p:cNvSpPr>
            <p:nvPr/>
          </p:nvSpPr>
          <p:spPr bwMode="auto">
            <a:xfrm>
              <a:off x="3311" y="830"/>
              <a:ext cx="1" cy="11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4801" name="Line 87"/>
            <p:cNvSpPr>
              <a:spLocks noChangeShapeType="1"/>
            </p:cNvSpPr>
            <p:nvPr/>
          </p:nvSpPr>
          <p:spPr bwMode="auto">
            <a:xfrm flipV="1">
              <a:off x="2352" y="2016"/>
              <a:ext cx="1776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4802" name="Line 88"/>
            <p:cNvSpPr>
              <a:spLocks noChangeShapeType="1"/>
            </p:cNvSpPr>
            <p:nvPr/>
          </p:nvSpPr>
          <p:spPr bwMode="auto">
            <a:xfrm flipV="1">
              <a:off x="2352" y="672"/>
              <a:ext cx="0" cy="13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4794" name="Picture 89" descr="n=20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725488"/>
            <a:ext cx="2644775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95" name="Picture 91" descr="Grevy06-3-spheric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1295400"/>
            <a:ext cx="3714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544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de-DE" dirty="0" smtClean="0"/>
              <a:t>Monopole-interaction of the tensor force</a:t>
            </a:r>
            <a:br>
              <a:rPr lang="en-US" altLang="de-DE" dirty="0" smtClean="0"/>
            </a:br>
            <a:r>
              <a:rPr lang="en-US" altLang="de-DE" sz="1400" dirty="0" smtClean="0">
                <a:solidFill>
                  <a:schemeClr val="tx1"/>
                </a:solidFill>
              </a:rPr>
              <a:t>Experimental evidence of the magic number</a:t>
            </a:r>
            <a:endParaRPr lang="en-US" altLang="de-DE" dirty="0" smtClean="0">
              <a:solidFill>
                <a:schemeClr val="tx1"/>
              </a:solidFill>
            </a:endParaRPr>
          </a:p>
        </p:txBody>
      </p:sp>
      <p:graphicFrame>
        <p:nvGraphicFramePr>
          <p:cNvPr id="75813" name="Object 39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1828800"/>
          <a:ext cx="661988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6" name="Equation" r:id="rId3" imgW="330057" imgH="241195" progId="Equation.3">
                  <p:embed/>
                </p:oleObj>
              </mc:Choice>
              <mc:Fallback>
                <p:oleObj name="Equation" r:id="rId3" imgW="330057" imgH="241195" progId="Equation.3">
                  <p:embed/>
                  <p:pic>
                    <p:nvPicPr>
                      <p:cNvPr id="75813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28800"/>
                        <a:ext cx="661988" cy="48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6629400" y="319088"/>
            <a:ext cx="649288" cy="2444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N=20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4478338" y="4122738"/>
            <a:ext cx="661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</a:t>
            </a:r>
            <a:r>
              <a:rPr kumimoji="1" lang="en-US" altLang="ja-JP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1/2</a:t>
            </a:r>
            <a:endParaRPr kumimoji="1" lang="en-US" altLang="ja-JP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4546600" y="46863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</a:t>
            </a:r>
            <a:r>
              <a:rPr kumimoji="1" lang="en-US" altLang="ja-JP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5/2</a:t>
            </a:r>
            <a:endParaRPr kumimoji="1" lang="en-US" altLang="ja-JP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2081213" y="5068888"/>
            <a:ext cx="1946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34" charset="-128"/>
                <a:cs typeface="Arial" panose="020B0604020202020204" pitchFamily="34" charset="0"/>
              </a:rPr>
              <a:t>p                    n</a:t>
            </a:r>
            <a:endParaRPr kumimoji="1" lang="en-US" altLang="ja-JP" sz="20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5783" name="Line 7"/>
          <p:cNvSpPr>
            <a:spLocks noChangeShapeType="1"/>
          </p:cNvSpPr>
          <p:nvPr/>
        </p:nvSpPr>
        <p:spPr bwMode="auto">
          <a:xfrm>
            <a:off x="3556000" y="4337050"/>
            <a:ext cx="3683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784" name="Line 8"/>
          <p:cNvSpPr>
            <a:spLocks noChangeShapeType="1"/>
          </p:cNvSpPr>
          <p:nvPr/>
        </p:nvSpPr>
        <p:spPr bwMode="auto">
          <a:xfrm>
            <a:off x="3514725" y="3797300"/>
            <a:ext cx="711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785" name="Line 9"/>
          <p:cNvSpPr>
            <a:spLocks noChangeShapeType="1"/>
          </p:cNvSpPr>
          <p:nvPr/>
        </p:nvSpPr>
        <p:spPr bwMode="auto">
          <a:xfrm>
            <a:off x="3324225" y="2665413"/>
            <a:ext cx="1346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786" name="Oval 10"/>
          <p:cNvSpPr>
            <a:spLocks noChangeArrowheads="1"/>
          </p:cNvSpPr>
          <p:nvPr/>
        </p:nvSpPr>
        <p:spPr bwMode="auto">
          <a:xfrm>
            <a:off x="4095750" y="4778375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787" name="Oval 11"/>
          <p:cNvSpPr>
            <a:spLocks noChangeArrowheads="1"/>
          </p:cNvSpPr>
          <p:nvPr/>
        </p:nvSpPr>
        <p:spPr bwMode="auto">
          <a:xfrm>
            <a:off x="4260850" y="4778375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788" name="Oval 12"/>
          <p:cNvSpPr>
            <a:spLocks noChangeArrowheads="1"/>
          </p:cNvSpPr>
          <p:nvPr/>
        </p:nvSpPr>
        <p:spPr bwMode="auto">
          <a:xfrm>
            <a:off x="3930650" y="4778375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789" name="Oval 13"/>
          <p:cNvSpPr>
            <a:spLocks noChangeArrowheads="1"/>
          </p:cNvSpPr>
          <p:nvPr/>
        </p:nvSpPr>
        <p:spPr bwMode="auto">
          <a:xfrm>
            <a:off x="3752850" y="4778375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790" name="Oval 14"/>
          <p:cNvSpPr>
            <a:spLocks noChangeArrowheads="1"/>
          </p:cNvSpPr>
          <p:nvPr/>
        </p:nvSpPr>
        <p:spPr bwMode="auto">
          <a:xfrm>
            <a:off x="3575050" y="4778375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791" name="Oval 15"/>
          <p:cNvSpPr>
            <a:spLocks noChangeArrowheads="1"/>
          </p:cNvSpPr>
          <p:nvPr/>
        </p:nvSpPr>
        <p:spPr bwMode="auto">
          <a:xfrm>
            <a:off x="3409950" y="4778375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792" name="Oval 16"/>
          <p:cNvSpPr>
            <a:spLocks noChangeArrowheads="1"/>
          </p:cNvSpPr>
          <p:nvPr/>
        </p:nvSpPr>
        <p:spPr bwMode="auto">
          <a:xfrm>
            <a:off x="3594100" y="4273550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793" name="Oval 17"/>
          <p:cNvSpPr>
            <a:spLocks noChangeArrowheads="1"/>
          </p:cNvSpPr>
          <p:nvPr/>
        </p:nvSpPr>
        <p:spPr bwMode="auto">
          <a:xfrm>
            <a:off x="3746500" y="4273550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794" name="Oval 18"/>
          <p:cNvSpPr>
            <a:spLocks noChangeArrowheads="1"/>
          </p:cNvSpPr>
          <p:nvPr/>
        </p:nvSpPr>
        <p:spPr bwMode="auto">
          <a:xfrm>
            <a:off x="3552825" y="3733800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795" name="Text Box 19"/>
          <p:cNvSpPr txBox="1">
            <a:spLocks noChangeArrowheads="1"/>
          </p:cNvSpPr>
          <p:nvPr/>
        </p:nvSpPr>
        <p:spPr bwMode="auto">
          <a:xfrm>
            <a:off x="4467225" y="3616325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</a:t>
            </a:r>
            <a:r>
              <a:rPr kumimoji="1" lang="en-US" altLang="ja-JP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3/2</a:t>
            </a:r>
            <a:endParaRPr kumimoji="1" lang="en-US" altLang="ja-JP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5796" name="Text Box 20"/>
          <p:cNvSpPr txBox="1">
            <a:spLocks noChangeArrowheads="1"/>
          </p:cNvSpPr>
          <p:nvPr/>
        </p:nvSpPr>
        <p:spPr bwMode="auto">
          <a:xfrm>
            <a:off x="4768850" y="2487613"/>
            <a:ext cx="546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</a:t>
            </a:r>
            <a:r>
              <a:rPr kumimoji="1" lang="en-US" altLang="ja-JP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7/2</a:t>
            </a:r>
            <a:endParaRPr kumimoji="1" lang="en-US" altLang="ja-JP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5797" name="Line 21"/>
          <p:cNvSpPr>
            <a:spLocks noChangeShapeType="1"/>
          </p:cNvSpPr>
          <p:nvPr/>
        </p:nvSpPr>
        <p:spPr bwMode="auto">
          <a:xfrm>
            <a:off x="2133600" y="434975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798" name="Oval 22"/>
          <p:cNvSpPr>
            <a:spLocks noChangeArrowheads="1"/>
          </p:cNvSpPr>
          <p:nvPr/>
        </p:nvSpPr>
        <p:spPr bwMode="auto">
          <a:xfrm>
            <a:off x="3705225" y="3733800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799" name="Oval 23"/>
          <p:cNvSpPr>
            <a:spLocks noChangeArrowheads="1"/>
          </p:cNvSpPr>
          <p:nvPr/>
        </p:nvSpPr>
        <p:spPr bwMode="auto">
          <a:xfrm>
            <a:off x="3870325" y="3733800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800" name="Line 24"/>
          <p:cNvSpPr>
            <a:spLocks noChangeShapeType="1"/>
          </p:cNvSpPr>
          <p:nvPr/>
        </p:nvSpPr>
        <p:spPr bwMode="auto">
          <a:xfrm>
            <a:off x="1757363" y="4852988"/>
            <a:ext cx="10112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801" name="Oval 25"/>
          <p:cNvSpPr>
            <a:spLocks noChangeArrowheads="1"/>
          </p:cNvSpPr>
          <p:nvPr/>
        </p:nvSpPr>
        <p:spPr bwMode="auto">
          <a:xfrm>
            <a:off x="1968500" y="4784725"/>
            <a:ext cx="125413" cy="1254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802" name="Oval 26"/>
          <p:cNvSpPr>
            <a:spLocks noChangeArrowheads="1"/>
          </p:cNvSpPr>
          <p:nvPr/>
        </p:nvSpPr>
        <p:spPr bwMode="auto">
          <a:xfrm>
            <a:off x="2133600" y="4784725"/>
            <a:ext cx="125413" cy="1254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803" name="Oval 27"/>
          <p:cNvSpPr>
            <a:spLocks noChangeArrowheads="1"/>
          </p:cNvSpPr>
          <p:nvPr/>
        </p:nvSpPr>
        <p:spPr bwMode="auto">
          <a:xfrm>
            <a:off x="2616200" y="4784725"/>
            <a:ext cx="125413" cy="1254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804" name="Oval 28"/>
          <p:cNvSpPr>
            <a:spLocks noChangeArrowheads="1"/>
          </p:cNvSpPr>
          <p:nvPr/>
        </p:nvSpPr>
        <p:spPr bwMode="auto">
          <a:xfrm>
            <a:off x="2451100" y="4784725"/>
            <a:ext cx="125413" cy="1254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805" name="Oval 29"/>
          <p:cNvSpPr>
            <a:spLocks noChangeArrowheads="1"/>
          </p:cNvSpPr>
          <p:nvPr/>
        </p:nvSpPr>
        <p:spPr bwMode="auto">
          <a:xfrm>
            <a:off x="2286000" y="4784725"/>
            <a:ext cx="125413" cy="1254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806" name="Line 30"/>
          <p:cNvSpPr>
            <a:spLocks noChangeShapeType="1"/>
          </p:cNvSpPr>
          <p:nvPr/>
        </p:nvSpPr>
        <p:spPr bwMode="auto">
          <a:xfrm>
            <a:off x="3392488" y="4840288"/>
            <a:ext cx="10112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807" name="Oval 31"/>
          <p:cNvSpPr>
            <a:spLocks noChangeArrowheads="1"/>
          </p:cNvSpPr>
          <p:nvPr/>
        </p:nvSpPr>
        <p:spPr bwMode="auto">
          <a:xfrm>
            <a:off x="1800225" y="4787900"/>
            <a:ext cx="125413" cy="1254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808" name="Oval 32"/>
          <p:cNvSpPr>
            <a:spLocks noChangeArrowheads="1"/>
          </p:cNvSpPr>
          <p:nvPr/>
        </p:nvSpPr>
        <p:spPr bwMode="auto">
          <a:xfrm>
            <a:off x="4038600" y="3740150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809" name="Line 33"/>
          <p:cNvSpPr>
            <a:spLocks noChangeShapeType="1"/>
          </p:cNvSpPr>
          <p:nvPr/>
        </p:nvSpPr>
        <p:spPr bwMode="auto">
          <a:xfrm>
            <a:off x="1946275" y="3798888"/>
            <a:ext cx="711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810" name="Line 34"/>
          <p:cNvSpPr>
            <a:spLocks noChangeShapeType="1"/>
          </p:cNvSpPr>
          <p:nvPr/>
        </p:nvSpPr>
        <p:spPr bwMode="auto">
          <a:xfrm>
            <a:off x="1511300" y="2643188"/>
            <a:ext cx="1346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811" name="Oval 35"/>
          <p:cNvSpPr>
            <a:spLocks noChangeArrowheads="1"/>
          </p:cNvSpPr>
          <p:nvPr/>
        </p:nvSpPr>
        <p:spPr bwMode="auto">
          <a:xfrm>
            <a:off x="2174875" y="4276725"/>
            <a:ext cx="125413" cy="1254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812" name="Oval 36"/>
          <p:cNvSpPr>
            <a:spLocks noChangeArrowheads="1"/>
          </p:cNvSpPr>
          <p:nvPr/>
        </p:nvSpPr>
        <p:spPr bwMode="auto">
          <a:xfrm>
            <a:off x="2330450" y="4276725"/>
            <a:ext cx="125413" cy="1254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814" name="Text Box 40"/>
          <p:cNvSpPr txBox="1">
            <a:spLocks noChangeArrowheads="1"/>
          </p:cNvSpPr>
          <p:nvPr/>
        </p:nvSpPr>
        <p:spPr bwMode="auto">
          <a:xfrm>
            <a:off x="2741613" y="3048000"/>
            <a:ext cx="649287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N=20</a:t>
            </a:r>
          </a:p>
        </p:txBody>
      </p:sp>
      <p:grpSp>
        <p:nvGrpSpPr>
          <p:cNvPr id="75815" name="Group 79"/>
          <p:cNvGrpSpPr>
            <a:grpSpLocks/>
          </p:cNvGrpSpPr>
          <p:nvPr/>
        </p:nvGrpSpPr>
        <p:grpSpPr bwMode="auto">
          <a:xfrm>
            <a:off x="5800725" y="3367088"/>
            <a:ext cx="3343275" cy="2500312"/>
            <a:chOff x="2078" y="633"/>
            <a:chExt cx="2106" cy="1575"/>
          </a:xfrm>
        </p:grpSpPr>
        <p:graphicFrame>
          <p:nvGraphicFramePr>
            <p:cNvPr id="75818" name="Object 80"/>
            <p:cNvGraphicFramePr>
              <a:graphicFrameLocks noChangeAspect="1"/>
            </p:cNvGraphicFramePr>
            <p:nvPr/>
          </p:nvGraphicFramePr>
          <p:xfrm>
            <a:off x="2160" y="780"/>
            <a:ext cx="1968" cy="14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07" name="Photo Editor Photo" r:id="rId5" imgW="11860280" imgH="8609524" progId="MSPhotoEd.3">
                    <p:embed/>
                  </p:oleObj>
                </mc:Choice>
                <mc:Fallback>
                  <p:oleObj name="Photo Editor Photo" r:id="rId5" imgW="11860280" imgH="8609524" progId="MSPhotoEd.3">
                    <p:embed/>
                    <p:pic>
                      <p:nvPicPr>
                        <p:cNvPr id="75818" name="Object 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0" y="780"/>
                          <a:ext cx="1968" cy="14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5819" name="Text Box 81"/>
            <p:cNvSpPr txBox="1">
              <a:spLocks noChangeArrowheads="1"/>
            </p:cNvSpPr>
            <p:nvPr/>
          </p:nvSpPr>
          <p:spPr bwMode="auto">
            <a:xfrm>
              <a:off x="2332" y="2044"/>
              <a:ext cx="1852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    12        16        20        24      </a:t>
              </a:r>
              <a:r>
                <a:rPr kumimoji="0" lang="en-US" altLang="de-DE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    </a:t>
              </a:r>
              <a:endPara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5820" name="Rectangle 82"/>
            <p:cNvSpPr>
              <a:spLocks noChangeArrowheads="1"/>
            </p:cNvSpPr>
            <p:nvPr/>
          </p:nvSpPr>
          <p:spPr bwMode="auto">
            <a:xfrm rot="-5400000">
              <a:off x="1736" y="1304"/>
              <a:ext cx="87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E(</a:t>
              </a:r>
              <a:r>
                <a:rPr kumimoji="0" lang="fr-FR" altLang="de-DE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fr-FR" altLang="de-DE" sz="20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n-US" altLang="de-DE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) [MeV] </a:t>
              </a:r>
            </a:p>
          </p:txBody>
        </p:sp>
        <p:sp>
          <p:nvSpPr>
            <p:cNvPr id="75821" name="Rectangle 83"/>
            <p:cNvSpPr>
              <a:spLocks noChangeArrowheads="1"/>
            </p:cNvSpPr>
            <p:nvPr/>
          </p:nvSpPr>
          <p:spPr bwMode="auto">
            <a:xfrm>
              <a:off x="3106" y="633"/>
              <a:ext cx="44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N=20</a:t>
              </a:r>
            </a:p>
          </p:txBody>
        </p:sp>
        <p:sp>
          <p:nvSpPr>
            <p:cNvPr id="75822" name="Line 84"/>
            <p:cNvSpPr>
              <a:spLocks noChangeShapeType="1"/>
            </p:cNvSpPr>
            <p:nvPr/>
          </p:nvSpPr>
          <p:spPr bwMode="auto">
            <a:xfrm>
              <a:off x="3311" y="830"/>
              <a:ext cx="1" cy="11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5823" name="Line 85"/>
            <p:cNvSpPr>
              <a:spLocks noChangeShapeType="1"/>
            </p:cNvSpPr>
            <p:nvPr/>
          </p:nvSpPr>
          <p:spPr bwMode="auto">
            <a:xfrm flipV="1">
              <a:off x="2352" y="2016"/>
              <a:ext cx="1776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5824" name="Line 86"/>
            <p:cNvSpPr>
              <a:spLocks noChangeShapeType="1"/>
            </p:cNvSpPr>
            <p:nvPr/>
          </p:nvSpPr>
          <p:spPr bwMode="auto">
            <a:xfrm flipV="1">
              <a:off x="2352" y="672"/>
              <a:ext cx="0" cy="13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5816" name="Picture 87" descr="n=20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725488"/>
            <a:ext cx="2644775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17" name="Picture 89" descr="Grevy06-3-spheric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1654175"/>
            <a:ext cx="3714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99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Shell structure far away from stability</a:t>
            </a:r>
            <a:endParaRPr lang="en-US" altLang="de-DE" smtClean="0">
              <a:cs typeface="Times New Roman" panose="02020603050405020304" pitchFamily="18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1227138"/>
            <a:ext cx="6764337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979613" y="2371725"/>
            <a:ext cx="5740400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Char char="•"/>
              <a:tabLst/>
              <a:defRPr/>
            </a:pPr>
            <a:r>
              <a:rPr kumimoji="0" lang="en-US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Introduction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Char char="•"/>
              <a:tabLst/>
              <a:defRPr/>
            </a:pP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Shell structure of super-heavy nuclei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50000"/>
              <a:buFontTx/>
              <a:buChar char="•"/>
              <a:tabLst/>
              <a:defRPr/>
            </a:pP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Nuclear structure of </a:t>
            </a:r>
            <a:r>
              <a:rPr kumimoji="0" lang="en-US" alt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transfermium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elements  (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de-DE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250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Fm, </a:t>
            </a:r>
            <a:r>
              <a:rPr kumimoji="0" lang="en-US" altLang="de-DE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254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No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50000"/>
              <a:buFontTx/>
              <a:buChar char="•"/>
              <a:tabLst/>
              <a:defRPr/>
            </a:pP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deformed shell model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Char char="•"/>
              <a:tabLst/>
              <a:defRPr/>
            </a:pP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Nuclear shell model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50000"/>
              <a:buFontTx/>
              <a:buChar char="•"/>
              <a:tabLst/>
              <a:defRPr/>
            </a:pP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classical anomalies: </a:t>
            </a:r>
            <a:r>
              <a:rPr kumimoji="0" lang="en-US" altLang="de-DE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11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Be, </a:t>
            </a:r>
            <a:r>
              <a:rPr kumimoji="0" lang="en-US" altLang="de-DE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11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Li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50000"/>
              <a:buFontTx/>
              <a:buChar char="•"/>
              <a:tabLst/>
              <a:defRPr/>
            </a:pP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experimental results of the deuteron</a:t>
            </a:r>
            <a:endParaRPr kumimoji="0" lang="en-US" alt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50000"/>
              <a:buFontTx/>
              <a:buChar char="•"/>
              <a:tabLst/>
              <a:defRPr/>
            </a:pP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Monopole interaction of the tensor force</a:t>
            </a:r>
            <a:endParaRPr kumimoji="0" lang="en-US" alt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50000"/>
              <a:buFontTx/>
              <a:buChar char="•"/>
              <a:tabLst/>
              <a:defRPr/>
            </a:pP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Nuclei around N=20: </a:t>
            </a:r>
            <a:r>
              <a:rPr kumimoji="0" lang="en-US" altLang="de-DE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40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Ca, </a:t>
            </a:r>
            <a:r>
              <a:rPr kumimoji="0" lang="en-US" altLang="de-DE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38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Ar, </a:t>
            </a:r>
            <a:r>
              <a:rPr kumimoji="0" lang="en-US" altLang="de-DE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36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S, </a:t>
            </a:r>
            <a:r>
              <a:rPr kumimoji="0" lang="en-US" altLang="de-DE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34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Si, </a:t>
            </a:r>
            <a:r>
              <a:rPr kumimoji="0" lang="en-US" altLang="de-DE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32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Mg, </a:t>
            </a:r>
            <a:r>
              <a:rPr kumimoji="0" lang="en-US" altLang="de-DE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30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Ne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50000"/>
              <a:buFontTx/>
              <a:buChar char="•"/>
              <a:tabLst/>
              <a:defRPr/>
            </a:pP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Nuclei around N=28: </a:t>
            </a:r>
            <a:r>
              <a:rPr kumimoji="0" lang="en-US" altLang="de-DE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48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Ca, </a:t>
            </a:r>
            <a:r>
              <a:rPr kumimoji="0" lang="en-US" altLang="de-DE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46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Ar, </a:t>
            </a:r>
            <a:r>
              <a:rPr kumimoji="0" lang="en-US" altLang="de-DE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44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50000"/>
              <a:buFontTx/>
              <a:buChar char="•"/>
              <a:tabLst/>
              <a:defRPr/>
            </a:pP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Neutron-proton pairing in </a:t>
            </a:r>
            <a:r>
              <a:rPr kumimoji="0" lang="en-US" altLang="de-DE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92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Char char="•"/>
              <a:tabLst/>
              <a:defRPr/>
            </a:pP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Summary and outlook</a:t>
            </a:r>
            <a:endParaRPr kumimoji="0" lang="el-GR" alt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08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de-DE" dirty="0" smtClean="0"/>
              <a:t>Monopole-interaction of the tensor force</a:t>
            </a:r>
            <a:br>
              <a:rPr lang="en-US" altLang="de-DE" dirty="0" smtClean="0"/>
            </a:br>
            <a:r>
              <a:rPr lang="en-US" altLang="de-DE" sz="1400" dirty="0" smtClean="0">
                <a:solidFill>
                  <a:schemeClr val="tx1"/>
                </a:solidFill>
              </a:rPr>
              <a:t>Experimental evidence of the magic number</a:t>
            </a:r>
            <a:endParaRPr lang="en-US" altLang="de-DE" dirty="0" smtClean="0">
              <a:solidFill>
                <a:schemeClr val="tx1"/>
              </a:solidFill>
            </a:endParaRPr>
          </a:p>
        </p:txBody>
      </p:sp>
      <p:graphicFrame>
        <p:nvGraphicFramePr>
          <p:cNvPr id="76835" name="Object 37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1827213"/>
          <a:ext cx="712788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0" name="Equation" r:id="rId3" imgW="355446" imgH="241195" progId="Equation.3">
                  <p:embed/>
                </p:oleObj>
              </mc:Choice>
              <mc:Fallback>
                <p:oleObj name="Equation" r:id="rId3" imgW="355446" imgH="241195" progId="Equation.3">
                  <p:embed/>
                  <p:pic>
                    <p:nvPicPr>
                      <p:cNvPr id="76835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27213"/>
                        <a:ext cx="712788" cy="484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6629400" y="319088"/>
            <a:ext cx="649288" cy="2444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N=20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4478338" y="4122738"/>
            <a:ext cx="661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</a:t>
            </a:r>
            <a:r>
              <a:rPr kumimoji="1" lang="en-US" altLang="ja-JP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1/2</a:t>
            </a:r>
            <a:endParaRPr kumimoji="1" lang="en-US" altLang="ja-JP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4546600" y="46863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</a:t>
            </a:r>
            <a:r>
              <a:rPr kumimoji="1" lang="en-US" altLang="ja-JP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5/2</a:t>
            </a:r>
            <a:endParaRPr kumimoji="1" lang="en-US" altLang="ja-JP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2081213" y="5068888"/>
            <a:ext cx="1946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34" charset="-128"/>
                <a:cs typeface="Arial" panose="020B0604020202020204" pitchFamily="34" charset="0"/>
              </a:rPr>
              <a:t>p                    n</a:t>
            </a:r>
            <a:endParaRPr kumimoji="1" lang="en-US" altLang="ja-JP" sz="20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6807" name="Line 7"/>
          <p:cNvSpPr>
            <a:spLocks noChangeShapeType="1"/>
          </p:cNvSpPr>
          <p:nvPr/>
        </p:nvSpPr>
        <p:spPr bwMode="auto">
          <a:xfrm>
            <a:off x="3556000" y="4337050"/>
            <a:ext cx="3683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808" name="Line 8"/>
          <p:cNvSpPr>
            <a:spLocks noChangeShapeType="1"/>
          </p:cNvSpPr>
          <p:nvPr/>
        </p:nvSpPr>
        <p:spPr bwMode="auto">
          <a:xfrm>
            <a:off x="3514725" y="3797300"/>
            <a:ext cx="711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809" name="Line 9"/>
          <p:cNvSpPr>
            <a:spLocks noChangeShapeType="1"/>
          </p:cNvSpPr>
          <p:nvPr/>
        </p:nvSpPr>
        <p:spPr bwMode="auto">
          <a:xfrm>
            <a:off x="3324225" y="2665413"/>
            <a:ext cx="1346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810" name="Oval 10"/>
          <p:cNvSpPr>
            <a:spLocks noChangeArrowheads="1"/>
          </p:cNvSpPr>
          <p:nvPr/>
        </p:nvSpPr>
        <p:spPr bwMode="auto">
          <a:xfrm>
            <a:off x="4095750" y="4778375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811" name="Oval 11"/>
          <p:cNvSpPr>
            <a:spLocks noChangeArrowheads="1"/>
          </p:cNvSpPr>
          <p:nvPr/>
        </p:nvSpPr>
        <p:spPr bwMode="auto">
          <a:xfrm>
            <a:off x="4260850" y="4778375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812" name="Oval 12"/>
          <p:cNvSpPr>
            <a:spLocks noChangeArrowheads="1"/>
          </p:cNvSpPr>
          <p:nvPr/>
        </p:nvSpPr>
        <p:spPr bwMode="auto">
          <a:xfrm>
            <a:off x="3930650" y="4778375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813" name="Oval 13"/>
          <p:cNvSpPr>
            <a:spLocks noChangeArrowheads="1"/>
          </p:cNvSpPr>
          <p:nvPr/>
        </p:nvSpPr>
        <p:spPr bwMode="auto">
          <a:xfrm>
            <a:off x="3752850" y="4778375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814" name="Oval 14"/>
          <p:cNvSpPr>
            <a:spLocks noChangeArrowheads="1"/>
          </p:cNvSpPr>
          <p:nvPr/>
        </p:nvSpPr>
        <p:spPr bwMode="auto">
          <a:xfrm>
            <a:off x="3575050" y="4778375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815" name="Oval 15"/>
          <p:cNvSpPr>
            <a:spLocks noChangeArrowheads="1"/>
          </p:cNvSpPr>
          <p:nvPr/>
        </p:nvSpPr>
        <p:spPr bwMode="auto">
          <a:xfrm>
            <a:off x="3409950" y="4778375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816" name="Oval 16"/>
          <p:cNvSpPr>
            <a:spLocks noChangeArrowheads="1"/>
          </p:cNvSpPr>
          <p:nvPr/>
        </p:nvSpPr>
        <p:spPr bwMode="auto">
          <a:xfrm>
            <a:off x="3594100" y="4273550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817" name="Oval 17"/>
          <p:cNvSpPr>
            <a:spLocks noChangeArrowheads="1"/>
          </p:cNvSpPr>
          <p:nvPr/>
        </p:nvSpPr>
        <p:spPr bwMode="auto">
          <a:xfrm>
            <a:off x="3746500" y="4273550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818" name="Oval 18"/>
          <p:cNvSpPr>
            <a:spLocks noChangeArrowheads="1"/>
          </p:cNvSpPr>
          <p:nvPr/>
        </p:nvSpPr>
        <p:spPr bwMode="auto">
          <a:xfrm>
            <a:off x="3552825" y="3733800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4467225" y="3616325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</a:t>
            </a:r>
            <a:r>
              <a:rPr kumimoji="1" lang="en-US" altLang="ja-JP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3/2</a:t>
            </a:r>
            <a:endParaRPr kumimoji="1" lang="en-US" altLang="ja-JP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6820" name="Text Box 20"/>
          <p:cNvSpPr txBox="1">
            <a:spLocks noChangeArrowheads="1"/>
          </p:cNvSpPr>
          <p:nvPr/>
        </p:nvSpPr>
        <p:spPr bwMode="auto">
          <a:xfrm>
            <a:off x="4768850" y="2487613"/>
            <a:ext cx="546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</a:t>
            </a:r>
            <a:r>
              <a:rPr kumimoji="1" lang="en-US" altLang="ja-JP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7/2</a:t>
            </a:r>
            <a:endParaRPr kumimoji="1" lang="en-US" altLang="ja-JP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6821" name="Line 21"/>
          <p:cNvSpPr>
            <a:spLocks noChangeShapeType="1"/>
          </p:cNvSpPr>
          <p:nvPr/>
        </p:nvSpPr>
        <p:spPr bwMode="auto">
          <a:xfrm>
            <a:off x="2133600" y="434975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822" name="Oval 22"/>
          <p:cNvSpPr>
            <a:spLocks noChangeArrowheads="1"/>
          </p:cNvSpPr>
          <p:nvPr/>
        </p:nvSpPr>
        <p:spPr bwMode="auto">
          <a:xfrm>
            <a:off x="3705225" y="3733800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823" name="Oval 23"/>
          <p:cNvSpPr>
            <a:spLocks noChangeArrowheads="1"/>
          </p:cNvSpPr>
          <p:nvPr/>
        </p:nvSpPr>
        <p:spPr bwMode="auto">
          <a:xfrm>
            <a:off x="3870325" y="3733800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824" name="Line 24"/>
          <p:cNvSpPr>
            <a:spLocks noChangeShapeType="1"/>
          </p:cNvSpPr>
          <p:nvPr/>
        </p:nvSpPr>
        <p:spPr bwMode="auto">
          <a:xfrm>
            <a:off x="1757363" y="4852988"/>
            <a:ext cx="10112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825" name="Oval 25"/>
          <p:cNvSpPr>
            <a:spLocks noChangeArrowheads="1"/>
          </p:cNvSpPr>
          <p:nvPr/>
        </p:nvSpPr>
        <p:spPr bwMode="auto">
          <a:xfrm>
            <a:off x="1968500" y="4784725"/>
            <a:ext cx="125413" cy="1254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826" name="Oval 26"/>
          <p:cNvSpPr>
            <a:spLocks noChangeArrowheads="1"/>
          </p:cNvSpPr>
          <p:nvPr/>
        </p:nvSpPr>
        <p:spPr bwMode="auto">
          <a:xfrm>
            <a:off x="2133600" y="4784725"/>
            <a:ext cx="125413" cy="1254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827" name="Oval 27"/>
          <p:cNvSpPr>
            <a:spLocks noChangeArrowheads="1"/>
          </p:cNvSpPr>
          <p:nvPr/>
        </p:nvSpPr>
        <p:spPr bwMode="auto">
          <a:xfrm>
            <a:off x="2616200" y="4784725"/>
            <a:ext cx="125413" cy="1254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828" name="Oval 28"/>
          <p:cNvSpPr>
            <a:spLocks noChangeArrowheads="1"/>
          </p:cNvSpPr>
          <p:nvPr/>
        </p:nvSpPr>
        <p:spPr bwMode="auto">
          <a:xfrm>
            <a:off x="2451100" y="4784725"/>
            <a:ext cx="125413" cy="1254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829" name="Oval 29"/>
          <p:cNvSpPr>
            <a:spLocks noChangeArrowheads="1"/>
          </p:cNvSpPr>
          <p:nvPr/>
        </p:nvSpPr>
        <p:spPr bwMode="auto">
          <a:xfrm>
            <a:off x="2286000" y="4784725"/>
            <a:ext cx="125413" cy="1254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830" name="Line 30"/>
          <p:cNvSpPr>
            <a:spLocks noChangeShapeType="1"/>
          </p:cNvSpPr>
          <p:nvPr/>
        </p:nvSpPr>
        <p:spPr bwMode="auto">
          <a:xfrm>
            <a:off x="3392488" y="4840288"/>
            <a:ext cx="10112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831" name="Oval 31"/>
          <p:cNvSpPr>
            <a:spLocks noChangeArrowheads="1"/>
          </p:cNvSpPr>
          <p:nvPr/>
        </p:nvSpPr>
        <p:spPr bwMode="auto">
          <a:xfrm>
            <a:off x="1800225" y="4787900"/>
            <a:ext cx="125413" cy="1254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832" name="Oval 32"/>
          <p:cNvSpPr>
            <a:spLocks noChangeArrowheads="1"/>
          </p:cNvSpPr>
          <p:nvPr/>
        </p:nvSpPr>
        <p:spPr bwMode="auto">
          <a:xfrm>
            <a:off x="4038600" y="3740150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833" name="Line 33"/>
          <p:cNvSpPr>
            <a:spLocks noChangeShapeType="1"/>
          </p:cNvSpPr>
          <p:nvPr/>
        </p:nvSpPr>
        <p:spPr bwMode="auto">
          <a:xfrm>
            <a:off x="1946275" y="3798888"/>
            <a:ext cx="711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834" name="Line 34"/>
          <p:cNvSpPr>
            <a:spLocks noChangeShapeType="1"/>
          </p:cNvSpPr>
          <p:nvPr/>
        </p:nvSpPr>
        <p:spPr bwMode="auto">
          <a:xfrm>
            <a:off x="1511300" y="2643188"/>
            <a:ext cx="1346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836" name="Text Box 38"/>
          <p:cNvSpPr txBox="1">
            <a:spLocks noChangeArrowheads="1"/>
          </p:cNvSpPr>
          <p:nvPr/>
        </p:nvSpPr>
        <p:spPr bwMode="auto">
          <a:xfrm>
            <a:off x="2741613" y="3048000"/>
            <a:ext cx="649287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N=20</a:t>
            </a:r>
          </a:p>
        </p:txBody>
      </p:sp>
      <p:sp>
        <p:nvSpPr>
          <p:cNvPr id="76837" name="Text Box 69"/>
          <p:cNvSpPr txBox="1">
            <a:spLocks noChangeArrowheads="1"/>
          </p:cNvSpPr>
          <p:nvPr/>
        </p:nvSpPr>
        <p:spPr bwMode="auto">
          <a:xfrm>
            <a:off x="5127625" y="3586163"/>
            <a:ext cx="771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 </a:t>
            </a:r>
            <a:r>
              <a:rPr kumimoji="1" lang="en-US" altLang="ja-JP" sz="24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j</a:t>
            </a:r>
            <a:r>
              <a:rPr kumimoji="1" lang="en-US" altLang="ja-JP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&lt; </a:t>
            </a: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6838" name="Text Box 70"/>
          <p:cNvSpPr txBox="1">
            <a:spLocks noChangeArrowheads="1"/>
          </p:cNvSpPr>
          <p:nvPr/>
        </p:nvSpPr>
        <p:spPr bwMode="auto">
          <a:xfrm>
            <a:off x="546100" y="4567238"/>
            <a:ext cx="771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 </a:t>
            </a:r>
            <a:r>
              <a:rPr kumimoji="1" lang="en-US" altLang="ja-JP" sz="24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j</a:t>
            </a:r>
            <a:r>
              <a:rPr kumimoji="1" lang="en-US" altLang="ja-JP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&gt; </a:t>
            </a: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6839" name="Picture 79" descr="n=20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725488"/>
            <a:ext cx="2644775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6840" name="Group 81"/>
          <p:cNvGrpSpPr>
            <a:grpSpLocks/>
          </p:cNvGrpSpPr>
          <p:nvPr/>
        </p:nvGrpSpPr>
        <p:grpSpPr bwMode="auto">
          <a:xfrm>
            <a:off x="5800725" y="3367088"/>
            <a:ext cx="3343275" cy="2500312"/>
            <a:chOff x="2078" y="633"/>
            <a:chExt cx="2106" cy="1575"/>
          </a:xfrm>
        </p:grpSpPr>
        <p:graphicFrame>
          <p:nvGraphicFramePr>
            <p:cNvPr id="76842" name="Object 82"/>
            <p:cNvGraphicFramePr>
              <a:graphicFrameLocks noChangeAspect="1"/>
            </p:cNvGraphicFramePr>
            <p:nvPr/>
          </p:nvGraphicFramePr>
          <p:xfrm>
            <a:off x="2160" y="780"/>
            <a:ext cx="1968" cy="14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731" name="Photo Editor Photo" r:id="rId6" imgW="11860280" imgH="8609524" progId="MSPhotoEd.3">
                    <p:embed/>
                  </p:oleObj>
                </mc:Choice>
                <mc:Fallback>
                  <p:oleObj name="Photo Editor Photo" r:id="rId6" imgW="11860280" imgH="8609524" progId="MSPhotoEd.3">
                    <p:embed/>
                    <p:pic>
                      <p:nvPicPr>
                        <p:cNvPr id="76842" name="Object 8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0" y="780"/>
                          <a:ext cx="1968" cy="14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6843" name="Text Box 83"/>
            <p:cNvSpPr txBox="1">
              <a:spLocks noChangeArrowheads="1"/>
            </p:cNvSpPr>
            <p:nvPr/>
          </p:nvSpPr>
          <p:spPr bwMode="auto">
            <a:xfrm>
              <a:off x="2332" y="2044"/>
              <a:ext cx="1852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    12        16        20        24      </a:t>
              </a:r>
              <a:r>
                <a:rPr kumimoji="0" lang="en-US" altLang="de-DE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    </a:t>
              </a:r>
              <a:endPara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844" name="Rectangle 84"/>
            <p:cNvSpPr>
              <a:spLocks noChangeArrowheads="1"/>
            </p:cNvSpPr>
            <p:nvPr/>
          </p:nvSpPr>
          <p:spPr bwMode="auto">
            <a:xfrm rot="-5400000">
              <a:off x="1736" y="1304"/>
              <a:ext cx="87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E(</a:t>
              </a:r>
              <a:r>
                <a:rPr kumimoji="0" lang="fr-FR" altLang="de-DE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fr-FR" altLang="de-DE" sz="20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n-US" altLang="de-DE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) [MeV] </a:t>
              </a:r>
            </a:p>
          </p:txBody>
        </p:sp>
        <p:sp>
          <p:nvSpPr>
            <p:cNvPr id="76845" name="Rectangle 85"/>
            <p:cNvSpPr>
              <a:spLocks noChangeArrowheads="1"/>
            </p:cNvSpPr>
            <p:nvPr/>
          </p:nvSpPr>
          <p:spPr bwMode="auto">
            <a:xfrm>
              <a:off x="3106" y="633"/>
              <a:ext cx="44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N=20</a:t>
              </a:r>
            </a:p>
          </p:txBody>
        </p:sp>
        <p:sp>
          <p:nvSpPr>
            <p:cNvPr id="76846" name="Line 86"/>
            <p:cNvSpPr>
              <a:spLocks noChangeShapeType="1"/>
            </p:cNvSpPr>
            <p:nvPr/>
          </p:nvSpPr>
          <p:spPr bwMode="auto">
            <a:xfrm>
              <a:off x="3311" y="830"/>
              <a:ext cx="1" cy="11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847" name="Line 87"/>
            <p:cNvSpPr>
              <a:spLocks noChangeShapeType="1"/>
            </p:cNvSpPr>
            <p:nvPr/>
          </p:nvSpPr>
          <p:spPr bwMode="auto">
            <a:xfrm flipV="1">
              <a:off x="2352" y="2016"/>
              <a:ext cx="1776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848" name="Line 88"/>
            <p:cNvSpPr>
              <a:spLocks noChangeShapeType="1"/>
            </p:cNvSpPr>
            <p:nvPr/>
          </p:nvSpPr>
          <p:spPr bwMode="auto">
            <a:xfrm flipV="1">
              <a:off x="2352" y="672"/>
              <a:ext cx="0" cy="13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6841" name="Picture 89" descr="Grevy06-3-spheric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2051050"/>
            <a:ext cx="3714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47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de-DE" dirty="0" smtClean="0"/>
              <a:t>Monopole-interaction of the tensor force</a:t>
            </a:r>
            <a:br>
              <a:rPr lang="en-US" altLang="de-DE" dirty="0" smtClean="0"/>
            </a:br>
            <a:r>
              <a:rPr lang="en-US" altLang="de-DE" sz="1400" dirty="0" smtClean="0">
                <a:solidFill>
                  <a:schemeClr val="tx1"/>
                </a:solidFill>
              </a:rPr>
              <a:t>Experimental evidence of the magic number</a:t>
            </a:r>
            <a:endParaRPr lang="en-US" altLang="de-DE" dirty="0" smtClean="0">
              <a:solidFill>
                <a:schemeClr val="tx1"/>
              </a:solidFill>
            </a:endParaRPr>
          </a:p>
        </p:txBody>
      </p:sp>
      <p:graphicFrame>
        <p:nvGraphicFramePr>
          <p:cNvPr id="77828" name="Object 35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1827213"/>
          <a:ext cx="9144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4" name="Equation" r:id="rId3" imgW="457200" imgH="241300" progId="Equation.3">
                  <p:embed/>
                </p:oleObj>
              </mc:Choice>
              <mc:Fallback>
                <p:oleObj name="Equation" r:id="rId3" imgW="457200" imgH="241300" progId="Equation.3">
                  <p:embed/>
                  <p:pic>
                    <p:nvPicPr>
                      <p:cNvPr id="77828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27213"/>
                        <a:ext cx="9144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6629400" y="319088"/>
            <a:ext cx="649288" cy="2444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N=20</a:t>
            </a:r>
          </a:p>
        </p:txBody>
      </p:sp>
      <p:sp>
        <p:nvSpPr>
          <p:cNvPr id="77829" name="Text Box 36"/>
          <p:cNvSpPr txBox="1">
            <a:spLocks noChangeArrowheads="1"/>
          </p:cNvSpPr>
          <p:nvPr/>
        </p:nvSpPr>
        <p:spPr bwMode="auto">
          <a:xfrm>
            <a:off x="2741613" y="3043238"/>
            <a:ext cx="649287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N=20</a:t>
            </a:r>
          </a:p>
        </p:txBody>
      </p:sp>
      <p:sp>
        <p:nvSpPr>
          <p:cNvPr id="77830" name="Line 99"/>
          <p:cNvSpPr>
            <a:spLocks noChangeShapeType="1"/>
          </p:cNvSpPr>
          <p:nvPr/>
        </p:nvSpPr>
        <p:spPr bwMode="auto">
          <a:xfrm>
            <a:off x="1946275" y="3798888"/>
            <a:ext cx="711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831" name="Text Box 100"/>
          <p:cNvSpPr txBox="1">
            <a:spLocks noChangeArrowheads="1"/>
          </p:cNvSpPr>
          <p:nvPr/>
        </p:nvSpPr>
        <p:spPr bwMode="auto">
          <a:xfrm>
            <a:off x="2081213" y="5068888"/>
            <a:ext cx="1946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34" charset="-128"/>
                <a:cs typeface="Arial" panose="020B0604020202020204" pitchFamily="34" charset="0"/>
              </a:rPr>
              <a:t>p                    n</a:t>
            </a:r>
            <a:endParaRPr kumimoji="1" lang="en-US" altLang="ja-JP" sz="20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7832" name="Line 101"/>
          <p:cNvSpPr>
            <a:spLocks noChangeShapeType="1"/>
          </p:cNvSpPr>
          <p:nvPr/>
        </p:nvSpPr>
        <p:spPr bwMode="auto">
          <a:xfrm>
            <a:off x="3556000" y="4337050"/>
            <a:ext cx="3683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833" name="Line 102"/>
          <p:cNvSpPr>
            <a:spLocks noChangeShapeType="1"/>
          </p:cNvSpPr>
          <p:nvPr/>
        </p:nvSpPr>
        <p:spPr bwMode="auto">
          <a:xfrm>
            <a:off x="3470275" y="3676650"/>
            <a:ext cx="7112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834" name="Line 103"/>
          <p:cNvSpPr>
            <a:spLocks noChangeShapeType="1"/>
          </p:cNvSpPr>
          <p:nvPr/>
        </p:nvSpPr>
        <p:spPr bwMode="auto">
          <a:xfrm>
            <a:off x="3324225" y="2665413"/>
            <a:ext cx="1346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835" name="Oval 104"/>
          <p:cNvSpPr>
            <a:spLocks noChangeArrowheads="1"/>
          </p:cNvSpPr>
          <p:nvPr/>
        </p:nvSpPr>
        <p:spPr bwMode="auto">
          <a:xfrm>
            <a:off x="4095750" y="4778375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836" name="Oval 105"/>
          <p:cNvSpPr>
            <a:spLocks noChangeArrowheads="1"/>
          </p:cNvSpPr>
          <p:nvPr/>
        </p:nvSpPr>
        <p:spPr bwMode="auto">
          <a:xfrm>
            <a:off x="4260850" y="4778375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837" name="Oval 106"/>
          <p:cNvSpPr>
            <a:spLocks noChangeArrowheads="1"/>
          </p:cNvSpPr>
          <p:nvPr/>
        </p:nvSpPr>
        <p:spPr bwMode="auto">
          <a:xfrm>
            <a:off x="3930650" y="4778375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838" name="Oval 107"/>
          <p:cNvSpPr>
            <a:spLocks noChangeArrowheads="1"/>
          </p:cNvSpPr>
          <p:nvPr/>
        </p:nvSpPr>
        <p:spPr bwMode="auto">
          <a:xfrm>
            <a:off x="3752850" y="4778375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839" name="Oval 108"/>
          <p:cNvSpPr>
            <a:spLocks noChangeArrowheads="1"/>
          </p:cNvSpPr>
          <p:nvPr/>
        </p:nvSpPr>
        <p:spPr bwMode="auto">
          <a:xfrm>
            <a:off x="3575050" y="4778375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840" name="Oval 109"/>
          <p:cNvSpPr>
            <a:spLocks noChangeArrowheads="1"/>
          </p:cNvSpPr>
          <p:nvPr/>
        </p:nvSpPr>
        <p:spPr bwMode="auto">
          <a:xfrm>
            <a:off x="3409950" y="4778375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841" name="Oval 110"/>
          <p:cNvSpPr>
            <a:spLocks noChangeArrowheads="1"/>
          </p:cNvSpPr>
          <p:nvPr/>
        </p:nvSpPr>
        <p:spPr bwMode="auto">
          <a:xfrm>
            <a:off x="3594100" y="4273550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842" name="Oval 111"/>
          <p:cNvSpPr>
            <a:spLocks noChangeArrowheads="1"/>
          </p:cNvSpPr>
          <p:nvPr/>
        </p:nvSpPr>
        <p:spPr bwMode="auto">
          <a:xfrm>
            <a:off x="3746500" y="4273550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843" name="Oval 112"/>
          <p:cNvSpPr>
            <a:spLocks noChangeArrowheads="1"/>
          </p:cNvSpPr>
          <p:nvPr/>
        </p:nvSpPr>
        <p:spPr bwMode="auto">
          <a:xfrm>
            <a:off x="3508375" y="3613150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844" name="Line 113"/>
          <p:cNvSpPr>
            <a:spLocks noChangeShapeType="1"/>
          </p:cNvSpPr>
          <p:nvPr/>
        </p:nvSpPr>
        <p:spPr bwMode="auto">
          <a:xfrm>
            <a:off x="2133600" y="434975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845" name="Oval 114"/>
          <p:cNvSpPr>
            <a:spLocks noChangeArrowheads="1"/>
          </p:cNvSpPr>
          <p:nvPr/>
        </p:nvSpPr>
        <p:spPr bwMode="auto">
          <a:xfrm>
            <a:off x="3660775" y="3613150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846" name="Oval 115"/>
          <p:cNvSpPr>
            <a:spLocks noChangeArrowheads="1"/>
          </p:cNvSpPr>
          <p:nvPr/>
        </p:nvSpPr>
        <p:spPr bwMode="auto">
          <a:xfrm>
            <a:off x="3825875" y="3613150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847" name="Line 116"/>
          <p:cNvSpPr>
            <a:spLocks noChangeShapeType="1"/>
          </p:cNvSpPr>
          <p:nvPr/>
        </p:nvSpPr>
        <p:spPr bwMode="auto">
          <a:xfrm>
            <a:off x="1757363" y="4852988"/>
            <a:ext cx="10112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848" name="Oval 117"/>
          <p:cNvSpPr>
            <a:spLocks noChangeArrowheads="1"/>
          </p:cNvSpPr>
          <p:nvPr/>
        </p:nvSpPr>
        <p:spPr bwMode="auto">
          <a:xfrm>
            <a:off x="1968500" y="4784725"/>
            <a:ext cx="125413" cy="125413"/>
          </a:xfrm>
          <a:prstGeom prst="ellips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849" name="Oval 118"/>
          <p:cNvSpPr>
            <a:spLocks noChangeArrowheads="1"/>
          </p:cNvSpPr>
          <p:nvPr/>
        </p:nvSpPr>
        <p:spPr bwMode="auto">
          <a:xfrm>
            <a:off x="2133600" y="4784725"/>
            <a:ext cx="125413" cy="125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850" name="Oval 119"/>
          <p:cNvSpPr>
            <a:spLocks noChangeArrowheads="1"/>
          </p:cNvSpPr>
          <p:nvPr/>
        </p:nvSpPr>
        <p:spPr bwMode="auto">
          <a:xfrm>
            <a:off x="2616200" y="4784725"/>
            <a:ext cx="125413" cy="125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851" name="Oval 120"/>
          <p:cNvSpPr>
            <a:spLocks noChangeArrowheads="1"/>
          </p:cNvSpPr>
          <p:nvPr/>
        </p:nvSpPr>
        <p:spPr bwMode="auto">
          <a:xfrm>
            <a:off x="2451100" y="4784725"/>
            <a:ext cx="125413" cy="125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852" name="Oval 121"/>
          <p:cNvSpPr>
            <a:spLocks noChangeArrowheads="1"/>
          </p:cNvSpPr>
          <p:nvPr/>
        </p:nvSpPr>
        <p:spPr bwMode="auto">
          <a:xfrm>
            <a:off x="2286000" y="4784725"/>
            <a:ext cx="125413" cy="125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853" name="Line 122"/>
          <p:cNvSpPr>
            <a:spLocks noChangeShapeType="1"/>
          </p:cNvSpPr>
          <p:nvPr/>
        </p:nvSpPr>
        <p:spPr bwMode="auto">
          <a:xfrm>
            <a:off x="3392488" y="4840288"/>
            <a:ext cx="10112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854" name="Oval 123"/>
          <p:cNvSpPr>
            <a:spLocks noChangeArrowheads="1"/>
          </p:cNvSpPr>
          <p:nvPr/>
        </p:nvSpPr>
        <p:spPr bwMode="auto">
          <a:xfrm>
            <a:off x="1800225" y="4787900"/>
            <a:ext cx="125413" cy="125413"/>
          </a:xfrm>
          <a:prstGeom prst="ellips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855" name="Line 124"/>
          <p:cNvSpPr>
            <a:spLocks noChangeShapeType="1"/>
          </p:cNvSpPr>
          <p:nvPr/>
        </p:nvSpPr>
        <p:spPr bwMode="auto">
          <a:xfrm>
            <a:off x="1511300" y="2643188"/>
            <a:ext cx="1346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856" name="Oval 125"/>
          <p:cNvSpPr>
            <a:spLocks noChangeArrowheads="1"/>
          </p:cNvSpPr>
          <p:nvPr/>
        </p:nvSpPr>
        <p:spPr bwMode="auto">
          <a:xfrm>
            <a:off x="3994150" y="3619500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857" name="Line 126"/>
          <p:cNvSpPr>
            <a:spLocks noChangeShapeType="1"/>
          </p:cNvSpPr>
          <p:nvPr/>
        </p:nvSpPr>
        <p:spPr bwMode="auto">
          <a:xfrm flipV="1">
            <a:off x="2803525" y="3702050"/>
            <a:ext cx="614363" cy="1065213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858" name="Text Box 127"/>
          <p:cNvSpPr txBox="1">
            <a:spLocks noChangeArrowheads="1"/>
          </p:cNvSpPr>
          <p:nvPr/>
        </p:nvSpPr>
        <p:spPr bwMode="auto">
          <a:xfrm>
            <a:off x="4478338" y="4122738"/>
            <a:ext cx="661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</a:t>
            </a:r>
            <a:r>
              <a:rPr kumimoji="1" lang="en-US" altLang="ja-JP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1/2</a:t>
            </a:r>
            <a:endParaRPr kumimoji="1" lang="en-US" altLang="ja-JP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7859" name="Text Box 128"/>
          <p:cNvSpPr txBox="1">
            <a:spLocks noChangeArrowheads="1"/>
          </p:cNvSpPr>
          <p:nvPr/>
        </p:nvSpPr>
        <p:spPr bwMode="auto">
          <a:xfrm>
            <a:off x="4546600" y="46863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</a:t>
            </a:r>
            <a:r>
              <a:rPr kumimoji="1" lang="en-US" altLang="ja-JP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5/2</a:t>
            </a:r>
            <a:endParaRPr kumimoji="1" lang="en-US" altLang="ja-JP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7860" name="Text Box 129"/>
          <p:cNvSpPr txBox="1">
            <a:spLocks noChangeArrowheads="1"/>
          </p:cNvSpPr>
          <p:nvPr/>
        </p:nvSpPr>
        <p:spPr bwMode="auto">
          <a:xfrm>
            <a:off x="4524375" y="34163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</a:t>
            </a:r>
            <a:r>
              <a:rPr kumimoji="1" lang="en-US" altLang="ja-JP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3/2</a:t>
            </a:r>
            <a:endParaRPr kumimoji="1" lang="en-US" altLang="ja-JP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7861" name="Text Box 130"/>
          <p:cNvSpPr txBox="1">
            <a:spLocks noChangeArrowheads="1"/>
          </p:cNvSpPr>
          <p:nvPr/>
        </p:nvSpPr>
        <p:spPr bwMode="auto">
          <a:xfrm>
            <a:off x="4768850" y="2487613"/>
            <a:ext cx="546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</a:t>
            </a:r>
            <a:r>
              <a:rPr kumimoji="1" lang="en-US" altLang="ja-JP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7/2</a:t>
            </a:r>
            <a:endParaRPr kumimoji="1" lang="en-US" altLang="ja-JP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7862" name="Text Box 132"/>
          <p:cNvSpPr txBox="1">
            <a:spLocks noChangeArrowheads="1"/>
          </p:cNvSpPr>
          <p:nvPr/>
        </p:nvSpPr>
        <p:spPr bwMode="auto">
          <a:xfrm>
            <a:off x="546100" y="4567238"/>
            <a:ext cx="771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 </a:t>
            </a:r>
            <a:r>
              <a:rPr kumimoji="1" lang="en-US" altLang="ja-JP" sz="24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j</a:t>
            </a:r>
            <a:r>
              <a:rPr kumimoji="1" lang="en-US" altLang="ja-JP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&gt; </a:t>
            </a: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7863" name="Text Box 133"/>
          <p:cNvSpPr txBox="1">
            <a:spLocks noChangeArrowheads="1"/>
          </p:cNvSpPr>
          <p:nvPr/>
        </p:nvSpPr>
        <p:spPr bwMode="auto">
          <a:xfrm>
            <a:off x="5127625" y="3586163"/>
            <a:ext cx="771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 </a:t>
            </a:r>
            <a:r>
              <a:rPr kumimoji="1" lang="en-US" altLang="ja-JP" sz="24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j</a:t>
            </a:r>
            <a:r>
              <a:rPr kumimoji="1" lang="en-US" altLang="ja-JP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&lt; </a:t>
            </a: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7864" name="Picture 142" descr="n=20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725488"/>
            <a:ext cx="2644775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7865" name="Group 143"/>
          <p:cNvGrpSpPr>
            <a:grpSpLocks/>
          </p:cNvGrpSpPr>
          <p:nvPr/>
        </p:nvGrpSpPr>
        <p:grpSpPr bwMode="auto">
          <a:xfrm>
            <a:off x="5800725" y="3367088"/>
            <a:ext cx="3343275" cy="2500312"/>
            <a:chOff x="2078" y="633"/>
            <a:chExt cx="2106" cy="1575"/>
          </a:xfrm>
        </p:grpSpPr>
        <p:graphicFrame>
          <p:nvGraphicFramePr>
            <p:cNvPr id="77867" name="Object 144"/>
            <p:cNvGraphicFramePr>
              <a:graphicFrameLocks noChangeAspect="1"/>
            </p:cNvGraphicFramePr>
            <p:nvPr/>
          </p:nvGraphicFramePr>
          <p:xfrm>
            <a:off x="2160" y="780"/>
            <a:ext cx="1968" cy="14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55" name="Photo Editor Photo" r:id="rId6" imgW="11860280" imgH="8609524" progId="MSPhotoEd.3">
                    <p:embed/>
                  </p:oleObj>
                </mc:Choice>
                <mc:Fallback>
                  <p:oleObj name="Photo Editor Photo" r:id="rId6" imgW="11860280" imgH="8609524" progId="MSPhotoEd.3">
                    <p:embed/>
                    <p:pic>
                      <p:nvPicPr>
                        <p:cNvPr id="77867" name="Object 1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0" y="780"/>
                          <a:ext cx="1968" cy="14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7868" name="Text Box 145"/>
            <p:cNvSpPr txBox="1">
              <a:spLocks noChangeArrowheads="1"/>
            </p:cNvSpPr>
            <p:nvPr/>
          </p:nvSpPr>
          <p:spPr bwMode="auto">
            <a:xfrm>
              <a:off x="2332" y="2044"/>
              <a:ext cx="1852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    12        16        20        24      </a:t>
              </a:r>
              <a:r>
                <a:rPr kumimoji="0" lang="en-US" altLang="de-DE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    </a:t>
              </a:r>
              <a:endPara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7869" name="Rectangle 146"/>
            <p:cNvSpPr>
              <a:spLocks noChangeArrowheads="1"/>
            </p:cNvSpPr>
            <p:nvPr/>
          </p:nvSpPr>
          <p:spPr bwMode="auto">
            <a:xfrm rot="-5400000">
              <a:off x="1736" y="1304"/>
              <a:ext cx="87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E(</a:t>
              </a:r>
              <a:r>
                <a:rPr kumimoji="0" lang="fr-FR" altLang="de-DE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fr-FR" altLang="de-DE" sz="20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n-US" altLang="de-DE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) [MeV] </a:t>
              </a:r>
            </a:p>
          </p:txBody>
        </p:sp>
        <p:sp>
          <p:nvSpPr>
            <p:cNvPr id="77870" name="Rectangle 147"/>
            <p:cNvSpPr>
              <a:spLocks noChangeArrowheads="1"/>
            </p:cNvSpPr>
            <p:nvPr/>
          </p:nvSpPr>
          <p:spPr bwMode="auto">
            <a:xfrm>
              <a:off x="3106" y="633"/>
              <a:ext cx="44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N=20</a:t>
              </a:r>
            </a:p>
          </p:txBody>
        </p:sp>
        <p:sp>
          <p:nvSpPr>
            <p:cNvPr id="77871" name="Line 148"/>
            <p:cNvSpPr>
              <a:spLocks noChangeShapeType="1"/>
            </p:cNvSpPr>
            <p:nvPr/>
          </p:nvSpPr>
          <p:spPr bwMode="auto">
            <a:xfrm>
              <a:off x="3311" y="830"/>
              <a:ext cx="1" cy="11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7872" name="Line 149"/>
            <p:cNvSpPr>
              <a:spLocks noChangeShapeType="1"/>
            </p:cNvSpPr>
            <p:nvPr/>
          </p:nvSpPr>
          <p:spPr bwMode="auto">
            <a:xfrm flipV="1">
              <a:off x="2352" y="2016"/>
              <a:ext cx="1776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7873" name="Line 150"/>
            <p:cNvSpPr>
              <a:spLocks noChangeShapeType="1"/>
            </p:cNvSpPr>
            <p:nvPr/>
          </p:nvSpPr>
          <p:spPr bwMode="auto">
            <a:xfrm flipV="1">
              <a:off x="2352" y="672"/>
              <a:ext cx="0" cy="13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7866" name="Picture 152" descr="Grevy06-3-deform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2463800"/>
            <a:ext cx="5476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08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de-DE" dirty="0" smtClean="0"/>
              <a:t>Monopole-interaction of the tensor force</a:t>
            </a:r>
            <a:br>
              <a:rPr lang="en-US" altLang="de-DE" dirty="0" smtClean="0"/>
            </a:br>
            <a:r>
              <a:rPr lang="en-US" altLang="de-DE" sz="1400" dirty="0" smtClean="0">
                <a:solidFill>
                  <a:schemeClr val="tx1"/>
                </a:solidFill>
              </a:rPr>
              <a:t>Experimental evidence of the magic number</a:t>
            </a:r>
            <a:endParaRPr lang="en-US" altLang="de-DE" dirty="0" smtClean="0">
              <a:solidFill>
                <a:schemeClr val="tx1"/>
              </a:solidFill>
            </a:endParaRPr>
          </a:p>
        </p:txBody>
      </p:sp>
      <p:graphicFrame>
        <p:nvGraphicFramePr>
          <p:cNvPr id="78852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1827213"/>
          <a:ext cx="8382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8" name="Equation" r:id="rId3" imgW="418918" imgH="241195" progId="Equation.3">
                  <p:embed/>
                </p:oleObj>
              </mc:Choice>
              <mc:Fallback>
                <p:oleObj name="Equation" r:id="rId3" imgW="418918" imgH="241195" progId="Equation.3">
                  <p:embed/>
                  <p:pic>
                    <p:nvPicPr>
                      <p:cNvPr id="788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27213"/>
                        <a:ext cx="8382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6629400" y="319088"/>
            <a:ext cx="649288" cy="2444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N=20</a:t>
            </a: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2741613" y="3043238"/>
            <a:ext cx="649287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N=20</a:t>
            </a:r>
          </a:p>
        </p:txBody>
      </p:sp>
      <p:sp>
        <p:nvSpPr>
          <p:cNvPr id="78854" name="Line 40"/>
          <p:cNvSpPr>
            <a:spLocks noChangeShapeType="1"/>
          </p:cNvSpPr>
          <p:nvPr/>
        </p:nvSpPr>
        <p:spPr bwMode="auto">
          <a:xfrm>
            <a:off x="3324225" y="2665413"/>
            <a:ext cx="1346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855" name="Line 61"/>
          <p:cNvSpPr>
            <a:spLocks noChangeShapeType="1"/>
          </p:cNvSpPr>
          <p:nvPr/>
        </p:nvSpPr>
        <p:spPr bwMode="auto">
          <a:xfrm>
            <a:off x="1511300" y="2643188"/>
            <a:ext cx="1346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856" name="Text Box 67"/>
          <p:cNvSpPr txBox="1">
            <a:spLocks noChangeArrowheads="1"/>
          </p:cNvSpPr>
          <p:nvPr/>
        </p:nvSpPr>
        <p:spPr bwMode="auto">
          <a:xfrm>
            <a:off x="4768850" y="2487613"/>
            <a:ext cx="546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</a:t>
            </a:r>
            <a:r>
              <a:rPr kumimoji="1" lang="en-US" altLang="ja-JP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7/2</a:t>
            </a:r>
            <a:endParaRPr kumimoji="1" lang="en-US" altLang="ja-JP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8857" name="Line 68"/>
          <p:cNvSpPr>
            <a:spLocks noChangeShapeType="1"/>
          </p:cNvSpPr>
          <p:nvPr/>
        </p:nvSpPr>
        <p:spPr bwMode="auto">
          <a:xfrm>
            <a:off x="1981200" y="3810000"/>
            <a:ext cx="685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858" name="Text Box 69"/>
          <p:cNvSpPr txBox="1">
            <a:spLocks noChangeArrowheads="1"/>
          </p:cNvSpPr>
          <p:nvPr/>
        </p:nvSpPr>
        <p:spPr bwMode="auto">
          <a:xfrm>
            <a:off x="2081213" y="5068888"/>
            <a:ext cx="1946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34" charset="-128"/>
                <a:cs typeface="Arial" panose="020B0604020202020204" pitchFamily="34" charset="0"/>
              </a:rPr>
              <a:t>p                    n</a:t>
            </a:r>
            <a:endParaRPr kumimoji="1" lang="en-US" altLang="ja-JP" sz="20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8859" name="Line 70"/>
          <p:cNvSpPr>
            <a:spLocks noChangeShapeType="1"/>
          </p:cNvSpPr>
          <p:nvPr/>
        </p:nvSpPr>
        <p:spPr bwMode="auto">
          <a:xfrm>
            <a:off x="3556000" y="4337050"/>
            <a:ext cx="3683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860" name="Line 71"/>
          <p:cNvSpPr>
            <a:spLocks noChangeShapeType="1"/>
          </p:cNvSpPr>
          <p:nvPr/>
        </p:nvSpPr>
        <p:spPr bwMode="auto">
          <a:xfrm>
            <a:off x="3425825" y="3243263"/>
            <a:ext cx="711200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861" name="Oval 72"/>
          <p:cNvSpPr>
            <a:spLocks noChangeArrowheads="1"/>
          </p:cNvSpPr>
          <p:nvPr/>
        </p:nvSpPr>
        <p:spPr bwMode="auto">
          <a:xfrm>
            <a:off x="4095750" y="4778375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862" name="Oval 73"/>
          <p:cNvSpPr>
            <a:spLocks noChangeArrowheads="1"/>
          </p:cNvSpPr>
          <p:nvPr/>
        </p:nvSpPr>
        <p:spPr bwMode="auto">
          <a:xfrm>
            <a:off x="4260850" y="4778375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863" name="Oval 74"/>
          <p:cNvSpPr>
            <a:spLocks noChangeArrowheads="1"/>
          </p:cNvSpPr>
          <p:nvPr/>
        </p:nvSpPr>
        <p:spPr bwMode="auto">
          <a:xfrm>
            <a:off x="3930650" y="4778375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864" name="Oval 75"/>
          <p:cNvSpPr>
            <a:spLocks noChangeArrowheads="1"/>
          </p:cNvSpPr>
          <p:nvPr/>
        </p:nvSpPr>
        <p:spPr bwMode="auto">
          <a:xfrm>
            <a:off x="3752850" y="4778375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865" name="Oval 76"/>
          <p:cNvSpPr>
            <a:spLocks noChangeArrowheads="1"/>
          </p:cNvSpPr>
          <p:nvPr/>
        </p:nvSpPr>
        <p:spPr bwMode="auto">
          <a:xfrm>
            <a:off x="3575050" y="4778375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866" name="Oval 77"/>
          <p:cNvSpPr>
            <a:spLocks noChangeArrowheads="1"/>
          </p:cNvSpPr>
          <p:nvPr/>
        </p:nvSpPr>
        <p:spPr bwMode="auto">
          <a:xfrm>
            <a:off x="3409950" y="4778375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867" name="Oval 78"/>
          <p:cNvSpPr>
            <a:spLocks noChangeArrowheads="1"/>
          </p:cNvSpPr>
          <p:nvPr/>
        </p:nvSpPr>
        <p:spPr bwMode="auto">
          <a:xfrm>
            <a:off x="3594100" y="4273550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868" name="Oval 79"/>
          <p:cNvSpPr>
            <a:spLocks noChangeArrowheads="1"/>
          </p:cNvSpPr>
          <p:nvPr/>
        </p:nvSpPr>
        <p:spPr bwMode="auto">
          <a:xfrm>
            <a:off x="3746500" y="4273550"/>
            <a:ext cx="125413" cy="12541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869" name="Oval 80"/>
          <p:cNvSpPr>
            <a:spLocks noChangeArrowheads="1"/>
          </p:cNvSpPr>
          <p:nvPr/>
        </p:nvSpPr>
        <p:spPr bwMode="auto">
          <a:xfrm>
            <a:off x="3463925" y="3179763"/>
            <a:ext cx="125413" cy="125412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870" name="Line 81"/>
          <p:cNvSpPr>
            <a:spLocks noChangeShapeType="1"/>
          </p:cNvSpPr>
          <p:nvPr/>
        </p:nvSpPr>
        <p:spPr bwMode="auto">
          <a:xfrm>
            <a:off x="2133600" y="434975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871" name="Oval 82"/>
          <p:cNvSpPr>
            <a:spLocks noChangeArrowheads="1"/>
          </p:cNvSpPr>
          <p:nvPr/>
        </p:nvSpPr>
        <p:spPr bwMode="auto">
          <a:xfrm>
            <a:off x="3616325" y="3179763"/>
            <a:ext cx="125413" cy="125412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872" name="Oval 83"/>
          <p:cNvSpPr>
            <a:spLocks noChangeArrowheads="1"/>
          </p:cNvSpPr>
          <p:nvPr/>
        </p:nvSpPr>
        <p:spPr bwMode="auto">
          <a:xfrm>
            <a:off x="3781425" y="3179763"/>
            <a:ext cx="125413" cy="125412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873" name="Line 84"/>
          <p:cNvSpPr>
            <a:spLocks noChangeShapeType="1"/>
          </p:cNvSpPr>
          <p:nvPr/>
        </p:nvSpPr>
        <p:spPr bwMode="auto">
          <a:xfrm>
            <a:off x="1757363" y="4852988"/>
            <a:ext cx="10112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874" name="Oval 85"/>
          <p:cNvSpPr>
            <a:spLocks noChangeArrowheads="1"/>
          </p:cNvSpPr>
          <p:nvPr/>
        </p:nvSpPr>
        <p:spPr bwMode="auto">
          <a:xfrm>
            <a:off x="1968500" y="4784725"/>
            <a:ext cx="125413" cy="125413"/>
          </a:xfrm>
          <a:prstGeom prst="ellips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875" name="Oval 86"/>
          <p:cNvSpPr>
            <a:spLocks noChangeArrowheads="1"/>
          </p:cNvSpPr>
          <p:nvPr/>
        </p:nvSpPr>
        <p:spPr bwMode="auto">
          <a:xfrm>
            <a:off x="2133600" y="4784725"/>
            <a:ext cx="125413" cy="125413"/>
          </a:xfrm>
          <a:prstGeom prst="ellips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876" name="Oval 87"/>
          <p:cNvSpPr>
            <a:spLocks noChangeArrowheads="1"/>
          </p:cNvSpPr>
          <p:nvPr/>
        </p:nvSpPr>
        <p:spPr bwMode="auto">
          <a:xfrm>
            <a:off x="2616200" y="4784725"/>
            <a:ext cx="125413" cy="1254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877" name="Oval 88"/>
          <p:cNvSpPr>
            <a:spLocks noChangeArrowheads="1"/>
          </p:cNvSpPr>
          <p:nvPr/>
        </p:nvSpPr>
        <p:spPr bwMode="auto">
          <a:xfrm>
            <a:off x="2451100" y="4784725"/>
            <a:ext cx="125413" cy="1254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878" name="Oval 89"/>
          <p:cNvSpPr>
            <a:spLocks noChangeArrowheads="1"/>
          </p:cNvSpPr>
          <p:nvPr/>
        </p:nvSpPr>
        <p:spPr bwMode="auto">
          <a:xfrm>
            <a:off x="2286000" y="4784725"/>
            <a:ext cx="125413" cy="125413"/>
          </a:xfrm>
          <a:prstGeom prst="ellips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879" name="Line 90"/>
          <p:cNvSpPr>
            <a:spLocks noChangeShapeType="1"/>
          </p:cNvSpPr>
          <p:nvPr/>
        </p:nvSpPr>
        <p:spPr bwMode="auto">
          <a:xfrm>
            <a:off x="3392488" y="4840288"/>
            <a:ext cx="10112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880" name="Oval 91"/>
          <p:cNvSpPr>
            <a:spLocks noChangeArrowheads="1"/>
          </p:cNvSpPr>
          <p:nvPr/>
        </p:nvSpPr>
        <p:spPr bwMode="auto">
          <a:xfrm>
            <a:off x="1800225" y="4787900"/>
            <a:ext cx="125413" cy="125413"/>
          </a:xfrm>
          <a:prstGeom prst="ellips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881" name="Oval 92"/>
          <p:cNvSpPr>
            <a:spLocks noChangeArrowheads="1"/>
          </p:cNvSpPr>
          <p:nvPr/>
        </p:nvSpPr>
        <p:spPr bwMode="auto">
          <a:xfrm>
            <a:off x="3949700" y="3186113"/>
            <a:ext cx="125413" cy="125412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882" name="Line 93"/>
          <p:cNvSpPr>
            <a:spLocks noChangeShapeType="1"/>
          </p:cNvSpPr>
          <p:nvPr/>
        </p:nvSpPr>
        <p:spPr bwMode="auto">
          <a:xfrm flipV="1">
            <a:off x="2803525" y="3402013"/>
            <a:ext cx="569913" cy="136525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883" name="Text Box 94"/>
          <p:cNvSpPr txBox="1">
            <a:spLocks noChangeArrowheads="1"/>
          </p:cNvSpPr>
          <p:nvPr/>
        </p:nvSpPr>
        <p:spPr bwMode="auto">
          <a:xfrm>
            <a:off x="4478338" y="4122738"/>
            <a:ext cx="661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</a:t>
            </a:r>
            <a:r>
              <a:rPr kumimoji="1" lang="en-US" altLang="ja-JP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1/2</a:t>
            </a:r>
            <a:endParaRPr kumimoji="1" lang="en-US" altLang="ja-JP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8884" name="Text Box 95"/>
          <p:cNvSpPr txBox="1">
            <a:spLocks noChangeArrowheads="1"/>
          </p:cNvSpPr>
          <p:nvPr/>
        </p:nvSpPr>
        <p:spPr bwMode="auto">
          <a:xfrm>
            <a:off x="4546600" y="46863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</a:t>
            </a:r>
            <a:r>
              <a:rPr kumimoji="1" lang="en-US" altLang="ja-JP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5/2</a:t>
            </a:r>
            <a:endParaRPr kumimoji="1" lang="en-US" altLang="ja-JP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8885" name="Text Box 96"/>
          <p:cNvSpPr txBox="1">
            <a:spLocks noChangeArrowheads="1"/>
          </p:cNvSpPr>
          <p:nvPr/>
        </p:nvSpPr>
        <p:spPr bwMode="auto">
          <a:xfrm>
            <a:off x="4510088" y="3001963"/>
            <a:ext cx="68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</a:t>
            </a:r>
            <a:r>
              <a:rPr kumimoji="1" lang="en-US" altLang="ja-JP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3/2</a:t>
            </a:r>
            <a:endParaRPr kumimoji="1" lang="en-US" altLang="ja-JP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8886" name="Text Box 97"/>
          <p:cNvSpPr txBox="1">
            <a:spLocks noChangeArrowheads="1"/>
          </p:cNvSpPr>
          <p:nvPr/>
        </p:nvSpPr>
        <p:spPr bwMode="auto">
          <a:xfrm>
            <a:off x="546100" y="4567238"/>
            <a:ext cx="771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 </a:t>
            </a:r>
            <a:r>
              <a:rPr kumimoji="1" lang="en-US" altLang="ja-JP" sz="24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j</a:t>
            </a:r>
            <a:r>
              <a:rPr kumimoji="1" lang="en-US" altLang="ja-JP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&gt; </a:t>
            </a: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8887" name="Text Box 98"/>
          <p:cNvSpPr txBox="1">
            <a:spLocks noChangeArrowheads="1"/>
          </p:cNvSpPr>
          <p:nvPr/>
        </p:nvSpPr>
        <p:spPr bwMode="auto">
          <a:xfrm>
            <a:off x="5127625" y="3586163"/>
            <a:ext cx="771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 </a:t>
            </a:r>
            <a:r>
              <a:rPr kumimoji="1" lang="en-US" altLang="ja-JP" sz="24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j</a:t>
            </a:r>
            <a:r>
              <a:rPr kumimoji="1" lang="en-US" altLang="ja-JP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&lt; </a:t>
            </a: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8888" name="Picture 107" descr="n=20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725488"/>
            <a:ext cx="2644775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8889" name="Group 108"/>
          <p:cNvGrpSpPr>
            <a:grpSpLocks/>
          </p:cNvGrpSpPr>
          <p:nvPr/>
        </p:nvGrpSpPr>
        <p:grpSpPr bwMode="auto">
          <a:xfrm>
            <a:off x="5800725" y="3367088"/>
            <a:ext cx="3343275" cy="2500312"/>
            <a:chOff x="2078" y="633"/>
            <a:chExt cx="2106" cy="1575"/>
          </a:xfrm>
        </p:grpSpPr>
        <p:graphicFrame>
          <p:nvGraphicFramePr>
            <p:cNvPr id="78891" name="Object 109"/>
            <p:cNvGraphicFramePr>
              <a:graphicFrameLocks noChangeAspect="1"/>
            </p:cNvGraphicFramePr>
            <p:nvPr/>
          </p:nvGraphicFramePr>
          <p:xfrm>
            <a:off x="2160" y="780"/>
            <a:ext cx="1968" cy="14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79" name="Photo Editor Photo" r:id="rId6" imgW="11860280" imgH="8609524" progId="MSPhotoEd.3">
                    <p:embed/>
                  </p:oleObj>
                </mc:Choice>
                <mc:Fallback>
                  <p:oleObj name="Photo Editor Photo" r:id="rId6" imgW="11860280" imgH="8609524" progId="MSPhotoEd.3">
                    <p:embed/>
                    <p:pic>
                      <p:nvPicPr>
                        <p:cNvPr id="78891" name="Object 10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0" y="780"/>
                          <a:ext cx="1968" cy="14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8892" name="Text Box 110"/>
            <p:cNvSpPr txBox="1">
              <a:spLocks noChangeArrowheads="1"/>
            </p:cNvSpPr>
            <p:nvPr/>
          </p:nvSpPr>
          <p:spPr bwMode="auto">
            <a:xfrm>
              <a:off x="2332" y="2044"/>
              <a:ext cx="1852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    12        16        20        24      </a:t>
              </a:r>
              <a:r>
                <a:rPr kumimoji="0" lang="en-US" altLang="de-DE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    </a:t>
              </a:r>
              <a:endPara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893" name="Rectangle 111"/>
            <p:cNvSpPr>
              <a:spLocks noChangeArrowheads="1"/>
            </p:cNvSpPr>
            <p:nvPr/>
          </p:nvSpPr>
          <p:spPr bwMode="auto">
            <a:xfrm rot="-5400000">
              <a:off x="1736" y="1304"/>
              <a:ext cx="87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E(</a:t>
              </a:r>
              <a:r>
                <a:rPr kumimoji="0" lang="fr-FR" altLang="de-DE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fr-FR" altLang="de-DE" sz="20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n-US" altLang="de-DE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) [MeV] </a:t>
              </a:r>
            </a:p>
          </p:txBody>
        </p:sp>
        <p:sp>
          <p:nvSpPr>
            <p:cNvPr id="78894" name="Rectangle 112"/>
            <p:cNvSpPr>
              <a:spLocks noChangeArrowheads="1"/>
            </p:cNvSpPr>
            <p:nvPr/>
          </p:nvSpPr>
          <p:spPr bwMode="auto">
            <a:xfrm>
              <a:off x="3106" y="633"/>
              <a:ext cx="44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N=20</a:t>
              </a:r>
            </a:p>
          </p:txBody>
        </p:sp>
        <p:sp>
          <p:nvSpPr>
            <p:cNvPr id="78895" name="Line 113"/>
            <p:cNvSpPr>
              <a:spLocks noChangeShapeType="1"/>
            </p:cNvSpPr>
            <p:nvPr/>
          </p:nvSpPr>
          <p:spPr bwMode="auto">
            <a:xfrm>
              <a:off x="3311" y="830"/>
              <a:ext cx="1" cy="11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896" name="Line 114"/>
            <p:cNvSpPr>
              <a:spLocks noChangeShapeType="1"/>
            </p:cNvSpPr>
            <p:nvPr/>
          </p:nvSpPr>
          <p:spPr bwMode="auto">
            <a:xfrm flipV="1">
              <a:off x="2352" y="2016"/>
              <a:ext cx="1776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897" name="Line 115"/>
            <p:cNvSpPr>
              <a:spLocks noChangeShapeType="1"/>
            </p:cNvSpPr>
            <p:nvPr/>
          </p:nvSpPr>
          <p:spPr bwMode="auto">
            <a:xfrm flipV="1">
              <a:off x="2352" y="672"/>
              <a:ext cx="0" cy="13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8890" name="Picture 116" descr="Grevy06-3-deform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2841625"/>
            <a:ext cx="5476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41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de-DE" dirty="0" smtClean="0"/>
              <a:t>Monopole-interaction of the tensor force</a:t>
            </a:r>
            <a:br>
              <a:rPr lang="en-US" altLang="de-DE" dirty="0" smtClean="0"/>
            </a:br>
            <a:r>
              <a:rPr lang="en-US" altLang="de-DE" sz="1400" dirty="0" smtClean="0">
                <a:solidFill>
                  <a:schemeClr val="tx1"/>
                </a:solidFill>
              </a:rPr>
              <a:t>Experimental evidence of the magic number</a:t>
            </a:r>
            <a:endParaRPr lang="en-US" altLang="de-DE" dirty="0" smtClean="0">
              <a:solidFill>
                <a:schemeClr val="tx1"/>
              </a:solidFill>
            </a:endParaRPr>
          </a:p>
        </p:txBody>
      </p:sp>
      <p:graphicFrame>
        <p:nvGraphicFramePr>
          <p:cNvPr id="79876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1827213"/>
          <a:ext cx="458788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0" name="Equation" r:id="rId3" imgW="317225" imgH="241091" progId="Equation.3">
                  <p:embed/>
                </p:oleObj>
              </mc:Choice>
              <mc:Fallback>
                <p:oleObj name="Equation" r:id="rId3" imgW="317225" imgH="241091" progId="Equation.3">
                  <p:embed/>
                  <p:pic>
                    <p:nvPicPr>
                      <p:cNvPr id="7987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27213"/>
                        <a:ext cx="458788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6629400" y="319088"/>
            <a:ext cx="649288" cy="2444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N=20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2741613" y="3043238"/>
            <a:ext cx="649287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N=20</a:t>
            </a:r>
          </a:p>
        </p:txBody>
      </p:sp>
      <p:sp>
        <p:nvSpPr>
          <p:cNvPr id="79878" name="Line 36"/>
          <p:cNvSpPr>
            <a:spLocks noChangeShapeType="1"/>
          </p:cNvSpPr>
          <p:nvPr/>
        </p:nvSpPr>
        <p:spPr bwMode="auto">
          <a:xfrm>
            <a:off x="3324225" y="2665413"/>
            <a:ext cx="1346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879" name="Line 37"/>
          <p:cNvSpPr>
            <a:spLocks noChangeShapeType="1"/>
          </p:cNvSpPr>
          <p:nvPr/>
        </p:nvSpPr>
        <p:spPr bwMode="auto">
          <a:xfrm>
            <a:off x="1511300" y="2643188"/>
            <a:ext cx="1346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880" name="Text Box 38"/>
          <p:cNvSpPr txBox="1">
            <a:spLocks noChangeArrowheads="1"/>
          </p:cNvSpPr>
          <p:nvPr/>
        </p:nvSpPr>
        <p:spPr bwMode="auto">
          <a:xfrm>
            <a:off x="4768850" y="2487613"/>
            <a:ext cx="546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</a:t>
            </a:r>
            <a:r>
              <a:rPr kumimoji="1" lang="en-US" altLang="ja-JP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7/2</a:t>
            </a:r>
            <a:endParaRPr kumimoji="1" lang="en-US" altLang="ja-JP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9881" name="Line 39"/>
          <p:cNvSpPr>
            <a:spLocks noChangeShapeType="1"/>
          </p:cNvSpPr>
          <p:nvPr/>
        </p:nvSpPr>
        <p:spPr bwMode="auto">
          <a:xfrm>
            <a:off x="1981200" y="3810000"/>
            <a:ext cx="685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882" name="Text Box 40"/>
          <p:cNvSpPr txBox="1">
            <a:spLocks noChangeArrowheads="1"/>
          </p:cNvSpPr>
          <p:nvPr/>
        </p:nvSpPr>
        <p:spPr bwMode="auto">
          <a:xfrm>
            <a:off x="2081213" y="5068888"/>
            <a:ext cx="1946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34" charset="-128"/>
                <a:cs typeface="Arial" panose="020B0604020202020204" pitchFamily="34" charset="0"/>
              </a:rPr>
              <a:t>p                    n</a:t>
            </a:r>
            <a:endParaRPr kumimoji="1" lang="en-US" altLang="ja-JP" sz="20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9883" name="Line 52"/>
          <p:cNvSpPr>
            <a:spLocks noChangeShapeType="1"/>
          </p:cNvSpPr>
          <p:nvPr/>
        </p:nvSpPr>
        <p:spPr bwMode="auto">
          <a:xfrm>
            <a:off x="2133600" y="434975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884" name="Line 68"/>
          <p:cNvSpPr>
            <a:spLocks noChangeShapeType="1"/>
          </p:cNvSpPr>
          <p:nvPr/>
        </p:nvSpPr>
        <p:spPr bwMode="auto">
          <a:xfrm>
            <a:off x="3556000" y="4337050"/>
            <a:ext cx="3683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885" name="Line 69"/>
          <p:cNvSpPr>
            <a:spLocks noChangeShapeType="1"/>
          </p:cNvSpPr>
          <p:nvPr/>
        </p:nvSpPr>
        <p:spPr bwMode="auto">
          <a:xfrm>
            <a:off x="3441700" y="3003550"/>
            <a:ext cx="7112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886" name="Oval 70"/>
          <p:cNvSpPr>
            <a:spLocks noChangeArrowheads="1"/>
          </p:cNvSpPr>
          <p:nvPr/>
        </p:nvSpPr>
        <p:spPr bwMode="auto">
          <a:xfrm>
            <a:off x="4095750" y="4778375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887" name="Oval 71"/>
          <p:cNvSpPr>
            <a:spLocks noChangeArrowheads="1"/>
          </p:cNvSpPr>
          <p:nvPr/>
        </p:nvSpPr>
        <p:spPr bwMode="auto">
          <a:xfrm>
            <a:off x="4260850" y="4778375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888" name="Oval 72"/>
          <p:cNvSpPr>
            <a:spLocks noChangeArrowheads="1"/>
          </p:cNvSpPr>
          <p:nvPr/>
        </p:nvSpPr>
        <p:spPr bwMode="auto">
          <a:xfrm>
            <a:off x="3930650" y="4778375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889" name="Oval 73"/>
          <p:cNvSpPr>
            <a:spLocks noChangeArrowheads="1"/>
          </p:cNvSpPr>
          <p:nvPr/>
        </p:nvSpPr>
        <p:spPr bwMode="auto">
          <a:xfrm>
            <a:off x="3752850" y="4778375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890" name="Oval 74"/>
          <p:cNvSpPr>
            <a:spLocks noChangeArrowheads="1"/>
          </p:cNvSpPr>
          <p:nvPr/>
        </p:nvSpPr>
        <p:spPr bwMode="auto">
          <a:xfrm>
            <a:off x="3575050" y="4778375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891" name="Oval 75"/>
          <p:cNvSpPr>
            <a:spLocks noChangeArrowheads="1"/>
          </p:cNvSpPr>
          <p:nvPr/>
        </p:nvSpPr>
        <p:spPr bwMode="auto">
          <a:xfrm>
            <a:off x="3409950" y="4778375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892" name="Oval 76"/>
          <p:cNvSpPr>
            <a:spLocks noChangeArrowheads="1"/>
          </p:cNvSpPr>
          <p:nvPr/>
        </p:nvSpPr>
        <p:spPr bwMode="auto">
          <a:xfrm>
            <a:off x="3594100" y="4273550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893" name="Oval 77"/>
          <p:cNvSpPr>
            <a:spLocks noChangeArrowheads="1"/>
          </p:cNvSpPr>
          <p:nvPr/>
        </p:nvSpPr>
        <p:spPr bwMode="auto">
          <a:xfrm>
            <a:off x="3746500" y="4273550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894" name="Oval 78"/>
          <p:cNvSpPr>
            <a:spLocks noChangeArrowheads="1"/>
          </p:cNvSpPr>
          <p:nvPr/>
        </p:nvSpPr>
        <p:spPr bwMode="auto">
          <a:xfrm>
            <a:off x="3479800" y="2940050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895" name="Oval 79"/>
          <p:cNvSpPr>
            <a:spLocks noChangeArrowheads="1"/>
          </p:cNvSpPr>
          <p:nvPr/>
        </p:nvSpPr>
        <p:spPr bwMode="auto">
          <a:xfrm>
            <a:off x="3632200" y="2940050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896" name="Oval 80"/>
          <p:cNvSpPr>
            <a:spLocks noChangeArrowheads="1"/>
          </p:cNvSpPr>
          <p:nvPr/>
        </p:nvSpPr>
        <p:spPr bwMode="auto">
          <a:xfrm>
            <a:off x="3797300" y="2940050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897" name="Line 81"/>
          <p:cNvSpPr>
            <a:spLocks noChangeShapeType="1"/>
          </p:cNvSpPr>
          <p:nvPr/>
        </p:nvSpPr>
        <p:spPr bwMode="auto">
          <a:xfrm>
            <a:off x="3392488" y="4840288"/>
            <a:ext cx="10112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898" name="Oval 82"/>
          <p:cNvSpPr>
            <a:spLocks noChangeArrowheads="1"/>
          </p:cNvSpPr>
          <p:nvPr/>
        </p:nvSpPr>
        <p:spPr bwMode="auto">
          <a:xfrm>
            <a:off x="3965575" y="2946400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899" name="Line 83"/>
          <p:cNvSpPr>
            <a:spLocks noChangeShapeType="1"/>
          </p:cNvSpPr>
          <p:nvPr/>
        </p:nvSpPr>
        <p:spPr bwMode="auto">
          <a:xfrm flipV="1">
            <a:off x="2803525" y="3087688"/>
            <a:ext cx="584200" cy="16795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900" name="Text Box 84"/>
          <p:cNvSpPr txBox="1">
            <a:spLocks noChangeArrowheads="1"/>
          </p:cNvSpPr>
          <p:nvPr/>
        </p:nvSpPr>
        <p:spPr bwMode="auto">
          <a:xfrm>
            <a:off x="4478338" y="4122738"/>
            <a:ext cx="661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</a:t>
            </a:r>
            <a:r>
              <a:rPr kumimoji="1" lang="en-US" altLang="ja-JP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1/2</a:t>
            </a:r>
            <a:endParaRPr kumimoji="1" lang="en-US" altLang="ja-JP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9901" name="Text Box 85"/>
          <p:cNvSpPr txBox="1">
            <a:spLocks noChangeArrowheads="1"/>
          </p:cNvSpPr>
          <p:nvPr/>
        </p:nvSpPr>
        <p:spPr bwMode="auto">
          <a:xfrm>
            <a:off x="4546600" y="46863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</a:t>
            </a:r>
            <a:r>
              <a:rPr kumimoji="1" lang="en-US" altLang="ja-JP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5/2</a:t>
            </a:r>
            <a:endParaRPr kumimoji="1" lang="en-US" altLang="ja-JP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9902" name="Text Box 86"/>
          <p:cNvSpPr txBox="1">
            <a:spLocks noChangeArrowheads="1"/>
          </p:cNvSpPr>
          <p:nvPr/>
        </p:nvSpPr>
        <p:spPr bwMode="auto">
          <a:xfrm>
            <a:off x="4424363" y="2816225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</a:t>
            </a:r>
            <a:r>
              <a:rPr kumimoji="1" lang="en-US" altLang="ja-JP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3/2</a:t>
            </a:r>
            <a:endParaRPr kumimoji="1" lang="en-US" altLang="ja-JP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9903" name="Line 87"/>
          <p:cNvSpPr>
            <a:spLocks noChangeShapeType="1"/>
          </p:cNvSpPr>
          <p:nvPr/>
        </p:nvSpPr>
        <p:spPr bwMode="auto">
          <a:xfrm>
            <a:off x="1757363" y="4852988"/>
            <a:ext cx="10112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904" name="Oval 88"/>
          <p:cNvSpPr>
            <a:spLocks noChangeArrowheads="1"/>
          </p:cNvSpPr>
          <p:nvPr/>
        </p:nvSpPr>
        <p:spPr bwMode="auto">
          <a:xfrm>
            <a:off x="2133600" y="4784725"/>
            <a:ext cx="125413" cy="125413"/>
          </a:xfrm>
          <a:prstGeom prst="ellips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905" name="Oval 89"/>
          <p:cNvSpPr>
            <a:spLocks noChangeArrowheads="1"/>
          </p:cNvSpPr>
          <p:nvPr/>
        </p:nvSpPr>
        <p:spPr bwMode="auto">
          <a:xfrm>
            <a:off x="2616200" y="4784725"/>
            <a:ext cx="125413" cy="125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906" name="Oval 90"/>
          <p:cNvSpPr>
            <a:spLocks noChangeArrowheads="1"/>
          </p:cNvSpPr>
          <p:nvPr/>
        </p:nvSpPr>
        <p:spPr bwMode="auto">
          <a:xfrm>
            <a:off x="2451100" y="4784725"/>
            <a:ext cx="125413" cy="125413"/>
          </a:xfrm>
          <a:prstGeom prst="ellips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907" name="Oval 91"/>
          <p:cNvSpPr>
            <a:spLocks noChangeArrowheads="1"/>
          </p:cNvSpPr>
          <p:nvPr/>
        </p:nvSpPr>
        <p:spPr bwMode="auto">
          <a:xfrm>
            <a:off x="2286000" y="4784725"/>
            <a:ext cx="125413" cy="125413"/>
          </a:xfrm>
          <a:prstGeom prst="ellips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908" name="Oval 92"/>
          <p:cNvSpPr>
            <a:spLocks noChangeArrowheads="1"/>
          </p:cNvSpPr>
          <p:nvPr/>
        </p:nvSpPr>
        <p:spPr bwMode="auto">
          <a:xfrm>
            <a:off x="1968500" y="4784725"/>
            <a:ext cx="125413" cy="125413"/>
          </a:xfrm>
          <a:prstGeom prst="ellips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909" name="Oval 93"/>
          <p:cNvSpPr>
            <a:spLocks noChangeArrowheads="1"/>
          </p:cNvSpPr>
          <p:nvPr/>
        </p:nvSpPr>
        <p:spPr bwMode="auto">
          <a:xfrm>
            <a:off x="1800225" y="4787900"/>
            <a:ext cx="125413" cy="125413"/>
          </a:xfrm>
          <a:prstGeom prst="ellips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910" name="Text Box 94"/>
          <p:cNvSpPr txBox="1">
            <a:spLocks noChangeArrowheads="1"/>
          </p:cNvSpPr>
          <p:nvPr/>
        </p:nvSpPr>
        <p:spPr bwMode="auto">
          <a:xfrm>
            <a:off x="5343525" y="3586163"/>
            <a:ext cx="771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 </a:t>
            </a:r>
            <a:r>
              <a:rPr kumimoji="1" lang="en-US" altLang="ja-JP" sz="24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j</a:t>
            </a:r>
            <a:r>
              <a:rPr kumimoji="1" lang="en-US" altLang="ja-JP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&lt; </a:t>
            </a: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9911" name="Text Box 95"/>
          <p:cNvSpPr txBox="1">
            <a:spLocks noChangeArrowheads="1"/>
          </p:cNvSpPr>
          <p:nvPr/>
        </p:nvSpPr>
        <p:spPr bwMode="auto">
          <a:xfrm>
            <a:off x="366713" y="4567238"/>
            <a:ext cx="771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 </a:t>
            </a:r>
            <a:r>
              <a:rPr kumimoji="1" lang="en-US" altLang="ja-JP" sz="24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j</a:t>
            </a:r>
            <a:r>
              <a:rPr kumimoji="1" lang="en-US" altLang="ja-JP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&gt; </a:t>
            </a: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564320" name="Group 96"/>
          <p:cNvGrpSpPr>
            <a:grpSpLocks/>
          </p:cNvGrpSpPr>
          <p:nvPr/>
        </p:nvGrpSpPr>
        <p:grpSpPr bwMode="auto">
          <a:xfrm>
            <a:off x="5800725" y="838200"/>
            <a:ext cx="3343275" cy="2500313"/>
            <a:chOff x="2078" y="633"/>
            <a:chExt cx="2106" cy="1575"/>
          </a:xfrm>
        </p:grpSpPr>
        <p:graphicFrame>
          <p:nvGraphicFramePr>
            <p:cNvPr id="79913" name="Object 97"/>
            <p:cNvGraphicFramePr>
              <a:graphicFrameLocks noChangeAspect="1"/>
            </p:cNvGraphicFramePr>
            <p:nvPr/>
          </p:nvGraphicFramePr>
          <p:xfrm>
            <a:off x="2160" y="780"/>
            <a:ext cx="1968" cy="14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801" name="Photo Editor Photo" r:id="rId5" imgW="11860280" imgH="8609524" progId="MSPhotoEd.3">
                    <p:embed/>
                  </p:oleObj>
                </mc:Choice>
                <mc:Fallback>
                  <p:oleObj name="Photo Editor Photo" r:id="rId5" imgW="11860280" imgH="8609524" progId="MSPhotoEd.3">
                    <p:embed/>
                    <p:pic>
                      <p:nvPicPr>
                        <p:cNvPr id="79913" name="Object 9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0" y="780"/>
                          <a:ext cx="1968" cy="14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9914" name="Text Box 98"/>
            <p:cNvSpPr txBox="1">
              <a:spLocks noChangeArrowheads="1"/>
            </p:cNvSpPr>
            <p:nvPr/>
          </p:nvSpPr>
          <p:spPr bwMode="auto">
            <a:xfrm>
              <a:off x="2332" y="2044"/>
              <a:ext cx="1852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    12        16        20        24      </a:t>
              </a:r>
              <a:r>
                <a:rPr kumimoji="0" lang="en-US" altLang="de-DE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    </a:t>
              </a:r>
              <a:endPara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915" name="Rectangle 99"/>
            <p:cNvSpPr>
              <a:spLocks noChangeArrowheads="1"/>
            </p:cNvSpPr>
            <p:nvPr/>
          </p:nvSpPr>
          <p:spPr bwMode="auto">
            <a:xfrm rot="-5400000">
              <a:off x="1736" y="1304"/>
              <a:ext cx="87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E(</a:t>
              </a:r>
              <a:r>
                <a:rPr kumimoji="0" lang="fr-FR" altLang="de-DE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fr-FR" altLang="de-DE" sz="20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n-US" altLang="de-DE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) [MeV] </a:t>
              </a:r>
            </a:p>
          </p:txBody>
        </p:sp>
        <p:sp>
          <p:nvSpPr>
            <p:cNvPr id="79916" name="Rectangle 100"/>
            <p:cNvSpPr>
              <a:spLocks noChangeArrowheads="1"/>
            </p:cNvSpPr>
            <p:nvPr/>
          </p:nvSpPr>
          <p:spPr bwMode="auto">
            <a:xfrm>
              <a:off x="3106" y="633"/>
              <a:ext cx="44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N=20</a:t>
              </a:r>
            </a:p>
          </p:txBody>
        </p:sp>
        <p:sp>
          <p:nvSpPr>
            <p:cNvPr id="79917" name="Line 101"/>
            <p:cNvSpPr>
              <a:spLocks noChangeShapeType="1"/>
            </p:cNvSpPr>
            <p:nvPr/>
          </p:nvSpPr>
          <p:spPr bwMode="auto">
            <a:xfrm>
              <a:off x="3311" y="830"/>
              <a:ext cx="1" cy="11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918" name="Line 102"/>
            <p:cNvSpPr>
              <a:spLocks noChangeShapeType="1"/>
            </p:cNvSpPr>
            <p:nvPr/>
          </p:nvSpPr>
          <p:spPr bwMode="auto">
            <a:xfrm flipV="1">
              <a:off x="2352" y="2016"/>
              <a:ext cx="1776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919" name="Line 103"/>
            <p:cNvSpPr>
              <a:spLocks noChangeShapeType="1"/>
            </p:cNvSpPr>
            <p:nvPr/>
          </p:nvSpPr>
          <p:spPr bwMode="auto">
            <a:xfrm flipV="1">
              <a:off x="2352" y="672"/>
              <a:ext cx="0" cy="13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63447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de-DE" dirty="0" smtClean="0"/>
              <a:t>Monopole-interaction of the tensor force</a:t>
            </a:r>
            <a:br>
              <a:rPr lang="en-US" altLang="de-DE" dirty="0" smtClean="0"/>
            </a:br>
            <a:r>
              <a:rPr lang="en-US" altLang="de-DE" sz="1400" dirty="0" smtClean="0">
                <a:solidFill>
                  <a:schemeClr val="tx1"/>
                </a:solidFill>
              </a:rPr>
              <a:t>Experimental evidence of the magic number</a:t>
            </a:r>
            <a:endParaRPr lang="en-US" altLang="de-DE" dirty="0" smtClean="0">
              <a:solidFill>
                <a:schemeClr val="tx1"/>
              </a:solidFill>
            </a:endParaRPr>
          </a:p>
        </p:txBody>
      </p:sp>
      <p:graphicFrame>
        <p:nvGraphicFramePr>
          <p:cNvPr id="80900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1827213"/>
          <a:ext cx="458788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4" name="Equation" r:id="rId3" imgW="317225" imgH="241091" progId="Equation.3">
                  <p:embed/>
                </p:oleObj>
              </mc:Choice>
              <mc:Fallback>
                <p:oleObj name="Equation" r:id="rId3" imgW="317225" imgH="241091" progId="Equation.3">
                  <p:embed/>
                  <p:pic>
                    <p:nvPicPr>
                      <p:cNvPr id="809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27213"/>
                        <a:ext cx="458788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6629400" y="319088"/>
            <a:ext cx="649288" cy="2444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N=20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2741613" y="3043238"/>
            <a:ext cx="649287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N=20</a:t>
            </a:r>
          </a:p>
        </p:txBody>
      </p:sp>
      <p:sp>
        <p:nvSpPr>
          <p:cNvPr id="80902" name="Line 36"/>
          <p:cNvSpPr>
            <a:spLocks noChangeShapeType="1"/>
          </p:cNvSpPr>
          <p:nvPr/>
        </p:nvSpPr>
        <p:spPr bwMode="auto">
          <a:xfrm>
            <a:off x="3324225" y="2665413"/>
            <a:ext cx="1346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903" name="Line 37"/>
          <p:cNvSpPr>
            <a:spLocks noChangeShapeType="1"/>
          </p:cNvSpPr>
          <p:nvPr/>
        </p:nvSpPr>
        <p:spPr bwMode="auto">
          <a:xfrm>
            <a:off x="1511300" y="2643188"/>
            <a:ext cx="1346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904" name="Text Box 38"/>
          <p:cNvSpPr txBox="1">
            <a:spLocks noChangeArrowheads="1"/>
          </p:cNvSpPr>
          <p:nvPr/>
        </p:nvSpPr>
        <p:spPr bwMode="auto">
          <a:xfrm>
            <a:off x="4768850" y="2487613"/>
            <a:ext cx="546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</a:t>
            </a:r>
            <a:r>
              <a:rPr kumimoji="1" lang="en-US" altLang="ja-JP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7/2</a:t>
            </a:r>
            <a:endParaRPr kumimoji="1" lang="en-US" altLang="ja-JP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0905" name="Line 39"/>
          <p:cNvSpPr>
            <a:spLocks noChangeShapeType="1"/>
          </p:cNvSpPr>
          <p:nvPr/>
        </p:nvSpPr>
        <p:spPr bwMode="auto">
          <a:xfrm>
            <a:off x="1981200" y="3810000"/>
            <a:ext cx="685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906" name="Text Box 40"/>
          <p:cNvSpPr txBox="1">
            <a:spLocks noChangeArrowheads="1"/>
          </p:cNvSpPr>
          <p:nvPr/>
        </p:nvSpPr>
        <p:spPr bwMode="auto">
          <a:xfrm>
            <a:off x="2081213" y="5068888"/>
            <a:ext cx="1946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34" charset="-128"/>
                <a:cs typeface="Arial" panose="020B0604020202020204" pitchFamily="34" charset="0"/>
              </a:rPr>
              <a:t>p                    n</a:t>
            </a:r>
            <a:endParaRPr kumimoji="1" lang="en-US" altLang="ja-JP" sz="20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0907" name="Line 41"/>
          <p:cNvSpPr>
            <a:spLocks noChangeShapeType="1"/>
          </p:cNvSpPr>
          <p:nvPr/>
        </p:nvSpPr>
        <p:spPr bwMode="auto">
          <a:xfrm>
            <a:off x="2133600" y="434975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908" name="Line 42"/>
          <p:cNvSpPr>
            <a:spLocks noChangeShapeType="1"/>
          </p:cNvSpPr>
          <p:nvPr/>
        </p:nvSpPr>
        <p:spPr bwMode="auto">
          <a:xfrm>
            <a:off x="3556000" y="4337050"/>
            <a:ext cx="3683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909" name="Line 43"/>
          <p:cNvSpPr>
            <a:spLocks noChangeShapeType="1"/>
          </p:cNvSpPr>
          <p:nvPr/>
        </p:nvSpPr>
        <p:spPr bwMode="auto">
          <a:xfrm>
            <a:off x="3441700" y="3003550"/>
            <a:ext cx="7112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910" name="Oval 44"/>
          <p:cNvSpPr>
            <a:spLocks noChangeArrowheads="1"/>
          </p:cNvSpPr>
          <p:nvPr/>
        </p:nvSpPr>
        <p:spPr bwMode="auto">
          <a:xfrm>
            <a:off x="4095750" y="4778375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911" name="Oval 45"/>
          <p:cNvSpPr>
            <a:spLocks noChangeArrowheads="1"/>
          </p:cNvSpPr>
          <p:nvPr/>
        </p:nvSpPr>
        <p:spPr bwMode="auto">
          <a:xfrm>
            <a:off x="4260850" y="4778375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912" name="Oval 46"/>
          <p:cNvSpPr>
            <a:spLocks noChangeArrowheads="1"/>
          </p:cNvSpPr>
          <p:nvPr/>
        </p:nvSpPr>
        <p:spPr bwMode="auto">
          <a:xfrm>
            <a:off x="3930650" y="4778375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913" name="Oval 47"/>
          <p:cNvSpPr>
            <a:spLocks noChangeArrowheads="1"/>
          </p:cNvSpPr>
          <p:nvPr/>
        </p:nvSpPr>
        <p:spPr bwMode="auto">
          <a:xfrm>
            <a:off x="3752850" y="4778375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914" name="Oval 48"/>
          <p:cNvSpPr>
            <a:spLocks noChangeArrowheads="1"/>
          </p:cNvSpPr>
          <p:nvPr/>
        </p:nvSpPr>
        <p:spPr bwMode="auto">
          <a:xfrm>
            <a:off x="3575050" y="4778375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915" name="Oval 49"/>
          <p:cNvSpPr>
            <a:spLocks noChangeArrowheads="1"/>
          </p:cNvSpPr>
          <p:nvPr/>
        </p:nvSpPr>
        <p:spPr bwMode="auto">
          <a:xfrm>
            <a:off x="3409950" y="4778375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916" name="Oval 50"/>
          <p:cNvSpPr>
            <a:spLocks noChangeArrowheads="1"/>
          </p:cNvSpPr>
          <p:nvPr/>
        </p:nvSpPr>
        <p:spPr bwMode="auto">
          <a:xfrm>
            <a:off x="3594100" y="4273550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917" name="Oval 51"/>
          <p:cNvSpPr>
            <a:spLocks noChangeArrowheads="1"/>
          </p:cNvSpPr>
          <p:nvPr/>
        </p:nvSpPr>
        <p:spPr bwMode="auto">
          <a:xfrm>
            <a:off x="3746500" y="4273550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918" name="Oval 52"/>
          <p:cNvSpPr>
            <a:spLocks noChangeArrowheads="1"/>
          </p:cNvSpPr>
          <p:nvPr/>
        </p:nvSpPr>
        <p:spPr bwMode="auto">
          <a:xfrm>
            <a:off x="3479800" y="2940050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919" name="Oval 53"/>
          <p:cNvSpPr>
            <a:spLocks noChangeArrowheads="1"/>
          </p:cNvSpPr>
          <p:nvPr/>
        </p:nvSpPr>
        <p:spPr bwMode="auto">
          <a:xfrm>
            <a:off x="3632200" y="2940050"/>
            <a:ext cx="125413" cy="125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920" name="Line 55"/>
          <p:cNvSpPr>
            <a:spLocks noChangeShapeType="1"/>
          </p:cNvSpPr>
          <p:nvPr/>
        </p:nvSpPr>
        <p:spPr bwMode="auto">
          <a:xfrm>
            <a:off x="3392488" y="4840288"/>
            <a:ext cx="10112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921" name="Line 57"/>
          <p:cNvSpPr>
            <a:spLocks noChangeShapeType="1"/>
          </p:cNvSpPr>
          <p:nvPr/>
        </p:nvSpPr>
        <p:spPr bwMode="auto">
          <a:xfrm flipV="1">
            <a:off x="2803525" y="3087688"/>
            <a:ext cx="584200" cy="16795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922" name="Text Box 58"/>
          <p:cNvSpPr txBox="1">
            <a:spLocks noChangeArrowheads="1"/>
          </p:cNvSpPr>
          <p:nvPr/>
        </p:nvSpPr>
        <p:spPr bwMode="auto">
          <a:xfrm>
            <a:off x="4478338" y="4122738"/>
            <a:ext cx="661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</a:t>
            </a:r>
            <a:r>
              <a:rPr kumimoji="1" lang="en-US" altLang="ja-JP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1/2</a:t>
            </a:r>
            <a:endParaRPr kumimoji="1" lang="en-US" altLang="ja-JP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0923" name="Text Box 59"/>
          <p:cNvSpPr txBox="1">
            <a:spLocks noChangeArrowheads="1"/>
          </p:cNvSpPr>
          <p:nvPr/>
        </p:nvSpPr>
        <p:spPr bwMode="auto">
          <a:xfrm>
            <a:off x="4546600" y="46863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</a:t>
            </a:r>
            <a:r>
              <a:rPr kumimoji="1" lang="en-US" altLang="ja-JP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5/2</a:t>
            </a:r>
            <a:endParaRPr kumimoji="1" lang="en-US" altLang="ja-JP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0924" name="Text Box 60"/>
          <p:cNvSpPr txBox="1">
            <a:spLocks noChangeArrowheads="1"/>
          </p:cNvSpPr>
          <p:nvPr/>
        </p:nvSpPr>
        <p:spPr bwMode="auto">
          <a:xfrm>
            <a:off x="4424363" y="2816225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</a:t>
            </a:r>
            <a:r>
              <a:rPr kumimoji="1" lang="en-US" altLang="ja-JP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3/2</a:t>
            </a:r>
            <a:endParaRPr kumimoji="1" lang="en-US" altLang="ja-JP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0925" name="Line 61"/>
          <p:cNvSpPr>
            <a:spLocks noChangeShapeType="1"/>
          </p:cNvSpPr>
          <p:nvPr/>
        </p:nvSpPr>
        <p:spPr bwMode="auto">
          <a:xfrm>
            <a:off x="1757363" y="4852988"/>
            <a:ext cx="10112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926" name="Oval 62"/>
          <p:cNvSpPr>
            <a:spLocks noChangeArrowheads="1"/>
          </p:cNvSpPr>
          <p:nvPr/>
        </p:nvSpPr>
        <p:spPr bwMode="auto">
          <a:xfrm>
            <a:off x="2133600" y="4784725"/>
            <a:ext cx="125413" cy="125413"/>
          </a:xfrm>
          <a:prstGeom prst="ellips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927" name="Oval 63"/>
          <p:cNvSpPr>
            <a:spLocks noChangeArrowheads="1"/>
          </p:cNvSpPr>
          <p:nvPr/>
        </p:nvSpPr>
        <p:spPr bwMode="auto">
          <a:xfrm>
            <a:off x="2616200" y="4784725"/>
            <a:ext cx="125413" cy="125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928" name="Oval 64"/>
          <p:cNvSpPr>
            <a:spLocks noChangeArrowheads="1"/>
          </p:cNvSpPr>
          <p:nvPr/>
        </p:nvSpPr>
        <p:spPr bwMode="auto">
          <a:xfrm>
            <a:off x="2451100" y="4784725"/>
            <a:ext cx="125413" cy="125413"/>
          </a:xfrm>
          <a:prstGeom prst="ellips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929" name="Oval 65"/>
          <p:cNvSpPr>
            <a:spLocks noChangeArrowheads="1"/>
          </p:cNvSpPr>
          <p:nvPr/>
        </p:nvSpPr>
        <p:spPr bwMode="auto">
          <a:xfrm>
            <a:off x="2286000" y="4784725"/>
            <a:ext cx="125413" cy="125413"/>
          </a:xfrm>
          <a:prstGeom prst="ellips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930" name="Oval 66"/>
          <p:cNvSpPr>
            <a:spLocks noChangeArrowheads="1"/>
          </p:cNvSpPr>
          <p:nvPr/>
        </p:nvSpPr>
        <p:spPr bwMode="auto">
          <a:xfrm>
            <a:off x="1968500" y="4784725"/>
            <a:ext cx="125413" cy="125413"/>
          </a:xfrm>
          <a:prstGeom prst="ellips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931" name="Oval 67"/>
          <p:cNvSpPr>
            <a:spLocks noChangeArrowheads="1"/>
          </p:cNvSpPr>
          <p:nvPr/>
        </p:nvSpPr>
        <p:spPr bwMode="auto">
          <a:xfrm>
            <a:off x="1800225" y="4787900"/>
            <a:ext cx="125413" cy="125413"/>
          </a:xfrm>
          <a:prstGeom prst="ellips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932" name="Text Box 68"/>
          <p:cNvSpPr txBox="1">
            <a:spLocks noChangeArrowheads="1"/>
          </p:cNvSpPr>
          <p:nvPr/>
        </p:nvSpPr>
        <p:spPr bwMode="auto">
          <a:xfrm>
            <a:off x="5343525" y="3586163"/>
            <a:ext cx="771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 </a:t>
            </a:r>
            <a:r>
              <a:rPr kumimoji="1" lang="en-US" altLang="ja-JP" sz="24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j</a:t>
            </a:r>
            <a:r>
              <a:rPr kumimoji="1" lang="en-US" altLang="ja-JP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&lt; </a:t>
            </a: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0933" name="Text Box 69"/>
          <p:cNvSpPr txBox="1">
            <a:spLocks noChangeArrowheads="1"/>
          </p:cNvSpPr>
          <p:nvPr/>
        </p:nvSpPr>
        <p:spPr bwMode="auto">
          <a:xfrm>
            <a:off x="366713" y="4567238"/>
            <a:ext cx="771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 </a:t>
            </a:r>
            <a:r>
              <a:rPr kumimoji="1" lang="en-US" altLang="ja-JP" sz="24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j</a:t>
            </a:r>
            <a:r>
              <a:rPr kumimoji="1" lang="en-US" altLang="ja-JP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&gt; </a:t>
            </a: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0934" name="Oval 70"/>
          <p:cNvSpPr>
            <a:spLocks noChangeArrowheads="1"/>
          </p:cNvSpPr>
          <p:nvPr/>
        </p:nvSpPr>
        <p:spPr bwMode="auto">
          <a:xfrm>
            <a:off x="3811588" y="2579688"/>
            <a:ext cx="125412" cy="125412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935" name="Oval 71"/>
          <p:cNvSpPr>
            <a:spLocks noChangeArrowheads="1"/>
          </p:cNvSpPr>
          <p:nvPr/>
        </p:nvSpPr>
        <p:spPr bwMode="auto">
          <a:xfrm>
            <a:off x="3979863" y="2586038"/>
            <a:ext cx="125412" cy="125412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936" name="Line 72"/>
          <p:cNvSpPr>
            <a:spLocks noChangeShapeType="1"/>
          </p:cNvSpPr>
          <p:nvPr/>
        </p:nvSpPr>
        <p:spPr bwMode="auto">
          <a:xfrm flipV="1">
            <a:off x="3883025" y="2727325"/>
            <a:ext cx="0" cy="28575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937" name="Line 73"/>
          <p:cNvSpPr>
            <a:spLocks noChangeShapeType="1"/>
          </p:cNvSpPr>
          <p:nvPr/>
        </p:nvSpPr>
        <p:spPr bwMode="auto">
          <a:xfrm flipV="1">
            <a:off x="4024313" y="2703513"/>
            <a:ext cx="0" cy="28575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65322" name="Group 74"/>
          <p:cNvGrpSpPr>
            <a:grpSpLocks/>
          </p:cNvGrpSpPr>
          <p:nvPr/>
        </p:nvGrpSpPr>
        <p:grpSpPr bwMode="auto">
          <a:xfrm>
            <a:off x="5800725" y="838200"/>
            <a:ext cx="3343275" cy="2500313"/>
            <a:chOff x="2078" y="633"/>
            <a:chExt cx="2106" cy="1575"/>
          </a:xfrm>
        </p:grpSpPr>
        <p:graphicFrame>
          <p:nvGraphicFramePr>
            <p:cNvPr id="80939" name="Object 75"/>
            <p:cNvGraphicFramePr>
              <a:graphicFrameLocks noChangeAspect="1"/>
            </p:cNvGraphicFramePr>
            <p:nvPr/>
          </p:nvGraphicFramePr>
          <p:xfrm>
            <a:off x="2160" y="780"/>
            <a:ext cx="1968" cy="14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25" name="Photo Editor Photo" r:id="rId5" imgW="11860280" imgH="8609524" progId="MSPhotoEd.3">
                    <p:embed/>
                  </p:oleObj>
                </mc:Choice>
                <mc:Fallback>
                  <p:oleObj name="Photo Editor Photo" r:id="rId5" imgW="11860280" imgH="8609524" progId="MSPhotoEd.3">
                    <p:embed/>
                    <p:pic>
                      <p:nvPicPr>
                        <p:cNvPr id="80939" name="Object 7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0" y="780"/>
                          <a:ext cx="1968" cy="14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0940" name="Text Box 76"/>
            <p:cNvSpPr txBox="1">
              <a:spLocks noChangeArrowheads="1"/>
            </p:cNvSpPr>
            <p:nvPr/>
          </p:nvSpPr>
          <p:spPr bwMode="auto">
            <a:xfrm>
              <a:off x="2332" y="2044"/>
              <a:ext cx="1852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    12        16        20        24      </a:t>
              </a:r>
              <a:r>
                <a:rPr kumimoji="0" lang="en-US" altLang="de-DE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    </a:t>
              </a:r>
              <a:endPara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0941" name="Rectangle 77"/>
            <p:cNvSpPr>
              <a:spLocks noChangeArrowheads="1"/>
            </p:cNvSpPr>
            <p:nvPr/>
          </p:nvSpPr>
          <p:spPr bwMode="auto">
            <a:xfrm rot="-5400000">
              <a:off x="1736" y="1304"/>
              <a:ext cx="87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E(</a:t>
              </a:r>
              <a:r>
                <a:rPr kumimoji="0" lang="fr-FR" altLang="de-DE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fr-FR" altLang="de-DE" sz="20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n-US" altLang="de-DE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) [MeV] </a:t>
              </a:r>
            </a:p>
          </p:txBody>
        </p:sp>
        <p:sp>
          <p:nvSpPr>
            <p:cNvPr id="80942" name="Rectangle 78"/>
            <p:cNvSpPr>
              <a:spLocks noChangeArrowheads="1"/>
            </p:cNvSpPr>
            <p:nvPr/>
          </p:nvSpPr>
          <p:spPr bwMode="auto">
            <a:xfrm>
              <a:off x="3106" y="633"/>
              <a:ext cx="44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N=20</a:t>
              </a:r>
            </a:p>
          </p:txBody>
        </p:sp>
        <p:sp>
          <p:nvSpPr>
            <p:cNvPr id="80943" name="Line 79"/>
            <p:cNvSpPr>
              <a:spLocks noChangeShapeType="1"/>
            </p:cNvSpPr>
            <p:nvPr/>
          </p:nvSpPr>
          <p:spPr bwMode="auto">
            <a:xfrm>
              <a:off x="3311" y="830"/>
              <a:ext cx="1" cy="11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0944" name="Line 80"/>
            <p:cNvSpPr>
              <a:spLocks noChangeShapeType="1"/>
            </p:cNvSpPr>
            <p:nvPr/>
          </p:nvSpPr>
          <p:spPr bwMode="auto">
            <a:xfrm flipV="1">
              <a:off x="2352" y="2016"/>
              <a:ext cx="1776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0945" name="Line 81"/>
            <p:cNvSpPr>
              <a:spLocks noChangeShapeType="1"/>
            </p:cNvSpPr>
            <p:nvPr/>
          </p:nvSpPr>
          <p:spPr bwMode="auto">
            <a:xfrm flipV="1">
              <a:off x="2352" y="672"/>
              <a:ext cx="0" cy="13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13481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de-DE" dirty="0" smtClean="0"/>
              <a:t>Nuclear shell structure</a:t>
            </a:r>
            <a:br>
              <a:rPr lang="en-US" altLang="de-DE" dirty="0" smtClean="0"/>
            </a:br>
            <a:r>
              <a:rPr lang="en-US" altLang="de-DE" sz="1400" dirty="0" smtClean="0">
                <a:solidFill>
                  <a:schemeClr val="tx1"/>
                </a:solidFill>
              </a:rPr>
              <a:t>Experimental evidence of the magic number</a:t>
            </a:r>
            <a:endParaRPr lang="en-US" altLang="de-DE" dirty="0" smtClean="0">
              <a:solidFill>
                <a:schemeClr val="tx1"/>
              </a:solidFill>
            </a:endParaRPr>
          </a:p>
        </p:txBody>
      </p:sp>
      <p:sp>
        <p:nvSpPr>
          <p:cNvPr id="81923" name="Text Box 49"/>
          <p:cNvSpPr txBox="1">
            <a:spLocks noChangeArrowheads="1"/>
          </p:cNvSpPr>
          <p:nvPr/>
        </p:nvSpPr>
        <p:spPr bwMode="auto">
          <a:xfrm>
            <a:off x="6705600" y="273050"/>
            <a:ext cx="649288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N=20</a:t>
            </a:r>
          </a:p>
        </p:txBody>
      </p:sp>
      <p:sp>
        <p:nvSpPr>
          <p:cNvPr id="81924" name="Text Box 53"/>
          <p:cNvSpPr txBox="1">
            <a:spLocks noChangeArrowheads="1"/>
          </p:cNvSpPr>
          <p:nvPr/>
        </p:nvSpPr>
        <p:spPr bwMode="auto">
          <a:xfrm>
            <a:off x="273050" y="800100"/>
            <a:ext cx="86423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The shell structure is strongly influenced by the attractive p-n force between J</a:t>
            </a:r>
            <a:r>
              <a:rPr kumimoji="0" lang="en-US" altLang="de-DE" sz="16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&gt;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and J</a:t>
            </a:r>
            <a:r>
              <a:rPr kumimoji="0" lang="en-US" altLang="de-DE" sz="16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&lt;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orbitals               ( </a:t>
            </a:r>
            <a:r>
              <a:rPr kumimoji="0" lang="el-GR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</a:t>
            </a:r>
            <a:r>
              <a:rPr kumimoji="0" lang="en-US" altLang="de-DE" sz="16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5/2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kumimoji="0" lang="el-GR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ν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</a:t>
            </a:r>
            <a:r>
              <a:rPr kumimoji="0" lang="en-US" altLang="de-DE" sz="16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3/2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).</a:t>
            </a:r>
          </a:p>
        </p:txBody>
      </p:sp>
      <p:pic>
        <p:nvPicPr>
          <p:cNvPr id="568374" name="Picture 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962400"/>
            <a:ext cx="824865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1926" name="Group 55"/>
          <p:cNvGrpSpPr>
            <a:grpSpLocks/>
          </p:cNvGrpSpPr>
          <p:nvPr/>
        </p:nvGrpSpPr>
        <p:grpSpPr bwMode="auto">
          <a:xfrm>
            <a:off x="1787525" y="1295400"/>
            <a:ext cx="6365875" cy="2581275"/>
            <a:chOff x="1126" y="816"/>
            <a:chExt cx="4010" cy="1626"/>
          </a:xfrm>
        </p:grpSpPr>
        <p:pic>
          <p:nvPicPr>
            <p:cNvPr id="81927" name="Picture 5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" y="864"/>
              <a:ext cx="3962" cy="1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1928" name="Rectangle 57"/>
            <p:cNvSpPr>
              <a:spLocks noChangeArrowheads="1"/>
            </p:cNvSpPr>
            <p:nvPr/>
          </p:nvSpPr>
          <p:spPr bwMode="auto">
            <a:xfrm>
              <a:off x="4416" y="816"/>
              <a:ext cx="720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85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de-DE" dirty="0" smtClean="0"/>
              <a:t>Nuclear shell structure</a:t>
            </a:r>
            <a:br>
              <a:rPr lang="en-US" altLang="de-DE" dirty="0" smtClean="0"/>
            </a:br>
            <a:r>
              <a:rPr lang="en-US" altLang="de-DE" sz="1400" dirty="0" smtClean="0">
                <a:solidFill>
                  <a:schemeClr val="tx1"/>
                </a:solidFill>
              </a:rPr>
              <a:t>Experimental evidence of the magic number</a:t>
            </a:r>
            <a:endParaRPr lang="en-US" altLang="de-DE" dirty="0" smtClean="0">
              <a:solidFill>
                <a:schemeClr val="tx1"/>
              </a:solidFill>
            </a:endParaRPr>
          </a:p>
        </p:txBody>
      </p:sp>
      <p:pic>
        <p:nvPicPr>
          <p:cNvPr id="82947" name="Picture 67" descr="Grevy06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762000"/>
            <a:ext cx="7386638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68" descr="Grevy06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762000"/>
            <a:ext cx="467995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69" descr="Grevy06-3-spheric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562225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Picture 70" descr="Grevy06-3-deform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786188"/>
            <a:ext cx="639763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1" name="Picture 71" descr="Grevy06-3-spheric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138488"/>
            <a:ext cx="4302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2" name="Picture 72" descr="Grevy06-3-spheric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338263"/>
            <a:ext cx="4302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3" name="Text Box 73"/>
          <p:cNvSpPr txBox="1">
            <a:spLocks noChangeArrowheads="1"/>
          </p:cNvSpPr>
          <p:nvPr/>
        </p:nvSpPr>
        <p:spPr bwMode="auto">
          <a:xfrm>
            <a:off x="5273675" y="3851275"/>
            <a:ext cx="438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900" b="1" i="0" u="none" strike="noStrike" kern="1200" cap="none" spc="0" normalizeH="0" baseline="30000" noProof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32</a:t>
            </a:r>
            <a:r>
              <a:rPr kumimoji="0" lang="en-US" altLang="de-DE" sz="900" b="1" i="0" u="none" strike="noStrike" kern="1200" cap="none" spc="0" normalizeH="0" baseline="0" noProof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Mg</a:t>
            </a:r>
          </a:p>
        </p:txBody>
      </p:sp>
      <p:pic>
        <p:nvPicPr>
          <p:cNvPr id="82954" name="Picture 74" descr="Grevy06-3-spheric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9875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5" name="Picture 75" descr="Grevy06-3-spheric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1985963"/>
            <a:ext cx="4302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6" name="Picture 76" descr="Grevy06-3-deform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2562225"/>
            <a:ext cx="639763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7" name="Picture 77" descr="Grevy06-3-spheric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2562225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8" name="Picture 78" descr="Grevy06-3-spheric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1338263"/>
            <a:ext cx="4302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9" name="Text Box 79"/>
          <p:cNvSpPr txBox="1">
            <a:spLocks noChangeArrowheads="1"/>
          </p:cNvSpPr>
          <p:nvPr/>
        </p:nvSpPr>
        <p:spPr bwMode="auto">
          <a:xfrm>
            <a:off x="755650" y="5229225"/>
            <a:ext cx="32115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high energies of the 2</a:t>
            </a:r>
            <a:r>
              <a:rPr kumimoji="0" lang="en-US" altLang="de-DE" sz="2000" b="0" i="0" u="none" strike="noStrike" kern="120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altLang="de-DE" sz="2000" b="0" i="0" u="none" strike="noStrike" kern="120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+</a:t>
            </a:r>
            <a:r>
              <a:rPr kumimoji="0" lang="en-US" altLang="de-DE" sz="2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states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for nuclei with magic number</a:t>
            </a:r>
          </a:p>
        </p:txBody>
      </p:sp>
      <p:sp>
        <p:nvSpPr>
          <p:cNvPr id="82960" name="Text Box 80"/>
          <p:cNvSpPr txBox="1">
            <a:spLocks noChangeArrowheads="1"/>
          </p:cNvSpPr>
          <p:nvPr/>
        </p:nvSpPr>
        <p:spPr bwMode="auto">
          <a:xfrm>
            <a:off x="755650" y="4910138"/>
            <a:ext cx="3338513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0" u="sng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Evidence of the nuclear shell model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82961" name="Picture 81" descr="Grevy06-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625600"/>
            <a:ext cx="3957637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62" name="Text Box 82"/>
          <p:cNvSpPr txBox="1">
            <a:spLocks noChangeArrowheads="1"/>
          </p:cNvSpPr>
          <p:nvPr/>
        </p:nvSpPr>
        <p:spPr bwMode="auto">
          <a:xfrm>
            <a:off x="4932363" y="4878388"/>
            <a:ext cx="3952875" cy="86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Nuclear field theory: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Nuclear many-particle problem will be solved relativistically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with the consequence: attractive scalar field </a:t>
            </a:r>
            <a:r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(S-V)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                                 </a:t>
            </a:r>
            <a:r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repulsive vector field </a:t>
            </a:r>
            <a:r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(S+V)</a:t>
            </a:r>
          </a:p>
        </p:txBody>
      </p:sp>
      <p:sp>
        <p:nvSpPr>
          <p:cNvPr id="82963" name="Text Box 83"/>
          <p:cNvSpPr txBox="1">
            <a:spLocks noChangeArrowheads="1"/>
          </p:cNvSpPr>
          <p:nvPr/>
        </p:nvSpPr>
        <p:spPr bwMode="auto">
          <a:xfrm>
            <a:off x="4894263" y="6107113"/>
            <a:ext cx="30035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Relativistic quasi-particle random phase approximation</a:t>
            </a:r>
          </a:p>
        </p:txBody>
      </p:sp>
      <p:sp>
        <p:nvSpPr>
          <p:cNvPr id="82964" name="Text Box 84"/>
          <p:cNvSpPr txBox="1">
            <a:spLocks noChangeArrowheads="1"/>
          </p:cNvSpPr>
          <p:nvPr/>
        </p:nvSpPr>
        <p:spPr bwMode="auto">
          <a:xfrm>
            <a:off x="6705600" y="273050"/>
            <a:ext cx="649288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N=28</a:t>
            </a:r>
          </a:p>
        </p:txBody>
      </p:sp>
    </p:spTree>
    <p:extLst>
      <p:ext uri="{BB962C8B-B14F-4D97-AF65-F5344CB8AC3E}">
        <p14:creationId xmlns:p14="http://schemas.microsoft.com/office/powerpoint/2010/main" val="2347009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de-DE" dirty="0" smtClean="0"/>
              <a:t>Nuclear shell structure</a:t>
            </a:r>
            <a:br>
              <a:rPr lang="en-US" altLang="de-DE" dirty="0" smtClean="0"/>
            </a:br>
            <a:r>
              <a:rPr lang="en-US" altLang="de-DE" sz="1400" dirty="0" smtClean="0">
                <a:solidFill>
                  <a:schemeClr val="tx1"/>
                </a:solidFill>
              </a:rPr>
              <a:t>Experimental evidence of the magic number</a:t>
            </a:r>
            <a:endParaRPr lang="en-US" altLang="de-DE" dirty="0" smtClean="0">
              <a:solidFill>
                <a:schemeClr val="tx1"/>
              </a:solidFill>
            </a:endParaRPr>
          </a:p>
        </p:txBody>
      </p:sp>
      <p:graphicFrame>
        <p:nvGraphicFramePr>
          <p:cNvPr id="83975" name="Object 21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1981200"/>
          <a:ext cx="3098800" cy="214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1" name="Image bitmap" r:id="rId3" imgW="6885714" imgH="4772691" progId="Paint.Picture">
                  <p:embed/>
                </p:oleObj>
              </mc:Choice>
              <mc:Fallback>
                <p:oleObj name="Image bitmap" r:id="rId3" imgW="6885714" imgH="4772691" progId="Paint.Picture">
                  <p:embed/>
                  <p:pic>
                    <p:nvPicPr>
                      <p:cNvPr id="83975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81200"/>
                        <a:ext cx="3098800" cy="214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3971" name="Picture 3" descr="Grevy06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762000"/>
            <a:ext cx="7386638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Text Box 15"/>
          <p:cNvSpPr txBox="1">
            <a:spLocks noChangeArrowheads="1"/>
          </p:cNvSpPr>
          <p:nvPr/>
        </p:nvSpPr>
        <p:spPr bwMode="auto">
          <a:xfrm>
            <a:off x="755650" y="5229225"/>
            <a:ext cx="31115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high energies of the 2</a:t>
            </a:r>
            <a:r>
              <a:rPr kumimoji="0" lang="en-US" altLang="de-DE" sz="2000" b="0" i="0" u="none" strike="noStrike" kern="120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altLang="de-DE" sz="2000" b="0" i="0" u="none" strike="noStrike" kern="120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+</a:t>
            </a:r>
            <a:r>
              <a:rPr kumimoji="0" lang="en-US" altLang="de-DE" sz="2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state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for nuclei with magic number</a:t>
            </a:r>
          </a:p>
        </p:txBody>
      </p:sp>
      <p:sp>
        <p:nvSpPr>
          <p:cNvPr id="83973" name="Text Box 16"/>
          <p:cNvSpPr txBox="1">
            <a:spLocks noChangeArrowheads="1"/>
          </p:cNvSpPr>
          <p:nvPr/>
        </p:nvSpPr>
        <p:spPr bwMode="auto">
          <a:xfrm>
            <a:off x="755650" y="4910138"/>
            <a:ext cx="33972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0" u="sng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Evidence of the nuclear shell model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3974" name="Text Box 19"/>
          <p:cNvSpPr txBox="1">
            <a:spLocks noChangeArrowheads="1"/>
          </p:cNvSpPr>
          <p:nvPr/>
        </p:nvSpPr>
        <p:spPr bwMode="auto">
          <a:xfrm>
            <a:off x="4894263" y="6107113"/>
            <a:ext cx="30035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Relativistic quasi-particle random phase approximation</a:t>
            </a:r>
          </a:p>
        </p:txBody>
      </p:sp>
      <p:sp>
        <p:nvSpPr>
          <p:cNvPr id="83976" name="Text Box 22"/>
          <p:cNvSpPr txBox="1">
            <a:spLocks noChangeArrowheads="1"/>
          </p:cNvSpPr>
          <p:nvPr/>
        </p:nvSpPr>
        <p:spPr bwMode="auto">
          <a:xfrm>
            <a:off x="3189288" y="2057400"/>
            <a:ext cx="9445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spherical</a:t>
            </a:r>
          </a:p>
        </p:txBody>
      </p:sp>
      <p:sp>
        <p:nvSpPr>
          <p:cNvPr id="83977" name="Text Box 23"/>
          <p:cNvSpPr txBox="1">
            <a:spLocks noChangeArrowheads="1"/>
          </p:cNvSpPr>
          <p:nvPr/>
        </p:nvSpPr>
        <p:spPr bwMode="auto">
          <a:xfrm>
            <a:off x="3189288" y="3530600"/>
            <a:ext cx="10017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deformed</a:t>
            </a:r>
          </a:p>
        </p:txBody>
      </p:sp>
      <p:sp>
        <p:nvSpPr>
          <p:cNvPr id="83978" name="Line 24"/>
          <p:cNvSpPr>
            <a:spLocks noChangeShapeType="1"/>
          </p:cNvSpPr>
          <p:nvPr/>
        </p:nvSpPr>
        <p:spPr bwMode="auto">
          <a:xfrm>
            <a:off x="3511550" y="2438400"/>
            <a:ext cx="0" cy="1066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3979" name="Group 98"/>
          <p:cNvGrpSpPr>
            <a:grpSpLocks/>
          </p:cNvGrpSpPr>
          <p:nvPr/>
        </p:nvGrpSpPr>
        <p:grpSpPr bwMode="auto">
          <a:xfrm>
            <a:off x="4267200" y="1190625"/>
            <a:ext cx="3829050" cy="3609975"/>
            <a:chOff x="215" y="432"/>
            <a:chExt cx="2412" cy="2274"/>
          </a:xfrm>
        </p:grpSpPr>
        <p:sp>
          <p:nvSpPr>
            <p:cNvPr id="83996" name="Rectangle 99"/>
            <p:cNvSpPr>
              <a:spLocks noChangeAspect="1" noChangeArrowheads="1"/>
            </p:cNvSpPr>
            <p:nvPr/>
          </p:nvSpPr>
          <p:spPr bwMode="auto">
            <a:xfrm>
              <a:off x="2312" y="2396"/>
              <a:ext cx="179" cy="17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997" name="Line 100"/>
            <p:cNvSpPr>
              <a:spLocks noChangeShapeType="1"/>
            </p:cNvSpPr>
            <p:nvPr/>
          </p:nvSpPr>
          <p:spPr bwMode="auto">
            <a:xfrm flipH="1">
              <a:off x="2130" y="575"/>
              <a:ext cx="25" cy="2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998" name="Rectangle 101"/>
            <p:cNvSpPr>
              <a:spLocks noChangeAspect="1" noChangeArrowheads="1"/>
            </p:cNvSpPr>
            <p:nvPr/>
          </p:nvSpPr>
          <p:spPr bwMode="auto">
            <a:xfrm>
              <a:off x="944" y="672"/>
              <a:ext cx="184" cy="18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999" name="Rectangle 102"/>
            <p:cNvSpPr>
              <a:spLocks noChangeAspect="1" noChangeArrowheads="1"/>
            </p:cNvSpPr>
            <p:nvPr/>
          </p:nvSpPr>
          <p:spPr bwMode="auto">
            <a:xfrm>
              <a:off x="578" y="1011"/>
              <a:ext cx="186" cy="18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00" name="Rectangle 103"/>
            <p:cNvSpPr>
              <a:spLocks noChangeAspect="1" noChangeArrowheads="1"/>
            </p:cNvSpPr>
            <p:nvPr/>
          </p:nvSpPr>
          <p:spPr bwMode="auto">
            <a:xfrm>
              <a:off x="578" y="1191"/>
              <a:ext cx="186" cy="18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01" name="Rectangle 104"/>
            <p:cNvSpPr>
              <a:spLocks noChangeAspect="1" noChangeArrowheads="1"/>
            </p:cNvSpPr>
            <p:nvPr/>
          </p:nvSpPr>
          <p:spPr bwMode="auto">
            <a:xfrm>
              <a:off x="578" y="1353"/>
              <a:ext cx="186" cy="18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02" name="Rectangle 105"/>
            <p:cNvSpPr>
              <a:spLocks noChangeAspect="1" noChangeArrowheads="1"/>
            </p:cNvSpPr>
            <p:nvPr/>
          </p:nvSpPr>
          <p:spPr bwMode="auto">
            <a:xfrm>
              <a:off x="944" y="846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03" name="Rectangle 106"/>
            <p:cNvSpPr>
              <a:spLocks noChangeAspect="1" noChangeArrowheads="1"/>
            </p:cNvSpPr>
            <p:nvPr/>
          </p:nvSpPr>
          <p:spPr bwMode="auto">
            <a:xfrm>
              <a:off x="944" y="1019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04" name="Rectangle 107"/>
            <p:cNvSpPr>
              <a:spLocks noChangeAspect="1" noChangeArrowheads="1"/>
            </p:cNvSpPr>
            <p:nvPr/>
          </p:nvSpPr>
          <p:spPr bwMode="auto">
            <a:xfrm>
              <a:off x="1117" y="846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05" name="Rectangle 108"/>
            <p:cNvSpPr>
              <a:spLocks noChangeAspect="1" noChangeArrowheads="1"/>
            </p:cNvSpPr>
            <p:nvPr/>
          </p:nvSpPr>
          <p:spPr bwMode="auto">
            <a:xfrm>
              <a:off x="944" y="1364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06" name="Rectangle 109"/>
            <p:cNvSpPr>
              <a:spLocks noChangeAspect="1" noChangeArrowheads="1"/>
            </p:cNvSpPr>
            <p:nvPr/>
          </p:nvSpPr>
          <p:spPr bwMode="auto">
            <a:xfrm>
              <a:off x="944" y="1186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07" name="Rectangle 110"/>
            <p:cNvSpPr>
              <a:spLocks noChangeAspect="1" noChangeArrowheads="1"/>
            </p:cNvSpPr>
            <p:nvPr/>
          </p:nvSpPr>
          <p:spPr bwMode="auto">
            <a:xfrm>
              <a:off x="1289" y="1019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08" name="Rectangle 111"/>
            <p:cNvSpPr>
              <a:spLocks noChangeAspect="1" noChangeArrowheads="1"/>
            </p:cNvSpPr>
            <p:nvPr/>
          </p:nvSpPr>
          <p:spPr bwMode="auto">
            <a:xfrm>
              <a:off x="1289" y="846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09" name="Rectangle 112"/>
            <p:cNvSpPr>
              <a:spLocks noChangeAspect="1" noChangeArrowheads="1"/>
            </p:cNvSpPr>
            <p:nvPr/>
          </p:nvSpPr>
          <p:spPr bwMode="auto">
            <a:xfrm>
              <a:off x="1289" y="672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10" name="Rectangle 113"/>
            <p:cNvSpPr>
              <a:spLocks noChangeAspect="1" noChangeArrowheads="1"/>
            </p:cNvSpPr>
            <p:nvPr/>
          </p:nvSpPr>
          <p:spPr bwMode="auto">
            <a:xfrm>
              <a:off x="1981" y="672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11" name="Rectangle 114"/>
            <p:cNvSpPr>
              <a:spLocks noChangeAspect="1" noChangeArrowheads="1"/>
            </p:cNvSpPr>
            <p:nvPr/>
          </p:nvSpPr>
          <p:spPr bwMode="auto">
            <a:xfrm>
              <a:off x="1635" y="673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12" name="Rectangle 115"/>
            <p:cNvSpPr>
              <a:spLocks noChangeAspect="1" noChangeArrowheads="1"/>
            </p:cNvSpPr>
            <p:nvPr/>
          </p:nvSpPr>
          <p:spPr bwMode="auto">
            <a:xfrm>
              <a:off x="1468" y="672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13" name="Line 116"/>
            <p:cNvSpPr>
              <a:spLocks noChangeShapeType="1"/>
            </p:cNvSpPr>
            <p:nvPr/>
          </p:nvSpPr>
          <p:spPr bwMode="auto">
            <a:xfrm>
              <a:off x="575" y="575"/>
              <a:ext cx="0" cy="2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14" name="Line 117"/>
            <p:cNvSpPr>
              <a:spLocks noChangeShapeType="1"/>
            </p:cNvSpPr>
            <p:nvPr/>
          </p:nvSpPr>
          <p:spPr bwMode="auto">
            <a:xfrm flipH="1">
              <a:off x="748" y="575"/>
              <a:ext cx="28" cy="2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15" name="Line 118"/>
            <p:cNvSpPr>
              <a:spLocks noChangeShapeType="1"/>
            </p:cNvSpPr>
            <p:nvPr/>
          </p:nvSpPr>
          <p:spPr bwMode="auto">
            <a:xfrm flipH="1">
              <a:off x="1266" y="575"/>
              <a:ext cx="28" cy="2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16" name="Line 119"/>
            <p:cNvSpPr>
              <a:spLocks noChangeShapeType="1"/>
            </p:cNvSpPr>
            <p:nvPr/>
          </p:nvSpPr>
          <p:spPr bwMode="auto">
            <a:xfrm flipH="1">
              <a:off x="1439" y="575"/>
              <a:ext cx="28" cy="2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17" name="Line 120"/>
            <p:cNvSpPr>
              <a:spLocks noChangeShapeType="1"/>
            </p:cNvSpPr>
            <p:nvPr/>
          </p:nvSpPr>
          <p:spPr bwMode="auto">
            <a:xfrm flipH="1">
              <a:off x="1612" y="575"/>
              <a:ext cx="28" cy="2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18" name="Line 121"/>
            <p:cNvSpPr>
              <a:spLocks noChangeShapeType="1"/>
            </p:cNvSpPr>
            <p:nvPr/>
          </p:nvSpPr>
          <p:spPr bwMode="auto">
            <a:xfrm flipH="1">
              <a:off x="1785" y="575"/>
              <a:ext cx="25" cy="2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19" name="Line 122"/>
            <p:cNvSpPr>
              <a:spLocks noChangeShapeType="1"/>
            </p:cNvSpPr>
            <p:nvPr/>
          </p:nvSpPr>
          <p:spPr bwMode="auto">
            <a:xfrm flipH="1">
              <a:off x="1957" y="575"/>
              <a:ext cx="25" cy="2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20" name="Text Box 123"/>
            <p:cNvSpPr txBox="1">
              <a:spLocks noChangeArrowheads="1"/>
            </p:cNvSpPr>
            <p:nvPr/>
          </p:nvSpPr>
          <p:spPr bwMode="auto">
            <a:xfrm>
              <a:off x="894" y="687"/>
              <a:ext cx="27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0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40</a:t>
              </a:r>
              <a:r>
                <a:rPr kumimoji="0" lang="en-U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Ca</a:t>
              </a:r>
            </a:p>
          </p:txBody>
        </p:sp>
        <p:sp>
          <p:nvSpPr>
            <p:cNvPr id="84021" name="Text Box 124"/>
            <p:cNvSpPr txBox="1">
              <a:spLocks noChangeArrowheads="1"/>
            </p:cNvSpPr>
            <p:nvPr/>
          </p:nvSpPr>
          <p:spPr bwMode="auto">
            <a:xfrm>
              <a:off x="1238" y="685"/>
              <a:ext cx="27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0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42</a:t>
              </a:r>
              <a:r>
                <a:rPr kumimoji="0" lang="en-U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Ca</a:t>
              </a:r>
            </a:p>
          </p:txBody>
        </p:sp>
        <p:sp>
          <p:nvSpPr>
            <p:cNvPr id="84022" name="Text Box 125"/>
            <p:cNvSpPr txBox="1">
              <a:spLocks noChangeArrowheads="1"/>
            </p:cNvSpPr>
            <p:nvPr/>
          </p:nvSpPr>
          <p:spPr bwMode="auto">
            <a:xfrm>
              <a:off x="1583" y="685"/>
              <a:ext cx="27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0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44</a:t>
              </a:r>
              <a:r>
                <a:rPr kumimoji="0" lang="en-U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Ca</a:t>
              </a:r>
            </a:p>
          </p:txBody>
        </p:sp>
        <p:sp>
          <p:nvSpPr>
            <p:cNvPr id="84023" name="Text Box 126"/>
            <p:cNvSpPr txBox="1">
              <a:spLocks noChangeArrowheads="1"/>
            </p:cNvSpPr>
            <p:nvPr/>
          </p:nvSpPr>
          <p:spPr bwMode="auto">
            <a:xfrm>
              <a:off x="1931" y="685"/>
              <a:ext cx="27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0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46</a:t>
              </a:r>
              <a:r>
                <a:rPr kumimoji="0" lang="en-U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Ca</a:t>
              </a:r>
            </a:p>
          </p:txBody>
        </p:sp>
        <p:sp>
          <p:nvSpPr>
            <p:cNvPr id="84024" name="Line 127"/>
            <p:cNvSpPr>
              <a:spLocks noChangeShapeType="1"/>
            </p:cNvSpPr>
            <p:nvPr/>
          </p:nvSpPr>
          <p:spPr bwMode="auto">
            <a:xfrm>
              <a:off x="403" y="845"/>
              <a:ext cx="2188" cy="0"/>
            </a:xfrm>
            <a:prstGeom prst="line">
              <a:avLst/>
            </a:prstGeom>
            <a:noFill/>
            <a:ln w="25400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25" name="Line 128"/>
            <p:cNvSpPr>
              <a:spLocks noChangeShapeType="1"/>
            </p:cNvSpPr>
            <p:nvPr/>
          </p:nvSpPr>
          <p:spPr bwMode="auto">
            <a:xfrm>
              <a:off x="403" y="672"/>
              <a:ext cx="2188" cy="0"/>
            </a:xfrm>
            <a:prstGeom prst="line">
              <a:avLst/>
            </a:prstGeom>
            <a:noFill/>
            <a:ln w="25400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26" name="Text Box 129"/>
            <p:cNvSpPr txBox="1">
              <a:spLocks noChangeArrowheads="1"/>
            </p:cNvSpPr>
            <p:nvPr/>
          </p:nvSpPr>
          <p:spPr bwMode="auto">
            <a:xfrm>
              <a:off x="892" y="1030"/>
              <a:ext cx="28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0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38</a:t>
              </a:r>
              <a:r>
                <a:rPr kumimoji="0" lang="en-U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Ar</a:t>
              </a:r>
            </a:p>
          </p:txBody>
        </p:sp>
        <p:sp>
          <p:nvSpPr>
            <p:cNvPr id="84027" name="Text Box 130"/>
            <p:cNvSpPr txBox="1">
              <a:spLocks noChangeArrowheads="1"/>
            </p:cNvSpPr>
            <p:nvPr/>
          </p:nvSpPr>
          <p:spPr bwMode="auto">
            <a:xfrm>
              <a:off x="892" y="1376"/>
              <a:ext cx="23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0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36</a:t>
              </a:r>
              <a:r>
                <a:rPr kumimoji="0" lang="en-U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84028" name="Rectangle 131"/>
            <p:cNvSpPr>
              <a:spLocks noChangeAspect="1" noChangeArrowheads="1"/>
            </p:cNvSpPr>
            <p:nvPr/>
          </p:nvSpPr>
          <p:spPr bwMode="auto">
            <a:xfrm>
              <a:off x="929" y="1707"/>
              <a:ext cx="179" cy="17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29" name="Rectangle 132"/>
            <p:cNvSpPr>
              <a:spLocks noChangeAspect="1" noChangeArrowheads="1"/>
            </p:cNvSpPr>
            <p:nvPr/>
          </p:nvSpPr>
          <p:spPr bwMode="auto">
            <a:xfrm>
              <a:off x="929" y="2391"/>
              <a:ext cx="179" cy="17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30" name="Rectangle 133"/>
            <p:cNvSpPr>
              <a:spLocks noChangeAspect="1" noChangeArrowheads="1"/>
            </p:cNvSpPr>
            <p:nvPr/>
          </p:nvSpPr>
          <p:spPr bwMode="auto">
            <a:xfrm>
              <a:off x="929" y="2047"/>
              <a:ext cx="179" cy="17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31" name="Text Box 134"/>
            <p:cNvSpPr txBox="1">
              <a:spLocks noChangeArrowheads="1"/>
            </p:cNvSpPr>
            <p:nvPr/>
          </p:nvSpPr>
          <p:spPr bwMode="auto">
            <a:xfrm>
              <a:off x="892" y="1721"/>
              <a:ext cx="26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0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34</a:t>
              </a:r>
              <a:r>
                <a:rPr kumimoji="0" lang="en-U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Si</a:t>
              </a:r>
            </a:p>
          </p:txBody>
        </p:sp>
        <p:sp>
          <p:nvSpPr>
            <p:cNvPr id="84032" name="Line 135"/>
            <p:cNvSpPr>
              <a:spLocks noChangeShapeType="1"/>
            </p:cNvSpPr>
            <p:nvPr/>
          </p:nvSpPr>
          <p:spPr bwMode="auto">
            <a:xfrm flipH="1">
              <a:off x="1094" y="575"/>
              <a:ext cx="28" cy="2131"/>
            </a:xfrm>
            <a:prstGeom prst="line">
              <a:avLst/>
            </a:prstGeom>
            <a:noFill/>
            <a:ln w="25400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33" name="Line 136"/>
            <p:cNvSpPr>
              <a:spLocks noChangeShapeType="1"/>
            </p:cNvSpPr>
            <p:nvPr/>
          </p:nvSpPr>
          <p:spPr bwMode="auto">
            <a:xfrm flipH="1">
              <a:off x="921" y="575"/>
              <a:ext cx="28" cy="2131"/>
            </a:xfrm>
            <a:prstGeom prst="line">
              <a:avLst/>
            </a:prstGeom>
            <a:noFill/>
            <a:ln w="25400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34" name="Text Box 137"/>
            <p:cNvSpPr txBox="1">
              <a:spLocks noChangeArrowheads="1"/>
            </p:cNvSpPr>
            <p:nvPr/>
          </p:nvSpPr>
          <p:spPr bwMode="auto">
            <a:xfrm>
              <a:off x="863" y="2067"/>
              <a:ext cx="29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0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32</a:t>
              </a:r>
              <a:r>
                <a:rPr kumimoji="0" lang="en-U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Mg</a:t>
              </a:r>
            </a:p>
          </p:txBody>
        </p:sp>
        <p:sp>
          <p:nvSpPr>
            <p:cNvPr id="84035" name="Text Box 138"/>
            <p:cNvSpPr txBox="1">
              <a:spLocks noChangeArrowheads="1"/>
            </p:cNvSpPr>
            <p:nvPr/>
          </p:nvSpPr>
          <p:spPr bwMode="auto">
            <a:xfrm>
              <a:off x="864" y="2412"/>
              <a:ext cx="29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0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30</a:t>
              </a:r>
              <a:r>
                <a:rPr kumimoji="0" lang="en-U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Ne</a:t>
              </a:r>
            </a:p>
          </p:txBody>
        </p:sp>
        <p:sp>
          <p:nvSpPr>
            <p:cNvPr id="84036" name="Rectangle 139"/>
            <p:cNvSpPr>
              <a:spLocks noChangeAspect="1" noChangeArrowheads="1"/>
            </p:cNvSpPr>
            <p:nvPr/>
          </p:nvSpPr>
          <p:spPr bwMode="auto">
            <a:xfrm>
              <a:off x="2321" y="2049"/>
              <a:ext cx="179" cy="17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37" name="Rectangle 140"/>
            <p:cNvSpPr>
              <a:spLocks noChangeAspect="1" noChangeArrowheads="1"/>
            </p:cNvSpPr>
            <p:nvPr/>
          </p:nvSpPr>
          <p:spPr bwMode="auto">
            <a:xfrm>
              <a:off x="2319" y="1707"/>
              <a:ext cx="179" cy="17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38" name="Rectangle 141"/>
            <p:cNvSpPr>
              <a:spLocks noChangeAspect="1" noChangeArrowheads="1"/>
            </p:cNvSpPr>
            <p:nvPr/>
          </p:nvSpPr>
          <p:spPr bwMode="auto">
            <a:xfrm>
              <a:off x="2328" y="1357"/>
              <a:ext cx="179" cy="17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39" name="Rectangle 142"/>
            <p:cNvSpPr>
              <a:spLocks noChangeAspect="1" noChangeArrowheads="1"/>
            </p:cNvSpPr>
            <p:nvPr/>
          </p:nvSpPr>
          <p:spPr bwMode="auto">
            <a:xfrm>
              <a:off x="2330" y="1011"/>
              <a:ext cx="179" cy="17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40" name="Rectangle 143"/>
            <p:cNvSpPr>
              <a:spLocks noChangeAspect="1" noChangeArrowheads="1"/>
            </p:cNvSpPr>
            <p:nvPr/>
          </p:nvSpPr>
          <p:spPr bwMode="auto">
            <a:xfrm>
              <a:off x="2330" y="671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41" name="Text Box 144"/>
            <p:cNvSpPr txBox="1">
              <a:spLocks noChangeArrowheads="1"/>
            </p:cNvSpPr>
            <p:nvPr/>
          </p:nvSpPr>
          <p:spPr bwMode="auto">
            <a:xfrm>
              <a:off x="2274" y="685"/>
              <a:ext cx="27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0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48</a:t>
              </a:r>
              <a:r>
                <a:rPr kumimoji="0" lang="en-U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Ca</a:t>
              </a:r>
            </a:p>
          </p:txBody>
        </p:sp>
        <p:sp>
          <p:nvSpPr>
            <p:cNvPr id="84042" name="Line 145"/>
            <p:cNvSpPr>
              <a:spLocks noChangeShapeType="1"/>
            </p:cNvSpPr>
            <p:nvPr/>
          </p:nvSpPr>
          <p:spPr bwMode="auto">
            <a:xfrm flipH="1">
              <a:off x="2476" y="575"/>
              <a:ext cx="28" cy="2131"/>
            </a:xfrm>
            <a:prstGeom prst="line">
              <a:avLst/>
            </a:prstGeom>
            <a:noFill/>
            <a:ln w="25400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43" name="Text Box 146"/>
            <p:cNvSpPr txBox="1">
              <a:spLocks noChangeArrowheads="1"/>
            </p:cNvSpPr>
            <p:nvPr/>
          </p:nvSpPr>
          <p:spPr bwMode="auto">
            <a:xfrm>
              <a:off x="2264" y="1008"/>
              <a:ext cx="28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0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46</a:t>
              </a:r>
              <a:r>
                <a:rPr kumimoji="0" lang="en-U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Ar</a:t>
              </a:r>
            </a:p>
          </p:txBody>
        </p:sp>
        <p:sp>
          <p:nvSpPr>
            <p:cNvPr id="84044" name="Line 147"/>
            <p:cNvSpPr>
              <a:spLocks noChangeShapeType="1"/>
            </p:cNvSpPr>
            <p:nvPr/>
          </p:nvSpPr>
          <p:spPr bwMode="auto">
            <a:xfrm>
              <a:off x="403" y="1018"/>
              <a:ext cx="21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45" name="Line 148"/>
            <p:cNvSpPr>
              <a:spLocks noChangeShapeType="1"/>
            </p:cNvSpPr>
            <p:nvPr/>
          </p:nvSpPr>
          <p:spPr bwMode="auto">
            <a:xfrm>
              <a:off x="403" y="1363"/>
              <a:ext cx="21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46" name="Line 149"/>
            <p:cNvSpPr>
              <a:spLocks noChangeShapeType="1"/>
            </p:cNvSpPr>
            <p:nvPr/>
          </p:nvSpPr>
          <p:spPr bwMode="auto">
            <a:xfrm>
              <a:off x="403" y="1536"/>
              <a:ext cx="21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47" name="Text Box 150"/>
            <p:cNvSpPr txBox="1">
              <a:spLocks noChangeArrowheads="1"/>
            </p:cNvSpPr>
            <p:nvPr/>
          </p:nvSpPr>
          <p:spPr bwMode="auto">
            <a:xfrm>
              <a:off x="2289" y="1376"/>
              <a:ext cx="23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0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44</a:t>
              </a:r>
              <a:r>
                <a:rPr kumimoji="0" lang="en-U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84048" name="Text Box 151"/>
            <p:cNvSpPr txBox="1">
              <a:spLocks noChangeArrowheads="1"/>
            </p:cNvSpPr>
            <p:nvPr/>
          </p:nvSpPr>
          <p:spPr bwMode="auto">
            <a:xfrm>
              <a:off x="2264" y="1720"/>
              <a:ext cx="26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0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42</a:t>
              </a:r>
              <a:r>
                <a:rPr kumimoji="0" lang="en-U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Si</a:t>
              </a:r>
            </a:p>
          </p:txBody>
        </p:sp>
        <p:sp>
          <p:nvSpPr>
            <p:cNvPr id="84049" name="Line 152"/>
            <p:cNvSpPr>
              <a:spLocks noChangeShapeType="1"/>
            </p:cNvSpPr>
            <p:nvPr/>
          </p:nvSpPr>
          <p:spPr bwMode="auto">
            <a:xfrm>
              <a:off x="403" y="1709"/>
              <a:ext cx="21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50" name="Line 153"/>
            <p:cNvSpPr>
              <a:spLocks noChangeShapeType="1"/>
            </p:cNvSpPr>
            <p:nvPr/>
          </p:nvSpPr>
          <p:spPr bwMode="auto">
            <a:xfrm>
              <a:off x="403" y="1881"/>
              <a:ext cx="21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51" name="Line 154"/>
            <p:cNvSpPr>
              <a:spLocks noChangeShapeType="1"/>
            </p:cNvSpPr>
            <p:nvPr/>
          </p:nvSpPr>
          <p:spPr bwMode="auto">
            <a:xfrm flipH="1">
              <a:off x="2303" y="575"/>
              <a:ext cx="28" cy="2131"/>
            </a:xfrm>
            <a:prstGeom prst="line">
              <a:avLst/>
            </a:prstGeom>
            <a:noFill/>
            <a:ln w="25400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52" name="Line 155"/>
            <p:cNvSpPr>
              <a:spLocks noChangeShapeType="1"/>
            </p:cNvSpPr>
            <p:nvPr/>
          </p:nvSpPr>
          <p:spPr bwMode="auto">
            <a:xfrm>
              <a:off x="403" y="2054"/>
              <a:ext cx="21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53" name="Text Box 156"/>
            <p:cNvSpPr txBox="1">
              <a:spLocks noChangeArrowheads="1"/>
            </p:cNvSpPr>
            <p:nvPr/>
          </p:nvSpPr>
          <p:spPr bwMode="auto">
            <a:xfrm>
              <a:off x="2248" y="2067"/>
              <a:ext cx="29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0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40</a:t>
              </a:r>
              <a:r>
                <a:rPr kumimoji="0" lang="en-U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Mg</a:t>
              </a:r>
            </a:p>
          </p:txBody>
        </p:sp>
        <p:sp>
          <p:nvSpPr>
            <p:cNvPr id="84054" name="Text Box 157"/>
            <p:cNvSpPr txBox="1">
              <a:spLocks noChangeArrowheads="1"/>
            </p:cNvSpPr>
            <p:nvPr/>
          </p:nvSpPr>
          <p:spPr bwMode="auto">
            <a:xfrm>
              <a:off x="2250" y="2412"/>
              <a:ext cx="29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0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38</a:t>
              </a:r>
              <a:r>
                <a:rPr kumimoji="0" lang="en-U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Ne</a:t>
              </a:r>
            </a:p>
          </p:txBody>
        </p:sp>
        <p:sp>
          <p:nvSpPr>
            <p:cNvPr id="84055" name="Line 158"/>
            <p:cNvSpPr>
              <a:spLocks noChangeShapeType="1"/>
            </p:cNvSpPr>
            <p:nvPr/>
          </p:nvSpPr>
          <p:spPr bwMode="auto">
            <a:xfrm>
              <a:off x="403" y="1190"/>
              <a:ext cx="21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56" name="Line 159"/>
            <p:cNvSpPr>
              <a:spLocks noChangeShapeType="1"/>
            </p:cNvSpPr>
            <p:nvPr/>
          </p:nvSpPr>
          <p:spPr bwMode="auto">
            <a:xfrm>
              <a:off x="403" y="2572"/>
              <a:ext cx="21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57" name="Text Box 160"/>
            <p:cNvSpPr txBox="1">
              <a:spLocks noChangeArrowheads="1"/>
            </p:cNvSpPr>
            <p:nvPr/>
          </p:nvSpPr>
          <p:spPr bwMode="auto">
            <a:xfrm>
              <a:off x="864" y="432"/>
              <a:ext cx="37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N=20</a:t>
              </a:r>
            </a:p>
          </p:txBody>
        </p:sp>
        <p:sp>
          <p:nvSpPr>
            <p:cNvPr id="84058" name="Text Box 161"/>
            <p:cNvSpPr txBox="1">
              <a:spLocks noChangeArrowheads="1"/>
            </p:cNvSpPr>
            <p:nvPr/>
          </p:nvSpPr>
          <p:spPr bwMode="auto">
            <a:xfrm>
              <a:off x="216" y="672"/>
              <a:ext cx="36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Z=20</a:t>
              </a:r>
            </a:p>
          </p:txBody>
        </p:sp>
        <p:sp>
          <p:nvSpPr>
            <p:cNvPr id="84059" name="Text Box 162"/>
            <p:cNvSpPr txBox="1">
              <a:spLocks noChangeArrowheads="1"/>
            </p:cNvSpPr>
            <p:nvPr/>
          </p:nvSpPr>
          <p:spPr bwMode="auto">
            <a:xfrm>
              <a:off x="215" y="1008"/>
              <a:ext cx="36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Z=18</a:t>
              </a:r>
            </a:p>
          </p:txBody>
        </p:sp>
        <p:sp>
          <p:nvSpPr>
            <p:cNvPr id="84060" name="Text Box 163"/>
            <p:cNvSpPr txBox="1">
              <a:spLocks noChangeArrowheads="1"/>
            </p:cNvSpPr>
            <p:nvPr/>
          </p:nvSpPr>
          <p:spPr bwMode="auto">
            <a:xfrm>
              <a:off x="215" y="1363"/>
              <a:ext cx="36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Z=16</a:t>
              </a:r>
            </a:p>
          </p:txBody>
        </p:sp>
        <p:sp>
          <p:nvSpPr>
            <p:cNvPr id="84061" name="Text Box 164"/>
            <p:cNvSpPr txBox="1">
              <a:spLocks noChangeArrowheads="1"/>
            </p:cNvSpPr>
            <p:nvPr/>
          </p:nvSpPr>
          <p:spPr bwMode="auto">
            <a:xfrm>
              <a:off x="215" y="1699"/>
              <a:ext cx="36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Z=14</a:t>
              </a:r>
            </a:p>
          </p:txBody>
        </p:sp>
        <p:sp>
          <p:nvSpPr>
            <p:cNvPr id="84062" name="Text Box 165"/>
            <p:cNvSpPr txBox="1">
              <a:spLocks noChangeArrowheads="1"/>
            </p:cNvSpPr>
            <p:nvPr/>
          </p:nvSpPr>
          <p:spPr bwMode="auto">
            <a:xfrm>
              <a:off x="215" y="2064"/>
              <a:ext cx="36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Z=12</a:t>
              </a:r>
            </a:p>
          </p:txBody>
        </p:sp>
        <p:sp>
          <p:nvSpPr>
            <p:cNvPr id="84063" name="Text Box 166"/>
            <p:cNvSpPr txBox="1">
              <a:spLocks noChangeArrowheads="1"/>
            </p:cNvSpPr>
            <p:nvPr/>
          </p:nvSpPr>
          <p:spPr bwMode="auto">
            <a:xfrm>
              <a:off x="215" y="2400"/>
              <a:ext cx="36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Z=10</a:t>
              </a:r>
            </a:p>
          </p:txBody>
        </p:sp>
        <p:sp>
          <p:nvSpPr>
            <p:cNvPr id="84064" name="Text Box 167"/>
            <p:cNvSpPr txBox="1">
              <a:spLocks noChangeArrowheads="1"/>
            </p:cNvSpPr>
            <p:nvPr/>
          </p:nvSpPr>
          <p:spPr bwMode="auto">
            <a:xfrm>
              <a:off x="2256" y="432"/>
              <a:ext cx="37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N=28</a:t>
              </a:r>
            </a:p>
          </p:txBody>
        </p:sp>
        <p:sp>
          <p:nvSpPr>
            <p:cNvPr id="84065" name="Line 168"/>
            <p:cNvSpPr>
              <a:spLocks noChangeShapeType="1"/>
            </p:cNvSpPr>
            <p:nvPr/>
          </p:nvSpPr>
          <p:spPr bwMode="auto">
            <a:xfrm>
              <a:off x="403" y="2400"/>
              <a:ext cx="21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066" name="Line 169"/>
            <p:cNvSpPr>
              <a:spLocks noChangeShapeType="1"/>
            </p:cNvSpPr>
            <p:nvPr/>
          </p:nvSpPr>
          <p:spPr bwMode="auto">
            <a:xfrm>
              <a:off x="403" y="2227"/>
              <a:ext cx="21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02282" name="Picture 170" descr="Grevy06-3-spheric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59080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2283" name="Picture 171" descr="Grevy06-3-deform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722688"/>
            <a:ext cx="639763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2284" name="Picture 172" descr="Grevy06-3-spheric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12420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2285" name="Picture 173" descr="Grevy06-3-spheric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490663"/>
            <a:ext cx="4302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2286" name="Picture 174" descr="Grevy06-3-spheric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05740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2287" name="Picture 175" descr="Grevy06-3-deform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267200"/>
            <a:ext cx="639763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86" name="Text Box 176"/>
          <p:cNvSpPr txBox="1">
            <a:spLocks noChangeArrowheads="1"/>
          </p:cNvSpPr>
          <p:nvPr/>
        </p:nvSpPr>
        <p:spPr bwMode="auto">
          <a:xfrm>
            <a:off x="6705600" y="273050"/>
            <a:ext cx="649288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N=28</a:t>
            </a:r>
          </a:p>
        </p:txBody>
      </p:sp>
      <p:pic>
        <p:nvPicPr>
          <p:cNvPr id="602289" name="Picture 177" descr="Grevy06-3-spheric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2055813"/>
            <a:ext cx="4302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2290" name="Picture 178" descr="Grevy06-3-deform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2586038"/>
            <a:ext cx="639763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2291" name="Picture 179" descr="Grevy06-3-spheric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2586038"/>
            <a:ext cx="4302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2292" name="Picture 180" descr="Grevy06-3-spheric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1489075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2295" name="Picture 183" descr="Grevy06-3-deform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3124200"/>
            <a:ext cx="639762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92" name="Text Box 184"/>
          <p:cNvSpPr txBox="1">
            <a:spLocks noChangeArrowheads="1"/>
          </p:cNvSpPr>
          <p:nvPr/>
        </p:nvSpPr>
        <p:spPr bwMode="auto">
          <a:xfrm>
            <a:off x="2943225" y="2522538"/>
            <a:ext cx="217488" cy="2127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Ca</a:t>
            </a:r>
          </a:p>
        </p:txBody>
      </p:sp>
      <p:sp>
        <p:nvSpPr>
          <p:cNvPr id="83993" name="Text Box 185"/>
          <p:cNvSpPr txBox="1">
            <a:spLocks noChangeArrowheads="1"/>
          </p:cNvSpPr>
          <p:nvPr/>
        </p:nvSpPr>
        <p:spPr bwMode="auto">
          <a:xfrm>
            <a:off x="2833688" y="3505200"/>
            <a:ext cx="147637" cy="2127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Si</a:t>
            </a:r>
          </a:p>
        </p:txBody>
      </p:sp>
      <p:sp>
        <p:nvSpPr>
          <p:cNvPr id="83994" name="Text Box 186"/>
          <p:cNvSpPr txBox="1">
            <a:spLocks noChangeArrowheads="1"/>
          </p:cNvSpPr>
          <p:nvPr/>
        </p:nvSpPr>
        <p:spPr bwMode="auto">
          <a:xfrm>
            <a:off x="2833688" y="3200400"/>
            <a:ext cx="98425" cy="2127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83995" name="Text Box 82"/>
          <p:cNvSpPr txBox="1">
            <a:spLocks noChangeArrowheads="1"/>
          </p:cNvSpPr>
          <p:nvPr/>
        </p:nvSpPr>
        <p:spPr bwMode="auto">
          <a:xfrm>
            <a:off x="4932363" y="4878388"/>
            <a:ext cx="3952875" cy="86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Nuclear field theory: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Nuclear many-particle problem will be solved relativistically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with the consequence: attractive scalar field </a:t>
            </a:r>
            <a:r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(S-V)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                                 </a:t>
            </a:r>
            <a:r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repulsive vector field </a:t>
            </a:r>
            <a:r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(S+V)</a:t>
            </a:r>
          </a:p>
        </p:txBody>
      </p:sp>
    </p:spTree>
    <p:extLst>
      <p:ext uri="{BB962C8B-B14F-4D97-AF65-F5344CB8AC3E}">
        <p14:creationId xmlns:p14="http://schemas.microsoft.com/office/powerpoint/2010/main" val="357107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de-DE" smtClean="0"/>
              <a:t>Nuclear shell structure</a:t>
            </a:r>
            <a:br>
              <a:rPr lang="en-US" altLang="de-DE" smtClean="0"/>
            </a:br>
            <a:r>
              <a:rPr lang="en-US" altLang="de-DE" sz="1400" smtClean="0">
                <a:solidFill>
                  <a:srgbClr val="000000"/>
                </a:solidFill>
              </a:rPr>
              <a:t>Large similarity between three numbers of the</a:t>
            </a:r>
            <a:r>
              <a:rPr lang="en-US" altLang="de-DE" sz="1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HO-shell model</a:t>
            </a:r>
            <a:endParaRPr lang="en-US" altLang="de-DE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4995" name="Picture 3" descr="Grevy06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762000"/>
            <a:ext cx="7386638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1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011238"/>
            <a:ext cx="9144000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7" name="Text Box 106"/>
          <p:cNvSpPr txBox="1">
            <a:spLocks noChangeArrowheads="1"/>
          </p:cNvSpPr>
          <p:nvPr/>
        </p:nvSpPr>
        <p:spPr bwMode="auto">
          <a:xfrm>
            <a:off x="1520825" y="765175"/>
            <a:ext cx="547688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N=8</a:t>
            </a:r>
            <a:endParaRPr kumimoji="0" lang="en-US" altLang="de-DE" sz="1600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998" name="Text Box 107"/>
          <p:cNvSpPr txBox="1">
            <a:spLocks noChangeArrowheads="1"/>
          </p:cNvSpPr>
          <p:nvPr/>
        </p:nvSpPr>
        <p:spPr bwMode="auto">
          <a:xfrm>
            <a:off x="4837113" y="762000"/>
            <a:ext cx="649287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N=20</a:t>
            </a:r>
            <a:endParaRPr kumimoji="0" lang="en-US" altLang="de-DE" sz="1600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999" name="Text Box 108"/>
          <p:cNvSpPr txBox="1">
            <a:spLocks noChangeArrowheads="1"/>
          </p:cNvSpPr>
          <p:nvPr/>
        </p:nvSpPr>
        <p:spPr bwMode="auto">
          <a:xfrm>
            <a:off x="7961313" y="762000"/>
            <a:ext cx="649287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N=40</a:t>
            </a:r>
            <a:endParaRPr kumimoji="0" lang="en-US" altLang="de-DE" sz="1600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000" name="Text Box 109"/>
          <p:cNvSpPr txBox="1">
            <a:spLocks noChangeArrowheads="1"/>
          </p:cNvSpPr>
          <p:nvPr/>
        </p:nvSpPr>
        <p:spPr bwMode="auto">
          <a:xfrm>
            <a:off x="6859588" y="4435475"/>
            <a:ext cx="22082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O. S. , MG Porquet PPNP (2008)</a:t>
            </a:r>
          </a:p>
        </p:txBody>
      </p:sp>
      <p:sp>
        <p:nvSpPr>
          <p:cNvPr id="611439" name="Text Box 111"/>
          <p:cNvSpPr txBox="1">
            <a:spLocks noChangeArrowheads="1"/>
          </p:cNvSpPr>
          <p:nvPr/>
        </p:nvSpPr>
        <p:spPr bwMode="auto">
          <a:xfrm>
            <a:off x="423863" y="4495800"/>
            <a:ext cx="4876800" cy="177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0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Same mechanism :</a:t>
            </a:r>
            <a:r>
              <a:rPr kumimoji="0" lang="en-US" altLang="de-DE" sz="24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small 2</a:t>
            </a:r>
            <a:r>
              <a:rPr kumimoji="0" lang="en-US" altLang="de-DE" sz="1600" b="0" i="0" u="none" strike="noStrike" kern="120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+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energies </a:t>
            </a:r>
            <a:r>
              <a:rPr kumimoji="0" lang="fr-FR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for N=8, 20 and 40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Inversion</a:t>
            </a:r>
            <a:r>
              <a:rPr kumimoji="0" lang="fr-FR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between</a:t>
            </a:r>
            <a:r>
              <a:rPr kumimoji="0" lang="fr-FR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normal and 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intruder</a:t>
            </a:r>
            <a:r>
              <a:rPr kumimoji="0" lang="fr-FR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states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for</a:t>
            </a:r>
            <a:r>
              <a:rPr kumimoji="0" lang="fr-FR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N=40</a:t>
            </a:r>
            <a:r>
              <a:rPr kumimoji="0" lang="fr-FR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Search for a </a:t>
            </a:r>
            <a:r>
              <a:rPr kumimoji="0" lang="fr-FR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(super)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deformed</a:t>
            </a:r>
            <a:r>
              <a:rPr kumimoji="0" lang="fr-FR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0</a:t>
            </a:r>
            <a:r>
              <a:rPr kumimoji="0" lang="fr-FR" altLang="de-DE" sz="1600" b="0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+</a:t>
            </a:r>
            <a:r>
              <a:rPr kumimoji="0" lang="fr-FR" altLang="de-DE" sz="16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fr-FR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state in </a:t>
            </a:r>
            <a:r>
              <a:rPr kumimoji="0" lang="fr-FR" altLang="de-DE" sz="1600" b="0" i="0" u="none" strike="noStrike" kern="120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68</a:t>
            </a:r>
            <a:r>
              <a:rPr kumimoji="0" lang="fr-FR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Ni 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Pr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oof the 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extreme 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deformation </a:t>
            </a:r>
            <a:r>
              <a:rPr kumimoji="0" lang="fr-FR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fr-FR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de-DE" sz="1600" b="0" i="0" u="none" strike="noStrike" kern="120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64</a:t>
            </a:r>
            <a:r>
              <a:rPr kumimoji="0" lang="fr-FR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Cr</a:t>
            </a:r>
            <a:r>
              <a:rPr kumimoji="0" lang="fr-FR" altLang="de-DE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de-DE" sz="20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9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1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1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43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de-DE" dirty="0" smtClean="0"/>
              <a:t>Nuclear shell structure</a:t>
            </a:r>
            <a:br>
              <a:rPr lang="en-US" altLang="de-DE" dirty="0" smtClean="0"/>
            </a:br>
            <a:r>
              <a:rPr lang="en-US" altLang="de-DE" sz="1400" dirty="0" smtClean="0">
                <a:solidFill>
                  <a:schemeClr val="tx1"/>
                </a:solidFill>
              </a:rPr>
              <a:t>development of the HO-shell closure</a:t>
            </a:r>
            <a:endParaRPr lang="en-US" altLang="de-DE" dirty="0" smtClean="0">
              <a:solidFill>
                <a:schemeClr val="tx1"/>
              </a:solidFill>
            </a:endParaRPr>
          </a:p>
        </p:txBody>
      </p:sp>
      <p:grpSp>
        <p:nvGrpSpPr>
          <p:cNvPr id="612525" name="Group 173"/>
          <p:cNvGrpSpPr>
            <a:grpSpLocks/>
          </p:cNvGrpSpPr>
          <p:nvPr/>
        </p:nvGrpSpPr>
        <p:grpSpPr bwMode="auto">
          <a:xfrm>
            <a:off x="1381125" y="2232025"/>
            <a:ext cx="6094413" cy="1973263"/>
            <a:chOff x="870" y="1406"/>
            <a:chExt cx="3839" cy="1243"/>
          </a:xfrm>
        </p:grpSpPr>
        <p:grpSp>
          <p:nvGrpSpPr>
            <p:cNvPr id="86129" name="Group 174"/>
            <p:cNvGrpSpPr>
              <a:grpSpLocks/>
            </p:cNvGrpSpPr>
            <p:nvPr/>
          </p:nvGrpSpPr>
          <p:grpSpPr bwMode="auto">
            <a:xfrm>
              <a:off x="2812" y="1539"/>
              <a:ext cx="1880" cy="1110"/>
              <a:chOff x="2812" y="1539"/>
              <a:chExt cx="1880" cy="1110"/>
            </a:xfrm>
          </p:grpSpPr>
          <p:sp>
            <p:nvSpPr>
              <p:cNvPr id="86156" name="Oval 175"/>
              <p:cNvSpPr>
                <a:spLocks noChangeArrowheads="1"/>
              </p:cNvSpPr>
              <p:nvPr/>
            </p:nvSpPr>
            <p:spPr bwMode="auto">
              <a:xfrm>
                <a:off x="4126" y="1816"/>
                <a:ext cx="252" cy="204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03399"/>
                  </a:buClr>
                  <a:buChar char="•"/>
                  <a:defRPr sz="2000">
                    <a:solidFill>
                      <a:srgbClr val="003399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00"/>
                  </a:buClr>
                  <a:buChar char="-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altLang="de-DE" sz="1800" b="1" i="1" u="none" strike="noStrike" kern="1200" cap="none" spc="0" normalizeH="0" baseline="0" noProof="0" smtClean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157" name="Line 176"/>
              <p:cNvSpPr>
                <a:spLocks noChangeShapeType="1"/>
              </p:cNvSpPr>
              <p:nvPr/>
            </p:nvSpPr>
            <p:spPr bwMode="auto">
              <a:xfrm>
                <a:off x="3382" y="2296"/>
                <a:ext cx="27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1" u="none" strike="noStrike" kern="1200" cap="none" spc="0" normalizeH="0" baseline="0" noProof="0" smtClean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158" name="Text Box 177"/>
              <p:cNvSpPr txBox="1">
                <a:spLocks noChangeArrowheads="1"/>
              </p:cNvSpPr>
              <p:nvPr/>
            </p:nvSpPr>
            <p:spPr bwMode="auto">
              <a:xfrm>
                <a:off x="3130" y="2152"/>
                <a:ext cx="35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3399"/>
                  </a:buClr>
                  <a:buChar char="•"/>
                  <a:defRPr sz="2000">
                    <a:solidFill>
                      <a:srgbClr val="003399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00"/>
                  </a:buClr>
                  <a:buChar char="-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de-DE" sz="1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d</a:t>
                </a:r>
                <a:r>
                  <a:rPr kumimoji="0" lang="fr-FR" altLang="de-DE" sz="1600" b="0" i="0" u="none" strike="noStrike" kern="1200" cap="none" spc="0" normalizeH="0" baseline="-2500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5</a:t>
                </a:r>
                <a:r>
                  <a:rPr kumimoji="0" lang="fr-FR" altLang="de-DE" sz="1800" b="0" i="0" u="none" strike="noStrike" kern="1200" cap="none" spc="0" normalizeH="0" baseline="-2500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/2</a:t>
                </a:r>
                <a:endParaRPr kumimoji="0" lang="en-US" altLang="de-DE" sz="18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159" name="Line 178"/>
              <p:cNvSpPr>
                <a:spLocks noChangeShapeType="1"/>
              </p:cNvSpPr>
              <p:nvPr/>
            </p:nvSpPr>
            <p:spPr bwMode="auto">
              <a:xfrm flipV="1">
                <a:off x="3688" y="1775"/>
                <a:ext cx="378" cy="5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arrow" w="sm" len="sm"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1" u="none" strike="noStrike" kern="1200" cap="none" spc="0" normalizeH="0" baseline="0" noProof="0" smtClean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160" name="Text Box 179"/>
              <p:cNvSpPr txBox="1">
                <a:spLocks noChangeArrowheads="1"/>
              </p:cNvSpPr>
              <p:nvPr/>
            </p:nvSpPr>
            <p:spPr bwMode="auto">
              <a:xfrm>
                <a:off x="3396" y="2241"/>
                <a:ext cx="20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3399"/>
                  </a:buClr>
                  <a:buChar char="•"/>
                  <a:defRPr sz="2000">
                    <a:solidFill>
                      <a:srgbClr val="003399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00"/>
                  </a:buClr>
                  <a:buChar char="-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de-DE" sz="2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rPr>
                  <a:t>p</a:t>
                </a:r>
                <a:endParaRPr kumimoji="0" lang="en-US" altLang="de-DE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161" name="Line 180"/>
              <p:cNvSpPr>
                <a:spLocks noChangeShapeType="1"/>
              </p:cNvSpPr>
              <p:nvPr/>
            </p:nvSpPr>
            <p:spPr bwMode="auto">
              <a:xfrm>
                <a:off x="4078" y="1768"/>
                <a:ext cx="31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1" u="none" strike="noStrike" kern="1200" cap="none" spc="0" normalizeH="0" baseline="0" noProof="0" smtClean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162" name="Line 181"/>
              <p:cNvSpPr>
                <a:spLocks noChangeShapeType="1"/>
              </p:cNvSpPr>
              <p:nvPr/>
            </p:nvSpPr>
            <p:spPr bwMode="auto">
              <a:xfrm>
                <a:off x="4096" y="2039"/>
                <a:ext cx="32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1" u="none" strike="noStrike" kern="1200" cap="none" spc="0" normalizeH="0" baseline="0" noProof="0" smtClean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163" name="Text Box 182"/>
              <p:cNvSpPr txBox="1">
                <a:spLocks noChangeArrowheads="1"/>
              </p:cNvSpPr>
              <p:nvPr/>
            </p:nvSpPr>
            <p:spPr bwMode="auto">
              <a:xfrm>
                <a:off x="4342" y="1688"/>
                <a:ext cx="29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3399"/>
                  </a:buClr>
                  <a:buChar char="•"/>
                  <a:defRPr sz="2000">
                    <a:solidFill>
                      <a:srgbClr val="003399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00"/>
                  </a:buClr>
                  <a:buChar char="-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de-DE" sz="1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d</a:t>
                </a:r>
                <a:r>
                  <a:rPr kumimoji="0" lang="fr-FR" altLang="de-DE" sz="1600" b="0" i="0" u="none" strike="noStrike" kern="1200" cap="none" spc="0" normalizeH="0" baseline="-2500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3/2</a:t>
                </a:r>
                <a:endParaRPr kumimoji="0" lang="en-US" altLang="de-DE" sz="16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164" name="Text Box 183"/>
              <p:cNvSpPr txBox="1">
                <a:spLocks noChangeArrowheads="1"/>
              </p:cNvSpPr>
              <p:nvPr/>
            </p:nvSpPr>
            <p:spPr bwMode="auto">
              <a:xfrm>
                <a:off x="4414" y="1911"/>
                <a:ext cx="278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3399"/>
                  </a:buClr>
                  <a:buChar char="•"/>
                  <a:defRPr sz="2000">
                    <a:solidFill>
                      <a:srgbClr val="003399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00"/>
                  </a:buClr>
                  <a:buChar char="-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de-DE" sz="1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s</a:t>
                </a:r>
                <a:r>
                  <a:rPr kumimoji="0" lang="fr-FR" altLang="de-DE" sz="1600" b="0" i="0" u="none" strike="noStrike" kern="120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1/2</a:t>
                </a:r>
                <a:endParaRPr kumimoji="0" lang="en-US" altLang="de-DE" sz="16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165" name="Text Box 184"/>
              <p:cNvSpPr txBox="1">
                <a:spLocks noChangeArrowheads="1"/>
              </p:cNvSpPr>
              <p:nvPr/>
            </p:nvSpPr>
            <p:spPr bwMode="auto">
              <a:xfrm>
                <a:off x="4128" y="2289"/>
                <a:ext cx="19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3399"/>
                  </a:buClr>
                  <a:buChar char="•"/>
                  <a:defRPr sz="2000">
                    <a:solidFill>
                      <a:srgbClr val="003399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00"/>
                  </a:buClr>
                  <a:buChar char="-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de-DE" sz="2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rPr>
                  <a:t>n</a:t>
                </a:r>
                <a:endParaRPr kumimoji="0" lang="en-US" altLang="de-DE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166" name="Line 185"/>
              <p:cNvSpPr>
                <a:spLocks noChangeShapeType="1"/>
              </p:cNvSpPr>
              <p:nvPr/>
            </p:nvSpPr>
            <p:spPr bwMode="auto">
              <a:xfrm>
                <a:off x="4084" y="2303"/>
                <a:ext cx="31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1" u="none" strike="noStrike" kern="1200" cap="none" spc="0" normalizeH="0" baseline="0" noProof="0" smtClean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167" name="Text Box 186"/>
              <p:cNvSpPr txBox="1">
                <a:spLocks noChangeArrowheads="1"/>
              </p:cNvSpPr>
              <p:nvPr/>
            </p:nvSpPr>
            <p:spPr bwMode="auto">
              <a:xfrm>
                <a:off x="4380" y="2188"/>
                <a:ext cx="29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3399"/>
                  </a:buClr>
                  <a:buChar char="•"/>
                  <a:defRPr sz="2000">
                    <a:solidFill>
                      <a:srgbClr val="003399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00"/>
                  </a:buClr>
                  <a:buChar char="-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de-DE" sz="1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d</a:t>
                </a:r>
                <a:r>
                  <a:rPr kumimoji="0" lang="fr-FR" altLang="de-DE" sz="1600" b="0" i="0" u="none" strike="noStrike" kern="120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5/2</a:t>
                </a:r>
                <a:endParaRPr kumimoji="0" lang="en-US" altLang="de-DE" sz="16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168" name="Text Box 187"/>
              <p:cNvSpPr txBox="1">
                <a:spLocks noChangeArrowheads="1"/>
              </p:cNvSpPr>
              <p:nvPr/>
            </p:nvSpPr>
            <p:spPr bwMode="auto">
              <a:xfrm>
                <a:off x="4116" y="2051"/>
                <a:ext cx="260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3399"/>
                  </a:buClr>
                  <a:buChar char="•"/>
                  <a:defRPr sz="2000">
                    <a:solidFill>
                      <a:srgbClr val="003399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00"/>
                  </a:buClr>
                  <a:buChar char="-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de-DE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14</a:t>
                </a:r>
                <a:endParaRPr kumimoji="0" lang="en-US" altLang="de-DE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169" name="Oval 188"/>
              <p:cNvSpPr>
                <a:spLocks noChangeArrowheads="1"/>
              </p:cNvSpPr>
              <p:nvPr/>
            </p:nvSpPr>
            <p:spPr bwMode="auto">
              <a:xfrm>
                <a:off x="4126" y="2063"/>
                <a:ext cx="252" cy="204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03399"/>
                  </a:buClr>
                  <a:buChar char="•"/>
                  <a:defRPr sz="2000">
                    <a:solidFill>
                      <a:srgbClr val="003399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00"/>
                  </a:buClr>
                  <a:buChar char="-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altLang="de-DE" sz="1800" b="1" i="1" u="none" strike="noStrike" kern="1200" cap="none" spc="0" normalizeH="0" baseline="0" noProof="0" smtClean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170" name="Text Box 189"/>
              <p:cNvSpPr txBox="1">
                <a:spLocks noChangeArrowheads="1"/>
              </p:cNvSpPr>
              <p:nvPr/>
            </p:nvSpPr>
            <p:spPr bwMode="auto">
              <a:xfrm>
                <a:off x="4116" y="1804"/>
                <a:ext cx="26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3399"/>
                  </a:buClr>
                  <a:buChar char="•"/>
                  <a:defRPr sz="2000">
                    <a:solidFill>
                      <a:srgbClr val="003399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00"/>
                  </a:buClr>
                  <a:buChar char="-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de-DE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16</a:t>
                </a:r>
                <a:endParaRPr kumimoji="0" lang="en-US" altLang="de-DE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171" name="Line 190"/>
              <p:cNvSpPr>
                <a:spLocks noChangeShapeType="1"/>
              </p:cNvSpPr>
              <p:nvPr/>
            </p:nvSpPr>
            <p:spPr bwMode="auto">
              <a:xfrm>
                <a:off x="4076" y="1676"/>
                <a:ext cx="31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1" u="none" strike="noStrike" kern="1200" cap="none" spc="0" normalizeH="0" baseline="0" noProof="0" smtClean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172" name="Text Box 191"/>
              <p:cNvSpPr txBox="1">
                <a:spLocks noChangeArrowheads="1"/>
              </p:cNvSpPr>
              <p:nvPr/>
            </p:nvSpPr>
            <p:spPr bwMode="auto">
              <a:xfrm>
                <a:off x="4362" y="1568"/>
                <a:ext cx="271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3399"/>
                  </a:buClr>
                  <a:buChar char="•"/>
                  <a:defRPr sz="2000">
                    <a:solidFill>
                      <a:srgbClr val="003399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00"/>
                  </a:buClr>
                  <a:buChar char="-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de-DE" sz="1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f</a:t>
                </a:r>
                <a:r>
                  <a:rPr kumimoji="0" lang="fr-FR" altLang="de-DE" sz="1600" b="0" i="0" u="none" strike="noStrike" kern="120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7/2</a:t>
                </a:r>
                <a:endParaRPr kumimoji="0" lang="en-US" altLang="de-DE" sz="16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173" name="Text Box 192"/>
              <p:cNvSpPr txBox="1">
                <a:spLocks noChangeArrowheads="1"/>
              </p:cNvSpPr>
              <p:nvPr/>
            </p:nvSpPr>
            <p:spPr bwMode="auto">
              <a:xfrm>
                <a:off x="3044" y="2419"/>
                <a:ext cx="357" cy="230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3399"/>
                  </a:buClr>
                  <a:buChar char="•"/>
                  <a:defRPr sz="2000">
                    <a:solidFill>
                      <a:srgbClr val="003399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00"/>
                  </a:buClr>
                  <a:buChar char="-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de-DE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Z=8</a:t>
                </a:r>
                <a:endParaRPr kumimoji="0" lang="en-US" altLang="de-DE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174" name="Text Box 193"/>
              <p:cNvSpPr txBox="1">
                <a:spLocks noChangeArrowheads="1"/>
              </p:cNvSpPr>
              <p:nvPr/>
            </p:nvSpPr>
            <p:spPr bwMode="auto">
              <a:xfrm>
                <a:off x="2812" y="1539"/>
                <a:ext cx="448" cy="23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3399"/>
                  </a:buClr>
                  <a:buChar char="•"/>
                  <a:defRPr sz="2000">
                    <a:solidFill>
                      <a:srgbClr val="003399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00"/>
                  </a:buClr>
                  <a:buChar char="-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de-DE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N~20</a:t>
                </a:r>
                <a:endParaRPr kumimoji="0" lang="en-US" altLang="de-DE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6130" name="Line 194"/>
            <p:cNvSpPr>
              <a:spLocks noChangeShapeType="1"/>
            </p:cNvSpPr>
            <p:nvPr/>
          </p:nvSpPr>
          <p:spPr bwMode="auto">
            <a:xfrm>
              <a:off x="4080" y="1632"/>
              <a:ext cx="3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131" name="Rectangle 195"/>
            <p:cNvSpPr>
              <a:spLocks noChangeArrowheads="1"/>
            </p:cNvSpPr>
            <p:nvPr/>
          </p:nvSpPr>
          <p:spPr bwMode="auto">
            <a:xfrm>
              <a:off x="4417" y="1494"/>
              <a:ext cx="29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fr-FR" altLang="de-DE" sz="16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3/2</a:t>
              </a:r>
              <a:endParaRPr kumimoji="0" lang="en-US" altLang="de-DE" sz="16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86132" name="Group 196"/>
            <p:cNvGrpSpPr>
              <a:grpSpLocks/>
            </p:cNvGrpSpPr>
            <p:nvPr/>
          </p:nvGrpSpPr>
          <p:grpSpPr bwMode="auto">
            <a:xfrm>
              <a:off x="870" y="1406"/>
              <a:ext cx="2147" cy="1243"/>
              <a:chOff x="870" y="1406"/>
              <a:chExt cx="2147" cy="1243"/>
            </a:xfrm>
          </p:grpSpPr>
          <p:grpSp>
            <p:nvGrpSpPr>
              <p:cNvPr id="86133" name="Group 197"/>
              <p:cNvGrpSpPr>
                <a:grpSpLocks/>
              </p:cNvGrpSpPr>
              <p:nvPr/>
            </p:nvGrpSpPr>
            <p:grpSpPr bwMode="auto">
              <a:xfrm>
                <a:off x="870" y="1504"/>
                <a:ext cx="2147" cy="1145"/>
                <a:chOff x="870" y="1504"/>
                <a:chExt cx="2147" cy="1145"/>
              </a:xfrm>
            </p:grpSpPr>
            <p:sp>
              <p:nvSpPr>
                <p:cNvPr id="86136" name="Oval 198"/>
                <p:cNvSpPr>
                  <a:spLocks noChangeArrowheads="1"/>
                </p:cNvSpPr>
                <p:nvPr/>
              </p:nvSpPr>
              <p:spPr bwMode="auto">
                <a:xfrm>
                  <a:off x="1830" y="1656"/>
                  <a:ext cx="252" cy="204"/>
                </a:xfrm>
                <a:prstGeom prst="ellipse">
                  <a:avLst/>
                </a:prstGeom>
                <a:solidFill>
                  <a:srgbClr val="FFFF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03399"/>
                    </a:buClr>
                    <a:buChar char="•"/>
                    <a:defRPr sz="2000">
                      <a:solidFill>
                        <a:srgbClr val="003399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00"/>
                    </a:buClr>
                    <a:buChar char="-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altLang="de-DE" sz="1800" b="1" i="1" u="none" strike="noStrike" kern="1200" cap="none" spc="0" normalizeH="0" baseline="0" noProof="0" smtClean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137" name="Text Box 199"/>
                <p:cNvSpPr txBox="1">
                  <a:spLocks noChangeArrowheads="1"/>
                </p:cNvSpPr>
                <p:nvPr/>
              </p:nvSpPr>
              <p:spPr bwMode="auto">
                <a:xfrm>
                  <a:off x="2588" y="2419"/>
                  <a:ext cx="429" cy="230"/>
                </a:xfrm>
                <a:prstGeom prst="rect">
                  <a:avLst/>
                </a:prstGeom>
                <a:solidFill>
                  <a:srgbClr val="CCFF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3399"/>
                    </a:buClr>
                    <a:buChar char="•"/>
                    <a:defRPr sz="2000">
                      <a:solidFill>
                        <a:srgbClr val="003399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00"/>
                    </a:buClr>
                    <a:buChar char="-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altLang="de-DE" sz="18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Arial" panose="020B0604020202020204" pitchFamily="34" charset="0"/>
                    </a:rPr>
                    <a:t>Z=14</a:t>
                  </a:r>
                  <a:endParaRPr kumimoji="0" lang="en-US" altLang="de-DE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138" name="Line 200"/>
                <p:cNvSpPr>
                  <a:spLocks noChangeShapeType="1"/>
                </p:cNvSpPr>
                <p:nvPr/>
              </p:nvSpPr>
              <p:spPr bwMode="auto">
                <a:xfrm>
                  <a:off x="1122" y="2231"/>
                  <a:ext cx="270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1" u="none" strike="noStrike" kern="1200" cap="none" spc="0" normalizeH="0" baseline="0" noProof="0" smtClean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139" name="Text Box 201"/>
                <p:cNvSpPr txBox="1">
                  <a:spLocks noChangeArrowheads="1"/>
                </p:cNvSpPr>
                <p:nvPr/>
              </p:nvSpPr>
              <p:spPr bwMode="auto">
                <a:xfrm>
                  <a:off x="870" y="2087"/>
                  <a:ext cx="350" cy="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CC99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3399"/>
                    </a:buClr>
                    <a:buChar char="•"/>
                    <a:defRPr sz="2000">
                      <a:solidFill>
                        <a:srgbClr val="003399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00"/>
                    </a:buClr>
                    <a:buChar char="-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altLang="de-DE" sz="16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Arial" panose="020B0604020202020204" pitchFamily="34" charset="0"/>
                    </a:rPr>
                    <a:t>d</a:t>
                  </a:r>
                  <a:r>
                    <a:rPr kumimoji="0" lang="fr-FR" altLang="de-DE" sz="1600" b="0" i="0" u="none" strike="noStrike" kern="1200" cap="none" spc="0" normalizeH="0" baseline="-25000" noProof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Arial" panose="020B0604020202020204" pitchFamily="34" charset="0"/>
                    </a:rPr>
                    <a:t>5</a:t>
                  </a:r>
                  <a:r>
                    <a:rPr kumimoji="0" lang="fr-FR" altLang="de-DE" sz="1800" b="0" i="0" u="none" strike="noStrike" kern="1200" cap="none" spc="0" normalizeH="0" baseline="-25000" noProof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Arial" panose="020B0604020202020204" pitchFamily="34" charset="0"/>
                    </a:rPr>
                    <a:t>/2</a:t>
                  </a:r>
                  <a:endParaRPr kumimoji="0" lang="en-US" altLang="de-DE" sz="1800" b="0" i="0" u="none" strike="noStrike" kern="1200" cap="none" spc="0" normalizeH="0" baseline="-2500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140" name="Line 202"/>
                <p:cNvSpPr>
                  <a:spLocks noChangeShapeType="1"/>
                </p:cNvSpPr>
                <p:nvPr/>
              </p:nvSpPr>
              <p:spPr bwMode="auto">
                <a:xfrm flipV="1">
                  <a:off x="1416" y="1919"/>
                  <a:ext cx="336" cy="2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arrow" w="sm" len="sm"/>
                  <a:tailEnd type="arrow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1" u="none" strike="noStrike" kern="1200" cap="none" spc="0" normalizeH="0" baseline="0" noProof="0" smtClean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141" name="Text Box 203"/>
                <p:cNvSpPr txBox="1">
                  <a:spLocks noChangeArrowheads="1"/>
                </p:cNvSpPr>
                <p:nvPr/>
              </p:nvSpPr>
              <p:spPr bwMode="auto">
                <a:xfrm>
                  <a:off x="1136" y="2199"/>
                  <a:ext cx="204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CC99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3399"/>
                    </a:buClr>
                    <a:buChar char="•"/>
                    <a:defRPr sz="2000">
                      <a:solidFill>
                        <a:srgbClr val="003399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00"/>
                    </a:buClr>
                    <a:buChar char="-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altLang="de-DE" sz="2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ymbol" panose="05050102010706020507" pitchFamily="18" charset="2"/>
                      <a:ea typeface="+mn-ea"/>
                      <a:cs typeface="Arial" panose="020B0604020202020204" pitchFamily="34" charset="0"/>
                    </a:rPr>
                    <a:t>p</a:t>
                  </a:r>
                  <a:endParaRPr kumimoji="0" lang="en-US" altLang="de-DE" sz="2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142" name="Line 204"/>
                <p:cNvSpPr>
                  <a:spLocks noChangeShapeType="1"/>
                </p:cNvSpPr>
                <p:nvPr/>
              </p:nvSpPr>
              <p:spPr bwMode="auto">
                <a:xfrm>
                  <a:off x="1788" y="1900"/>
                  <a:ext cx="318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1" u="none" strike="noStrike" kern="1200" cap="none" spc="0" normalizeH="0" baseline="0" noProof="0" smtClean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143" name="Line 205"/>
                <p:cNvSpPr>
                  <a:spLocks noChangeShapeType="1"/>
                </p:cNvSpPr>
                <p:nvPr/>
              </p:nvSpPr>
              <p:spPr bwMode="auto">
                <a:xfrm>
                  <a:off x="1788" y="1972"/>
                  <a:ext cx="32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1" u="none" strike="noStrike" kern="1200" cap="none" spc="0" normalizeH="0" baseline="0" noProof="0" smtClean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144" name="Text Box 206"/>
                <p:cNvSpPr txBox="1">
                  <a:spLocks noChangeArrowheads="1"/>
                </p:cNvSpPr>
                <p:nvPr/>
              </p:nvSpPr>
              <p:spPr bwMode="auto">
                <a:xfrm>
                  <a:off x="2064" y="1768"/>
                  <a:ext cx="292" cy="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CC99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3399"/>
                    </a:buClr>
                    <a:buChar char="•"/>
                    <a:defRPr sz="2000">
                      <a:solidFill>
                        <a:srgbClr val="003399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00"/>
                    </a:buClr>
                    <a:buChar char="-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altLang="de-DE" sz="16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Arial" panose="020B0604020202020204" pitchFamily="34" charset="0"/>
                    </a:rPr>
                    <a:t>d</a:t>
                  </a:r>
                  <a:r>
                    <a:rPr kumimoji="0" lang="fr-FR" altLang="de-DE" sz="1600" b="0" i="0" u="none" strike="noStrike" kern="1200" cap="none" spc="0" normalizeH="0" baseline="-25000" noProof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Arial" panose="020B0604020202020204" pitchFamily="34" charset="0"/>
                    </a:rPr>
                    <a:t>3/2</a:t>
                  </a:r>
                  <a:endParaRPr kumimoji="0" lang="en-US" altLang="de-DE" sz="1600" b="0" i="0" u="none" strike="noStrike" kern="1200" cap="none" spc="0" normalizeH="0" baseline="-2500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145" name="Text Box 207"/>
                <p:cNvSpPr txBox="1">
                  <a:spLocks noChangeArrowheads="1"/>
                </p:cNvSpPr>
                <p:nvPr/>
              </p:nvSpPr>
              <p:spPr bwMode="auto">
                <a:xfrm>
                  <a:off x="2076" y="1859"/>
                  <a:ext cx="278" cy="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CC99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3399"/>
                    </a:buClr>
                    <a:buChar char="•"/>
                    <a:defRPr sz="2000">
                      <a:solidFill>
                        <a:srgbClr val="003399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00"/>
                    </a:buClr>
                    <a:buChar char="-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altLang="de-DE" sz="16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Arial" panose="020B0604020202020204" pitchFamily="34" charset="0"/>
                    </a:rPr>
                    <a:t>s</a:t>
                  </a:r>
                  <a:r>
                    <a:rPr kumimoji="0" lang="fr-FR" altLang="de-DE" sz="1600" b="0" i="0" u="none" strike="noStrike" kern="1200" cap="none" spc="0" normalizeH="0" baseline="-2500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Arial" panose="020B0604020202020204" pitchFamily="34" charset="0"/>
                    </a:rPr>
                    <a:t>1/2</a:t>
                  </a:r>
                  <a:endParaRPr kumimoji="0" lang="en-US" altLang="de-DE" sz="1600" b="0" i="0" u="none" strike="noStrike" kern="120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146" name="Text Box 208"/>
                <p:cNvSpPr txBox="1">
                  <a:spLocks noChangeArrowheads="1"/>
                </p:cNvSpPr>
                <p:nvPr/>
              </p:nvSpPr>
              <p:spPr bwMode="auto">
                <a:xfrm>
                  <a:off x="1826" y="2223"/>
                  <a:ext cx="199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CC99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3399"/>
                    </a:buClr>
                    <a:buChar char="•"/>
                    <a:defRPr sz="2000">
                      <a:solidFill>
                        <a:srgbClr val="003399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00"/>
                    </a:buClr>
                    <a:buChar char="-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altLang="de-DE" sz="2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ymbol" panose="05050102010706020507" pitchFamily="18" charset="2"/>
                      <a:ea typeface="+mn-ea"/>
                      <a:cs typeface="Arial" panose="020B0604020202020204" pitchFamily="34" charset="0"/>
                    </a:rPr>
                    <a:t>n</a:t>
                  </a:r>
                  <a:endParaRPr kumimoji="0" lang="en-US" altLang="de-DE" sz="2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147" name="Line 209"/>
                <p:cNvSpPr>
                  <a:spLocks noChangeShapeType="1"/>
                </p:cNvSpPr>
                <p:nvPr/>
              </p:nvSpPr>
              <p:spPr bwMode="auto">
                <a:xfrm>
                  <a:off x="1788" y="2204"/>
                  <a:ext cx="31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1" u="none" strike="noStrike" kern="1200" cap="none" spc="0" normalizeH="0" baseline="0" noProof="0" smtClean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148" name="Text Box 210"/>
                <p:cNvSpPr txBox="1">
                  <a:spLocks noChangeArrowheads="1"/>
                </p:cNvSpPr>
                <p:nvPr/>
              </p:nvSpPr>
              <p:spPr bwMode="auto">
                <a:xfrm>
                  <a:off x="2082" y="2128"/>
                  <a:ext cx="292" cy="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CC99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3399"/>
                    </a:buClr>
                    <a:buChar char="•"/>
                    <a:defRPr sz="2000">
                      <a:solidFill>
                        <a:srgbClr val="003399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00"/>
                    </a:buClr>
                    <a:buChar char="-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altLang="de-DE" sz="16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Arial" panose="020B0604020202020204" pitchFamily="34" charset="0"/>
                    </a:rPr>
                    <a:t>d</a:t>
                  </a:r>
                  <a:r>
                    <a:rPr kumimoji="0" lang="fr-FR" altLang="de-DE" sz="1600" b="0" i="0" u="none" strike="noStrike" kern="1200" cap="none" spc="0" normalizeH="0" baseline="-2500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Arial" panose="020B0604020202020204" pitchFamily="34" charset="0"/>
                    </a:rPr>
                    <a:t>5/2</a:t>
                  </a:r>
                  <a:endParaRPr kumimoji="0" lang="en-US" altLang="de-DE" sz="1600" b="0" i="0" u="none" strike="noStrike" kern="120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149" name="Text Box 211"/>
                <p:cNvSpPr txBox="1">
                  <a:spLocks noChangeArrowheads="1"/>
                </p:cNvSpPr>
                <p:nvPr/>
              </p:nvSpPr>
              <p:spPr bwMode="auto">
                <a:xfrm>
                  <a:off x="1824" y="1968"/>
                  <a:ext cx="244" cy="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CC99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3399"/>
                    </a:buClr>
                    <a:buChar char="•"/>
                    <a:defRPr sz="2000">
                      <a:solidFill>
                        <a:srgbClr val="003399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00"/>
                    </a:buClr>
                    <a:buChar char="-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altLang="de-DE" sz="16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Arial" panose="020B0604020202020204" pitchFamily="34" charset="0"/>
                    </a:rPr>
                    <a:t>14</a:t>
                  </a:r>
                  <a:endParaRPr kumimoji="0" lang="en-US" altLang="de-DE" sz="1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150" name="Oval 212"/>
                <p:cNvSpPr>
                  <a:spLocks noChangeArrowheads="1"/>
                </p:cNvSpPr>
                <p:nvPr/>
              </p:nvSpPr>
              <p:spPr bwMode="auto">
                <a:xfrm>
                  <a:off x="1840" y="1996"/>
                  <a:ext cx="220" cy="188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CC99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03399"/>
                    </a:buClr>
                    <a:buChar char="•"/>
                    <a:defRPr sz="2000">
                      <a:solidFill>
                        <a:srgbClr val="003399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00"/>
                    </a:buClr>
                    <a:buChar char="-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altLang="de-DE" sz="1800" b="1" i="1" u="none" strike="noStrike" kern="1200" cap="none" spc="0" normalizeH="0" baseline="0" noProof="0" smtClean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151" name="Text Box 213"/>
                <p:cNvSpPr txBox="1">
                  <a:spLocks noChangeArrowheads="1"/>
                </p:cNvSpPr>
                <p:nvPr/>
              </p:nvSpPr>
              <p:spPr bwMode="auto">
                <a:xfrm>
                  <a:off x="1088" y="2093"/>
                  <a:ext cx="302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CC99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3399"/>
                    </a:buClr>
                    <a:buChar char="•"/>
                    <a:defRPr sz="2000">
                      <a:solidFill>
                        <a:srgbClr val="003399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00"/>
                    </a:buClr>
                    <a:buChar char="-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altLang="de-DE" sz="2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Arial" panose="020B0604020202020204" pitchFamily="34" charset="0"/>
                    </a:rPr>
                    <a:t>[  ]</a:t>
                  </a:r>
                  <a:endParaRPr kumimoji="0" lang="en-US" altLang="de-DE" sz="2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152" name="AutoShape 214"/>
                <p:cNvSpPr>
                  <a:spLocks/>
                </p:cNvSpPr>
                <p:nvPr/>
              </p:nvSpPr>
              <p:spPr bwMode="auto">
                <a:xfrm>
                  <a:off x="2312" y="1824"/>
                  <a:ext cx="72" cy="232"/>
                </a:xfrm>
                <a:prstGeom prst="rightBrace">
                  <a:avLst>
                    <a:gd name="adj1" fmla="val 26852"/>
                    <a:gd name="adj2" fmla="val 50000"/>
                  </a:avLst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CC99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03399"/>
                    </a:buClr>
                    <a:buChar char="•"/>
                    <a:defRPr sz="2000">
                      <a:solidFill>
                        <a:srgbClr val="003399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00"/>
                    </a:buClr>
                    <a:buChar char="-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altLang="de-DE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T Extra" panose="05050102010205020202" pitchFamily="18" charset="2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153" name="Line 215"/>
                <p:cNvSpPr>
                  <a:spLocks noChangeShapeType="1"/>
                </p:cNvSpPr>
                <p:nvPr/>
              </p:nvSpPr>
              <p:spPr bwMode="auto">
                <a:xfrm>
                  <a:off x="1788" y="1620"/>
                  <a:ext cx="31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1" u="none" strike="noStrike" kern="1200" cap="none" spc="0" normalizeH="0" baseline="0" noProof="0" smtClean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154" name="Text Box 216"/>
                <p:cNvSpPr txBox="1">
                  <a:spLocks noChangeArrowheads="1"/>
                </p:cNvSpPr>
                <p:nvPr/>
              </p:nvSpPr>
              <p:spPr bwMode="auto">
                <a:xfrm>
                  <a:off x="2082" y="1504"/>
                  <a:ext cx="271" cy="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CC99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3399"/>
                    </a:buClr>
                    <a:buChar char="•"/>
                    <a:defRPr sz="2000">
                      <a:solidFill>
                        <a:srgbClr val="003399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00"/>
                    </a:buClr>
                    <a:buChar char="-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altLang="de-DE" sz="16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Arial" panose="020B0604020202020204" pitchFamily="34" charset="0"/>
                    </a:rPr>
                    <a:t>f</a:t>
                  </a:r>
                  <a:r>
                    <a:rPr kumimoji="0" lang="fr-FR" altLang="de-DE" sz="1600" b="0" i="0" u="none" strike="noStrike" kern="1200" cap="none" spc="0" normalizeH="0" baseline="-2500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Arial" panose="020B0604020202020204" pitchFamily="34" charset="0"/>
                    </a:rPr>
                    <a:t>7/2</a:t>
                  </a:r>
                  <a:endParaRPr kumimoji="0" lang="en-US" altLang="de-DE" sz="1600" b="0" i="0" u="none" strike="noStrike" kern="120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155" name="Text Box 217"/>
                <p:cNvSpPr txBox="1">
                  <a:spLocks noChangeArrowheads="1"/>
                </p:cNvSpPr>
                <p:nvPr/>
              </p:nvSpPr>
              <p:spPr bwMode="auto">
                <a:xfrm>
                  <a:off x="1820" y="1629"/>
                  <a:ext cx="276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CC99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3399"/>
                    </a:buClr>
                    <a:buChar char="•"/>
                    <a:defRPr sz="2000">
                      <a:solidFill>
                        <a:srgbClr val="003399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00"/>
                    </a:buClr>
                    <a:buChar char="-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altLang="de-DE" sz="2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Arial" panose="020B0604020202020204" pitchFamily="34" charset="0"/>
                    </a:rPr>
                    <a:t>20</a:t>
                  </a:r>
                  <a:endParaRPr kumimoji="0" lang="en-US" altLang="de-DE" sz="2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6134" name="Line 218"/>
              <p:cNvSpPr>
                <a:spLocks noChangeShapeType="1"/>
              </p:cNvSpPr>
              <p:nvPr/>
            </p:nvSpPr>
            <p:spPr bwMode="auto">
              <a:xfrm>
                <a:off x="1800" y="1536"/>
                <a:ext cx="32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1" u="none" strike="noStrike" kern="1200" cap="none" spc="0" normalizeH="0" baseline="0" noProof="0" smtClean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135" name="Rectangle 219"/>
              <p:cNvSpPr>
                <a:spLocks noChangeArrowheads="1"/>
              </p:cNvSpPr>
              <p:nvPr/>
            </p:nvSpPr>
            <p:spPr bwMode="auto">
              <a:xfrm>
                <a:off x="2137" y="1406"/>
                <a:ext cx="29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3399"/>
                  </a:buClr>
                  <a:buChar char="•"/>
                  <a:defRPr sz="2000">
                    <a:solidFill>
                      <a:srgbClr val="003399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00"/>
                  </a:buClr>
                  <a:buChar char="-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de-DE" sz="1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p</a:t>
                </a:r>
                <a:r>
                  <a:rPr kumimoji="0" lang="fr-FR" altLang="de-DE" sz="1600" b="0" i="0" u="none" strike="noStrike" kern="120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3/2</a:t>
                </a:r>
                <a:endParaRPr kumimoji="0" lang="en-US" altLang="de-DE" sz="16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12619" name="Line 267"/>
          <p:cNvSpPr>
            <a:spLocks noChangeShapeType="1"/>
          </p:cNvSpPr>
          <p:nvPr/>
        </p:nvSpPr>
        <p:spPr bwMode="auto">
          <a:xfrm>
            <a:off x="3492500" y="6405563"/>
            <a:ext cx="2819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2620" name="Text Box 268"/>
          <p:cNvSpPr txBox="1">
            <a:spLocks noChangeArrowheads="1"/>
          </p:cNvSpPr>
          <p:nvPr/>
        </p:nvSpPr>
        <p:spPr bwMode="auto">
          <a:xfrm>
            <a:off x="4191000" y="6172200"/>
            <a:ext cx="1249363" cy="3984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de-DE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Large N/Z</a:t>
            </a:r>
            <a:endParaRPr kumimoji="0" lang="en-US" altLang="de-DE" sz="2000" b="0" i="0" u="none" strike="noStrike" kern="1200" cap="none" spc="0" normalizeH="0" baseline="0" noProof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12686" name="Group 334"/>
          <p:cNvGrpSpPr>
            <a:grpSpLocks/>
          </p:cNvGrpSpPr>
          <p:nvPr/>
        </p:nvGrpSpPr>
        <p:grpSpPr bwMode="auto">
          <a:xfrm>
            <a:off x="1355725" y="4098925"/>
            <a:ext cx="6416675" cy="2073275"/>
            <a:chOff x="854" y="2582"/>
            <a:chExt cx="4042" cy="1306"/>
          </a:xfrm>
        </p:grpSpPr>
        <p:sp>
          <p:nvSpPr>
            <p:cNvPr id="86078" name="Oval 222"/>
            <p:cNvSpPr>
              <a:spLocks noChangeArrowheads="1"/>
            </p:cNvSpPr>
            <p:nvPr/>
          </p:nvSpPr>
          <p:spPr bwMode="auto">
            <a:xfrm>
              <a:off x="1830" y="2864"/>
              <a:ext cx="196" cy="164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079" name="Line 223"/>
            <p:cNvSpPr>
              <a:spLocks noChangeShapeType="1"/>
            </p:cNvSpPr>
            <p:nvPr/>
          </p:nvSpPr>
          <p:spPr bwMode="auto">
            <a:xfrm>
              <a:off x="872" y="3888"/>
              <a:ext cx="402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080" name="Line 224"/>
            <p:cNvSpPr>
              <a:spLocks noChangeShapeType="1"/>
            </p:cNvSpPr>
            <p:nvPr/>
          </p:nvSpPr>
          <p:spPr bwMode="auto">
            <a:xfrm>
              <a:off x="872" y="2656"/>
              <a:ext cx="399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081" name="Text Box 225"/>
            <p:cNvSpPr txBox="1">
              <a:spLocks noChangeArrowheads="1"/>
            </p:cNvSpPr>
            <p:nvPr/>
          </p:nvSpPr>
          <p:spPr bwMode="auto">
            <a:xfrm>
              <a:off x="2590" y="3648"/>
              <a:ext cx="429" cy="231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Z=28</a:t>
              </a:r>
              <a:endPara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082" name="Line 226"/>
            <p:cNvSpPr>
              <a:spLocks noChangeShapeType="1"/>
            </p:cNvSpPr>
            <p:nvPr/>
          </p:nvSpPr>
          <p:spPr bwMode="auto">
            <a:xfrm>
              <a:off x="1104" y="3459"/>
              <a:ext cx="27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083" name="Text Box 227"/>
            <p:cNvSpPr txBox="1">
              <a:spLocks noChangeArrowheads="1"/>
            </p:cNvSpPr>
            <p:nvPr/>
          </p:nvSpPr>
          <p:spPr bwMode="auto">
            <a:xfrm>
              <a:off x="854" y="3303"/>
              <a:ext cx="38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f</a:t>
              </a:r>
              <a:r>
                <a:rPr kumimoji="0" lang="fr-FR" altLang="de-DE" sz="16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7</a:t>
              </a:r>
              <a:r>
                <a:rPr kumimoji="0" lang="fr-FR" altLang="de-DE" sz="18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/2</a:t>
              </a:r>
              <a:endParaRPr kumimoji="0" lang="en-US" altLang="de-DE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084" name="Line 228"/>
            <p:cNvSpPr>
              <a:spLocks noChangeShapeType="1"/>
            </p:cNvSpPr>
            <p:nvPr/>
          </p:nvSpPr>
          <p:spPr bwMode="auto">
            <a:xfrm flipV="1">
              <a:off x="1434" y="3183"/>
              <a:ext cx="318" cy="26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085" name="Text Box 229"/>
            <p:cNvSpPr txBox="1">
              <a:spLocks noChangeArrowheads="1"/>
            </p:cNvSpPr>
            <p:nvPr/>
          </p:nvSpPr>
          <p:spPr bwMode="auto">
            <a:xfrm>
              <a:off x="1136" y="3421"/>
              <a:ext cx="20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Arial" panose="020B0604020202020204" pitchFamily="34" charset="0"/>
                </a:rPr>
                <a:t>p</a:t>
              </a:r>
              <a:endParaRPr kumimoji="0" lang="en-US" altLang="de-DE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086" name="Line 230"/>
            <p:cNvSpPr>
              <a:spLocks noChangeShapeType="1"/>
            </p:cNvSpPr>
            <p:nvPr/>
          </p:nvSpPr>
          <p:spPr bwMode="auto">
            <a:xfrm>
              <a:off x="1780" y="3188"/>
              <a:ext cx="29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087" name="Line 231"/>
            <p:cNvSpPr>
              <a:spLocks noChangeShapeType="1"/>
            </p:cNvSpPr>
            <p:nvPr/>
          </p:nvSpPr>
          <p:spPr bwMode="auto">
            <a:xfrm flipV="1">
              <a:off x="1772" y="3267"/>
              <a:ext cx="29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088" name="Text Box 232"/>
            <p:cNvSpPr txBox="1">
              <a:spLocks noChangeArrowheads="1"/>
            </p:cNvSpPr>
            <p:nvPr/>
          </p:nvSpPr>
          <p:spPr bwMode="auto">
            <a:xfrm>
              <a:off x="2060" y="3147"/>
              <a:ext cx="29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fr-FR" altLang="de-DE" sz="16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3/2</a:t>
              </a:r>
              <a:endParaRPr kumimoji="0" lang="en-US" altLang="de-DE" sz="16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089" name="Text Box 233"/>
            <p:cNvSpPr txBox="1">
              <a:spLocks noChangeArrowheads="1"/>
            </p:cNvSpPr>
            <p:nvPr/>
          </p:nvSpPr>
          <p:spPr bwMode="auto">
            <a:xfrm>
              <a:off x="2056" y="3068"/>
              <a:ext cx="27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f</a:t>
              </a:r>
              <a:r>
                <a:rPr kumimoji="0" lang="fr-FR" altLang="de-DE" sz="16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5/2</a:t>
              </a:r>
              <a:endParaRPr kumimoji="0" lang="en-US" altLang="de-DE" sz="1600" b="0" i="0" u="none" strike="noStrike" kern="120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090" name="Text Box 234"/>
            <p:cNvSpPr txBox="1">
              <a:spLocks noChangeArrowheads="1"/>
            </p:cNvSpPr>
            <p:nvPr/>
          </p:nvSpPr>
          <p:spPr bwMode="auto">
            <a:xfrm>
              <a:off x="1804" y="3493"/>
              <a:ext cx="19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Arial" panose="020B0604020202020204" pitchFamily="34" charset="0"/>
                </a:rPr>
                <a:t>n</a:t>
              </a:r>
              <a:endParaRPr kumimoji="0" lang="en-US" altLang="de-DE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091" name="Line 235"/>
            <p:cNvSpPr>
              <a:spLocks noChangeShapeType="1"/>
            </p:cNvSpPr>
            <p:nvPr/>
          </p:nvSpPr>
          <p:spPr bwMode="auto">
            <a:xfrm>
              <a:off x="1772" y="3555"/>
              <a:ext cx="29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092" name="Text Box 236"/>
            <p:cNvSpPr txBox="1">
              <a:spLocks noChangeArrowheads="1"/>
            </p:cNvSpPr>
            <p:nvPr/>
          </p:nvSpPr>
          <p:spPr bwMode="auto">
            <a:xfrm>
              <a:off x="2062" y="3416"/>
              <a:ext cx="27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f</a:t>
              </a:r>
              <a:r>
                <a:rPr kumimoji="0" lang="fr-FR" altLang="de-DE" sz="16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7/2</a:t>
              </a:r>
              <a:endParaRPr kumimoji="0" lang="en-US" altLang="de-DE" sz="16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093" name="Text Box 237"/>
            <p:cNvSpPr txBox="1">
              <a:spLocks noChangeArrowheads="1"/>
            </p:cNvSpPr>
            <p:nvPr/>
          </p:nvSpPr>
          <p:spPr bwMode="auto">
            <a:xfrm>
              <a:off x="1800" y="3291"/>
              <a:ext cx="260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28</a:t>
              </a:r>
              <a:endPara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094" name="Oval 238"/>
            <p:cNvSpPr>
              <a:spLocks noChangeArrowheads="1"/>
            </p:cNvSpPr>
            <p:nvPr/>
          </p:nvSpPr>
          <p:spPr bwMode="auto">
            <a:xfrm>
              <a:off x="1802" y="3303"/>
              <a:ext cx="252" cy="20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095" name="Text Box 239"/>
            <p:cNvSpPr txBox="1">
              <a:spLocks noChangeArrowheads="1"/>
            </p:cNvSpPr>
            <p:nvPr/>
          </p:nvSpPr>
          <p:spPr bwMode="auto">
            <a:xfrm>
              <a:off x="2054" y="2931"/>
              <a:ext cx="29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fr-FR" altLang="de-DE" sz="16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1/2</a:t>
              </a:r>
              <a:endParaRPr kumimoji="0" lang="en-US" altLang="de-DE" sz="16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096" name="Line 240"/>
            <p:cNvSpPr>
              <a:spLocks noChangeShapeType="1"/>
            </p:cNvSpPr>
            <p:nvPr/>
          </p:nvSpPr>
          <p:spPr bwMode="auto">
            <a:xfrm>
              <a:off x="1772" y="3068"/>
              <a:ext cx="29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097" name="Text Box 241"/>
            <p:cNvSpPr txBox="1">
              <a:spLocks noChangeArrowheads="1"/>
            </p:cNvSpPr>
            <p:nvPr/>
          </p:nvSpPr>
          <p:spPr bwMode="auto">
            <a:xfrm>
              <a:off x="1054" y="3323"/>
              <a:ext cx="38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[    ]</a:t>
              </a:r>
              <a:endParaRPr kumimoji="0" lang="en-US" altLang="de-DE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098" name="AutoShape 242"/>
            <p:cNvSpPr>
              <a:spLocks/>
            </p:cNvSpPr>
            <p:nvPr/>
          </p:nvSpPr>
          <p:spPr bwMode="auto">
            <a:xfrm>
              <a:off x="2312" y="3168"/>
              <a:ext cx="80" cy="152"/>
            </a:xfrm>
            <a:prstGeom prst="rightBrace">
              <a:avLst>
                <a:gd name="adj1" fmla="val 15833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de-DE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 Extra" panose="05050102010205020202" pitchFamily="18" charset="2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099" name="Line 243"/>
            <p:cNvSpPr>
              <a:spLocks noChangeShapeType="1"/>
            </p:cNvSpPr>
            <p:nvPr/>
          </p:nvSpPr>
          <p:spPr bwMode="auto">
            <a:xfrm>
              <a:off x="1772" y="2835"/>
              <a:ext cx="29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100" name="Text Box 244"/>
            <p:cNvSpPr txBox="1">
              <a:spLocks noChangeArrowheads="1"/>
            </p:cNvSpPr>
            <p:nvPr/>
          </p:nvSpPr>
          <p:spPr bwMode="auto">
            <a:xfrm>
              <a:off x="2062" y="2696"/>
              <a:ext cx="29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g</a:t>
              </a:r>
              <a:r>
                <a:rPr kumimoji="0" lang="fr-FR" altLang="de-DE" sz="16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9/2</a:t>
              </a:r>
              <a:endParaRPr kumimoji="0" lang="en-US" altLang="de-DE" sz="16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101" name="Text Box 245"/>
            <p:cNvSpPr txBox="1">
              <a:spLocks noChangeArrowheads="1"/>
            </p:cNvSpPr>
            <p:nvPr/>
          </p:nvSpPr>
          <p:spPr bwMode="auto">
            <a:xfrm>
              <a:off x="1812" y="2843"/>
              <a:ext cx="24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40</a:t>
              </a:r>
              <a:endPara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102" name="Line 246"/>
            <p:cNvSpPr>
              <a:spLocks noChangeShapeType="1"/>
            </p:cNvSpPr>
            <p:nvPr/>
          </p:nvSpPr>
          <p:spPr bwMode="auto">
            <a:xfrm>
              <a:off x="3392" y="3468"/>
              <a:ext cx="27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103" name="Text Box 247"/>
            <p:cNvSpPr txBox="1">
              <a:spLocks noChangeArrowheads="1"/>
            </p:cNvSpPr>
            <p:nvPr/>
          </p:nvSpPr>
          <p:spPr bwMode="auto">
            <a:xfrm>
              <a:off x="3142" y="3312"/>
              <a:ext cx="38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f</a:t>
              </a:r>
              <a:r>
                <a:rPr kumimoji="0" lang="fr-FR" altLang="de-DE" sz="16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7</a:t>
              </a:r>
              <a:r>
                <a:rPr kumimoji="0" lang="fr-FR" altLang="de-DE" sz="18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/2</a:t>
              </a:r>
              <a:endParaRPr kumimoji="0" lang="en-US" altLang="de-DE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104" name="Line 248"/>
            <p:cNvSpPr>
              <a:spLocks noChangeShapeType="1"/>
            </p:cNvSpPr>
            <p:nvPr/>
          </p:nvSpPr>
          <p:spPr bwMode="auto">
            <a:xfrm flipV="1">
              <a:off x="3686" y="2904"/>
              <a:ext cx="390" cy="55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105" name="Text Box 249"/>
            <p:cNvSpPr txBox="1">
              <a:spLocks noChangeArrowheads="1"/>
            </p:cNvSpPr>
            <p:nvPr/>
          </p:nvSpPr>
          <p:spPr bwMode="auto">
            <a:xfrm>
              <a:off x="3418" y="3431"/>
              <a:ext cx="20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Arial" panose="020B0604020202020204" pitchFamily="34" charset="0"/>
                </a:rPr>
                <a:t>p</a:t>
              </a:r>
              <a:endParaRPr kumimoji="0" lang="en-US" altLang="de-DE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106" name="Line 250"/>
            <p:cNvSpPr>
              <a:spLocks noChangeShapeType="1"/>
            </p:cNvSpPr>
            <p:nvPr/>
          </p:nvSpPr>
          <p:spPr bwMode="auto">
            <a:xfrm>
              <a:off x="4090" y="2904"/>
              <a:ext cx="29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107" name="Line 251"/>
            <p:cNvSpPr>
              <a:spLocks noChangeShapeType="1"/>
            </p:cNvSpPr>
            <p:nvPr/>
          </p:nvSpPr>
          <p:spPr bwMode="auto">
            <a:xfrm flipV="1">
              <a:off x="4084" y="3276"/>
              <a:ext cx="29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108" name="Text Box 252"/>
            <p:cNvSpPr txBox="1">
              <a:spLocks noChangeArrowheads="1"/>
            </p:cNvSpPr>
            <p:nvPr/>
          </p:nvSpPr>
          <p:spPr bwMode="auto">
            <a:xfrm>
              <a:off x="4354" y="3144"/>
              <a:ext cx="29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fr-FR" altLang="de-DE" sz="16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3/2</a:t>
              </a:r>
              <a:endParaRPr kumimoji="0" lang="en-US" altLang="de-DE" sz="16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109" name="Text Box 253"/>
            <p:cNvSpPr txBox="1">
              <a:spLocks noChangeArrowheads="1"/>
            </p:cNvSpPr>
            <p:nvPr/>
          </p:nvSpPr>
          <p:spPr bwMode="auto">
            <a:xfrm>
              <a:off x="4368" y="2791"/>
              <a:ext cx="27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f</a:t>
              </a:r>
              <a:r>
                <a:rPr kumimoji="0" lang="fr-FR" altLang="de-DE" sz="16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5/2</a:t>
              </a:r>
              <a:endParaRPr kumimoji="0" lang="en-US" altLang="de-DE" sz="1600" b="0" i="0" u="none" strike="noStrike" kern="120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110" name="Text Box 254"/>
            <p:cNvSpPr txBox="1">
              <a:spLocks noChangeArrowheads="1"/>
            </p:cNvSpPr>
            <p:nvPr/>
          </p:nvSpPr>
          <p:spPr bwMode="auto">
            <a:xfrm>
              <a:off x="4134" y="3515"/>
              <a:ext cx="19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Arial" panose="020B0604020202020204" pitchFamily="34" charset="0"/>
                </a:rPr>
                <a:t>n</a:t>
              </a:r>
              <a:endParaRPr kumimoji="0" lang="en-US" altLang="de-DE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111" name="Line 255"/>
            <p:cNvSpPr>
              <a:spLocks noChangeShapeType="1"/>
            </p:cNvSpPr>
            <p:nvPr/>
          </p:nvSpPr>
          <p:spPr bwMode="auto">
            <a:xfrm>
              <a:off x="4090" y="3564"/>
              <a:ext cx="29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112" name="Text Box 256"/>
            <p:cNvSpPr txBox="1">
              <a:spLocks noChangeArrowheads="1"/>
            </p:cNvSpPr>
            <p:nvPr/>
          </p:nvSpPr>
          <p:spPr bwMode="auto">
            <a:xfrm>
              <a:off x="4368" y="3444"/>
              <a:ext cx="27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f</a:t>
              </a:r>
              <a:r>
                <a:rPr kumimoji="0" lang="fr-FR" altLang="de-DE" sz="16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7/2</a:t>
              </a:r>
              <a:endParaRPr kumimoji="0" lang="en-US" altLang="de-DE" sz="16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113" name="Text Box 257"/>
            <p:cNvSpPr txBox="1">
              <a:spLocks noChangeArrowheads="1"/>
            </p:cNvSpPr>
            <p:nvPr/>
          </p:nvSpPr>
          <p:spPr bwMode="auto">
            <a:xfrm>
              <a:off x="4098" y="3300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28</a:t>
              </a:r>
              <a:endPara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114" name="Oval 258"/>
            <p:cNvSpPr>
              <a:spLocks noChangeArrowheads="1"/>
            </p:cNvSpPr>
            <p:nvPr/>
          </p:nvSpPr>
          <p:spPr bwMode="auto">
            <a:xfrm>
              <a:off x="4108" y="3312"/>
              <a:ext cx="252" cy="20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115" name="Text Box 259"/>
            <p:cNvSpPr txBox="1">
              <a:spLocks noChangeArrowheads="1"/>
            </p:cNvSpPr>
            <p:nvPr/>
          </p:nvSpPr>
          <p:spPr bwMode="auto">
            <a:xfrm>
              <a:off x="4366" y="2959"/>
              <a:ext cx="29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fr-FR" altLang="de-DE" sz="16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1/2</a:t>
              </a:r>
              <a:endParaRPr kumimoji="0" lang="en-US" altLang="de-DE" sz="16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116" name="Line 260"/>
            <p:cNvSpPr>
              <a:spLocks noChangeShapeType="1"/>
            </p:cNvSpPr>
            <p:nvPr/>
          </p:nvSpPr>
          <p:spPr bwMode="auto">
            <a:xfrm>
              <a:off x="4090" y="3079"/>
              <a:ext cx="29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117" name="Text Box 261"/>
            <p:cNvSpPr txBox="1">
              <a:spLocks noChangeArrowheads="1"/>
            </p:cNvSpPr>
            <p:nvPr/>
          </p:nvSpPr>
          <p:spPr bwMode="auto">
            <a:xfrm>
              <a:off x="4110" y="3069"/>
              <a:ext cx="24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32</a:t>
              </a:r>
              <a:endPara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118" name="Oval 262"/>
            <p:cNvSpPr>
              <a:spLocks noChangeArrowheads="1"/>
            </p:cNvSpPr>
            <p:nvPr/>
          </p:nvSpPr>
          <p:spPr bwMode="auto">
            <a:xfrm>
              <a:off x="4132" y="3091"/>
              <a:ext cx="198" cy="16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119" name="Text Box 263"/>
            <p:cNvSpPr txBox="1">
              <a:spLocks noChangeArrowheads="1"/>
            </p:cNvSpPr>
            <p:nvPr/>
          </p:nvSpPr>
          <p:spPr bwMode="auto">
            <a:xfrm>
              <a:off x="4114" y="2887"/>
              <a:ext cx="24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34</a:t>
              </a:r>
              <a:endPara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120" name="Oval 264"/>
            <p:cNvSpPr>
              <a:spLocks noChangeArrowheads="1"/>
            </p:cNvSpPr>
            <p:nvPr/>
          </p:nvSpPr>
          <p:spPr bwMode="auto">
            <a:xfrm>
              <a:off x="4144" y="2916"/>
              <a:ext cx="186" cy="151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121" name="Line 265"/>
            <p:cNvSpPr>
              <a:spLocks noChangeShapeType="1"/>
            </p:cNvSpPr>
            <p:nvPr/>
          </p:nvSpPr>
          <p:spPr bwMode="auto">
            <a:xfrm>
              <a:off x="4076" y="2803"/>
              <a:ext cx="29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122" name="Text Box 266"/>
            <p:cNvSpPr txBox="1">
              <a:spLocks noChangeArrowheads="1"/>
            </p:cNvSpPr>
            <p:nvPr/>
          </p:nvSpPr>
          <p:spPr bwMode="auto">
            <a:xfrm>
              <a:off x="4382" y="2656"/>
              <a:ext cx="29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g</a:t>
              </a:r>
              <a:r>
                <a:rPr kumimoji="0" lang="fr-FR" altLang="de-DE" sz="16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9/2</a:t>
              </a:r>
              <a:endParaRPr kumimoji="0" lang="en-US" altLang="de-DE" sz="16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123" name="Text Box 269"/>
            <p:cNvSpPr txBox="1">
              <a:spLocks noChangeArrowheads="1"/>
            </p:cNvSpPr>
            <p:nvPr/>
          </p:nvSpPr>
          <p:spPr bwMode="auto">
            <a:xfrm>
              <a:off x="3054" y="3648"/>
              <a:ext cx="429" cy="231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Z=20</a:t>
              </a:r>
              <a:endPara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124" name="Text Box 270"/>
            <p:cNvSpPr txBox="1">
              <a:spLocks noChangeArrowheads="1"/>
            </p:cNvSpPr>
            <p:nvPr/>
          </p:nvSpPr>
          <p:spPr bwMode="auto">
            <a:xfrm>
              <a:off x="2828" y="2699"/>
              <a:ext cx="448" cy="2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N~40</a:t>
              </a:r>
              <a:endPara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125" name="Line 271"/>
            <p:cNvSpPr>
              <a:spLocks noChangeShapeType="1"/>
            </p:cNvSpPr>
            <p:nvPr/>
          </p:nvSpPr>
          <p:spPr bwMode="auto">
            <a:xfrm>
              <a:off x="4080" y="2744"/>
              <a:ext cx="2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126" name="Rectangle 272"/>
            <p:cNvSpPr>
              <a:spLocks noChangeArrowheads="1"/>
            </p:cNvSpPr>
            <p:nvPr/>
          </p:nvSpPr>
          <p:spPr bwMode="auto">
            <a:xfrm>
              <a:off x="4369" y="2582"/>
              <a:ext cx="29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d</a:t>
              </a:r>
              <a:r>
                <a:rPr kumimoji="0" lang="fr-FR" altLang="de-DE" sz="16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5/2</a:t>
              </a:r>
              <a:endParaRPr kumimoji="0" lang="en-US" altLang="de-DE" sz="16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127" name="Line 273"/>
            <p:cNvSpPr>
              <a:spLocks noChangeShapeType="1"/>
            </p:cNvSpPr>
            <p:nvPr/>
          </p:nvSpPr>
          <p:spPr bwMode="auto">
            <a:xfrm>
              <a:off x="1784" y="2704"/>
              <a:ext cx="2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128" name="Rectangle 274"/>
            <p:cNvSpPr>
              <a:spLocks noChangeArrowheads="1"/>
            </p:cNvSpPr>
            <p:nvPr/>
          </p:nvSpPr>
          <p:spPr bwMode="auto">
            <a:xfrm>
              <a:off x="2057" y="2582"/>
              <a:ext cx="29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d</a:t>
              </a:r>
              <a:r>
                <a:rPr kumimoji="0" lang="fr-FR" altLang="de-DE" sz="16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5/2</a:t>
              </a:r>
              <a:endParaRPr kumimoji="0" lang="en-US" altLang="de-DE" sz="16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6023" name="Group 276"/>
          <p:cNvGrpSpPr>
            <a:grpSpLocks/>
          </p:cNvGrpSpPr>
          <p:nvPr/>
        </p:nvGrpSpPr>
        <p:grpSpPr bwMode="auto">
          <a:xfrm>
            <a:off x="639763" y="863600"/>
            <a:ext cx="7005637" cy="4876800"/>
            <a:chOff x="403" y="544"/>
            <a:chExt cx="4413" cy="3072"/>
          </a:xfrm>
        </p:grpSpPr>
        <p:sp>
          <p:nvSpPr>
            <p:cNvPr id="86059" name="Text Box 277"/>
            <p:cNvSpPr txBox="1">
              <a:spLocks noChangeArrowheads="1"/>
            </p:cNvSpPr>
            <p:nvPr/>
          </p:nvSpPr>
          <p:spPr bwMode="auto">
            <a:xfrm rot="-5400000">
              <a:off x="259" y="3414"/>
              <a:ext cx="346" cy="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de-DE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86060" name="Group 278"/>
            <p:cNvGrpSpPr>
              <a:grpSpLocks/>
            </p:cNvGrpSpPr>
            <p:nvPr/>
          </p:nvGrpSpPr>
          <p:grpSpPr bwMode="auto">
            <a:xfrm>
              <a:off x="2836" y="544"/>
              <a:ext cx="1980" cy="921"/>
              <a:chOff x="2836" y="544"/>
              <a:chExt cx="1980" cy="921"/>
            </a:xfrm>
          </p:grpSpPr>
          <p:sp>
            <p:nvSpPr>
              <p:cNvPr id="86061" name="Oval 279"/>
              <p:cNvSpPr>
                <a:spLocks noChangeArrowheads="1"/>
              </p:cNvSpPr>
              <p:nvPr/>
            </p:nvSpPr>
            <p:spPr bwMode="auto">
              <a:xfrm>
                <a:off x="4112" y="836"/>
                <a:ext cx="268" cy="236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03399"/>
                  </a:buClr>
                  <a:buChar char="•"/>
                  <a:defRPr sz="2000">
                    <a:solidFill>
                      <a:srgbClr val="003399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00"/>
                  </a:buClr>
                  <a:buChar char="-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altLang="de-DE" sz="1800" b="1" i="1" u="none" strike="noStrike" kern="1200" cap="none" spc="0" normalizeH="0" baseline="0" noProof="0" smtClean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062" name="Line 280"/>
              <p:cNvSpPr>
                <a:spLocks noChangeShapeType="1"/>
              </p:cNvSpPr>
              <p:nvPr/>
            </p:nvSpPr>
            <p:spPr bwMode="auto">
              <a:xfrm>
                <a:off x="3410" y="1183"/>
                <a:ext cx="27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1" u="none" strike="noStrike" kern="1200" cap="none" spc="0" normalizeH="0" baseline="0" noProof="0" smtClean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063" name="Text Box 281"/>
              <p:cNvSpPr txBox="1">
                <a:spLocks noChangeArrowheads="1"/>
              </p:cNvSpPr>
              <p:nvPr/>
            </p:nvSpPr>
            <p:spPr bwMode="auto">
              <a:xfrm>
                <a:off x="3126" y="1023"/>
                <a:ext cx="35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3399"/>
                  </a:buClr>
                  <a:buChar char="•"/>
                  <a:defRPr sz="2000">
                    <a:solidFill>
                      <a:srgbClr val="003399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00"/>
                  </a:buClr>
                  <a:buChar char="-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de-DE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p</a:t>
                </a:r>
                <a:r>
                  <a:rPr kumimoji="0" lang="fr-FR" altLang="de-DE" sz="1800" b="0" i="0" u="none" strike="noStrike" kern="1200" cap="none" spc="0" normalizeH="0" baseline="-2500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3</a:t>
                </a:r>
                <a:r>
                  <a:rPr kumimoji="0" lang="fr-FR" altLang="de-DE" sz="2000" b="0" i="0" u="none" strike="noStrike" kern="1200" cap="none" spc="0" normalizeH="0" baseline="-2500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/2</a:t>
                </a:r>
                <a:endParaRPr kumimoji="0" lang="en-US" altLang="de-DE" sz="20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064" name="Line 282"/>
              <p:cNvSpPr>
                <a:spLocks noChangeShapeType="1"/>
              </p:cNvSpPr>
              <p:nvPr/>
            </p:nvSpPr>
            <p:spPr bwMode="auto">
              <a:xfrm flipV="1">
                <a:off x="3688" y="783"/>
                <a:ext cx="368" cy="37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arrow" w="sm" len="sm"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1" u="none" strike="noStrike" kern="1200" cap="none" spc="0" normalizeH="0" baseline="0" noProof="0" smtClean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065" name="Line 283"/>
              <p:cNvSpPr>
                <a:spLocks noChangeShapeType="1"/>
              </p:cNvSpPr>
              <p:nvPr/>
            </p:nvSpPr>
            <p:spPr bwMode="auto">
              <a:xfrm>
                <a:off x="4060" y="652"/>
                <a:ext cx="318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1" u="none" strike="noStrike" kern="1200" cap="none" spc="0" normalizeH="0" baseline="0" noProof="0" smtClean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066" name="Line 284"/>
              <p:cNvSpPr>
                <a:spLocks noChangeShapeType="1"/>
              </p:cNvSpPr>
              <p:nvPr/>
            </p:nvSpPr>
            <p:spPr bwMode="auto">
              <a:xfrm>
                <a:off x="4060" y="772"/>
                <a:ext cx="324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1" u="none" strike="noStrike" kern="1200" cap="none" spc="0" normalizeH="0" baseline="0" noProof="0" smtClean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067" name="Text Box 285"/>
              <p:cNvSpPr txBox="1">
                <a:spLocks noChangeArrowheads="1"/>
              </p:cNvSpPr>
              <p:nvPr/>
            </p:nvSpPr>
            <p:spPr bwMode="auto">
              <a:xfrm>
                <a:off x="4348" y="628"/>
                <a:ext cx="31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3399"/>
                  </a:buClr>
                  <a:buChar char="•"/>
                  <a:defRPr sz="2000">
                    <a:solidFill>
                      <a:srgbClr val="003399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00"/>
                  </a:buClr>
                  <a:buChar char="-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de-DE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p</a:t>
                </a:r>
                <a:r>
                  <a:rPr kumimoji="0" lang="fr-FR" altLang="de-DE" sz="1800" b="0" i="0" u="none" strike="noStrike" kern="1200" cap="none" spc="0" normalizeH="0" baseline="-2500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1/2</a:t>
                </a:r>
                <a:endParaRPr kumimoji="0" lang="en-US" altLang="de-DE" sz="18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068" name="Text Box 286"/>
              <p:cNvSpPr txBox="1">
                <a:spLocks noChangeArrowheads="1"/>
              </p:cNvSpPr>
              <p:nvPr/>
            </p:nvSpPr>
            <p:spPr bwMode="auto">
              <a:xfrm>
                <a:off x="4122" y="1055"/>
                <a:ext cx="19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3399"/>
                  </a:buClr>
                  <a:buChar char="•"/>
                  <a:defRPr sz="2000">
                    <a:solidFill>
                      <a:srgbClr val="003399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00"/>
                  </a:buClr>
                  <a:buChar char="-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de-DE" sz="2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rPr>
                  <a:t>n</a:t>
                </a:r>
                <a:endParaRPr kumimoji="0" lang="en-US" altLang="de-DE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069" name="Text Box 287"/>
              <p:cNvSpPr txBox="1">
                <a:spLocks noChangeArrowheads="1"/>
              </p:cNvSpPr>
              <p:nvPr/>
            </p:nvSpPr>
            <p:spPr bwMode="auto">
              <a:xfrm>
                <a:off x="4354" y="976"/>
                <a:ext cx="29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3399"/>
                  </a:buClr>
                  <a:buChar char="•"/>
                  <a:defRPr sz="2000">
                    <a:solidFill>
                      <a:srgbClr val="003399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00"/>
                  </a:buClr>
                  <a:buChar char="-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de-DE" sz="1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p</a:t>
                </a:r>
                <a:r>
                  <a:rPr kumimoji="0" lang="fr-FR" altLang="de-DE" sz="1600" b="0" i="0" u="none" strike="noStrike" kern="120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3/2</a:t>
                </a:r>
                <a:endParaRPr kumimoji="0" lang="en-US" altLang="de-DE" sz="16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070" name="Text Box 288"/>
              <p:cNvSpPr txBox="1">
                <a:spLocks noChangeArrowheads="1"/>
              </p:cNvSpPr>
              <p:nvPr/>
            </p:nvSpPr>
            <p:spPr bwMode="auto">
              <a:xfrm>
                <a:off x="4142" y="816"/>
                <a:ext cx="28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3399"/>
                  </a:buClr>
                  <a:buChar char="•"/>
                  <a:defRPr sz="2000">
                    <a:solidFill>
                      <a:srgbClr val="003399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00"/>
                  </a:buClr>
                  <a:buChar char="-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de-DE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6</a:t>
                </a:r>
                <a:endParaRPr kumimoji="0" lang="en-US" altLang="de-DE" sz="2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071" name="Text Box 289"/>
              <p:cNvSpPr txBox="1">
                <a:spLocks noChangeArrowheads="1"/>
              </p:cNvSpPr>
              <p:nvPr/>
            </p:nvSpPr>
            <p:spPr bwMode="auto">
              <a:xfrm>
                <a:off x="4346" y="544"/>
                <a:ext cx="29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3399"/>
                  </a:buClr>
                  <a:buChar char="•"/>
                  <a:defRPr sz="2000">
                    <a:solidFill>
                      <a:srgbClr val="003399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00"/>
                  </a:buClr>
                  <a:buChar char="-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de-DE" sz="1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d</a:t>
                </a:r>
                <a:r>
                  <a:rPr kumimoji="0" lang="fr-FR" altLang="de-DE" sz="1600" b="0" i="0" u="none" strike="noStrike" kern="120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5/2</a:t>
                </a:r>
                <a:endParaRPr kumimoji="0" lang="en-US" altLang="de-DE" sz="16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072" name="Line 290"/>
              <p:cNvSpPr>
                <a:spLocks noChangeShapeType="1"/>
              </p:cNvSpPr>
              <p:nvPr/>
            </p:nvSpPr>
            <p:spPr bwMode="auto">
              <a:xfrm>
                <a:off x="4060" y="1108"/>
                <a:ext cx="32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1" u="none" strike="noStrike" kern="1200" cap="none" spc="0" normalizeH="0" baseline="0" noProof="0" smtClean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073" name="Text Box 291"/>
              <p:cNvSpPr txBox="1">
                <a:spLocks noChangeArrowheads="1"/>
              </p:cNvSpPr>
              <p:nvPr/>
            </p:nvSpPr>
            <p:spPr bwMode="auto">
              <a:xfrm>
                <a:off x="3436" y="1137"/>
                <a:ext cx="20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3399"/>
                  </a:buClr>
                  <a:buChar char="•"/>
                  <a:defRPr sz="2000">
                    <a:solidFill>
                      <a:srgbClr val="003399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00"/>
                  </a:buClr>
                  <a:buChar char="-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de-DE" sz="2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Arial" panose="020B0604020202020204" pitchFamily="34" charset="0"/>
                  </a:rPr>
                  <a:t>p</a:t>
                </a:r>
                <a:endParaRPr kumimoji="0" lang="en-US" altLang="de-DE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074" name="Text Box 292"/>
              <p:cNvSpPr txBox="1">
                <a:spLocks noChangeArrowheads="1"/>
              </p:cNvSpPr>
              <p:nvPr/>
            </p:nvSpPr>
            <p:spPr bwMode="auto">
              <a:xfrm>
                <a:off x="3044" y="1235"/>
                <a:ext cx="357" cy="230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3399"/>
                  </a:buClr>
                  <a:buChar char="•"/>
                  <a:defRPr sz="2000">
                    <a:solidFill>
                      <a:srgbClr val="003399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00"/>
                  </a:buClr>
                  <a:buChar char="-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de-DE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Z=2</a:t>
                </a:r>
                <a:endParaRPr kumimoji="0" lang="en-US" altLang="de-DE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075" name="Text Box 293"/>
              <p:cNvSpPr txBox="1">
                <a:spLocks noChangeArrowheads="1"/>
              </p:cNvSpPr>
              <p:nvPr/>
            </p:nvSpPr>
            <p:spPr bwMode="auto">
              <a:xfrm>
                <a:off x="2836" y="667"/>
                <a:ext cx="376" cy="23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3399"/>
                  </a:buClr>
                  <a:buChar char="•"/>
                  <a:defRPr sz="2000">
                    <a:solidFill>
                      <a:srgbClr val="003399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00"/>
                  </a:buClr>
                  <a:buChar char="-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de-DE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N~8</a:t>
                </a:r>
                <a:endParaRPr kumimoji="0" lang="en-US" altLang="de-DE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076" name="Line 294"/>
              <p:cNvSpPr>
                <a:spLocks noChangeShapeType="1"/>
              </p:cNvSpPr>
              <p:nvPr/>
            </p:nvSpPr>
            <p:spPr bwMode="auto">
              <a:xfrm>
                <a:off x="4064" y="720"/>
                <a:ext cx="31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1" u="none" strike="noStrike" kern="1200" cap="none" spc="0" normalizeH="0" baseline="0" noProof="0" smtClean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077" name="Text Box 295"/>
              <p:cNvSpPr txBox="1">
                <a:spLocks noChangeArrowheads="1"/>
              </p:cNvSpPr>
              <p:nvPr/>
            </p:nvSpPr>
            <p:spPr bwMode="auto">
              <a:xfrm>
                <a:off x="4538" y="616"/>
                <a:ext cx="278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3399"/>
                  </a:buClr>
                  <a:buChar char="•"/>
                  <a:defRPr sz="2000">
                    <a:solidFill>
                      <a:srgbClr val="003399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00"/>
                  </a:buClr>
                  <a:buChar char="-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de-DE" sz="1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s</a:t>
                </a:r>
                <a:r>
                  <a:rPr kumimoji="0" lang="fr-FR" altLang="de-DE" sz="1600" b="0" i="0" u="none" strike="noStrike" kern="120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1/2</a:t>
                </a:r>
                <a:endParaRPr kumimoji="0" lang="en-US" altLang="de-DE" sz="16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86024" name="Line 297"/>
          <p:cNvSpPr>
            <a:spLocks noChangeShapeType="1"/>
          </p:cNvSpPr>
          <p:nvPr/>
        </p:nvSpPr>
        <p:spPr bwMode="auto">
          <a:xfrm>
            <a:off x="4800600" y="762000"/>
            <a:ext cx="0" cy="5562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025" name="Line 298"/>
          <p:cNvSpPr>
            <a:spLocks noChangeShapeType="1"/>
          </p:cNvSpPr>
          <p:nvPr/>
        </p:nvSpPr>
        <p:spPr bwMode="auto">
          <a:xfrm>
            <a:off x="1377950" y="2359025"/>
            <a:ext cx="62357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026" name="Oval 300"/>
          <p:cNvSpPr>
            <a:spLocks noChangeArrowheads="1"/>
          </p:cNvSpPr>
          <p:nvPr/>
        </p:nvSpPr>
        <p:spPr bwMode="auto">
          <a:xfrm>
            <a:off x="2955925" y="1104900"/>
            <a:ext cx="400050" cy="323850"/>
          </a:xfrm>
          <a:prstGeom prst="ellipse">
            <a:avLst/>
          </a:prstGeom>
          <a:solidFill>
            <a:srgbClr val="FFFF6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027" name="Line 301"/>
          <p:cNvSpPr>
            <a:spLocks noChangeShapeType="1"/>
          </p:cNvSpPr>
          <p:nvPr/>
        </p:nvSpPr>
        <p:spPr bwMode="auto">
          <a:xfrm>
            <a:off x="1857375" y="1903413"/>
            <a:ext cx="4286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028" name="Text Box 302"/>
          <p:cNvSpPr txBox="1">
            <a:spLocks noChangeArrowheads="1"/>
          </p:cNvSpPr>
          <p:nvPr/>
        </p:nvSpPr>
        <p:spPr bwMode="auto">
          <a:xfrm>
            <a:off x="1406525" y="1649413"/>
            <a:ext cx="555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de-DE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fr-FR" altLang="de-DE" sz="2000" b="0" i="0" u="none" strike="noStrike" kern="120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/2</a:t>
            </a:r>
            <a:endParaRPr kumimoji="0" lang="en-US" altLang="de-DE" sz="2000" b="0" i="0" u="none" strike="noStrike" kern="1200" cap="none" spc="0" normalizeH="0" baseline="-2500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029" name="Line 303"/>
          <p:cNvSpPr>
            <a:spLocks noChangeShapeType="1"/>
          </p:cNvSpPr>
          <p:nvPr/>
        </p:nvSpPr>
        <p:spPr bwMode="auto">
          <a:xfrm flipV="1">
            <a:off x="2349500" y="1458913"/>
            <a:ext cx="508000" cy="431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030" name="Text Box 304"/>
          <p:cNvSpPr txBox="1">
            <a:spLocks noChangeArrowheads="1"/>
          </p:cNvSpPr>
          <p:nvPr/>
        </p:nvSpPr>
        <p:spPr bwMode="auto">
          <a:xfrm>
            <a:off x="1892300" y="1928813"/>
            <a:ext cx="323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de-DE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p</a:t>
            </a:r>
            <a:endParaRPr kumimoji="0" lang="en-US" altLang="de-DE" sz="20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Arial" panose="020B0604020202020204" pitchFamily="34" charset="0"/>
            </a:endParaRPr>
          </a:p>
        </p:txBody>
      </p:sp>
      <p:sp>
        <p:nvSpPr>
          <p:cNvPr id="86031" name="Line 305"/>
          <p:cNvSpPr>
            <a:spLocks noChangeShapeType="1"/>
          </p:cNvSpPr>
          <p:nvPr/>
        </p:nvSpPr>
        <p:spPr bwMode="auto">
          <a:xfrm>
            <a:off x="2889250" y="1009650"/>
            <a:ext cx="5048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032" name="Line 306"/>
          <p:cNvSpPr>
            <a:spLocks noChangeShapeType="1"/>
          </p:cNvSpPr>
          <p:nvPr/>
        </p:nvSpPr>
        <p:spPr bwMode="auto">
          <a:xfrm>
            <a:off x="2889250" y="1466850"/>
            <a:ext cx="5143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033" name="Text Box 307"/>
          <p:cNvSpPr txBox="1">
            <a:spLocks noChangeArrowheads="1"/>
          </p:cNvSpPr>
          <p:nvPr/>
        </p:nvSpPr>
        <p:spPr bwMode="auto">
          <a:xfrm>
            <a:off x="3359150" y="1238250"/>
            <a:ext cx="4937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de-DE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1/2</a:t>
            </a:r>
            <a:endParaRPr kumimoji="0" lang="en-US" altLang="de-DE" sz="1800" b="0" i="0" u="none" strike="noStrike" kern="1200" cap="none" spc="0" normalizeH="0" baseline="-2500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034" name="Text Box 308"/>
          <p:cNvSpPr txBox="1">
            <a:spLocks noChangeArrowheads="1"/>
          </p:cNvSpPr>
          <p:nvPr/>
        </p:nvSpPr>
        <p:spPr bwMode="auto">
          <a:xfrm>
            <a:off x="2974975" y="1751013"/>
            <a:ext cx="315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de-DE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n</a:t>
            </a:r>
            <a:endParaRPr kumimoji="0" lang="en-US" altLang="de-DE" sz="20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Arial" panose="020B0604020202020204" pitchFamily="34" charset="0"/>
            </a:endParaRPr>
          </a:p>
        </p:txBody>
      </p:sp>
      <p:sp>
        <p:nvSpPr>
          <p:cNvPr id="86035" name="Text Box 309"/>
          <p:cNvSpPr txBox="1">
            <a:spLocks noChangeArrowheads="1"/>
          </p:cNvSpPr>
          <p:nvPr/>
        </p:nvSpPr>
        <p:spPr bwMode="auto">
          <a:xfrm>
            <a:off x="3355975" y="1625600"/>
            <a:ext cx="463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de-DE" sz="16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3/2</a:t>
            </a:r>
            <a:endParaRPr kumimoji="0" lang="en-US" altLang="de-DE" sz="1600" b="0" i="0" u="none" strike="noStrike" kern="1200" cap="none" spc="0" normalizeH="0" baseline="-2500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036" name="Text Box 310"/>
          <p:cNvSpPr txBox="1">
            <a:spLocks noChangeArrowheads="1"/>
          </p:cNvSpPr>
          <p:nvPr/>
        </p:nvSpPr>
        <p:spPr bwMode="auto">
          <a:xfrm>
            <a:off x="2990850" y="1492250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6</a:t>
            </a:r>
            <a:endParaRPr kumimoji="0" lang="en-US" altLang="de-DE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037" name="Oval 311"/>
          <p:cNvSpPr>
            <a:spLocks noChangeArrowheads="1"/>
          </p:cNvSpPr>
          <p:nvPr/>
        </p:nvSpPr>
        <p:spPr bwMode="auto">
          <a:xfrm>
            <a:off x="2971800" y="1504950"/>
            <a:ext cx="349250" cy="2984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038" name="Text Box 312"/>
          <p:cNvSpPr txBox="1">
            <a:spLocks noChangeArrowheads="1"/>
          </p:cNvSpPr>
          <p:nvPr/>
        </p:nvSpPr>
        <p:spPr bwMode="auto">
          <a:xfrm>
            <a:off x="1816100" y="1684338"/>
            <a:ext cx="479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de-DE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[  ]</a:t>
            </a:r>
            <a:endParaRPr kumimoji="0" lang="en-US" altLang="de-DE" sz="20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039" name="AutoShape 313"/>
          <p:cNvSpPr>
            <a:spLocks/>
          </p:cNvSpPr>
          <p:nvPr/>
        </p:nvSpPr>
        <p:spPr bwMode="auto">
          <a:xfrm>
            <a:off x="3721100" y="1346200"/>
            <a:ext cx="127000" cy="254000"/>
          </a:xfrm>
          <a:prstGeom prst="rightBrace">
            <a:avLst>
              <a:gd name="adj1" fmla="val 16667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de-DE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 Extra" panose="05050102010205020202" pitchFamily="18" charset="2"/>
              <a:ea typeface="+mn-ea"/>
              <a:cs typeface="Arial" panose="020B0604020202020204" pitchFamily="34" charset="0"/>
            </a:endParaRPr>
          </a:p>
        </p:txBody>
      </p:sp>
      <p:sp>
        <p:nvSpPr>
          <p:cNvPr id="86040" name="Text Box 314"/>
          <p:cNvSpPr txBox="1">
            <a:spLocks noChangeArrowheads="1"/>
          </p:cNvSpPr>
          <p:nvPr/>
        </p:nvSpPr>
        <p:spPr bwMode="auto">
          <a:xfrm>
            <a:off x="3343275" y="825500"/>
            <a:ext cx="463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fr-FR" altLang="de-DE" sz="16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5/2</a:t>
            </a:r>
            <a:endParaRPr kumimoji="0" lang="en-US" altLang="de-DE" sz="1600" b="0" i="0" u="none" strike="noStrike" kern="1200" cap="none" spc="0" normalizeH="0" baseline="-2500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041" name="Text Box 315"/>
          <p:cNvSpPr txBox="1">
            <a:spLocks noChangeArrowheads="1"/>
          </p:cNvSpPr>
          <p:nvPr/>
        </p:nvSpPr>
        <p:spPr bwMode="auto">
          <a:xfrm>
            <a:off x="2990850" y="1052513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de-DE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  <a:endParaRPr kumimoji="0" lang="en-US" altLang="de-DE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042" name="Line 316"/>
          <p:cNvSpPr>
            <a:spLocks noChangeShapeType="1"/>
          </p:cNvSpPr>
          <p:nvPr/>
        </p:nvSpPr>
        <p:spPr bwMode="auto">
          <a:xfrm>
            <a:off x="2889250" y="1822450"/>
            <a:ext cx="5143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043" name="Text Box 317"/>
          <p:cNvSpPr txBox="1">
            <a:spLocks noChangeArrowheads="1"/>
          </p:cNvSpPr>
          <p:nvPr/>
        </p:nvSpPr>
        <p:spPr bwMode="auto">
          <a:xfrm>
            <a:off x="4222750" y="1960563"/>
            <a:ext cx="566738" cy="36512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Z=6</a:t>
            </a:r>
            <a:endParaRPr kumimoji="0" lang="en-US" altLang="de-DE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044" name="Line 318"/>
          <p:cNvSpPr>
            <a:spLocks noChangeShapeType="1"/>
          </p:cNvSpPr>
          <p:nvPr/>
        </p:nvSpPr>
        <p:spPr bwMode="auto">
          <a:xfrm>
            <a:off x="2895600" y="1079500"/>
            <a:ext cx="4953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045" name="Text Box 319"/>
          <p:cNvSpPr txBox="1">
            <a:spLocks noChangeArrowheads="1"/>
          </p:cNvSpPr>
          <p:nvPr/>
        </p:nvSpPr>
        <p:spPr bwMode="auto">
          <a:xfrm>
            <a:off x="3343275" y="965200"/>
            <a:ext cx="441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fr-FR" altLang="de-DE" sz="16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1/2</a:t>
            </a:r>
            <a:endParaRPr kumimoji="0" lang="en-US" altLang="de-DE" sz="1600" b="0" i="0" u="none" strike="noStrike" kern="1200" cap="none" spc="0" normalizeH="0" baseline="-2500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2673" name="Text Box 321"/>
          <p:cNvSpPr txBox="1">
            <a:spLocks noChangeArrowheads="1"/>
          </p:cNvSpPr>
          <p:nvPr/>
        </p:nvSpPr>
        <p:spPr bwMode="auto">
          <a:xfrm>
            <a:off x="2574925" y="1447800"/>
            <a:ext cx="4470400" cy="4572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de-DE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Role of the </a:t>
            </a:r>
            <a:r>
              <a:rPr kumimoji="0" lang="fr-FR" altLang="de-DE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de-DE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p</a:t>
            </a:r>
            <a:r>
              <a:rPr kumimoji="0" lang="fr-FR" altLang="de-DE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3/2</a:t>
            </a:r>
            <a:r>
              <a:rPr kumimoji="0" lang="fr-FR" altLang="de-DE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fr-FR" altLang="de-DE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n</a:t>
            </a:r>
            <a:r>
              <a:rPr kumimoji="0" lang="fr-FR" altLang="de-DE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p</a:t>
            </a:r>
            <a:r>
              <a:rPr kumimoji="0" lang="fr-FR" altLang="de-DE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1/2</a:t>
            </a:r>
            <a:r>
              <a:rPr kumimoji="0" lang="fr-FR" altLang="de-DE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interaction</a:t>
            </a:r>
          </a:p>
        </p:txBody>
      </p:sp>
      <p:sp>
        <p:nvSpPr>
          <p:cNvPr id="612674" name="Text Box 322"/>
          <p:cNvSpPr txBox="1">
            <a:spLocks noChangeArrowheads="1"/>
          </p:cNvSpPr>
          <p:nvPr/>
        </p:nvSpPr>
        <p:spPr bwMode="auto">
          <a:xfrm>
            <a:off x="2581275" y="3063875"/>
            <a:ext cx="4470400" cy="4572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de-DE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Role of the </a:t>
            </a:r>
            <a:r>
              <a:rPr kumimoji="0" lang="fr-FR" altLang="de-DE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de-DE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d</a:t>
            </a:r>
            <a:r>
              <a:rPr kumimoji="0" lang="fr-FR" altLang="de-DE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5/2</a:t>
            </a:r>
            <a:r>
              <a:rPr kumimoji="0" lang="fr-FR" altLang="de-DE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fr-FR" altLang="de-DE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n</a:t>
            </a:r>
            <a:r>
              <a:rPr kumimoji="0" lang="fr-FR" altLang="de-DE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d</a:t>
            </a:r>
            <a:r>
              <a:rPr kumimoji="0" lang="fr-FR" altLang="de-DE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3/2</a:t>
            </a:r>
            <a:r>
              <a:rPr kumimoji="0" lang="fr-FR" altLang="de-DE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interaction</a:t>
            </a:r>
          </a:p>
        </p:txBody>
      </p:sp>
      <p:sp>
        <p:nvSpPr>
          <p:cNvPr id="612675" name="Text Box 323"/>
          <p:cNvSpPr txBox="1">
            <a:spLocks noChangeArrowheads="1"/>
          </p:cNvSpPr>
          <p:nvPr/>
        </p:nvSpPr>
        <p:spPr bwMode="auto">
          <a:xfrm>
            <a:off x="2641600" y="4873625"/>
            <a:ext cx="4622800" cy="4572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de-DE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Role of the </a:t>
            </a:r>
            <a:r>
              <a:rPr kumimoji="0" lang="fr-FR" altLang="de-DE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de-DE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f</a:t>
            </a:r>
            <a:r>
              <a:rPr kumimoji="0" lang="fr-FR" altLang="de-DE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7/2</a:t>
            </a:r>
            <a:r>
              <a:rPr kumimoji="0" lang="fr-FR" altLang="de-DE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fr-FR" altLang="de-DE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n</a:t>
            </a:r>
            <a:r>
              <a:rPr kumimoji="0" lang="fr-FR" altLang="de-DE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f</a:t>
            </a:r>
            <a:r>
              <a:rPr kumimoji="0" lang="fr-FR" altLang="de-DE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5/2</a:t>
            </a:r>
            <a:r>
              <a:rPr kumimoji="0" lang="fr-FR" altLang="de-DE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interaction ?</a:t>
            </a:r>
          </a:p>
        </p:txBody>
      </p:sp>
      <p:sp>
        <p:nvSpPr>
          <p:cNvPr id="612676" name="Rectangle 324"/>
          <p:cNvSpPr>
            <a:spLocks noChangeArrowheads="1"/>
          </p:cNvSpPr>
          <p:nvPr/>
        </p:nvSpPr>
        <p:spPr bwMode="auto">
          <a:xfrm rot="-5400000">
            <a:off x="-1878183" y="3114825"/>
            <a:ext cx="47628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SPIN –FLIP</a:t>
            </a:r>
            <a:r>
              <a:rPr kumimoji="0" lang="fr-FR" alt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 D</a:t>
            </a:r>
            <a:r>
              <a:rPr lang="fr-FR" altLang="de-DE" sz="2400" dirty="0">
                <a:solidFill>
                  <a:srgbClr val="FF0000"/>
                </a:solidFill>
                <a:latin typeface="MT Extra" panose="05050102010205020202" pitchFamily="18" charset="2"/>
                <a:cs typeface="Arial" panose="020B0604020202020204" pitchFamily="34" charset="0"/>
              </a:rPr>
              <a:t> </a:t>
            </a:r>
            <a:r>
              <a:rPr lang="fr-FR" altLang="de-DE" sz="2400" dirty="0" smtClean="0">
                <a:solidFill>
                  <a:srgbClr val="FF0000"/>
                </a:solidFill>
                <a:latin typeface="MT Extra" panose="05050102010205020202" pitchFamily="18" charset="2"/>
                <a:cs typeface="Arial" panose="020B0604020202020204" pitchFamily="34" charset="0"/>
              </a:rPr>
              <a:t> </a:t>
            </a:r>
            <a:r>
              <a:rPr kumimoji="0" lang="fr-FR" alt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=0   INTERACTION</a:t>
            </a:r>
          </a:p>
        </p:txBody>
      </p:sp>
      <p:grpSp>
        <p:nvGrpSpPr>
          <p:cNvPr id="612677" name="Group 325"/>
          <p:cNvGrpSpPr>
            <a:grpSpLocks/>
          </p:cNvGrpSpPr>
          <p:nvPr/>
        </p:nvGrpSpPr>
        <p:grpSpPr bwMode="auto">
          <a:xfrm>
            <a:off x="7670800" y="954088"/>
            <a:ext cx="1312863" cy="4879975"/>
            <a:chOff x="4832" y="601"/>
            <a:chExt cx="827" cy="3074"/>
          </a:xfrm>
        </p:grpSpPr>
        <p:sp>
          <p:nvSpPr>
            <p:cNvPr id="86051" name="AutoShape 326"/>
            <p:cNvSpPr>
              <a:spLocks/>
            </p:cNvSpPr>
            <p:nvPr/>
          </p:nvSpPr>
          <p:spPr bwMode="auto">
            <a:xfrm>
              <a:off x="4960" y="2656"/>
              <a:ext cx="56" cy="200"/>
            </a:xfrm>
            <a:prstGeom prst="rightBrace">
              <a:avLst>
                <a:gd name="adj1" fmla="val 29762"/>
                <a:gd name="adj2" fmla="val 50000"/>
              </a:avLst>
            </a:prstGeom>
            <a:noFill/>
            <a:ln w="9525">
              <a:solidFill>
                <a:srgbClr val="CC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052" name="AutoShape 327"/>
            <p:cNvSpPr>
              <a:spLocks/>
            </p:cNvSpPr>
            <p:nvPr/>
          </p:nvSpPr>
          <p:spPr bwMode="auto">
            <a:xfrm>
              <a:off x="4928" y="1576"/>
              <a:ext cx="56" cy="200"/>
            </a:xfrm>
            <a:prstGeom prst="rightBrace">
              <a:avLst>
                <a:gd name="adj1" fmla="val 29762"/>
                <a:gd name="adj2" fmla="val 50000"/>
              </a:avLst>
            </a:prstGeom>
            <a:noFill/>
            <a:ln w="9525">
              <a:solidFill>
                <a:srgbClr val="CC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053" name="AutoShape 328"/>
            <p:cNvSpPr>
              <a:spLocks/>
            </p:cNvSpPr>
            <p:nvPr/>
          </p:nvSpPr>
          <p:spPr bwMode="auto">
            <a:xfrm>
              <a:off x="4832" y="632"/>
              <a:ext cx="56" cy="200"/>
            </a:xfrm>
            <a:prstGeom prst="rightBrace">
              <a:avLst>
                <a:gd name="adj1" fmla="val 29762"/>
                <a:gd name="adj2" fmla="val 50000"/>
              </a:avLst>
            </a:prstGeom>
            <a:noFill/>
            <a:ln w="9525">
              <a:solidFill>
                <a:srgbClr val="CC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054" name="Text Box 329"/>
            <p:cNvSpPr txBox="1">
              <a:spLocks noChangeArrowheads="1"/>
            </p:cNvSpPr>
            <p:nvPr/>
          </p:nvSpPr>
          <p:spPr bwMode="auto">
            <a:xfrm>
              <a:off x="4990" y="601"/>
              <a:ext cx="48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N=14</a:t>
              </a:r>
            </a:p>
          </p:txBody>
        </p:sp>
        <p:sp>
          <p:nvSpPr>
            <p:cNvPr id="86055" name="Text Box 330"/>
            <p:cNvSpPr txBox="1">
              <a:spLocks noChangeArrowheads="1"/>
            </p:cNvSpPr>
            <p:nvPr/>
          </p:nvSpPr>
          <p:spPr bwMode="auto">
            <a:xfrm>
              <a:off x="5006" y="1529"/>
              <a:ext cx="48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N=28</a:t>
              </a:r>
            </a:p>
          </p:txBody>
        </p:sp>
        <p:sp>
          <p:nvSpPr>
            <p:cNvPr id="86056" name="Text Box 331"/>
            <p:cNvSpPr txBox="1">
              <a:spLocks noChangeArrowheads="1"/>
            </p:cNvSpPr>
            <p:nvPr/>
          </p:nvSpPr>
          <p:spPr bwMode="auto">
            <a:xfrm>
              <a:off x="5038" y="2633"/>
              <a:ext cx="48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N=50</a:t>
              </a:r>
            </a:p>
          </p:txBody>
        </p:sp>
        <p:sp>
          <p:nvSpPr>
            <p:cNvPr id="86057" name="Line 332"/>
            <p:cNvSpPr>
              <a:spLocks noChangeShapeType="1"/>
            </p:cNvSpPr>
            <p:nvPr/>
          </p:nvSpPr>
          <p:spPr bwMode="auto">
            <a:xfrm>
              <a:off x="5256" y="2976"/>
              <a:ext cx="0" cy="440"/>
            </a:xfrm>
            <a:prstGeom prst="line">
              <a:avLst/>
            </a:prstGeom>
            <a:noFill/>
            <a:ln w="28575">
              <a:solidFill>
                <a:srgbClr val="CC3399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058" name="Text Box 333"/>
            <p:cNvSpPr txBox="1">
              <a:spLocks noChangeArrowheads="1"/>
            </p:cNvSpPr>
            <p:nvPr/>
          </p:nvSpPr>
          <p:spPr bwMode="auto">
            <a:xfrm>
              <a:off x="4838" y="3425"/>
              <a:ext cx="82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de-DE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Small gaps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 rot="16200000">
                <a:off x="432000" y="3636000"/>
                <a:ext cx="19075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</m:oMath>
                  </m:oMathPara>
                </a14:m>
                <a:endParaRPr lang="de-DE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32000" y="3636000"/>
                <a:ext cx="190757" cy="307777"/>
              </a:xfrm>
              <a:prstGeom prst="rect">
                <a:avLst/>
              </a:prstGeom>
              <a:blipFill>
                <a:blip r:embed="rId2"/>
                <a:stretch>
                  <a:fillRect t="-35484" r="-5882" b="-322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980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2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2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2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612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2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2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2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2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2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2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2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2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2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612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2620" grpId="0" animBg="1"/>
      <p:bldP spid="612673" grpId="0" animBg="1"/>
      <p:bldP spid="612674" grpId="0" animBg="1"/>
      <p:bldP spid="612675" grpId="0" animBg="1"/>
      <p:bldP spid="612676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kart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59875" cy="544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de-DE" dirty="0" smtClean="0"/>
              <a:t>Spectroscopy of </a:t>
            </a:r>
            <a:r>
              <a:rPr lang="en-US" altLang="de-DE" dirty="0" err="1" smtClean="0"/>
              <a:t>transfermium</a:t>
            </a:r>
            <a:r>
              <a:rPr lang="en-US" altLang="de-DE" dirty="0" smtClean="0"/>
              <a:t> nuclei (Z=100-103)</a:t>
            </a:r>
            <a:br>
              <a:rPr lang="en-US" altLang="de-DE" dirty="0" smtClean="0"/>
            </a:br>
            <a:r>
              <a:rPr lang="en-US" altLang="de-DE" sz="1400" dirty="0" smtClean="0">
                <a:solidFill>
                  <a:srgbClr val="000000"/>
                </a:solidFill>
              </a:rPr>
              <a:t>super–heavy elements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497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dirty="0" smtClean="0"/>
              <a:t>Nuclear shell structure</a:t>
            </a:r>
          </a:p>
        </p:txBody>
      </p:sp>
      <p:grpSp>
        <p:nvGrpSpPr>
          <p:cNvPr id="87043" name="Group 3"/>
          <p:cNvGrpSpPr>
            <a:grpSpLocks/>
          </p:cNvGrpSpPr>
          <p:nvPr/>
        </p:nvGrpSpPr>
        <p:grpSpPr bwMode="auto">
          <a:xfrm>
            <a:off x="774700" y="711200"/>
            <a:ext cx="7810500" cy="5435600"/>
            <a:chOff x="512" y="680"/>
            <a:chExt cx="4920" cy="3424"/>
          </a:xfrm>
        </p:grpSpPr>
        <p:pic>
          <p:nvPicPr>
            <p:cNvPr id="87053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" y="736"/>
              <a:ext cx="4804" cy="3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7054" name="Rectangle 5"/>
            <p:cNvSpPr>
              <a:spLocks noChangeArrowheads="1"/>
            </p:cNvSpPr>
            <p:nvPr/>
          </p:nvSpPr>
          <p:spPr bwMode="auto">
            <a:xfrm>
              <a:off x="512" y="680"/>
              <a:ext cx="592" cy="19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7055" name="Rectangle 6"/>
            <p:cNvSpPr>
              <a:spLocks noChangeArrowheads="1"/>
            </p:cNvSpPr>
            <p:nvPr/>
          </p:nvSpPr>
          <p:spPr bwMode="auto">
            <a:xfrm>
              <a:off x="1664" y="3744"/>
              <a:ext cx="3768" cy="3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7045" name="Line 8"/>
          <p:cNvSpPr>
            <a:spLocks noChangeShapeType="1"/>
          </p:cNvSpPr>
          <p:nvPr/>
        </p:nvSpPr>
        <p:spPr bwMode="auto">
          <a:xfrm>
            <a:off x="4203700" y="3335338"/>
            <a:ext cx="1206500" cy="855662"/>
          </a:xfrm>
          <a:prstGeom prst="line">
            <a:avLst/>
          </a:prstGeom>
          <a:noFill/>
          <a:ln w="9525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7046" name="Group 9"/>
          <p:cNvGrpSpPr>
            <a:grpSpLocks/>
          </p:cNvGrpSpPr>
          <p:nvPr/>
        </p:nvGrpSpPr>
        <p:grpSpPr bwMode="auto">
          <a:xfrm>
            <a:off x="6480175" y="3657600"/>
            <a:ext cx="2663825" cy="1582738"/>
            <a:chOff x="68" y="754"/>
            <a:chExt cx="1678" cy="997"/>
          </a:xfrm>
        </p:grpSpPr>
        <p:sp>
          <p:nvSpPr>
            <p:cNvPr id="87051" name="AutoShape 10"/>
            <p:cNvSpPr>
              <a:spLocks noChangeArrowheads="1"/>
            </p:cNvSpPr>
            <p:nvPr/>
          </p:nvSpPr>
          <p:spPr bwMode="auto">
            <a:xfrm>
              <a:off x="68" y="754"/>
              <a:ext cx="1678" cy="997"/>
            </a:xfrm>
            <a:prstGeom prst="roundRect">
              <a:avLst>
                <a:gd name="adj" fmla="val 16648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7052" name="Picture 11" descr="n40_orbit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859"/>
              <a:ext cx="1406" cy="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7047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3429000" cy="2522538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48" name="Line 13"/>
          <p:cNvSpPr>
            <a:spLocks noChangeShapeType="1"/>
          </p:cNvSpPr>
          <p:nvPr/>
        </p:nvSpPr>
        <p:spPr bwMode="auto">
          <a:xfrm>
            <a:off x="3312000" y="3352800"/>
            <a:ext cx="0" cy="2667000"/>
          </a:xfrm>
          <a:prstGeom prst="line">
            <a:avLst/>
          </a:prstGeom>
          <a:noFill/>
          <a:ln w="9525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049" name="Line 14"/>
          <p:cNvSpPr>
            <a:spLocks noChangeShapeType="1"/>
          </p:cNvSpPr>
          <p:nvPr/>
        </p:nvSpPr>
        <p:spPr bwMode="auto">
          <a:xfrm>
            <a:off x="3429000" y="609600"/>
            <a:ext cx="1524000" cy="1219200"/>
          </a:xfrm>
          <a:prstGeom prst="line">
            <a:avLst/>
          </a:prstGeom>
          <a:noFill/>
          <a:ln w="9525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050" name="Line 15"/>
          <p:cNvSpPr>
            <a:spLocks noChangeShapeType="1"/>
          </p:cNvSpPr>
          <p:nvPr/>
        </p:nvSpPr>
        <p:spPr bwMode="auto">
          <a:xfrm flipV="1">
            <a:off x="3429000" y="2286000"/>
            <a:ext cx="1512000" cy="838200"/>
          </a:xfrm>
          <a:prstGeom prst="line">
            <a:avLst/>
          </a:prstGeom>
          <a:noFill/>
          <a:ln w="9525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7044" name="Picture 7" descr="n40_BE2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1501" y="4184650"/>
            <a:ext cx="3721100" cy="2292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43248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5" grpId="0" animBg="1"/>
      <p:bldP spid="87045" grpId="1" animBg="1"/>
      <p:bldP spid="87048" grpId="0" animBg="1"/>
      <p:bldP spid="87048" grpId="1" animBg="1"/>
      <p:bldP spid="87049" grpId="0" animBg="1"/>
      <p:bldP spid="8705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Signatures near closed shells</a:t>
            </a:r>
          </a:p>
        </p:txBody>
      </p:sp>
      <p:pic>
        <p:nvPicPr>
          <p:cNvPr id="890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5" y="0"/>
            <a:ext cx="568325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26" descr="SN-2+ENER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2405063"/>
            <a:ext cx="3332163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43" name="Picture 27" descr="BE2-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2179638"/>
            <a:ext cx="3490912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Text Box 28"/>
          <p:cNvSpPr txBox="1">
            <a:spLocks noChangeArrowheads="1"/>
          </p:cNvSpPr>
          <p:nvPr/>
        </p:nvSpPr>
        <p:spPr bwMode="auto">
          <a:xfrm rot="10800000">
            <a:off x="609600" y="2362200"/>
            <a:ext cx="428625" cy="164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Excitation energy</a:t>
            </a:r>
          </a:p>
        </p:txBody>
      </p:sp>
      <p:sp>
        <p:nvSpPr>
          <p:cNvPr id="89095" name="Text Box 29"/>
          <p:cNvSpPr txBox="1">
            <a:spLocks noChangeArrowheads="1"/>
          </p:cNvSpPr>
          <p:nvPr/>
        </p:nvSpPr>
        <p:spPr bwMode="auto">
          <a:xfrm>
            <a:off x="1868488" y="2774950"/>
            <a:ext cx="13604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1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Sn isotopes</a:t>
            </a:r>
          </a:p>
        </p:txBody>
      </p:sp>
      <p:cxnSp>
        <p:nvCxnSpPr>
          <p:cNvPr id="649246" name="AutoShape 30"/>
          <p:cNvCxnSpPr>
            <a:cxnSpLocks noChangeShapeType="1"/>
          </p:cNvCxnSpPr>
          <p:nvPr/>
        </p:nvCxnSpPr>
        <p:spPr bwMode="auto">
          <a:xfrm>
            <a:off x="6813550" y="5105400"/>
            <a:ext cx="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9247" name="AutoShape 31"/>
          <p:cNvCxnSpPr>
            <a:cxnSpLocks noChangeShapeType="1"/>
          </p:cNvCxnSpPr>
          <p:nvPr/>
        </p:nvCxnSpPr>
        <p:spPr bwMode="auto">
          <a:xfrm>
            <a:off x="6813550" y="5105400"/>
            <a:ext cx="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9248" name="Line 32"/>
          <p:cNvSpPr>
            <a:spLocks noChangeShapeType="1"/>
          </p:cNvSpPr>
          <p:nvPr/>
        </p:nvSpPr>
        <p:spPr bwMode="auto">
          <a:xfrm flipV="1">
            <a:off x="5875338" y="4421188"/>
            <a:ext cx="179387" cy="71437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9249" name="Line 33"/>
          <p:cNvSpPr>
            <a:spLocks noChangeShapeType="1"/>
          </p:cNvSpPr>
          <p:nvPr/>
        </p:nvSpPr>
        <p:spPr bwMode="auto">
          <a:xfrm rot="21540000" flipV="1">
            <a:off x="6035675" y="4349750"/>
            <a:ext cx="215900" cy="71438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9250" name="Line 34"/>
          <p:cNvSpPr>
            <a:spLocks noChangeShapeType="1"/>
          </p:cNvSpPr>
          <p:nvPr/>
        </p:nvSpPr>
        <p:spPr bwMode="auto">
          <a:xfrm flipV="1">
            <a:off x="6235700" y="4278313"/>
            <a:ext cx="215900" cy="73025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9251" name="Line 35"/>
          <p:cNvSpPr>
            <a:spLocks noChangeShapeType="1"/>
          </p:cNvSpPr>
          <p:nvPr/>
        </p:nvSpPr>
        <p:spPr bwMode="auto">
          <a:xfrm>
            <a:off x="6451600" y="4278313"/>
            <a:ext cx="144463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9252" name="Line 36"/>
          <p:cNvSpPr>
            <a:spLocks noChangeShapeType="1"/>
          </p:cNvSpPr>
          <p:nvPr/>
        </p:nvSpPr>
        <p:spPr bwMode="auto">
          <a:xfrm flipV="1">
            <a:off x="6596063" y="4278313"/>
            <a:ext cx="142875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9253" name="Line 37"/>
          <p:cNvSpPr>
            <a:spLocks noChangeShapeType="1"/>
          </p:cNvSpPr>
          <p:nvPr/>
        </p:nvSpPr>
        <p:spPr bwMode="auto">
          <a:xfrm flipV="1">
            <a:off x="6738938" y="4278313"/>
            <a:ext cx="144462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9254" name="Line 38"/>
          <p:cNvSpPr>
            <a:spLocks noChangeShapeType="1"/>
          </p:cNvSpPr>
          <p:nvPr/>
        </p:nvSpPr>
        <p:spPr bwMode="auto">
          <a:xfrm flipV="1">
            <a:off x="6883400" y="4278313"/>
            <a:ext cx="2159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9255" name="Line 39"/>
          <p:cNvSpPr>
            <a:spLocks noChangeShapeType="1"/>
          </p:cNvSpPr>
          <p:nvPr/>
        </p:nvSpPr>
        <p:spPr bwMode="auto">
          <a:xfrm flipV="1">
            <a:off x="7099300" y="4206875"/>
            <a:ext cx="144463" cy="71438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9256" name="Line 40"/>
          <p:cNvSpPr>
            <a:spLocks noChangeShapeType="1"/>
          </p:cNvSpPr>
          <p:nvPr/>
        </p:nvSpPr>
        <p:spPr bwMode="auto">
          <a:xfrm>
            <a:off x="7243763" y="4206875"/>
            <a:ext cx="144462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9257" name="Line 41"/>
          <p:cNvSpPr>
            <a:spLocks noChangeShapeType="1"/>
          </p:cNvSpPr>
          <p:nvPr/>
        </p:nvSpPr>
        <p:spPr bwMode="auto">
          <a:xfrm>
            <a:off x="7388225" y="4206875"/>
            <a:ext cx="142875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9258" name="Line 42"/>
          <p:cNvSpPr>
            <a:spLocks noChangeShapeType="1"/>
          </p:cNvSpPr>
          <p:nvPr/>
        </p:nvSpPr>
        <p:spPr bwMode="auto">
          <a:xfrm>
            <a:off x="7531100" y="4206875"/>
            <a:ext cx="2159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9259" name="Line 43"/>
          <p:cNvSpPr>
            <a:spLocks noChangeShapeType="1"/>
          </p:cNvSpPr>
          <p:nvPr/>
        </p:nvSpPr>
        <p:spPr bwMode="auto">
          <a:xfrm>
            <a:off x="7747000" y="4206875"/>
            <a:ext cx="144463" cy="71438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9260" name="Line 44"/>
          <p:cNvSpPr>
            <a:spLocks noChangeShapeType="1"/>
          </p:cNvSpPr>
          <p:nvPr/>
        </p:nvSpPr>
        <p:spPr bwMode="auto">
          <a:xfrm>
            <a:off x="7891463" y="4278313"/>
            <a:ext cx="144462" cy="73025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9261" name="Line 45"/>
          <p:cNvSpPr>
            <a:spLocks noChangeShapeType="1"/>
          </p:cNvSpPr>
          <p:nvPr/>
        </p:nvSpPr>
        <p:spPr bwMode="auto">
          <a:xfrm>
            <a:off x="8035925" y="4351338"/>
            <a:ext cx="215900" cy="142875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9262" name="Text Box 46"/>
          <p:cNvSpPr txBox="1">
            <a:spLocks noChangeArrowheads="1"/>
          </p:cNvSpPr>
          <p:nvPr/>
        </p:nvSpPr>
        <p:spPr bwMode="auto">
          <a:xfrm>
            <a:off x="6380163" y="4302125"/>
            <a:ext cx="1301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only valence neutrons</a:t>
            </a:r>
          </a:p>
        </p:txBody>
      </p:sp>
      <p:pic>
        <p:nvPicPr>
          <p:cNvPr id="89113" name="Picture 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13"/>
            <a:ext cx="9144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50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6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5" y="0"/>
            <a:ext cx="568325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13"/>
            <a:ext cx="9144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16" name="Rectangle 26"/>
          <p:cNvSpPr>
            <a:spLocks noChangeArrowheads="1"/>
          </p:cNvSpPr>
          <p:nvPr/>
        </p:nvSpPr>
        <p:spPr bwMode="auto">
          <a:xfrm>
            <a:off x="0" y="0"/>
            <a:ext cx="9144000" cy="555625"/>
          </a:xfrm>
          <a:prstGeom prst="rec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90000" bIns="90000" anchor="ctr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r>
              <a:rPr kumimoji="0" lang="de-DE" altLang="de-DE" sz="2400" b="0" i="0" u="none" strike="noStrike" kern="1200" cap="none" spc="0" normalizeH="0" baseline="30000" noProof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r>
              <a:rPr kumimoji="0" lang="de-DE" altLang="de-DE" sz="2400" b="0" i="0" u="none" strike="noStrike" kern="1200" cap="none" spc="0" normalizeH="0" baseline="0" noProof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(g</a:t>
            </a:r>
            <a:r>
              <a:rPr kumimoji="0" lang="de-DE" altLang="de-DE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9/2</a:t>
            </a:r>
            <a:r>
              <a:rPr kumimoji="0" lang="de-DE" altLang="de-DE" sz="2400" b="0" i="0" u="none" strike="noStrike" kern="1200" cap="none" spc="0" normalizeH="0" baseline="30000" noProof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)-2</a:t>
            </a:r>
            <a:r>
              <a:rPr kumimoji="0" lang="de-DE" altLang="de-DE" sz="2400" b="0" i="0" u="none" strike="noStrike" kern="1200" cap="none" spc="0" normalizeH="0" baseline="0" noProof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seniority isomers in </a:t>
            </a:r>
            <a:r>
              <a:rPr kumimoji="0" lang="de-DE" altLang="de-DE" sz="2400" b="0" i="0" u="none" strike="noStrike" kern="1200" cap="none" spc="0" normalizeH="0" baseline="30000" noProof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98</a:t>
            </a:r>
            <a:r>
              <a:rPr kumimoji="0" lang="de-DE" altLang="de-DE" sz="2400" b="0" i="0" u="none" strike="noStrike" kern="1200" cap="none" spc="0" normalizeH="0" baseline="0" noProof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 and </a:t>
            </a:r>
            <a:r>
              <a:rPr kumimoji="0" lang="de-DE" altLang="de-DE" sz="2400" b="0" i="0" u="none" strike="noStrike" kern="1200" cap="none" spc="0" normalizeH="0" baseline="30000" noProof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130</a:t>
            </a:r>
            <a:r>
              <a:rPr kumimoji="0" lang="de-DE" altLang="de-DE" sz="2400" b="0" i="0" u="none" strike="noStrike" kern="1200" cap="none" spc="0" normalizeH="0" baseline="0" noProof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</a:t>
            </a:r>
          </a:p>
        </p:txBody>
      </p:sp>
      <p:pic>
        <p:nvPicPr>
          <p:cNvPr id="90117" name="Picture 1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539875"/>
            <a:ext cx="990600" cy="9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0118" name="Group 157"/>
          <p:cNvGrpSpPr>
            <a:grpSpLocks/>
          </p:cNvGrpSpPr>
          <p:nvPr/>
        </p:nvGrpSpPr>
        <p:grpSpPr bwMode="auto">
          <a:xfrm>
            <a:off x="1328738" y="2160588"/>
            <a:ext cx="1490662" cy="3867150"/>
            <a:chOff x="68" y="1525"/>
            <a:chExt cx="939" cy="2436"/>
          </a:xfrm>
        </p:grpSpPr>
        <p:sp>
          <p:nvSpPr>
            <p:cNvPr id="90167" name="Line 158"/>
            <p:cNvSpPr>
              <a:spLocks noChangeShapeType="1"/>
            </p:cNvSpPr>
            <p:nvPr/>
          </p:nvSpPr>
          <p:spPr bwMode="auto">
            <a:xfrm>
              <a:off x="380" y="3848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168" name="Line 159"/>
            <p:cNvSpPr>
              <a:spLocks noChangeShapeType="1"/>
            </p:cNvSpPr>
            <p:nvPr/>
          </p:nvSpPr>
          <p:spPr bwMode="auto">
            <a:xfrm>
              <a:off x="380" y="2608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169" name="Line 160"/>
            <p:cNvSpPr>
              <a:spLocks noChangeShapeType="1"/>
            </p:cNvSpPr>
            <p:nvPr/>
          </p:nvSpPr>
          <p:spPr bwMode="auto">
            <a:xfrm>
              <a:off x="380" y="2000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170" name="Line 161"/>
            <p:cNvSpPr>
              <a:spLocks noChangeShapeType="1"/>
            </p:cNvSpPr>
            <p:nvPr/>
          </p:nvSpPr>
          <p:spPr bwMode="auto">
            <a:xfrm>
              <a:off x="380" y="1824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171" name="Line 162"/>
            <p:cNvSpPr>
              <a:spLocks noChangeShapeType="1"/>
            </p:cNvSpPr>
            <p:nvPr/>
          </p:nvSpPr>
          <p:spPr bwMode="auto">
            <a:xfrm>
              <a:off x="380" y="1692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172" name="Text Box 163"/>
            <p:cNvSpPr txBox="1">
              <a:spLocks noChangeArrowheads="1"/>
            </p:cNvSpPr>
            <p:nvPr/>
          </p:nvSpPr>
          <p:spPr bwMode="auto">
            <a:xfrm>
              <a:off x="164" y="3730"/>
              <a:ext cx="24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0</a:t>
              </a:r>
              <a:r>
                <a:rPr kumimoji="0" lang="es-ES" altLang="de-DE" sz="18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+</a:t>
              </a:r>
              <a:endParaRPr kumimoji="0" lang="es-ES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173" name="Text Box 164"/>
            <p:cNvSpPr txBox="1">
              <a:spLocks noChangeArrowheads="1"/>
            </p:cNvSpPr>
            <p:nvPr/>
          </p:nvSpPr>
          <p:spPr bwMode="auto">
            <a:xfrm>
              <a:off x="68" y="2476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(2</a:t>
              </a:r>
              <a:r>
                <a:rPr kumimoji="0" lang="es-ES" altLang="de-DE" sz="18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s-ES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90174" name="Text Box 165"/>
            <p:cNvSpPr txBox="1">
              <a:spLocks noChangeArrowheads="1"/>
            </p:cNvSpPr>
            <p:nvPr/>
          </p:nvSpPr>
          <p:spPr bwMode="auto">
            <a:xfrm>
              <a:off x="68" y="1863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(4</a:t>
              </a:r>
              <a:r>
                <a:rPr kumimoji="0" lang="es-ES" altLang="de-DE" sz="18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s-ES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90175" name="Text Box 166"/>
            <p:cNvSpPr txBox="1">
              <a:spLocks noChangeArrowheads="1"/>
            </p:cNvSpPr>
            <p:nvPr/>
          </p:nvSpPr>
          <p:spPr bwMode="auto">
            <a:xfrm>
              <a:off x="68" y="1685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(6</a:t>
              </a:r>
              <a:r>
                <a:rPr kumimoji="0" lang="es-ES" altLang="de-DE" sz="18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s-ES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90176" name="Text Box 167"/>
            <p:cNvSpPr txBox="1">
              <a:spLocks noChangeArrowheads="1"/>
            </p:cNvSpPr>
            <p:nvPr/>
          </p:nvSpPr>
          <p:spPr bwMode="auto">
            <a:xfrm>
              <a:off x="68" y="1526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(8</a:t>
              </a:r>
              <a:r>
                <a:rPr kumimoji="0" lang="es-ES" altLang="de-DE" sz="18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s-ES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90177" name="Text Box 168"/>
            <p:cNvSpPr txBox="1">
              <a:spLocks noChangeArrowheads="1"/>
            </p:cNvSpPr>
            <p:nvPr/>
          </p:nvSpPr>
          <p:spPr bwMode="auto">
            <a:xfrm>
              <a:off x="667" y="2581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400" b="1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1395</a:t>
              </a:r>
            </a:p>
          </p:txBody>
        </p:sp>
        <p:sp>
          <p:nvSpPr>
            <p:cNvPr id="90178" name="Text Box 169"/>
            <p:cNvSpPr txBox="1">
              <a:spLocks noChangeArrowheads="1"/>
            </p:cNvSpPr>
            <p:nvPr/>
          </p:nvSpPr>
          <p:spPr bwMode="auto">
            <a:xfrm>
              <a:off x="667" y="1973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400" b="1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2083</a:t>
              </a:r>
            </a:p>
          </p:txBody>
        </p:sp>
        <p:sp>
          <p:nvSpPr>
            <p:cNvPr id="90179" name="Text Box 170"/>
            <p:cNvSpPr txBox="1">
              <a:spLocks noChangeArrowheads="1"/>
            </p:cNvSpPr>
            <p:nvPr/>
          </p:nvSpPr>
          <p:spPr bwMode="auto">
            <a:xfrm>
              <a:off x="667" y="1793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400" b="1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2281</a:t>
              </a:r>
            </a:p>
          </p:txBody>
        </p:sp>
        <p:sp>
          <p:nvSpPr>
            <p:cNvPr id="90180" name="Text Box 171"/>
            <p:cNvSpPr txBox="1">
              <a:spLocks noChangeArrowheads="1"/>
            </p:cNvSpPr>
            <p:nvPr/>
          </p:nvSpPr>
          <p:spPr bwMode="auto">
            <a:xfrm>
              <a:off x="667" y="1525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400" b="1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2428</a:t>
              </a:r>
            </a:p>
          </p:txBody>
        </p:sp>
      </p:grpSp>
      <p:grpSp>
        <p:nvGrpSpPr>
          <p:cNvPr id="90119" name="Group 172"/>
          <p:cNvGrpSpPr>
            <a:grpSpLocks/>
          </p:cNvGrpSpPr>
          <p:nvPr/>
        </p:nvGrpSpPr>
        <p:grpSpPr bwMode="auto">
          <a:xfrm>
            <a:off x="6137275" y="2559050"/>
            <a:ext cx="1482725" cy="3446463"/>
            <a:chOff x="4622" y="1849"/>
            <a:chExt cx="934" cy="2171"/>
          </a:xfrm>
        </p:grpSpPr>
        <p:sp>
          <p:nvSpPr>
            <p:cNvPr id="90153" name="Line 173"/>
            <p:cNvSpPr>
              <a:spLocks noChangeShapeType="1"/>
            </p:cNvSpPr>
            <p:nvPr/>
          </p:nvSpPr>
          <p:spPr bwMode="auto">
            <a:xfrm>
              <a:off x="4937" y="2732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154" name="Line 174"/>
            <p:cNvSpPr>
              <a:spLocks noChangeShapeType="1"/>
            </p:cNvSpPr>
            <p:nvPr/>
          </p:nvSpPr>
          <p:spPr bwMode="auto">
            <a:xfrm>
              <a:off x="4937" y="3908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155" name="Line 175"/>
            <p:cNvSpPr>
              <a:spLocks noChangeShapeType="1"/>
            </p:cNvSpPr>
            <p:nvPr/>
          </p:nvSpPr>
          <p:spPr bwMode="auto">
            <a:xfrm>
              <a:off x="4937" y="2020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156" name="Line 176"/>
            <p:cNvSpPr>
              <a:spLocks noChangeShapeType="1"/>
            </p:cNvSpPr>
            <p:nvPr/>
          </p:nvSpPr>
          <p:spPr bwMode="auto">
            <a:xfrm>
              <a:off x="4937" y="2132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157" name="Line 177"/>
            <p:cNvSpPr>
              <a:spLocks noChangeShapeType="1"/>
            </p:cNvSpPr>
            <p:nvPr/>
          </p:nvSpPr>
          <p:spPr bwMode="auto">
            <a:xfrm>
              <a:off x="4937" y="2256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158" name="Text Box 178"/>
            <p:cNvSpPr txBox="1">
              <a:spLocks noChangeArrowheads="1"/>
            </p:cNvSpPr>
            <p:nvPr/>
          </p:nvSpPr>
          <p:spPr bwMode="auto">
            <a:xfrm>
              <a:off x="4718" y="3789"/>
              <a:ext cx="24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0</a:t>
              </a:r>
              <a:r>
                <a:rPr kumimoji="0" lang="es-ES" altLang="de-DE" sz="18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+</a:t>
              </a:r>
              <a:endParaRPr kumimoji="0" lang="es-ES" altLang="de-DE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159" name="Text Box 179"/>
            <p:cNvSpPr txBox="1">
              <a:spLocks noChangeArrowheads="1"/>
            </p:cNvSpPr>
            <p:nvPr/>
          </p:nvSpPr>
          <p:spPr bwMode="auto">
            <a:xfrm>
              <a:off x="4622" y="2599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(2</a:t>
              </a:r>
              <a:r>
                <a:rPr kumimoji="0" lang="es-ES" altLang="de-DE" sz="18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s-ES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90160" name="Text Box 180"/>
            <p:cNvSpPr txBox="1">
              <a:spLocks noChangeArrowheads="1"/>
            </p:cNvSpPr>
            <p:nvPr/>
          </p:nvSpPr>
          <p:spPr bwMode="auto">
            <a:xfrm>
              <a:off x="4622" y="2150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(4</a:t>
              </a:r>
              <a:r>
                <a:rPr kumimoji="0" lang="es-ES" altLang="de-DE" sz="18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s-ES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90161" name="Text Box 181"/>
            <p:cNvSpPr txBox="1">
              <a:spLocks noChangeArrowheads="1"/>
            </p:cNvSpPr>
            <p:nvPr/>
          </p:nvSpPr>
          <p:spPr bwMode="auto">
            <a:xfrm>
              <a:off x="4622" y="2004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(6</a:t>
              </a:r>
              <a:r>
                <a:rPr kumimoji="0" lang="es-ES" altLang="de-DE" sz="18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s-ES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90162" name="Text Box 182"/>
            <p:cNvSpPr txBox="1">
              <a:spLocks noChangeArrowheads="1"/>
            </p:cNvSpPr>
            <p:nvPr/>
          </p:nvSpPr>
          <p:spPr bwMode="auto">
            <a:xfrm>
              <a:off x="4622" y="1849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(8</a:t>
              </a:r>
              <a:r>
                <a:rPr kumimoji="0" lang="es-ES" altLang="de-DE" sz="18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s-ES" altLang="de-DE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90163" name="Text Box 183"/>
            <p:cNvSpPr txBox="1">
              <a:spLocks noChangeArrowheads="1"/>
            </p:cNvSpPr>
            <p:nvPr/>
          </p:nvSpPr>
          <p:spPr bwMode="auto">
            <a:xfrm>
              <a:off x="5216" y="2709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400" b="1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1325</a:t>
              </a:r>
            </a:p>
          </p:txBody>
        </p:sp>
        <p:sp>
          <p:nvSpPr>
            <p:cNvPr id="90164" name="Text Box 184"/>
            <p:cNvSpPr txBox="1">
              <a:spLocks noChangeArrowheads="1"/>
            </p:cNvSpPr>
            <p:nvPr/>
          </p:nvSpPr>
          <p:spPr bwMode="auto">
            <a:xfrm>
              <a:off x="5216" y="2233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400" b="1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1864</a:t>
              </a:r>
            </a:p>
          </p:txBody>
        </p:sp>
        <p:sp>
          <p:nvSpPr>
            <p:cNvPr id="90165" name="Text Box 185"/>
            <p:cNvSpPr txBox="1">
              <a:spLocks noChangeArrowheads="1"/>
            </p:cNvSpPr>
            <p:nvPr/>
          </p:nvSpPr>
          <p:spPr bwMode="auto">
            <a:xfrm>
              <a:off x="5216" y="2097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400" b="1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2002</a:t>
              </a:r>
            </a:p>
          </p:txBody>
        </p:sp>
        <p:sp>
          <p:nvSpPr>
            <p:cNvPr id="90166" name="Text Box 186"/>
            <p:cNvSpPr txBox="1">
              <a:spLocks noChangeArrowheads="1"/>
            </p:cNvSpPr>
            <p:nvPr/>
          </p:nvSpPr>
          <p:spPr bwMode="auto">
            <a:xfrm>
              <a:off x="5216" y="1853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400" b="1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2128</a:t>
              </a:r>
            </a:p>
          </p:txBody>
        </p:sp>
      </p:grpSp>
      <p:sp>
        <p:nvSpPr>
          <p:cNvPr id="90120" name="Text Box 187"/>
          <p:cNvSpPr txBox="1">
            <a:spLocks noChangeArrowheads="1"/>
          </p:cNvSpPr>
          <p:nvPr/>
        </p:nvSpPr>
        <p:spPr bwMode="auto">
          <a:xfrm>
            <a:off x="2871788" y="4905375"/>
            <a:ext cx="360045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1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two proton holes in the </a:t>
            </a:r>
            <a:r>
              <a:rPr kumimoji="0" lang="de-DE" altLang="de-DE" sz="20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</a:t>
            </a:r>
            <a:r>
              <a:rPr kumimoji="0" lang="de-DE" altLang="de-DE" sz="2000" b="1" i="1" u="none" strike="noStrike" kern="120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9/2</a:t>
            </a:r>
            <a:r>
              <a:rPr kumimoji="0" lang="de-DE" altLang="de-DE" sz="2000" b="1" i="1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orbit </a:t>
            </a:r>
          </a:p>
        </p:txBody>
      </p:sp>
      <p:sp>
        <p:nvSpPr>
          <p:cNvPr id="90121" name="Line 188"/>
          <p:cNvSpPr>
            <a:spLocks noChangeShapeType="1"/>
          </p:cNvSpPr>
          <p:nvPr/>
        </p:nvSpPr>
        <p:spPr bwMode="auto">
          <a:xfrm>
            <a:off x="228600" y="1090613"/>
            <a:ext cx="91440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22" name="Line 189"/>
          <p:cNvSpPr>
            <a:spLocks noChangeShapeType="1"/>
          </p:cNvSpPr>
          <p:nvPr/>
        </p:nvSpPr>
        <p:spPr bwMode="auto">
          <a:xfrm>
            <a:off x="0" y="1108075"/>
            <a:ext cx="22860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23" name="Line 190"/>
          <p:cNvSpPr>
            <a:spLocks noChangeShapeType="1"/>
          </p:cNvSpPr>
          <p:nvPr/>
        </p:nvSpPr>
        <p:spPr bwMode="auto">
          <a:xfrm>
            <a:off x="0" y="1365250"/>
            <a:ext cx="228600" cy="1143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0124" name="Picture 19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39875"/>
            <a:ext cx="93821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25" name="Line 192"/>
          <p:cNvSpPr>
            <a:spLocks noChangeShapeType="1"/>
          </p:cNvSpPr>
          <p:nvPr/>
        </p:nvSpPr>
        <p:spPr bwMode="auto">
          <a:xfrm flipV="1">
            <a:off x="8839200" y="1155700"/>
            <a:ext cx="3048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26" name="Line 193"/>
          <p:cNvSpPr>
            <a:spLocks noChangeShapeType="1"/>
          </p:cNvSpPr>
          <p:nvPr/>
        </p:nvSpPr>
        <p:spPr bwMode="auto">
          <a:xfrm flipV="1">
            <a:off x="7848600" y="1136650"/>
            <a:ext cx="990600" cy="4000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27" name="Line 194"/>
          <p:cNvSpPr>
            <a:spLocks noChangeShapeType="1"/>
          </p:cNvSpPr>
          <p:nvPr/>
        </p:nvSpPr>
        <p:spPr bwMode="auto">
          <a:xfrm flipV="1">
            <a:off x="8839200" y="1365250"/>
            <a:ext cx="304800" cy="1143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0435" name="Text Box 195"/>
          <p:cNvSpPr txBox="1">
            <a:spLocks noChangeArrowheads="1"/>
          </p:cNvSpPr>
          <p:nvPr/>
        </p:nvSpPr>
        <p:spPr bwMode="auto">
          <a:xfrm>
            <a:off x="3200400" y="5422900"/>
            <a:ext cx="2992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No dramatic shell quenching!</a:t>
            </a:r>
          </a:p>
        </p:txBody>
      </p:sp>
      <p:grpSp>
        <p:nvGrpSpPr>
          <p:cNvPr id="650436" name="Group 196"/>
          <p:cNvGrpSpPr>
            <a:grpSpLocks/>
          </p:cNvGrpSpPr>
          <p:nvPr/>
        </p:nvGrpSpPr>
        <p:grpSpPr bwMode="auto">
          <a:xfrm>
            <a:off x="3276600" y="1493838"/>
            <a:ext cx="2667000" cy="1852612"/>
            <a:chOff x="2071" y="2721"/>
            <a:chExt cx="1680" cy="1167"/>
          </a:xfrm>
        </p:grpSpPr>
        <p:sp>
          <p:nvSpPr>
            <p:cNvPr id="90134" name="Rectangle 197"/>
            <p:cNvSpPr>
              <a:spLocks noChangeArrowheads="1"/>
            </p:cNvSpPr>
            <p:nvPr/>
          </p:nvSpPr>
          <p:spPr bwMode="auto">
            <a:xfrm>
              <a:off x="2071" y="2721"/>
              <a:ext cx="1584" cy="1167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135" name="Line 198"/>
            <p:cNvSpPr>
              <a:spLocks noChangeShapeType="1"/>
            </p:cNvSpPr>
            <p:nvPr/>
          </p:nvSpPr>
          <p:spPr bwMode="auto">
            <a:xfrm>
              <a:off x="2503" y="3605"/>
              <a:ext cx="864" cy="0"/>
            </a:xfrm>
            <a:prstGeom prst="line">
              <a:avLst/>
            </a:prstGeom>
            <a:noFill/>
            <a:ln w="508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136" name="Line 199"/>
            <p:cNvSpPr>
              <a:spLocks noChangeShapeType="1"/>
            </p:cNvSpPr>
            <p:nvPr/>
          </p:nvSpPr>
          <p:spPr bwMode="auto">
            <a:xfrm>
              <a:off x="2503" y="3509"/>
              <a:ext cx="864" cy="0"/>
            </a:xfrm>
            <a:prstGeom prst="line">
              <a:avLst/>
            </a:prstGeom>
            <a:noFill/>
            <a:ln w="508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137" name="Line 200"/>
            <p:cNvSpPr>
              <a:spLocks noChangeShapeType="1"/>
            </p:cNvSpPr>
            <p:nvPr/>
          </p:nvSpPr>
          <p:spPr bwMode="auto">
            <a:xfrm>
              <a:off x="2503" y="3317"/>
              <a:ext cx="864" cy="0"/>
            </a:xfrm>
            <a:prstGeom prst="line">
              <a:avLst/>
            </a:prstGeom>
            <a:noFill/>
            <a:ln w="508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138" name="Line 201"/>
            <p:cNvSpPr>
              <a:spLocks noChangeShapeType="1"/>
            </p:cNvSpPr>
            <p:nvPr/>
          </p:nvSpPr>
          <p:spPr bwMode="auto">
            <a:xfrm>
              <a:off x="2503" y="3221"/>
              <a:ext cx="864" cy="0"/>
            </a:xfrm>
            <a:prstGeom prst="line">
              <a:avLst/>
            </a:prstGeom>
            <a:noFill/>
            <a:ln w="508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139" name="Line 202"/>
            <p:cNvSpPr>
              <a:spLocks noChangeShapeType="1"/>
            </p:cNvSpPr>
            <p:nvPr/>
          </p:nvSpPr>
          <p:spPr bwMode="auto">
            <a:xfrm>
              <a:off x="2503" y="3029"/>
              <a:ext cx="864" cy="0"/>
            </a:xfrm>
            <a:prstGeom prst="line">
              <a:avLst/>
            </a:prstGeom>
            <a:noFill/>
            <a:ln w="508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140" name="Text Box 203"/>
            <p:cNvSpPr txBox="1">
              <a:spLocks noChangeArrowheads="1"/>
            </p:cNvSpPr>
            <p:nvPr/>
          </p:nvSpPr>
          <p:spPr bwMode="auto">
            <a:xfrm>
              <a:off x="2647" y="3653"/>
              <a:ext cx="528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N=50</a:t>
              </a:r>
            </a:p>
          </p:txBody>
        </p:sp>
        <p:sp>
          <p:nvSpPr>
            <p:cNvPr id="90141" name="Text Box 204"/>
            <p:cNvSpPr txBox="1">
              <a:spLocks noChangeArrowheads="1"/>
            </p:cNvSpPr>
            <p:nvPr/>
          </p:nvSpPr>
          <p:spPr bwMode="auto">
            <a:xfrm>
              <a:off x="2167" y="3535"/>
              <a:ext cx="384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g</a:t>
              </a:r>
              <a:r>
                <a:rPr kumimoji="0" lang="en-US" altLang="de-DE" sz="18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7/2</a:t>
              </a:r>
            </a:p>
          </p:txBody>
        </p:sp>
        <p:sp>
          <p:nvSpPr>
            <p:cNvPr id="90142" name="Text Box 205"/>
            <p:cNvSpPr txBox="1">
              <a:spLocks noChangeArrowheads="1"/>
            </p:cNvSpPr>
            <p:nvPr/>
          </p:nvSpPr>
          <p:spPr bwMode="auto">
            <a:xfrm>
              <a:off x="2167" y="3199"/>
              <a:ext cx="432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s</a:t>
              </a:r>
              <a:r>
                <a:rPr kumimoji="0" lang="en-US" altLang="de-DE" sz="18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1/2</a:t>
              </a:r>
            </a:p>
          </p:txBody>
        </p:sp>
        <p:sp>
          <p:nvSpPr>
            <p:cNvPr id="90143" name="Text Box 206"/>
            <p:cNvSpPr txBox="1">
              <a:spLocks noChangeArrowheads="1"/>
            </p:cNvSpPr>
            <p:nvPr/>
          </p:nvSpPr>
          <p:spPr bwMode="auto">
            <a:xfrm>
              <a:off x="2167" y="3029"/>
              <a:ext cx="432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d</a:t>
              </a:r>
              <a:r>
                <a:rPr kumimoji="0" lang="en-US" altLang="de-DE" sz="18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3/2</a:t>
              </a:r>
            </a:p>
          </p:txBody>
        </p:sp>
        <p:sp>
          <p:nvSpPr>
            <p:cNvPr id="90144" name="Text Box 207"/>
            <p:cNvSpPr txBox="1">
              <a:spLocks noChangeArrowheads="1"/>
            </p:cNvSpPr>
            <p:nvPr/>
          </p:nvSpPr>
          <p:spPr bwMode="auto">
            <a:xfrm>
              <a:off x="2167" y="2837"/>
              <a:ext cx="432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en-US" altLang="de-DE" sz="18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11/2</a:t>
              </a:r>
            </a:p>
          </p:txBody>
        </p:sp>
        <p:sp>
          <p:nvSpPr>
            <p:cNvPr id="90145" name="Text Box 208"/>
            <p:cNvSpPr txBox="1">
              <a:spLocks noChangeArrowheads="1"/>
            </p:cNvSpPr>
            <p:nvPr/>
          </p:nvSpPr>
          <p:spPr bwMode="auto">
            <a:xfrm>
              <a:off x="3367" y="3522"/>
              <a:ext cx="240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90146" name="Text Box 209"/>
            <p:cNvSpPr txBox="1">
              <a:spLocks noChangeArrowheads="1"/>
            </p:cNvSpPr>
            <p:nvPr/>
          </p:nvSpPr>
          <p:spPr bwMode="auto">
            <a:xfrm>
              <a:off x="3367" y="3413"/>
              <a:ext cx="384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0.5</a:t>
              </a:r>
            </a:p>
          </p:txBody>
        </p:sp>
        <p:sp>
          <p:nvSpPr>
            <p:cNvPr id="90147" name="Text Box 210"/>
            <p:cNvSpPr txBox="1">
              <a:spLocks noChangeArrowheads="1"/>
            </p:cNvSpPr>
            <p:nvPr/>
          </p:nvSpPr>
          <p:spPr bwMode="auto">
            <a:xfrm>
              <a:off x="3367" y="3221"/>
              <a:ext cx="384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1.6</a:t>
              </a:r>
            </a:p>
          </p:txBody>
        </p:sp>
        <p:sp>
          <p:nvSpPr>
            <p:cNvPr id="90148" name="Text Box 211"/>
            <p:cNvSpPr txBox="1">
              <a:spLocks noChangeArrowheads="1"/>
            </p:cNvSpPr>
            <p:nvPr/>
          </p:nvSpPr>
          <p:spPr bwMode="auto">
            <a:xfrm>
              <a:off x="3367" y="3090"/>
              <a:ext cx="384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2.2</a:t>
              </a:r>
            </a:p>
          </p:txBody>
        </p:sp>
        <p:sp>
          <p:nvSpPr>
            <p:cNvPr id="90149" name="Text Box 212"/>
            <p:cNvSpPr txBox="1">
              <a:spLocks noChangeArrowheads="1"/>
            </p:cNvSpPr>
            <p:nvPr/>
          </p:nvSpPr>
          <p:spPr bwMode="auto">
            <a:xfrm>
              <a:off x="3367" y="2933"/>
              <a:ext cx="384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2.6</a:t>
              </a:r>
            </a:p>
          </p:txBody>
        </p:sp>
        <p:sp>
          <p:nvSpPr>
            <p:cNvPr id="90150" name="Text Box 213"/>
            <p:cNvSpPr txBox="1">
              <a:spLocks noChangeArrowheads="1"/>
            </p:cNvSpPr>
            <p:nvPr/>
          </p:nvSpPr>
          <p:spPr bwMode="auto">
            <a:xfrm>
              <a:off x="3319" y="2789"/>
              <a:ext cx="384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MeV</a:t>
              </a:r>
            </a:p>
          </p:txBody>
        </p:sp>
        <p:sp>
          <p:nvSpPr>
            <p:cNvPr id="90151" name="Text Box 214"/>
            <p:cNvSpPr txBox="1">
              <a:spLocks noChangeArrowheads="1"/>
            </p:cNvSpPr>
            <p:nvPr/>
          </p:nvSpPr>
          <p:spPr bwMode="auto">
            <a:xfrm>
              <a:off x="2167" y="3391"/>
              <a:ext cx="432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d</a:t>
              </a:r>
              <a:r>
                <a:rPr kumimoji="0" lang="en-US" altLang="de-DE" sz="18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5/2</a:t>
              </a:r>
            </a:p>
          </p:txBody>
        </p:sp>
        <p:sp>
          <p:nvSpPr>
            <p:cNvPr id="90152" name="Text Box 215"/>
            <p:cNvSpPr txBox="1">
              <a:spLocks noChangeArrowheads="1"/>
            </p:cNvSpPr>
            <p:nvPr/>
          </p:nvSpPr>
          <p:spPr bwMode="auto">
            <a:xfrm>
              <a:off x="2637" y="2769"/>
              <a:ext cx="528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N=82</a:t>
              </a:r>
            </a:p>
          </p:txBody>
        </p:sp>
      </p:grpSp>
      <p:sp>
        <p:nvSpPr>
          <p:cNvPr id="650456" name="Text Box 216"/>
          <p:cNvSpPr txBox="1">
            <a:spLocks noChangeArrowheads="1"/>
          </p:cNvSpPr>
          <p:nvPr/>
        </p:nvSpPr>
        <p:spPr bwMode="auto">
          <a:xfrm>
            <a:off x="3097213" y="3306763"/>
            <a:ext cx="2914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participating neutron-orbitals</a:t>
            </a:r>
          </a:p>
        </p:txBody>
      </p:sp>
      <p:sp>
        <p:nvSpPr>
          <p:cNvPr id="90131" name="Text Box 217"/>
          <p:cNvSpPr txBox="1">
            <a:spLocks noChangeArrowheads="1"/>
          </p:cNvSpPr>
          <p:nvPr/>
        </p:nvSpPr>
        <p:spPr bwMode="auto">
          <a:xfrm>
            <a:off x="304800" y="2557463"/>
            <a:ext cx="76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N=50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Z=48</a:t>
            </a:r>
          </a:p>
        </p:txBody>
      </p:sp>
      <p:sp>
        <p:nvSpPr>
          <p:cNvPr id="90132" name="Text Box 218"/>
          <p:cNvSpPr txBox="1">
            <a:spLocks noChangeArrowheads="1"/>
          </p:cNvSpPr>
          <p:nvPr/>
        </p:nvSpPr>
        <p:spPr bwMode="auto">
          <a:xfrm>
            <a:off x="8001000" y="2557463"/>
            <a:ext cx="76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N=82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Z=48</a:t>
            </a:r>
          </a:p>
        </p:txBody>
      </p:sp>
      <p:sp>
        <p:nvSpPr>
          <p:cNvPr id="90133" name="Text Box 219"/>
          <p:cNvSpPr txBox="1">
            <a:spLocks noChangeArrowheads="1"/>
          </p:cNvSpPr>
          <p:nvPr/>
        </p:nvSpPr>
        <p:spPr bwMode="auto">
          <a:xfrm>
            <a:off x="568325" y="6278563"/>
            <a:ext cx="84629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A. Blazhev et al., Phys. Rev. C69 (2004) 064304                                                   A. Jungclaus et al., Phys. Rev. Lett. 99 (2007), 132501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455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0435" grpId="0"/>
      <p:bldP spid="65045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Isoscalar neutron-proton pairing in </a:t>
            </a:r>
            <a:r>
              <a:rPr lang="de-DE" altLang="de-DE" baseline="30000" smtClean="0"/>
              <a:t>92</a:t>
            </a:r>
            <a:r>
              <a:rPr lang="de-DE" altLang="de-DE" smtClean="0"/>
              <a:t>Pd</a:t>
            </a:r>
          </a:p>
        </p:txBody>
      </p:sp>
      <p:sp>
        <p:nvSpPr>
          <p:cNvPr id="91139" name="Text Box 16"/>
          <p:cNvSpPr txBox="1">
            <a:spLocks noChangeArrowheads="1"/>
          </p:cNvSpPr>
          <p:nvPr/>
        </p:nvSpPr>
        <p:spPr bwMode="auto">
          <a:xfrm>
            <a:off x="107950" y="2441575"/>
            <a:ext cx="2593975" cy="3397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8000" rIns="18000" bIns="1800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four</a:t>
            </a:r>
            <a:r>
              <a:rPr kumimoji="0" lang="de-DE" altLang="de-DE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proton</a:t>
            </a:r>
            <a:r>
              <a:rPr kumimoji="0" lang="de-DE" altLang="de-DE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holes</a:t>
            </a:r>
            <a:r>
              <a:rPr kumimoji="0" lang="de-DE" altLang="de-DE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de-DE" altLang="de-DE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</a:t>
            </a:r>
            <a:r>
              <a:rPr kumimoji="0" lang="de-DE" altLang="de-DE" sz="1600" b="1" i="1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9/2</a:t>
            </a:r>
            <a:r>
              <a:rPr kumimoji="0" lang="de-DE" altLang="de-DE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orbit</a:t>
            </a:r>
            <a:r>
              <a:rPr kumimoji="0" lang="de-DE" altLang="de-DE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1140" name="Picture 17" descr="pd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604838"/>
            <a:ext cx="3494087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1282" name="Picture 18" descr="pd-9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38" y="3048000"/>
            <a:ext cx="687387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1283" name="Picture 19" descr="pd-92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13" y="3073400"/>
            <a:ext cx="73025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1284" name="Picture 20" descr="pd-94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3167063"/>
            <a:ext cx="633413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4" name="Text Box 21"/>
          <p:cNvSpPr txBox="1">
            <a:spLocks noChangeArrowheads="1"/>
          </p:cNvSpPr>
          <p:nvPr/>
        </p:nvSpPr>
        <p:spPr bwMode="auto">
          <a:xfrm>
            <a:off x="3203575" y="2781300"/>
            <a:ext cx="3079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              46             48              </a:t>
            </a:r>
            <a:r>
              <a:rPr kumimoji="0" lang="de-DE" alt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50</a:t>
            </a:r>
          </a:p>
        </p:txBody>
      </p:sp>
      <p:pic>
        <p:nvPicPr>
          <p:cNvPr id="651286" name="Picture 22" descr="theorie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63" y="3201988"/>
            <a:ext cx="11049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1287" name="Picture 23" descr="theorie-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3201988"/>
            <a:ext cx="1112837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1288" name="Text Box 24"/>
          <p:cNvSpPr txBox="1">
            <a:spLocks noChangeArrowheads="1"/>
          </p:cNvSpPr>
          <p:nvPr/>
        </p:nvSpPr>
        <p:spPr bwMode="auto">
          <a:xfrm>
            <a:off x="6773863" y="4430713"/>
            <a:ext cx="8937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J</a:t>
            </a:r>
            <a:r>
              <a:rPr kumimoji="0" lang="de-DE" altLang="de-DE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max</a:t>
            </a:r>
            <a:r>
              <a:rPr kumimoji="0" lang="de-DE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=12</a:t>
            </a:r>
          </a:p>
        </p:txBody>
      </p:sp>
      <p:sp>
        <p:nvSpPr>
          <p:cNvPr id="91148" name="Text Box 25"/>
          <p:cNvSpPr txBox="1">
            <a:spLocks noChangeArrowheads="1"/>
          </p:cNvSpPr>
          <p:nvPr/>
        </p:nvSpPr>
        <p:spPr bwMode="auto">
          <a:xfrm>
            <a:off x="1949450" y="6332538"/>
            <a:ext cx="6127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B. Cederwall et al., Nature 469 (2011), 68           T.S. Brock et al., Phys. Rev. C82 (2010) 061309</a:t>
            </a:r>
          </a:p>
        </p:txBody>
      </p:sp>
      <p:sp>
        <p:nvSpPr>
          <p:cNvPr id="651290" name="Oval 26"/>
          <p:cNvSpPr>
            <a:spLocks noChangeArrowheads="1"/>
          </p:cNvSpPr>
          <p:nvPr/>
        </p:nvSpPr>
        <p:spPr bwMode="auto">
          <a:xfrm>
            <a:off x="4030663" y="2332038"/>
            <a:ext cx="576262" cy="576262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08000" y="5580000"/>
            <a:ext cx="3204000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reveal evidence for a spin-aligned, </a:t>
            </a:r>
            <a:r>
              <a:rPr lang="en-US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isoscalar</a:t>
            </a: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neutron-proton coupling scheme and replaces seniority coupling</a:t>
            </a:r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528000" y="277840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N=Z=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66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288" grpId="0"/>
      <p:bldP spid="2" grpId="0" animBg="1"/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New magic numbers</a:t>
            </a:r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338" y="0"/>
            <a:ext cx="6016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013825" cy="367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1349" name="Rectangle 5"/>
          <p:cNvSpPr>
            <a:spLocks noChangeArrowheads="1"/>
          </p:cNvSpPr>
          <p:nvPr/>
        </p:nvSpPr>
        <p:spPr bwMode="auto">
          <a:xfrm>
            <a:off x="4648200" y="609600"/>
            <a:ext cx="4495800" cy="472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35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1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Future: Nuclear- and Astrophysics</a:t>
            </a:r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338" y="0"/>
            <a:ext cx="6016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077325" cy="497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84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Shell model and element abundance</a:t>
            </a:r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338" y="0"/>
            <a:ext cx="6016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4" descr="nukl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0" t="10791" r="15631" b="25583"/>
          <a:stretch>
            <a:fillRect/>
          </a:stretch>
        </p:blipFill>
        <p:spPr bwMode="auto">
          <a:xfrm>
            <a:off x="2343150" y="1104900"/>
            <a:ext cx="6186488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5" b="7991"/>
          <a:stretch>
            <a:fillRect/>
          </a:stretch>
        </p:blipFill>
        <p:spPr bwMode="auto">
          <a:xfrm>
            <a:off x="727075" y="914400"/>
            <a:ext cx="3162300" cy="24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262" name="Text Box 6"/>
          <p:cNvSpPr txBox="1">
            <a:spLocks noChangeArrowheads="1"/>
          </p:cNvSpPr>
          <p:nvPr/>
        </p:nvSpPr>
        <p:spPr bwMode="auto">
          <a:xfrm rot="-5400000">
            <a:off x="-453231" y="1959769"/>
            <a:ext cx="20653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r-process abundances</a:t>
            </a:r>
          </a:p>
        </p:txBody>
      </p:sp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1438275" y="3268663"/>
            <a:ext cx="1550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mass number A</a:t>
            </a:r>
          </a:p>
        </p:txBody>
      </p:sp>
      <p:grpSp>
        <p:nvGrpSpPr>
          <p:cNvPr id="96264" name="Group 8"/>
          <p:cNvGrpSpPr>
            <a:grpSpLocks/>
          </p:cNvGrpSpPr>
          <p:nvPr/>
        </p:nvGrpSpPr>
        <p:grpSpPr bwMode="auto">
          <a:xfrm>
            <a:off x="1079500" y="2574925"/>
            <a:ext cx="1603375" cy="501650"/>
            <a:chOff x="1084" y="1090"/>
            <a:chExt cx="1010" cy="316"/>
          </a:xfrm>
        </p:grpSpPr>
        <p:sp>
          <p:nvSpPr>
            <p:cNvPr id="96268" name="Rectangle 9"/>
            <p:cNvSpPr>
              <a:spLocks noChangeArrowheads="1"/>
            </p:cNvSpPr>
            <p:nvPr/>
          </p:nvSpPr>
          <p:spPr bwMode="auto">
            <a:xfrm>
              <a:off x="1084" y="1112"/>
              <a:ext cx="984" cy="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269" name="Text Box 10"/>
            <p:cNvSpPr txBox="1">
              <a:spLocks noChangeArrowheads="1"/>
            </p:cNvSpPr>
            <p:nvPr/>
          </p:nvSpPr>
          <p:spPr bwMode="auto">
            <a:xfrm>
              <a:off x="1138" y="1090"/>
              <a:ext cx="956" cy="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exp.</a:t>
              </a: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pronounced shell gap</a:t>
              </a: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shell structure quenched</a:t>
              </a:r>
            </a:p>
          </p:txBody>
        </p:sp>
        <p:sp>
          <p:nvSpPr>
            <p:cNvPr id="96270" name="Rectangle 11"/>
            <p:cNvSpPr>
              <a:spLocks noChangeArrowheads="1"/>
            </p:cNvSpPr>
            <p:nvPr/>
          </p:nvSpPr>
          <p:spPr bwMode="auto">
            <a:xfrm>
              <a:off x="1102" y="1140"/>
              <a:ext cx="56" cy="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271" name="Rectangle 12"/>
            <p:cNvSpPr>
              <a:spLocks noChangeArrowheads="1"/>
            </p:cNvSpPr>
            <p:nvPr/>
          </p:nvSpPr>
          <p:spPr bwMode="auto">
            <a:xfrm>
              <a:off x="1102" y="1224"/>
              <a:ext cx="56" cy="56"/>
            </a:xfrm>
            <a:prstGeom prst="rect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272" name="Rectangle 13"/>
            <p:cNvSpPr>
              <a:spLocks noChangeArrowheads="1"/>
            </p:cNvSpPr>
            <p:nvPr/>
          </p:nvSpPr>
          <p:spPr bwMode="auto">
            <a:xfrm>
              <a:off x="1102" y="1308"/>
              <a:ext cx="56" cy="5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6265" name="Arc 14"/>
          <p:cNvSpPr>
            <a:spLocks/>
          </p:cNvSpPr>
          <p:nvPr/>
        </p:nvSpPr>
        <p:spPr bwMode="auto">
          <a:xfrm>
            <a:off x="3384550" y="1314450"/>
            <a:ext cx="4449763" cy="1119188"/>
          </a:xfrm>
          <a:custGeom>
            <a:avLst/>
            <a:gdLst>
              <a:gd name="T0" fmla="*/ 0 w 21600"/>
              <a:gd name="T1" fmla="*/ 0 h 24263"/>
              <a:gd name="T2" fmla="*/ 2147483646 w 21600"/>
              <a:gd name="T3" fmla="*/ 2147483646 h 24263"/>
              <a:gd name="T4" fmla="*/ 0 w 21600"/>
              <a:gd name="T5" fmla="*/ 2147483646 h 2426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4263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490"/>
                  <a:pt x="21544" y="23379"/>
                  <a:pt x="21435" y="24263"/>
                </a:cubicBezTo>
              </a:path>
              <a:path w="21600" h="24263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490"/>
                  <a:pt x="21544" y="23379"/>
                  <a:pt x="21435" y="24263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6266" name="Arc 15"/>
          <p:cNvSpPr>
            <a:spLocks/>
          </p:cNvSpPr>
          <p:nvPr/>
        </p:nvSpPr>
        <p:spPr bwMode="auto">
          <a:xfrm>
            <a:off x="1692275" y="1163638"/>
            <a:ext cx="3740150" cy="259238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6267" name="Text Box 16"/>
          <p:cNvSpPr txBox="1">
            <a:spLocks noChangeArrowheads="1"/>
          </p:cNvSpPr>
          <p:nvPr/>
        </p:nvSpPr>
        <p:spPr bwMode="auto">
          <a:xfrm>
            <a:off x="142875" y="5295900"/>
            <a:ext cx="9001125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r-process calculations show large deviations from the measured element distributions.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possible solution: modified shell model with a changed potential development for neutron-rich nuclei.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→ future experiments with unstable, neutron-rich nuclei.</a:t>
            </a:r>
            <a:endParaRPr kumimoji="0" lang="en-US" altLang="de-DE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398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Shell model and element abundance</a:t>
            </a:r>
          </a:p>
        </p:txBody>
      </p:sp>
      <p:pic>
        <p:nvPicPr>
          <p:cNvPr id="983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338" y="0"/>
            <a:ext cx="6016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588963"/>
            <a:ext cx="7162800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Text Box 7"/>
          <p:cNvSpPr txBox="1">
            <a:spLocks noChangeArrowheads="1"/>
          </p:cNvSpPr>
          <p:nvPr/>
        </p:nvSpPr>
        <p:spPr bwMode="auto">
          <a:xfrm>
            <a:off x="4937125" y="2357438"/>
            <a:ext cx="727075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</a:t>
            </a:r>
            <a:r>
              <a:rPr kumimoji="1" lang="en-US" altLang="ja-JP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=126</a:t>
            </a:r>
          </a:p>
        </p:txBody>
      </p:sp>
      <p:sp>
        <p:nvSpPr>
          <p:cNvPr id="98310" name="Text Box 8"/>
          <p:cNvSpPr txBox="1">
            <a:spLocks noChangeArrowheads="1"/>
          </p:cNvSpPr>
          <p:nvPr/>
        </p:nvSpPr>
        <p:spPr bwMode="auto">
          <a:xfrm>
            <a:off x="4951413" y="4427538"/>
            <a:ext cx="6604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          </a:t>
            </a:r>
          </a:p>
        </p:txBody>
      </p:sp>
      <p:grpSp>
        <p:nvGrpSpPr>
          <p:cNvPr id="10" name="グループ化 9"/>
          <p:cNvGrpSpPr>
            <a:grpSpLocks/>
          </p:cNvGrpSpPr>
          <p:nvPr/>
        </p:nvGrpSpPr>
        <p:grpSpPr bwMode="auto">
          <a:xfrm>
            <a:off x="2509838" y="1501775"/>
            <a:ext cx="976312" cy="1246188"/>
            <a:chOff x="2509837" y="1538288"/>
            <a:chExt cx="976314" cy="1246187"/>
          </a:xfrm>
        </p:grpSpPr>
        <p:sp>
          <p:nvSpPr>
            <p:cNvPr id="98335" name="Text Box 6"/>
            <p:cNvSpPr txBox="1">
              <a:spLocks noChangeArrowheads="1"/>
            </p:cNvSpPr>
            <p:nvPr/>
          </p:nvSpPr>
          <p:spPr bwMode="auto">
            <a:xfrm rot="-3310345">
              <a:off x="1993106" y="2055019"/>
              <a:ext cx="1246187" cy="212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3rd peak (</a:t>
              </a:r>
              <a:r>
                <a:rPr kumimoji="1" lang="en-US" altLang="ja-JP" sz="1400" b="0" i="1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A</a:t>
              </a:r>
              <a:r>
                <a:rPr kumimoji="1" lang="en-US" altLang="ja-JP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~195)</a:t>
              </a:r>
            </a:p>
          </p:txBody>
        </p:sp>
        <p:sp>
          <p:nvSpPr>
            <p:cNvPr id="14" name="フリーフォーム 13"/>
            <p:cNvSpPr>
              <a:spLocks noChangeArrowheads="1"/>
            </p:cNvSpPr>
            <p:nvPr/>
          </p:nvSpPr>
          <p:spPr bwMode="auto">
            <a:xfrm>
              <a:off x="2825750" y="2133601"/>
              <a:ext cx="660401" cy="574675"/>
            </a:xfrm>
            <a:custGeom>
              <a:avLst/>
              <a:gdLst>
                <a:gd name="T0" fmla="*/ 465703 w 787400"/>
                <a:gd name="T1" fmla="*/ 665122 h 664633"/>
                <a:gd name="T2" fmla="*/ 203216 w 787400"/>
                <a:gd name="T3" fmla="*/ 499901 h 664633"/>
                <a:gd name="T4" fmla="*/ 135477 w 787400"/>
                <a:gd name="T5" fmla="*/ 423644 h 664633"/>
                <a:gd name="T6" fmla="*/ 135477 w 787400"/>
                <a:gd name="T7" fmla="*/ 385516 h 664633"/>
                <a:gd name="T8" fmla="*/ 71972 w 787400"/>
                <a:gd name="T9" fmla="*/ 292315 h 664633"/>
                <a:gd name="T10" fmla="*/ 71972 w 787400"/>
                <a:gd name="T11" fmla="*/ 258423 h 664633"/>
                <a:gd name="T12" fmla="*/ 16934 w 787400"/>
                <a:gd name="T13" fmla="*/ 148275 h 664633"/>
                <a:gd name="T14" fmla="*/ 16934 w 787400"/>
                <a:gd name="T15" fmla="*/ 105911 h 664633"/>
                <a:gd name="T16" fmla="*/ 0 w 787400"/>
                <a:gd name="T17" fmla="*/ 72019 h 664633"/>
                <a:gd name="T18" fmla="*/ 29635 w 787400"/>
                <a:gd name="T19" fmla="*/ 0 h 664633"/>
                <a:gd name="T20" fmla="*/ 71972 w 787400"/>
                <a:gd name="T21" fmla="*/ 0 h 664633"/>
                <a:gd name="T22" fmla="*/ 198982 w 787400"/>
                <a:gd name="T23" fmla="*/ 16945 h 664633"/>
                <a:gd name="T24" fmla="*/ 304824 w 787400"/>
                <a:gd name="T25" fmla="*/ 46600 h 664633"/>
                <a:gd name="T26" fmla="*/ 338693 w 787400"/>
                <a:gd name="T27" fmla="*/ 63547 h 664633"/>
                <a:gd name="T28" fmla="*/ 393731 w 787400"/>
                <a:gd name="T29" fmla="*/ 63547 h 664633"/>
                <a:gd name="T30" fmla="*/ 448768 w 787400"/>
                <a:gd name="T31" fmla="*/ 25419 h 664633"/>
                <a:gd name="T32" fmla="*/ 508040 w 787400"/>
                <a:gd name="T33" fmla="*/ 29655 h 664633"/>
                <a:gd name="T34" fmla="*/ 787462 w 787400"/>
                <a:gd name="T35" fmla="*/ 211822 h 664633"/>
                <a:gd name="T36" fmla="*/ 465703 w 787400"/>
                <a:gd name="T37" fmla="*/ 665122 h 6646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87400"/>
                <a:gd name="T58" fmla="*/ 0 h 664633"/>
                <a:gd name="T59" fmla="*/ 787400 w 787400"/>
                <a:gd name="T60" fmla="*/ 664633 h 664633"/>
                <a:gd name="connsiteX0" fmla="*/ 465666 w 787400"/>
                <a:gd name="connsiteY0" fmla="*/ 664633 h 664633"/>
                <a:gd name="connsiteX1" fmla="*/ 203200 w 787400"/>
                <a:gd name="connsiteY1" fmla="*/ 499533 h 664633"/>
                <a:gd name="connsiteX2" fmla="*/ 135466 w 787400"/>
                <a:gd name="connsiteY2" fmla="*/ 423333 h 664633"/>
                <a:gd name="connsiteX3" fmla="*/ 135466 w 787400"/>
                <a:gd name="connsiteY3" fmla="*/ 385233 h 664633"/>
                <a:gd name="connsiteX4" fmla="*/ 71966 w 787400"/>
                <a:gd name="connsiteY4" fmla="*/ 292100 h 664633"/>
                <a:gd name="connsiteX5" fmla="*/ 71966 w 787400"/>
                <a:gd name="connsiteY5" fmla="*/ 258233 h 664633"/>
                <a:gd name="connsiteX6" fmla="*/ 16933 w 787400"/>
                <a:gd name="connsiteY6" fmla="*/ 148166 h 664633"/>
                <a:gd name="connsiteX7" fmla="*/ 16933 w 787400"/>
                <a:gd name="connsiteY7" fmla="*/ 105833 h 664633"/>
                <a:gd name="connsiteX8" fmla="*/ 0 w 787400"/>
                <a:gd name="connsiteY8" fmla="*/ 71966 h 664633"/>
                <a:gd name="connsiteX9" fmla="*/ 43024 w 787400"/>
                <a:gd name="connsiteY9" fmla="*/ 8849 h 664633"/>
                <a:gd name="connsiteX10" fmla="*/ 71966 w 787400"/>
                <a:gd name="connsiteY10" fmla="*/ 0 h 664633"/>
                <a:gd name="connsiteX11" fmla="*/ 198966 w 787400"/>
                <a:gd name="connsiteY11" fmla="*/ 16933 h 664633"/>
                <a:gd name="connsiteX12" fmla="*/ 304800 w 787400"/>
                <a:gd name="connsiteY12" fmla="*/ 46566 h 664633"/>
                <a:gd name="connsiteX13" fmla="*/ 338666 w 787400"/>
                <a:gd name="connsiteY13" fmla="*/ 63500 h 664633"/>
                <a:gd name="connsiteX14" fmla="*/ 393700 w 787400"/>
                <a:gd name="connsiteY14" fmla="*/ 63500 h 664633"/>
                <a:gd name="connsiteX15" fmla="*/ 448733 w 787400"/>
                <a:gd name="connsiteY15" fmla="*/ 25400 h 664633"/>
                <a:gd name="connsiteX16" fmla="*/ 508000 w 787400"/>
                <a:gd name="connsiteY16" fmla="*/ 29633 h 664633"/>
                <a:gd name="connsiteX17" fmla="*/ 787400 w 787400"/>
                <a:gd name="connsiteY17" fmla="*/ 211666 h 664633"/>
                <a:gd name="connsiteX18" fmla="*/ 465666 w 787400"/>
                <a:gd name="connsiteY18" fmla="*/ 664633 h 664633"/>
                <a:gd name="connsiteX0" fmla="*/ 448733 w 770467"/>
                <a:gd name="connsiteY0" fmla="*/ 664633 h 664633"/>
                <a:gd name="connsiteX1" fmla="*/ 186267 w 770467"/>
                <a:gd name="connsiteY1" fmla="*/ 499533 h 664633"/>
                <a:gd name="connsiteX2" fmla="*/ 118533 w 770467"/>
                <a:gd name="connsiteY2" fmla="*/ 423333 h 664633"/>
                <a:gd name="connsiteX3" fmla="*/ 118533 w 770467"/>
                <a:gd name="connsiteY3" fmla="*/ 385233 h 664633"/>
                <a:gd name="connsiteX4" fmla="*/ 55033 w 770467"/>
                <a:gd name="connsiteY4" fmla="*/ 292100 h 664633"/>
                <a:gd name="connsiteX5" fmla="*/ 55033 w 770467"/>
                <a:gd name="connsiteY5" fmla="*/ 258233 h 664633"/>
                <a:gd name="connsiteX6" fmla="*/ 0 w 770467"/>
                <a:gd name="connsiteY6" fmla="*/ 148166 h 664633"/>
                <a:gd name="connsiteX7" fmla="*/ 0 w 770467"/>
                <a:gd name="connsiteY7" fmla="*/ 105833 h 664633"/>
                <a:gd name="connsiteX8" fmla="*/ 12528 w 770467"/>
                <a:gd name="connsiteY8" fmla="*/ 71966 h 664633"/>
                <a:gd name="connsiteX9" fmla="*/ 26091 w 770467"/>
                <a:gd name="connsiteY9" fmla="*/ 8849 h 664633"/>
                <a:gd name="connsiteX10" fmla="*/ 55033 w 770467"/>
                <a:gd name="connsiteY10" fmla="*/ 0 h 664633"/>
                <a:gd name="connsiteX11" fmla="*/ 182033 w 770467"/>
                <a:gd name="connsiteY11" fmla="*/ 16933 h 664633"/>
                <a:gd name="connsiteX12" fmla="*/ 287867 w 770467"/>
                <a:gd name="connsiteY12" fmla="*/ 46566 h 664633"/>
                <a:gd name="connsiteX13" fmla="*/ 321733 w 770467"/>
                <a:gd name="connsiteY13" fmla="*/ 63500 h 664633"/>
                <a:gd name="connsiteX14" fmla="*/ 376767 w 770467"/>
                <a:gd name="connsiteY14" fmla="*/ 63500 h 664633"/>
                <a:gd name="connsiteX15" fmla="*/ 431800 w 770467"/>
                <a:gd name="connsiteY15" fmla="*/ 25400 h 664633"/>
                <a:gd name="connsiteX16" fmla="*/ 491067 w 770467"/>
                <a:gd name="connsiteY16" fmla="*/ 29633 h 664633"/>
                <a:gd name="connsiteX17" fmla="*/ 770467 w 770467"/>
                <a:gd name="connsiteY17" fmla="*/ 211666 h 664633"/>
                <a:gd name="connsiteX18" fmla="*/ 448733 w 770467"/>
                <a:gd name="connsiteY18" fmla="*/ 664633 h 664633"/>
                <a:gd name="connsiteX0" fmla="*/ 448733 w 770467"/>
                <a:gd name="connsiteY0" fmla="*/ 664633 h 664633"/>
                <a:gd name="connsiteX1" fmla="*/ 186267 w 770467"/>
                <a:gd name="connsiteY1" fmla="*/ 499533 h 664633"/>
                <a:gd name="connsiteX2" fmla="*/ 118533 w 770467"/>
                <a:gd name="connsiteY2" fmla="*/ 423333 h 664633"/>
                <a:gd name="connsiteX3" fmla="*/ 118533 w 770467"/>
                <a:gd name="connsiteY3" fmla="*/ 385233 h 664633"/>
                <a:gd name="connsiteX4" fmla="*/ 55033 w 770467"/>
                <a:gd name="connsiteY4" fmla="*/ 292100 h 664633"/>
                <a:gd name="connsiteX5" fmla="*/ 55033 w 770467"/>
                <a:gd name="connsiteY5" fmla="*/ 258233 h 664633"/>
                <a:gd name="connsiteX6" fmla="*/ 0 w 770467"/>
                <a:gd name="connsiteY6" fmla="*/ 148166 h 664633"/>
                <a:gd name="connsiteX7" fmla="*/ 32139 w 770467"/>
                <a:gd name="connsiteY7" fmla="*/ 99935 h 664633"/>
                <a:gd name="connsiteX8" fmla="*/ 12528 w 770467"/>
                <a:gd name="connsiteY8" fmla="*/ 71966 h 664633"/>
                <a:gd name="connsiteX9" fmla="*/ 26091 w 770467"/>
                <a:gd name="connsiteY9" fmla="*/ 8849 h 664633"/>
                <a:gd name="connsiteX10" fmla="*/ 55033 w 770467"/>
                <a:gd name="connsiteY10" fmla="*/ 0 h 664633"/>
                <a:gd name="connsiteX11" fmla="*/ 182033 w 770467"/>
                <a:gd name="connsiteY11" fmla="*/ 16933 h 664633"/>
                <a:gd name="connsiteX12" fmla="*/ 287867 w 770467"/>
                <a:gd name="connsiteY12" fmla="*/ 46566 h 664633"/>
                <a:gd name="connsiteX13" fmla="*/ 321733 w 770467"/>
                <a:gd name="connsiteY13" fmla="*/ 63500 h 664633"/>
                <a:gd name="connsiteX14" fmla="*/ 376767 w 770467"/>
                <a:gd name="connsiteY14" fmla="*/ 63500 h 664633"/>
                <a:gd name="connsiteX15" fmla="*/ 431800 w 770467"/>
                <a:gd name="connsiteY15" fmla="*/ 25400 h 664633"/>
                <a:gd name="connsiteX16" fmla="*/ 491067 w 770467"/>
                <a:gd name="connsiteY16" fmla="*/ 29633 h 664633"/>
                <a:gd name="connsiteX17" fmla="*/ 770467 w 770467"/>
                <a:gd name="connsiteY17" fmla="*/ 211666 h 664633"/>
                <a:gd name="connsiteX18" fmla="*/ 448733 w 770467"/>
                <a:gd name="connsiteY18" fmla="*/ 664633 h 664633"/>
                <a:gd name="connsiteX0" fmla="*/ 436205 w 757939"/>
                <a:gd name="connsiteY0" fmla="*/ 664633 h 664633"/>
                <a:gd name="connsiteX1" fmla="*/ 173739 w 757939"/>
                <a:gd name="connsiteY1" fmla="*/ 499533 h 664633"/>
                <a:gd name="connsiteX2" fmla="*/ 106005 w 757939"/>
                <a:gd name="connsiteY2" fmla="*/ 423333 h 664633"/>
                <a:gd name="connsiteX3" fmla="*/ 106005 w 757939"/>
                <a:gd name="connsiteY3" fmla="*/ 385233 h 664633"/>
                <a:gd name="connsiteX4" fmla="*/ 42505 w 757939"/>
                <a:gd name="connsiteY4" fmla="*/ 292100 h 664633"/>
                <a:gd name="connsiteX5" fmla="*/ 42505 w 757939"/>
                <a:gd name="connsiteY5" fmla="*/ 258233 h 664633"/>
                <a:gd name="connsiteX6" fmla="*/ 14254 w 757939"/>
                <a:gd name="connsiteY6" fmla="*/ 148166 h 664633"/>
                <a:gd name="connsiteX7" fmla="*/ 19611 w 757939"/>
                <a:gd name="connsiteY7" fmla="*/ 99935 h 664633"/>
                <a:gd name="connsiteX8" fmla="*/ 0 w 757939"/>
                <a:gd name="connsiteY8" fmla="*/ 71966 h 664633"/>
                <a:gd name="connsiteX9" fmla="*/ 13563 w 757939"/>
                <a:gd name="connsiteY9" fmla="*/ 8849 h 664633"/>
                <a:gd name="connsiteX10" fmla="*/ 42505 w 757939"/>
                <a:gd name="connsiteY10" fmla="*/ 0 h 664633"/>
                <a:gd name="connsiteX11" fmla="*/ 169505 w 757939"/>
                <a:gd name="connsiteY11" fmla="*/ 16933 h 664633"/>
                <a:gd name="connsiteX12" fmla="*/ 275339 w 757939"/>
                <a:gd name="connsiteY12" fmla="*/ 46566 h 664633"/>
                <a:gd name="connsiteX13" fmla="*/ 309205 w 757939"/>
                <a:gd name="connsiteY13" fmla="*/ 63500 h 664633"/>
                <a:gd name="connsiteX14" fmla="*/ 364239 w 757939"/>
                <a:gd name="connsiteY14" fmla="*/ 63500 h 664633"/>
                <a:gd name="connsiteX15" fmla="*/ 419272 w 757939"/>
                <a:gd name="connsiteY15" fmla="*/ 25400 h 664633"/>
                <a:gd name="connsiteX16" fmla="*/ 478539 w 757939"/>
                <a:gd name="connsiteY16" fmla="*/ 29633 h 664633"/>
                <a:gd name="connsiteX17" fmla="*/ 757939 w 757939"/>
                <a:gd name="connsiteY17" fmla="*/ 211666 h 664633"/>
                <a:gd name="connsiteX18" fmla="*/ 436205 w 757939"/>
                <a:gd name="connsiteY18" fmla="*/ 664633 h 664633"/>
                <a:gd name="connsiteX0" fmla="*/ 436205 w 757939"/>
                <a:gd name="connsiteY0" fmla="*/ 664633 h 664633"/>
                <a:gd name="connsiteX1" fmla="*/ 173739 w 757939"/>
                <a:gd name="connsiteY1" fmla="*/ 499533 h 664633"/>
                <a:gd name="connsiteX2" fmla="*/ 106005 w 757939"/>
                <a:gd name="connsiteY2" fmla="*/ 423333 h 664633"/>
                <a:gd name="connsiteX3" fmla="*/ 106005 w 757939"/>
                <a:gd name="connsiteY3" fmla="*/ 385233 h 664633"/>
                <a:gd name="connsiteX4" fmla="*/ 42505 w 757939"/>
                <a:gd name="connsiteY4" fmla="*/ 292100 h 664633"/>
                <a:gd name="connsiteX5" fmla="*/ 55896 w 757939"/>
                <a:gd name="connsiteY5" fmla="*/ 243486 h 664633"/>
                <a:gd name="connsiteX6" fmla="*/ 14254 w 757939"/>
                <a:gd name="connsiteY6" fmla="*/ 148166 h 664633"/>
                <a:gd name="connsiteX7" fmla="*/ 19611 w 757939"/>
                <a:gd name="connsiteY7" fmla="*/ 99935 h 664633"/>
                <a:gd name="connsiteX8" fmla="*/ 0 w 757939"/>
                <a:gd name="connsiteY8" fmla="*/ 71966 h 664633"/>
                <a:gd name="connsiteX9" fmla="*/ 13563 w 757939"/>
                <a:gd name="connsiteY9" fmla="*/ 8849 h 664633"/>
                <a:gd name="connsiteX10" fmla="*/ 42505 w 757939"/>
                <a:gd name="connsiteY10" fmla="*/ 0 h 664633"/>
                <a:gd name="connsiteX11" fmla="*/ 169505 w 757939"/>
                <a:gd name="connsiteY11" fmla="*/ 16933 h 664633"/>
                <a:gd name="connsiteX12" fmla="*/ 275339 w 757939"/>
                <a:gd name="connsiteY12" fmla="*/ 46566 h 664633"/>
                <a:gd name="connsiteX13" fmla="*/ 309205 w 757939"/>
                <a:gd name="connsiteY13" fmla="*/ 63500 h 664633"/>
                <a:gd name="connsiteX14" fmla="*/ 364239 w 757939"/>
                <a:gd name="connsiteY14" fmla="*/ 63500 h 664633"/>
                <a:gd name="connsiteX15" fmla="*/ 419272 w 757939"/>
                <a:gd name="connsiteY15" fmla="*/ 25400 h 664633"/>
                <a:gd name="connsiteX16" fmla="*/ 478539 w 757939"/>
                <a:gd name="connsiteY16" fmla="*/ 29633 h 664633"/>
                <a:gd name="connsiteX17" fmla="*/ 757939 w 757939"/>
                <a:gd name="connsiteY17" fmla="*/ 211666 h 664633"/>
                <a:gd name="connsiteX18" fmla="*/ 436205 w 757939"/>
                <a:gd name="connsiteY18" fmla="*/ 664633 h 664633"/>
                <a:gd name="connsiteX0" fmla="*/ 436205 w 757939"/>
                <a:gd name="connsiteY0" fmla="*/ 664633 h 664633"/>
                <a:gd name="connsiteX1" fmla="*/ 173739 w 757939"/>
                <a:gd name="connsiteY1" fmla="*/ 499533 h 664633"/>
                <a:gd name="connsiteX2" fmla="*/ 106005 w 757939"/>
                <a:gd name="connsiteY2" fmla="*/ 423333 h 664633"/>
                <a:gd name="connsiteX3" fmla="*/ 106005 w 757939"/>
                <a:gd name="connsiteY3" fmla="*/ 385233 h 664633"/>
                <a:gd name="connsiteX4" fmla="*/ 69287 w 757939"/>
                <a:gd name="connsiteY4" fmla="*/ 295050 h 664633"/>
                <a:gd name="connsiteX5" fmla="*/ 55896 w 757939"/>
                <a:gd name="connsiteY5" fmla="*/ 243486 h 664633"/>
                <a:gd name="connsiteX6" fmla="*/ 14254 w 757939"/>
                <a:gd name="connsiteY6" fmla="*/ 148166 h 664633"/>
                <a:gd name="connsiteX7" fmla="*/ 19611 w 757939"/>
                <a:gd name="connsiteY7" fmla="*/ 99935 h 664633"/>
                <a:gd name="connsiteX8" fmla="*/ 0 w 757939"/>
                <a:gd name="connsiteY8" fmla="*/ 71966 h 664633"/>
                <a:gd name="connsiteX9" fmla="*/ 13563 w 757939"/>
                <a:gd name="connsiteY9" fmla="*/ 8849 h 664633"/>
                <a:gd name="connsiteX10" fmla="*/ 42505 w 757939"/>
                <a:gd name="connsiteY10" fmla="*/ 0 h 664633"/>
                <a:gd name="connsiteX11" fmla="*/ 169505 w 757939"/>
                <a:gd name="connsiteY11" fmla="*/ 16933 h 664633"/>
                <a:gd name="connsiteX12" fmla="*/ 275339 w 757939"/>
                <a:gd name="connsiteY12" fmla="*/ 46566 h 664633"/>
                <a:gd name="connsiteX13" fmla="*/ 309205 w 757939"/>
                <a:gd name="connsiteY13" fmla="*/ 63500 h 664633"/>
                <a:gd name="connsiteX14" fmla="*/ 364239 w 757939"/>
                <a:gd name="connsiteY14" fmla="*/ 63500 h 664633"/>
                <a:gd name="connsiteX15" fmla="*/ 419272 w 757939"/>
                <a:gd name="connsiteY15" fmla="*/ 25400 h 664633"/>
                <a:gd name="connsiteX16" fmla="*/ 478539 w 757939"/>
                <a:gd name="connsiteY16" fmla="*/ 29633 h 664633"/>
                <a:gd name="connsiteX17" fmla="*/ 757939 w 757939"/>
                <a:gd name="connsiteY17" fmla="*/ 211666 h 664633"/>
                <a:gd name="connsiteX18" fmla="*/ 436205 w 757939"/>
                <a:gd name="connsiteY18" fmla="*/ 664633 h 664633"/>
                <a:gd name="connsiteX0" fmla="*/ 436205 w 757939"/>
                <a:gd name="connsiteY0" fmla="*/ 664633 h 664633"/>
                <a:gd name="connsiteX1" fmla="*/ 173739 w 757939"/>
                <a:gd name="connsiteY1" fmla="*/ 499533 h 664633"/>
                <a:gd name="connsiteX2" fmla="*/ 106005 w 757939"/>
                <a:gd name="connsiteY2" fmla="*/ 423333 h 664633"/>
                <a:gd name="connsiteX3" fmla="*/ 124753 w 757939"/>
                <a:gd name="connsiteY3" fmla="*/ 391131 h 664633"/>
                <a:gd name="connsiteX4" fmla="*/ 69287 w 757939"/>
                <a:gd name="connsiteY4" fmla="*/ 295050 h 664633"/>
                <a:gd name="connsiteX5" fmla="*/ 55896 w 757939"/>
                <a:gd name="connsiteY5" fmla="*/ 243486 h 664633"/>
                <a:gd name="connsiteX6" fmla="*/ 14254 w 757939"/>
                <a:gd name="connsiteY6" fmla="*/ 148166 h 664633"/>
                <a:gd name="connsiteX7" fmla="*/ 19611 w 757939"/>
                <a:gd name="connsiteY7" fmla="*/ 99935 h 664633"/>
                <a:gd name="connsiteX8" fmla="*/ 0 w 757939"/>
                <a:gd name="connsiteY8" fmla="*/ 71966 h 664633"/>
                <a:gd name="connsiteX9" fmla="*/ 13563 w 757939"/>
                <a:gd name="connsiteY9" fmla="*/ 8849 h 664633"/>
                <a:gd name="connsiteX10" fmla="*/ 42505 w 757939"/>
                <a:gd name="connsiteY10" fmla="*/ 0 h 664633"/>
                <a:gd name="connsiteX11" fmla="*/ 169505 w 757939"/>
                <a:gd name="connsiteY11" fmla="*/ 16933 h 664633"/>
                <a:gd name="connsiteX12" fmla="*/ 275339 w 757939"/>
                <a:gd name="connsiteY12" fmla="*/ 46566 h 664633"/>
                <a:gd name="connsiteX13" fmla="*/ 309205 w 757939"/>
                <a:gd name="connsiteY13" fmla="*/ 63500 h 664633"/>
                <a:gd name="connsiteX14" fmla="*/ 364239 w 757939"/>
                <a:gd name="connsiteY14" fmla="*/ 63500 h 664633"/>
                <a:gd name="connsiteX15" fmla="*/ 419272 w 757939"/>
                <a:gd name="connsiteY15" fmla="*/ 25400 h 664633"/>
                <a:gd name="connsiteX16" fmla="*/ 478539 w 757939"/>
                <a:gd name="connsiteY16" fmla="*/ 29633 h 664633"/>
                <a:gd name="connsiteX17" fmla="*/ 757939 w 757939"/>
                <a:gd name="connsiteY17" fmla="*/ 211666 h 664633"/>
                <a:gd name="connsiteX18" fmla="*/ 436205 w 757939"/>
                <a:gd name="connsiteY18" fmla="*/ 664633 h 664633"/>
                <a:gd name="connsiteX0" fmla="*/ 436205 w 757939"/>
                <a:gd name="connsiteY0" fmla="*/ 664633 h 664633"/>
                <a:gd name="connsiteX1" fmla="*/ 173739 w 757939"/>
                <a:gd name="connsiteY1" fmla="*/ 499533 h 664633"/>
                <a:gd name="connsiteX2" fmla="*/ 130109 w 757939"/>
                <a:gd name="connsiteY2" fmla="*/ 426282 h 664633"/>
                <a:gd name="connsiteX3" fmla="*/ 124753 w 757939"/>
                <a:gd name="connsiteY3" fmla="*/ 391131 h 664633"/>
                <a:gd name="connsiteX4" fmla="*/ 69287 w 757939"/>
                <a:gd name="connsiteY4" fmla="*/ 295050 h 664633"/>
                <a:gd name="connsiteX5" fmla="*/ 55896 w 757939"/>
                <a:gd name="connsiteY5" fmla="*/ 243486 h 664633"/>
                <a:gd name="connsiteX6" fmla="*/ 14254 w 757939"/>
                <a:gd name="connsiteY6" fmla="*/ 148166 h 664633"/>
                <a:gd name="connsiteX7" fmla="*/ 19611 w 757939"/>
                <a:gd name="connsiteY7" fmla="*/ 99935 h 664633"/>
                <a:gd name="connsiteX8" fmla="*/ 0 w 757939"/>
                <a:gd name="connsiteY8" fmla="*/ 71966 h 664633"/>
                <a:gd name="connsiteX9" fmla="*/ 13563 w 757939"/>
                <a:gd name="connsiteY9" fmla="*/ 8849 h 664633"/>
                <a:gd name="connsiteX10" fmla="*/ 42505 w 757939"/>
                <a:gd name="connsiteY10" fmla="*/ 0 h 664633"/>
                <a:gd name="connsiteX11" fmla="*/ 169505 w 757939"/>
                <a:gd name="connsiteY11" fmla="*/ 16933 h 664633"/>
                <a:gd name="connsiteX12" fmla="*/ 275339 w 757939"/>
                <a:gd name="connsiteY12" fmla="*/ 46566 h 664633"/>
                <a:gd name="connsiteX13" fmla="*/ 309205 w 757939"/>
                <a:gd name="connsiteY13" fmla="*/ 63500 h 664633"/>
                <a:gd name="connsiteX14" fmla="*/ 364239 w 757939"/>
                <a:gd name="connsiteY14" fmla="*/ 63500 h 664633"/>
                <a:gd name="connsiteX15" fmla="*/ 419272 w 757939"/>
                <a:gd name="connsiteY15" fmla="*/ 25400 h 664633"/>
                <a:gd name="connsiteX16" fmla="*/ 478539 w 757939"/>
                <a:gd name="connsiteY16" fmla="*/ 29633 h 664633"/>
                <a:gd name="connsiteX17" fmla="*/ 757939 w 757939"/>
                <a:gd name="connsiteY17" fmla="*/ 211666 h 664633"/>
                <a:gd name="connsiteX18" fmla="*/ 436205 w 757939"/>
                <a:gd name="connsiteY18" fmla="*/ 664633 h 664633"/>
                <a:gd name="connsiteX0" fmla="*/ 454953 w 757939"/>
                <a:gd name="connsiteY0" fmla="*/ 682331 h 682331"/>
                <a:gd name="connsiteX1" fmla="*/ 173739 w 757939"/>
                <a:gd name="connsiteY1" fmla="*/ 499533 h 682331"/>
                <a:gd name="connsiteX2" fmla="*/ 130109 w 757939"/>
                <a:gd name="connsiteY2" fmla="*/ 426282 h 682331"/>
                <a:gd name="connsiteX3" fmla="*/ 124753 w 757939"/>
                <a:gd name="connsiteY3" fmla="*/ 391131 h 682331"/>
                <a:gd name="connsiteX4" fmla="*/ 69287 w 757939"/>
                <a:gd name="connsiteY4" fmla="*/ 295050 h 682331"/>
                <a:gd name="connsiteX5" fmla="*/ 55896 w 757939"/>
                <a:gd name="connsiteY5" fmla="*/ 243486 h 682331"/>
                <a:gd name="connsiteX6" fmla="*/ 14254 w 757939"/>
                <a:gd name="connsiteY6" fmla="*/ 148166 h 682331"/>
                <a:gd name="connsiteX7" fmla="*/ 19611 w 757939"/>
                <a:gd name="connsiteY7" fmla="*/ 99935 h 682331"/>
                <a:gd name="connsiteX8" fmla="*/ 0 w 757939"/>
                <a:gd name="connsiteY8" fmla="*/ 71966 h 682331"/>
                <a:gd name="connsiteX9" fmla="*/ 13563 w 757939"/>
                <a:gd name="connsiteY9" fmla="*/ 8849 h 682331"/>
                <a:gd name="connsiteX10" fmla="*/ 42505 w 757939"/>
                <a:gd name="connsiteY10" fmla="*/ 0 h 682331"/>
                <a:gd name="connsiteX11" fmla="*/ 169505 w 757939"/>
                <a:gd name="connsiteY11" fmla="*/ 16933 h 682331"/>
                <a:gd name="connsiteX12" fmla="*/ 275339 w 757939"/>
                <a:gd name="connsiteY12" fmla="*/ 46566 h 682331"/>
                <a:gd name="connsiteX13" fmla="*/ 309205 w 757939"/>
                <a:gd name="connsiteY13" fmla="*/ 63500 h 682331"/>
                <a:gd name="connsiteX14" fmla="*/ 364239 w 757939"/>
                <a:gd name="connsiteY14" fmla="*/ 63500 h 682331"/>
                <a:gd name="connsiteX15" fmla="*/ 419272 w 757939"/>
                <a:gd name="connsiteY15" fmla="*/ 25400 h 682331"/>
                <a:gd name="connsiteX16" fmla="*/ 478539 w 757939"/>
                <a:gd name="connsiteY16" fmla="*/ 29633 h 682331"/>
                <a:gd name="connsiteX17" fmla="*/ 757939 w 757939"/>
                <a:gd name="connsiteY17" fmla="*/ 211666 h 682331"/>
                <a:gd name="connsiteX18" fmla="*/ 454953 w 757939"/>
                <a:gd name="connsiteY18" fmla="*/ 682331 h 682331"/>
                <a:gd name="connsiteX0" fmla="*/ 454953 w 755261"/>
                <a:gd name="connsiteY0" fmla="*/ 682331 h 682331"/>
                <a:gd name="connsiteX1" fmla="*/ 173739 w 755261"/>
                <a:gd name="connsiteY1" fmla="*/ 499533 h 682331"/>
                <a:gd name="connsiteX2" fmla="*/ 130109 w 755261"/>
                <a:gd name="connsiteY2" fmla="*/ 426282 h 682331"/>
                <a:gd name="connsiteX3" fmla="*/ 124753 w 755261"/>
                <a:gd name="connsiteY3" fmla="*/ 391131 h 682331"/>
                <a:gd name="connsiteX4" fmla="*/ 69287 w 755261"/>
                <a:gd name="connsiteY4" fmla="*/ 295050 h 682331"/>
                <a:gd name="connsiteX5" fmla="*/ 55896 w 755261"/>
                <a:gd name="connsiteY5" fmla="*/ 243486 h 682331"/>
                <a:gd name="connsiteX6" fmla="*/ 14254 w 755261"/>
                <a:gd name="connsiteY6" fmla="*/ 148166 h 682331"/>
                <a:gd name="connsiteX7" fmla="*/ 19611 w 755261"/>
                <a:gd name="connsiteY7" fmla="*/ 99935 h 682331"/>
                <a:gd name="connsiteX8" fmla="*/ 0 w 755261"/>
                <a:gd name="connsiteY8" fmla="*/ 71966 h 682331"/>
                <a:gd name="connsiteX9" fmla="*/ 13563 w 755261"/>
                <a:gd name="connsiteY9" fmla="*/ 8849 h 682331"/>
                <a:gd name="connsiteX10" fmla="*/ 42505 w 755261"/>
                <a:gd name="connsiteY10" fmla="*/ 0 h 682331"/>
                <a:gd name="connsiteX11" fmla="*/ 169505 w 755261"/>
                <a:gd name="connsiteY11" fmla="*/ 16933 h 682331"/>
                <a:gd name="connsiteX12" fmla="*/ 275339 w 755261"/>
                <a:gd name="connsiteY12" fmla="*/ 46566 h 682331"/>
                <a:gd name="connsiteX13" fmla="*/ 309205 w 755261"/>
                <a:gd name="connsiteY13" fmla="*/ 63500 h 682331"/>
                <a:gd name="connsiteX14" fmla="*/ 364239 w 755261"/>
                <a:gd name="connsiteY14" fmla="*/ 63500 h 682331"/>
                <a:gd name="connsiteX15" fmla="*/ 419272 w 755261"/>
                <a:gd name="connsiteY15" fmla="*/ 25400 h 682331"/>
                <a:gd name="connsiteX16" fmla="*/ 478539 w 755261"/>
                <a:gd name="connsiteY16" fmla="*/ 29633 h 682331"/>
                <a:gd name="connsiteX17" fmla="*/ 755261 w 755261"/>
                <a:gd name="connsiteY17" fmla="*/ 211666 h 682331"/>
                <a:gd name="connsiteX18" fmla="*/ 454953 w 755261"/>
                <a:gd name="connsiteY18" fmla="*/ 682331 h 682331"/>
                <a:gd name="connsiteX0" fmla="*/ 454953 w 755261"/>
                <a:gd name="connsiteY0" fmla="*/ 688229 h 688229"/>
                <a:gd name="connsiteX1" fmla="*/ 173739 w 755261"/>
                <a:gd name="connsiteY1" fmla="*/ 505431 h 688229"/>
                <a:gd name="connsiteX2" fmla="*/ 130109 w 755261"/>
                <a:gd name="connsiteY2" fmla="*/ 432180 h 688229"/>
                <a:gd name="connsiteX3" fmla="*/ 124753 w 755261"/>
                <a:gd name="connsiteY3" fmla="*/ 397029 h 688229"/>
                <a:gd name="connsiteX4" fmla="*/ 69287 w 755261"/>
                <a:gd name="connsiteY4" fmla="*/ 300948 h 688229"/>
                <a:gd name="connsiteX5" fmla="*/ 55896 w 755261"/>
                <a:gd name="connsiteY5" fmla="*/ 249384 h 688229"/>
                <a:gd name="connsiteX6" fmla="*/ 14254 w 755261"/>
                <a:gd name="connsiteY6" fmla="*/ 154064 h 688229"/>
                <a:gd name="connsiteX7" fmla="*/ 19611 w 755261"/>
                <a:gd name="connsiteY7" fmla="*/ 105833 h 688229"/>
                <a:gd name="connsiteX8" fmla="*/ 0 w 755261"/>
                <a:gd name="connsiteY8" fmla="*/ 77864 h 688229"/>
                <a:gd name="connsiteX9" fmla="*/ 13563 w 755261"/>
                <a:gd name="connsiteY9" fmla="*/ 14747 h 688229"/>
                <a:gd name="connsiteX10" fmla="*/ 63931 w 755261"/>
                <a:gd name="connsiteY10" fmla="*/ 0 h 688229"/>
                <a:gd name="connsiteX11" fmla="*/ 169505 w 755261"/>
                <a:gd name="connsiteY11" fmla="*/ 22831 h 688229"/>
                <a:gd name="connsiteX12" fmla="*/ 275339 w 755261"/>
                <a:gd name="connsiteY12" fmla="*/ 52464 h 688229"/>
                <a:gd name="connsiteX13" fmla="*/ 309205 w 755261"/>
                <a:gd name="connsiteY13" fmla="*/ 69398 h 688229"/>
                <a:gd name="connsiteX14" fmla="*/ 364239 w 755261"/>
                <a:gd name="connsiteY14" fmla="*/ 69398 h 688229"/>
                <a:gd name="connsiteX15" fmla="*/ 419272 w 755261"/>
                <a:gd name="connsiteY15" fmla="*/ 31298 h 688229"/>
                <a:gd name="connsiteX16" fmla="*/ 478539 w 755261"/>
                <a:gd name="connsiteY16" fmla="*/ 35531 h 688229"/>
                <a:gd name="connsiteX17" fmla="*/ 755261 w 755261"/>
                <a:gd name="connsiteY17" fmla="*/ 217564 h 688229"/>
                <a:gd name="connsiteX18" fmla="*/ 454953 w 755261"/>
                <a:gd name="connsiteY18" fmla="*/ 688229 h 688229"/>
                <a:gd name="connsiteX0" fmla="*/ 454953 w 755261"/>
                <a:gd name="connsiteY0" fmla="*/ 688229 h 688229"/>
                <a:gd name="connsiteX1" fmla="*/ 173739 w 755261"/>
                <a:gd name="connsiteY1" fmla="*/ 505431 h 688229"/>
                <a:gd name="connsiteX2" fmla="*/ 130109 w 755261"/>
                <a:gd name="connsiteY2" fmla="*/ 432180 h 688229"/>
                <a:gd name="connsiteX3" fmla="*/ 124753 w 755261"/>
                <a:gd name="connsiteY3" fmla="*/ 397029 h 688229"/>
                <a:gd name="connsiteX4" fmla="*/ 69287 w 755261"/>
                <a:gd name="connsiteY4" fmla="*/ 300948 h 688229"/>
                <a:gd name="connsiteX5" fmla="*/ 55896 w 755261"/>
                <a:gd name="connsiteY5" fmla="*/ 249384 h 688229"/>
                <a:gd name="connsiteX6" fmla="*/ 14254 w 755261"/>
                <a:gd name="connsiteY6" fmla="*/ 154064 h 688229"/>
                <a:gd name="connsiteX7" fmla="*/ 19611 w 755261"/>
                <a:gd name="connsiteY7" fmla="*/ 105833 h 688229"/>
                <a:gd name="connsiteX8" fmla="*/ 0 w 755261"/>
                <a:gd name="connsiteY8" fmla="*/ 77864 h 688229"/>
                <a:gd name="connsiteX9" fmla="*/ 13563 w 755261"/>
                <a:gd name="connsiteY9" fmla="*/ 14747 h 688229"/>
                <a:gd name="connsiteX10" fmla="*/ 63931 w 755261"/>
                <a:gd name="connsiteY10" fmla="*/ 0 h 688229"/>
                <a:gd name="connsiteX11" fmla="*/ 169505 w 755261"/>
                <a:gd name="connsiteY11" fmla="*/ 22831 h 688229"/>
                <a:gd name="connsiteX12" fmla="*/ 275339 w 755261"/>
                <a:gd name="connsiteY12" fmla="*/ 52464 h 688229"/>
                <a:gd name="connsiteX13" fmla="*/ 309205 w 755261"/>
                <a:gd name="connsiteY13" fmla="*/ 69398 h 688229"/>
                <a:gd name="connsiteX14" fmla="*/ 419272 w 755261"/>
                <a:gd name="connsiteY14" fmla="*/ 31298 h 688229"/>
                <a:gd name="connsiteX15" fmla="*/ 478539 w 755261"/>
                <a:gd name="connsiteY15" fmla="*/ 35531 h 688229"/>
                <a:gd name="connsiteX16" fmla="*/ 755261 w 755261"/>
                <a:gd name="connsiteY16" fmla="*/ 217564 h 688229"/>
                <a:gd name="connsiteX17" fmla="*/ 454953 w 755261"/>
                <a:gd name="connsiteY17" fmla="*/ 688229 h 688229"/>
                <a:gd name="connsiteX0" fmla="*/ 454953 w 755261"/>
                <a:gd name="connsiteY0" fmla="*/ 688229 h 688229"/>
                <a:gd name="connsiteX1" fmla="*/ 173739 w 755261"/>
                <a:gd name="connsiteY1" fmla="*/ 505431 h 688229"/>
                <a:gd name="connsiteX2" fmla="*/ 130109 w 755261"/>
                <a:gd name="connsiteY2" fmla="*/ 432180 h 688229"/>
                <a:gd name="connsiteX3" fmla="*/ 124753 w 755261"/>
                <a:gd name="connsiteY3" fmla="*/ 397029 h 688229"/>
                <a:gd name="connsiteX4" fmla="*/ 69287 w 755261"/>
                <a:gd name="connsiteY4" fmla="*/ 300948 h 688229"/>
                <a:gd name="connsiteX5" fmla="*/ 55896 w 755261"/>
                <a:gd name="connsiteY5" fmla="*/ 249384 h 688229"/>
                <a:gd name="connsiteX6" fmla="*/ 14254 w 755261"/>
                <a:gd name="connsiteY6" fmla="*/ 154064 h 688229"/>
                <a:gd name="connsiteX7" fmla="*/ 19611 w 755261"/>
                <a:gd name="connsiteY7" fmla="*/ 105833 h 688229"/>
                <a:gd name="connsiteX8" fmla="*/ 0 w 755261"/>
                <a:gd name="connsiteY8" fmla="*/ 77864 h 688229"/>
                <a:gd name="connsiteX9" fmla="*/ 13563 w 755261"/>
                <a:gd name="connsiteY9" fmla="*/ 14747 h 688229"/>
                <a:gd name="connsiteX10" fmla="*/ 63931 w 755261"/>
                <a:gd name="connsiteY10" fmla="*/ 0 h 688229"/>
                <a:gd name="connsiteX11" fmla="*/ 275339 w 755261"/>
                <a:gd name="connsiteY11" fmla="*/ 52464 h 688229"/>
                <a:gd name="connsiteX12" fmla="*/ 309205 w 755261"/>
                <a:gd name="connsiteY12" fmla="*/ 69398 h 688229"/>
                <a:gd name="connsiteX13" fmla="*/ 419272 w 755261"/>
                <a:gd name="connsiteY13" fmla="*/ 31298 h 688229"/>
                <a:gd name="connsiteX14" fmla="*/ 478539 w 755261"/>
                <a:gd name="connsiteY14" fmla="*/ 35531 h 688229"/>
                <a:gd name="connsiteX15" fmla="*/ 755261 w 755261"/>
                <a:gd name="connsiteY15" fmla="*/ 217564 h 688229"/>
                <a:gd name="connsiteX16" fmla="*/ 454953 w 755261"/>
                <a:gd name="connsiteY16" fmla="*/ 688229 h 688229"/>
                <a:gd name="connsiteX0" fmla="*/ 454953 w 755261"/>
                <a:gd name="connsiteY0" fmla="*/ 688229 h 688229"/>
                <a:gd name="connsiteX1" fmla="*/ 173739 w 755261"/>
                <a:gd name="connsiteY1" fmla="*/ 505431 h 688229"/>
                <a:gd name="connsiteX2" fmla="*/ 130109 w 755261"/>
                <a:gd name="connsiteY2" fmla="*/ 432180 h 688229"/>
                <a:gd name="connsiteX3" fmla="*/ 124753 w 755261"/>
                <a:gd name="connsiteY3" fmla="*/ 397029 h 688229"/>
                <a:gd name="connsiteX4" fmla="*/ 69287 w 755261"/>
                <a:gd name="connsiteY4" fmla="*/ 300948 h 688229"/>
                <a:gd name="connsiteX5" fmla="*/ 55896 w 755261"/>
                <a:gd name="connsiteY5" fmla="*/ 249384 h 688229"/>
                <a:gd name="connsiteX6" fmla="*/ 14254 w 755261"/>
                <a:gd name="connsiteY6" fmla="*/ 154064 h 688229"/>
                <a:gd name="connsiteX7" fmla="*/ 19611 w 755261"/>
                <a:gd name="connsiteY7" fmla="*/ 105833 h 688229"/>
                <a:gd name="connsiteX8" fmla="*/ 0 w 755261"/>
                <a:gd name="connsiteY8" fmla="*/ 77864 h 688229"/>
                <a:gd name="connsiteX9" fmla="*/ 63931 w 755261"/>
                <a:gd name="connsiteY9" fmla="*/ 0 h 688229"/>
                <a:gd name="connsiteX10" fmla="*/ 275339 w 755261"/>
                <a:gd name="connsiteY10" fmla="*/ 52464 h 688229"/>
                <a:gd name="connsiteX11" fmla="*/ 309205 w 755261"/>
                <a:gd name="connsiteY11" fmla="*/ 69398 h 688229"/>
                <a:gd name="connsiteX12" fmla="*/ 419272 w 755261"/>
                <a:gd name="connsiteY12" fmla="*/ 31298 h 688229"/>
                <a:gd name="connsiteX13" fmla="*/ 478539 w 755261"/>
                <a:gd name="connsiteY13" fmla="*/ 35531 h 688229"/>
                <a:gd name="connsiteX14" fmla="*/ 755261 w 755261"/>
                <a:gd name="connsiteY14" fmla="*/ 217564 h 688229"/>
                <a:gd name="connsiteX15" fmla="*/ 454953 w 755261"/>
                <a:gd name="connsiteY15" fmla="*/ 688229 h 688229"/>
                <a:gd name="connsiteX0" fmla="*/ 454953 w 755261"/>
                <a:gd name="connsiteY0" fmla="*/ 688229 h 688229"/>
                <a:gd name="connsiteX1" fmla="*/ 173739 w 755261"/>
                <a:gd name="connsiteY1" fmla="*/ 505431 h 688229"/>
                <a:gd name="connsiteX2" fmla="*/ 130109 w 755261"/>
                <a:gd name="connsiteY2" fmla="*/ 432180 h 688229"/>
                <a:gd name="connsiteX3" fmla="*/ 124753 w 755261"/>
                <a:gd name="connsiteY3" fmla="*/ 397029 h 688229"/>
                <a:gd name="connsiteX4" fmla="*/ 69287 w 755261"/>
                <a:gd name="connsiteY4" fmla="*/ 300948 h 688229"/>
                <a:gd name="connsiteX5" fmla="*/ 55896 w 755261"/>
                <a:gd name="connsiteY5" fmla="*/ 249384 h 688229"/>
                <a:gd name="connsiteX6" fmla="*/ 14254 w 755261"/>
                <a:gd name="connsiteY6" fmla="*/ 154064 h 688229"/>
                <a:gd name="connsiteX7" fmla="*/ 0 w 755261"/>
                <a:gd name="connsiteY7" fmla="*/ 77864 h 688229"/>
                <a:gd name="connsiteX8" fmla="*/ 63931 w 755261"/>
                <a:gd name="connsiteY8" fmla="*/ 0 h 688229"/>
                <a:gd name="connsiteX9" fmla="*/ 275339 w 755261"/>
                <a:gd name="connsiteY9" fmla="*/ 52464 h 688229"/>
                <a:gd name="connsiteX10" fmla="*/ 309205 w 755261"/>
                <a:gd name="connsiteY10" fmla="*/ 69398 h 688229"/>
                <a:gd name="connsiteX11" fmla="*/ 419272 w 755261"/>
                <a:gd name="connsiteY11" fmla="*/ 31298 h 688229"/>
                <a:gd name="connsiteX12" fmla="*/ 478539 w 755261"/>
                <a:gd name="connsiteY12" fmla="*/ 35531 h 688229"/>
                <a:gd name="connsiteX13" fmla="*/ 755261 w 755261"/>
                <a:gd name="connsiteY13" fmla="*/ 217564 h 688229"/>
                <a:gd name="connsiteX14" fmla="*/ 454953 w 755261"/>
                <a:gd name="connsiteY14" fmla="*/ 688229 h 688229"/>
                <a:gd name="connsiteX0" fmla="*/ 454953 w 755261"/>
                <a:gd name="connsiteY0" fmla="*/ 688229 h 688229"/>
                <a:gd name="connsiteX1" fmla="*/ 173739 w 755261"/>
                <a:gd name="connsiteY1" fmla="*/ 505431 h 688229"/>
                <a:gd name="connsiteX2" fmla="*/ 130109 w 755261"/>
                <a:gd name="connsiteY2" fmla="*/ 432180 h 688229"/>
                <a:gd name="connsiteX3" fmla="*/ 124753 w 755261"/>
                <a:gd name="connsiteY3" fmla="*/ 397029 h 688229"/>
                <a:gd name="connsiteX4" fmla="*/ 55896 w 755261"/>
                <a:gd name="connsiteY4" fmla="*/ 249384 h 688229"/>
                <a:gd name="connsiteX5" fmla="*/ 14254 w 755261"/>
                <a:gd name="connsiteY5" fmla="*/ 154064 h 688229"/>
                <a:gd name="connsiteX6" fmla="*/ 0 w 755261"/>
                <a:gd name="connsiteY6" fmla="*/ 77864 h 688229"/>
                <a:gd name="connsiteX7" fmla="*/ 63931 w 755261"/>
                <a:gd name="connsiteY7" fmla="*/ 0 h 688229"/>
                <a:gd name="connsiteX8" fmla="*/ 275339 w 755261"/>
                <a:gd name="connsiteY8" fmla="*/ 52464 h 688229"/>
                <a:gd name="connsiteX9" fmla="*/ 309205 w 755261"/>
                <a:gd name="connsiteY9" fmla="*/ 69398 h 688229"/>
                <a:gd name="connsiteX10" fmla="*/ 419272 w 755261"/>
                <a:gd name="connsiteY10" fmla="*/ 31298 h 688229"/>
                <a:gd name="connsiteX11" fmla="*/ 478539 w 755261"/>
                <a:gd name="connsiteY11" fmla="*/ 35531 h 688229"/>
                <a:gd name="connsiteX12" fmla="*/ 755261 w 755261"/>
                <a:gd name="connsiteY12" fmla="*/ 217564 h 688229"/>
                <a:gd name="connsiteX13" fmla="*/ 454953 w 755261"/>
                <a:gd name="connsiteY13" fmla="*/ 688229 h 688229"/>
                <a:gd name="connsiteX0" fmla="*/ 454953 w 755261"/>
                <a:gd name="connsiteY0" fmla="*/ 688229 h 688229"/>
                <a:gd name="connsiteX1" fmla="*/ 173739 w 755261"/>
                <a:gd name="connsiteY1" fmla="*/ 505431 h 688229"/>
                <a:gd name="connsiteX2" fmla="*/ 130109 w 755261"/>
                <a:gd name="connsiteY2" fmla="*/ 432180 h 688229"/>
                <a:gd name="connsiteX3" fmla="*/ 55896 w 755261"/>
                <a:gd name="connsiteY3" fmla="*/ 249384 h 688229"/>
                <a:gd name="connsiteX4" fmla="*/ 14254 w 755261"/>
                <a:gd name="connsiteY4" fmla="*/ 154064 h 688229"/>
                <a:gd name="connsiteX5" fmla="*/ 0 w 755261"/>
                <a:gd name="connsiteY5" fmla="*/ 77864 h 688229"/>
                <a:gd name="connsiteX6" fmla="*/ 63931 w 755261"/>
                <a:gd name="connsiteY6" fmla="*/ 0 h 688229"/>
                <a:gd name="connsiteX7" fmla="*/ 275339 w 755261"/>
                <a:gd name="connsiteY7" fmla="*/ 52464 h 688229"/>
                <a:gd name="connsiteX8" fmla="*/ 309205 w 755261"/>
                <a:gd name="connsiteY8" fmla="*/ 69398 h 688229"/>
                <a:gd name="connsiteX9" fmla="*/ 419272 w 755261"/>
                <a:gd name="connsiteY9" fmla="*/ 31298 h 688229"/>
                <a:gd name="connsiteX10" fmla="*/ 478539 w 755261"/>
                <a:gd name="connsiteY10" fmla="*/ 35531 h 688229"/>
                <a:gd name="connsiteX11" fmla="*/ 755261 w 755261"/>
                <a:gd name="connsiteY11" fmla="*/ 217564 h 688229"/>
                <a:gd name="connsiteX12" fmla="*/ 454953 w 755261"/>
                <a:gd name="connsiteY12" fmla="*/ 688229 h 688229"/>
                <a:gd name="connsiteX0" fmla="*/ 454953 w 755261"/>
                <a:gd name="connsiteY0" fmla="*/ 688229 h 688229"/>
                <a:gd name="connsiteX1" fmla="*/ 173739 w 755261"/>
                <a:gd name="connsiteY1" fmla="*/ 505431 h 688229"/>
                <a:gd name="connsiteX2" fmla="*/ 130109 w 755261"/>
                <a:gd name="connsiteY2" fmla="*/ 432180 h 688229"/>
                <a:gd name="connsiteX3" fmla="*/ 14254 w 755261"/>
                <a:gd name="connsiteY3" fmla="*/ 154064 h 688229"/>
                <a:gd name="connsiteX4" fmla="*/ 0 w 755261"/>
                <a:gd name="connsiteY4" fmla="*/ 77864 h 688229"/>
                <a:gd name="connsiteX5" fmla="*/ 63931 w 755261"/>
                <a:gd name="connsiteY5" fmla="*/ 0 h 688229"/>
                <a:gd name="connsiteX6" fmla="*/ 275339 w 755261"/>
                <a:gd name="connsiteY6" fmla="*/ 52464 h 688229"/>
                <a:gd name="connsiteX7" fmla="*/ 309205 w 755261"/>
                <a:gd name="connsiteY7" fmla="*/ 69398 h 688229"/>
                <a:gd name="connsiteX8" fmla="*/ 419272 w 755261"/>
                <a:gd name="connsiteY8" fmla="*/ 31298 h 688229"/>
                <a:gd name="connsiteX9" fmla="*/ 478539 w 755261"/>
                <a:gd name="connsiteY9" fmla="*/ 35531 h 688229"/>
                <a:gd name="connsiteX10" fmla="*/ 755261 w 755261"/>
                <a:gd name="connsiteY10" fmla="*/ 217564 h 688229"/>
                <a:gd name="connsiteX11" fmla="*/ 454953 w 755261"/>
                <a:gd name="connsiteY11" fmla="*/ 688229 h 688229"/>
                <a:gd name="connsiteX0" fmla="*/ 454953 w 755261"/>
                <a:gd name="connsiteY0" fmla="*/ 688229 h 688229"/>
                <a:gd name="connsiteX1" fmla="*/ 173739 w 755261"/>
                <a:gd name="connsiteY1" fmla="*/ 505431 h 688229"/>
                <a:gd name="connsiteX2" fmla="*/ 14254 w 755261"/>
                <a:gd name="connsiteY2" fmla="*/ 154064 h 688229"/>
                <a:gd name="connsiteX3" fmla="*/ 0 w 755261"/>
                <a:gd name="connsiteY3" fmla="*/ 77864 h 688229"/>
                <a:gd name="connsiteX4" fmla="*/ 63931 w 755261"/>
                <a:gd name="connsiteY4" fmla="*/ 0 h 688229"/>
                <a:gd name="connsiteX5" fmla="*/ 275339 w 755261"/>
                <a:gd name="connsiteY5" fmla="*/ 52464 h 688229"/>
                <a:gd name="connsiteX6" fmla="*/ 309205 w 755261"/>
                <a:gd name="connsiteY6" fmla="*/ 69398 h 688229"/>
                <a:gd name="connsiteX7" fmla="*/ 419272 w 755261"/>
                <a:gd name="connsiteY7" fmla="*/ 31298 h 688229"/>
                <a:gd name="connsiteX8" fmla="*/ 478539 w 755261"/>
                <a:gd name="connsiteY8" fmla="*/ 35531 h 688229"/>
                <a:gd name="connsiteX9" fmla="*/ 755261 w 755261"/>
                <a:gd name="connsiteY9" fmla="*/ 217564 h 688229"/>
                <a:gd name="connsiteX10" fmla="*/ 454953 w 755261"/>
                <a:gd name="connsiteY10" fmla="*/ 688229 h 688229"/>
                <a:gd name="connsiteX0" fmla="*/ 454953 w 755261"/>
                <a:gd name="connsiteY0" fmla="*/ 688229 h 688229"/>
                <a:gd name="connsiteX1" fmla="*/ 173739 w 755261"/>
                <a:gd name="connsiteY1" fmla="*/ 505431 h 688229"/>
                <a:gd name="connsiteX2" fmla="*/ 0 w 755261"/>
                <a:gd name="connsiteY2" fmla="*/ 77864 h 688229"/>
                <a:gd name="connsiteX3" fmla="*/ 63931 w 755261"/>
                <a:gd name="connsiteY3" fmla="*/ 0 h 688229"/>
                <a:gd name="connsiteX4" fmla="*/ 275339 w 755261"/>
                <a:gd name="connsiteY4" fmla="*/ 52464 h 688229"/>
                <a:gd name="connsiteX5" fmla="*/ 309205 w 755261"/>
                <a:gd name="connsiteY5" fmla="*/ 69398 h 688229"/>
                <a:gd name="connsiteX6" fmla="*/ 419272 w 755261"/>
                <a:gd name="connsiteY6" fmla="*/ 31298 h 688229"/>
                <a:gd name="connsiteX7" fmla="*/ 478539 w 755261"/>
                <a:gd name="connsiteY7" fmla="*/ 35531 h 688229"/>
                <a:gd name="connsiteX8" fmla="*/ 755261 w 755261"/>
                <a:gd name="connsiteY8" fmla="*/ 217564 h 688229"/>
                <a:gd name="connsiteX9" fmla="*/ 454953 w 755261"/>
                <a:gd name="connsiteY9" fmla="*/ 688229 h 688229"/>
                <a:gd name="connsiteX0" fmla="*/ 454953 w 755261"/>
                <a:gd name="connsiteY0" fmla="*/ 688229 h 688229"/>
                <a:gd name="connsiteX1" fmla="*/ 173739 w 755261"/>
                <a:gd name="connsiteY1" fmla="*/ 505431 h 688229"/>
                <a:gd name="connsiteX2" fmla="*/ 0 w 755261"/>
                <a:gd name="connsiteY2" fmla="*/ 77864 h 688229"/>
                <a:gd name="connsiteX3" fmla="*/ 63931 w 755261"/>
                <a:gd name="connsiteY3" fmla="*/ 0 h 688229"/>
                <a:gd name="connsiteX4" fmla="*/ 275339 w 755261"/>
                <a:gd name="connsiteY4" fmla="*/ 52464 h 688229"/>
                <a:gd name="connsiteX5" fmla="*/ 419272 w 755261"/>
                <a:gd name="connsiteY5" fmla="*/ 31298 h 688229"/>
                <a:gd name="connsiteX6" fmla="*/ 478539 w 755261"/>
                <a:gd name="connsiteY6" fmla="*/ 35531 h 688229"/>
                <a:gd name="connsiteX7" fmla="*/ 755261 w 755261"/>
                <a:gd name="connsiteY7" fmla="*/ 217564 h 688229"/>
                <a:gd name="connsiteX8" fmla="*/ 454953 w 755261"/>
                <a:gd name="connsiteY8" fmla="*/ 688229 h 688229"/>
                <a:gd name="connsiteX0" fmla="*/ 454953 w 755261"/>
                <a:gd name="connsiteY0" fmla="*/ 688229 h 688229"/>
                <a:gd name="connsiteX1" fmla="*/ 173739 w 755261"/>
                <a:gd name="connsiteY1" fmla="*/ 505431 h 688229"/>
                <a:gd name="connsiteX2" fmla="*/ 0 w 755261"/>
                <a:gd name="connsiteY2" fmla="*/ 77864 h 688229"/>
                <a:gd name="connsiteX3" fmla="*/ 63931 w 755261"/>
                <a:gd name="connsiteY3" fmla="*/ 0 h 688229"/>
                <a:gd name="connsiteX4" fmla="*/ 419272 w 755261"/>
                <a:gd name="connsiteY4" fmla="*/ 31298 h 688229"/>
                <a:gd name="connsiteX5" fmla="*/ 478539 w 755261"/>
                <a:gd name="connsiteY5" fmla="*/ 35531 h 688229"/>
                <a:gd name="connsiteX6" fmla="*/ 755261 w 755261"/>
                <a:gd name="connsiteY6" fmla="*/ 217564 h 688229"/>
                <a:gd name="connsiteX7" fmla="*/ 454953 w 755261"/>
                <a:gd name="connsiteY7" fmla="*/ 688229 h 688229"/>
                <a:gd name="connsiteX0" fmla="*/ 454953 w 755261"/>
                <a:gd name="connsiteY0" fmla="*/ 688229 h 688229"/>
                <a:gd name="connsiteX1" fmla="*/ 173739 w 755261"/>
                <a:gd name="connsiteY1" fmla="*/ 505431 h 688229"/>
                <a:gd name="connsiteX2" fmla="*/ 0 w 755261"/>
                <a:gd name="connsiteY2" fmla="*/ 77864 h 688229"/>
                <a:gd name="connsiteX3" fmla="*/ 63931 w 755261"/>
                <a:gd name="connsiteY3" fmla="*/ 0 h 688229"/>
                <a:gd name="connsiteX4" fmla="*/ 478539 w 755261"/>
                <a:gd name="connsiteY4" fmla="*/ 35531 h 688229"/>
                <a:gd name="connsiteX5" fmla="*/ 755261 w 755261"/>
                <a:gd name="connsiteY5" fmla="*/ 217564 h 688229"/>
                <a:gd name="connsiteX6" fmla="*/ 454953 w 755261"/>
                <a:gd name="connsiteY6" fmla="*/ 688229 h 688229"/>
                <a:gd name="connsiteX0" fmla="*/ 454953 w 755261"/>
                <a:gd name="connsiteY0" fmla="*/ 652698 h 652698"/>
                <a:gd name="connsiteX1" fmla="*/ 173739 w 755261"/>
                <a:gd name="connsiteY1" fmla="*/ 469900 h 652698"/>
                <a:gd name="connsiteX2" fmla="*/ 0 w 755261"/>
                <a:gd name="connsiteY2" fmla="*/ 42333 h 652698"/>
                <a:gd name="connsiteX3" fmla="*/ 478539 w 755261"/>
                <a:gd name="connsiteY3" fmla="*/ 0 h 652698"/>
                <a:gd name="connsiteX4" fmla="*/ 755261 w 755261"/>
                <a:gd name="connsiteY4" fmla="*/ 182033 h 652698"/>
                <a:gd name="connsiteX5" fmla="*/ 454953 w 755261"/>
                <a:gd name="connsiteY5" fmla="*/ 652698 h 652698"/>
                <a:gd name="connsiteX0" fmla="*/ 454953 w 573141"/>
                <a:gd name="connsiteY0" fmla="*/ 652698 h 652698"/>
                <a:gd name="connsiteX1" fmla="*/ 173739 w 573141"/>
                <a:gd name="connsiteY1" fmla="*/ 469900 h 652698"/>
                <a:gd name="connsiteX2" fmla="*/ 0 w 573141"/>
                <a:gd name="connsiteY2" fmla="*/ 42333 h 652698"/>
                <a:gd name="connsiteX3" fmla="*/ 478539 w 573141"/>
                <a:gd name="connsiteY3" fmla="*/ 0 h 652698"/>
                <a:gd name="connsiteX4" fmla="*/ 573141 w 573141"/>
                <a:gd name="connsiteY4" fmla="*/ 199731 h 652698"/>
                <a:gd name="connsiteX5" fmla="*/ 454953 w 573141"/>
                <a:gd name="connsiteY5" fmla="*/ 652698 h 652698"/>
                <a:gd name="connsiteX0" fmla="*/ 454953 w 741870"/>
                <a:gd name="connsiteY0" fmla="*/ 652698 h 652698"/>
                <a:gd name="connsiteX1" fmla="*/ 173739 w 741870"/>
                <a:gd name="connsiteY1" fmla="*/ 469900 h 652698"/>
                <a:gd name="connsiteX2" fmla="*/ 0 w 741870"/>
                <a:gd name="connsiteY2" fmla="*/ 42333 h 652698"/>
                <a:gd name="connsiteX3" fmla="*/ 478539 w 741870"/>
                <a:gd name="connsiteY3" fmla="*/ 0 h 652698"/>
                <a:gd name="connsiteX4" fmla="*/ 741870 w 741870"/>
                <a:gd name="connsiteY4" fmla="*/ 193831 h 652698"/>
                <a:gd name="connsiteX5" fmla="*/ 454953 w 741870"/>
                <a:gd name="connsiteY5" fmla="*/ 652698 h 652698"/>
                <a:gd name="connsiteX0" fmla="*/ 350502 w 741870"/>
                <a:gd name="connsiteY0" fmla="*/ 605505 h 605505"/>
                <a:gd name="connsiteX1" fmla="*/ 173739 w 741870"/>
                <a:gd name="connsiteY1" fmla="*/ 469900 h 605505"/>
                <a:gd name="connsiteX2" fmla="*/ 0 w 741870"/>
                <a:gd name="connsiteY2" fmla="*/ 42333 h 605505"/>
                <a:gd name="connsiteX3" fmla="*/ 478539 w 741870"/>
                <a:gd name="connsiteY3" fmla="*/ 0 h 605505"/>
                <a:gd name="connsiteX4" fmla="*/ 741870 w 741870"/>
                <a:gd name="connsiteY4" fmla="*/ 193831 h 605505"/>
                <a:gd name="connsiteX5" fmla="*/ 350502 w 741870"/>
                <a:gd name="connsiteY5" fmla="*/ 605505 h 605505"/>
                <a:gd name="connsiteX0" fmla="*/ 438883 w 741870"/>
                <a:gd name="connsiteY0" fmla="*/ 673345 h 673345"/>
                <a:gd name="connsiteX1" fmla="*/ 173739 w 741870"/>
                <a:gd name="connsiteY1" fmla="*/ 469900 h 673345"/>
                <a:gd name="connsiteX2" fmla="*/ 0 w 741870"/>
                <a:gd name="connsiteY2" fmla="*/ 42333 h 673345"/>
                <a:gd name="connsiteX3" fmla="*/ 478539 w 741870"/>
                <a:gd name="connsiteY3" fmla="*/ 0 h 673345"/>
                <a:gd name="connsiteX4" fmla="*/ 741870 w 741870"/>
                <a:gd name="connsiteY4" fmla="*/ 193831 h 673345"/>
                <a:gd name="connsiteX5" fmla="*/ 438883 w 741870"/>
                <a:gd name="connsiteY5" fmla="*/ 673345 h 673345"/>
                <a:gd name="connsiteX0" fmla="*/ 438883 w 741870"/>
                <a:gd name="connsiteY0" fmla="*/ 631011 h 631011"/>
                <a:gd name="connsiteX1" fmla="*/ 173739 w 741870"/>
                <a:gd name="connsiteY1" fmla="*/ 427566 h 631011"/>
                <a:gd name="connsiteX2" fmla="*/ 0 w 741870"/>
                <a:gd name="connsiteY2" fmla="*/ -1 h 631011"/>
                <a:gd name="connsiteX3" fmla="*/ 483896 w 741870"/>
                <a:gd name="connsiteY3" fmla="*/ 49101 h 631011"/>
                <a:gd name="connsiteX4" fmla="*/ 741870 w 741870"/>
                <a:gd name="connsiteY4" fmla="*/ 151497 h 631011"/>
                <a:gd name="connsiteX5" fmla="*/ 438883 w 741870"/>
                <a:gd name="connsiteY5" fmla="*/ 631011 h 631011"/>
                <a:gd name="connsiteX0" fmla="*/ 438883 w 741870"/>
                <a:gd name="connsiteY0" fmla="*/ 676295 h 676295"/>
                <a:gd name="connsiteX1" fmla="*/ 173739 w 741870"/>
                <a:gd name="connsiteY1" fmla="*/ 472850 h 676295"/>
                <a:gd name="connsiteX2" fmla="*/ 0 w 741870"/>
                <a:gd name="connsiteY2" fmla="*/ 45283 h 676295"/>
                <a:gd name="connsiteX3" fmla="*/ 481218 w 741870"/>
                <a:gd name="connsiteY3" fmla="*/ 0 h 676295"/>
                <a:gd name="connsiteX4" fmla="*/ 741870 w 741870"/>
                <a:gd name="connsiteY4" fmla="*/ 196781 h 676295"/>
                <a:gd name="connsiteX5" fmla="*/ 438883 w 741870"/>
                <a:gd name="connsiteY5" fmla="*/ 676295 h 676295"/>
                <a:gd name="connsiteX0" fmla="*/ 438883 w 741870"/>
                <a:gd name="connsiteY0" fmla="*/ 676295 h 676295"/>
                <a:gd name="connsiteX1" fmla="*/ 393355 w 741870"/>
                <a:gd name="connsiteY1" fmla="*/ 363716 h 676295"/>
                <a:gd name="connsiteX2" fmla="*/ 0 w 741870"/>
                <a:gd name="connsiteY2" fmla="*/ 45283 h 676295"/>
                <a:gd name="connsiteX3" fmla="*/ 481218 w 741870"/>
                <a:gd name="connsiteY3" fmla="*/ 0 h 676295"/>
                <a:gd name="connsiteX4" fmla="*/ 741870 w 741870"/>
                <a:gd name="connsiteY4" fmla="*/ 196781 h 676295"/>
                <a:gd name="connsiteX5" fmla="*/ 438883 w 741870"/>
                <a:gd name="connsiteY5" fmla="*/ 676295 h 676295"/>
                <a:gd name="connsiteX0" fmla="*/ 438883 w 741870"/>
                <a:gd name="connsiteY0" fmla="*/ 676295 h 676295"/>
                <a:gd name="connsiteX1" fmla="*/ 195166 w 741870"/>
                <a:gd name="connsiteY1" fmla="*/ 496446 h 676295"/>
                <a:gd name="connsiteX2" fmla="*/ 0 w 741870"/>
                <a:gd name="connsiteY2" fmla="*/ 45283 h 676295"/>
                <a:gd name="connsiteX3" fmla="*/ 481218 w 741870"/>
                <a:gd name="connsiteY3" fmla="*/ 0 h 676295"/>
                <a:gd name="connsiteX4" fmla="*/ 741870 w 741870"/>
                <a:gd name="connsiteY4" fmla="*/ 196781 h 676295"/>
                <a:gd name="connsiteX5" fmla="*/ 438883 w 741870"/>
                <a:gd name="connsiteY5" fmla="*/ 676295 h 676295"/>
                <a:gd name="connsiteX0" fmla="*/ 586186 w 741870"/>
                <a:gd name="connsiteY0" fmla="*/ 699891 h 699891"/>
                <a:gd name="connsiteX1" fmla="*/ 195166 w 741870"/>
                <a:gd name="connsiteY1" fmla="*/ 496446 h 699891"/>
                <a:gd name="connsiteX2" fmla="*/ 0 w 741870"/>
                <a:gd name="connsiteY2" fmla="*/ 45283 h 699891"/>
                <a:gd name="connsiteX3" fmla="*/ 481218 w 741870"/>
                <a:gd name="connsiteY3" fmla="*/ 0 h 699891"/>
                <a:gd name="connsiteX4" fmla="*/ 741870 w 741870"/>
                <a:gd name="connsiteY4" fmla="*/ 196781 h 699891"/>
                <a:gd name="connsiteX5" fmla="*/ 586186 w 741870"/>
                <a:gd name="connsiteY5" fmla="*/ 699891 h 699891"/>
                <a:gd name="connsiteX0" fmla="*/ 430848 w 741870"/>
                <a:gd name="connsiteY0" fmla="*/ 682194 h 682194"/>
                <a:gd name="connsiteX1" fmla="*/ 195166 w 741870"/>
                <a:gd name="connsiteY1" fmla="*/ 496446 h 682194"/>
                <a:gd name="connsiteX2" fmla="*/ 0 w 741870"/>
                <a:gd name="connsiteY2" fmla="*/ 45283 h 682194"/>
                <a:gd name="connsiteX3" fmla="*/ 481218 w 741870"/>
                <a:gd name="connsiteY3" fmla="*/ 0 h 682194"/>
                <a:gd name="connsiteX4" fmla="*/ 741870 w 741870"/>
                <a:gd name="connsiteY4" fmla="*/ 196781 h 682194"/>
                <a:gd name="connsiteX5" fmla="*/ 430848 w 741870"/>
                <a:gd name="connsiteY5" fmla="*/ 682194 h 682194"/>
                <a:gd name="connsiteX0" fmla="*/ 401387 w 712409"/>
                <a:gd name="connsiteY0" fmla="*/ 710650 h 710650"/>
                <a:gd name="connsiteX1" fmla="*/ 165705 w 712409"/>
                <a:gd name="connsiteY1" fmla="*/ 524902 h 710650"/>
                <a:gd name="connsiteX2" fmla="*/ 0 w 712409"/>
                <a:gd name="connsiteY2" fmla="*/ 0 h 710650"/>
                <a:gd name="connsiteX3" fmla="*/ 451757 w 712409"/>
                <a:gd name="connsiteY3" fmla="*/ 28456 h 710650"/>
                <a:gd name="connsiteX4" fmla="*/ 712409 w 712409"/>
                <a:gd name="connsiteY4" fmla="*/ 225237 h 710650"/>
                <a:gd name="connsiteX5" fmla="*/ 401387 w 712409"/>
                <a:gd name="connsiteY5" fmla="*/ 710650 h 710650"/>
                <a:gd name="connsiteX0" fmla="*/ 430848 w 741870"/>
                <a:gd name="connsiteY0" fmla="*/ 710650 h 710650"/>
                <a:gd name="connsiteX1" fmla="*/ 195166 w 741870"/>
                <a:gd name="connsiteY1" fmla="*/ 524902 h 710650"/>
                <a:gd name="connsiteX2" fmla="*/ 0 w 741870"/>
                <a:gd name="connsiteY2" fmla="*/ 61747 h 710650"/>
                <a:gd name="connsiteX3" fmla="*/ 29461 w 741870"/>
                <a:gd name="connsiteY3" fmla="*/ 0 h 710650"/>
                <a:gd name="connsiteX4" fmla="*/ 481218 w 741870"/>
                <a:gd name="connsiteY4" fmla="*/ 28456 h 710650"/>
                <a:gd name="connsiteX5" fmla="*/ 741870 w 741870"/>
                <a:gd name="connsiteY5" fmla="*/ 225237 h 710650"/>
                <a:gd name="connsiteX6" fmla="*/ 430848 w 741870"/>
                <a:gd name="connsiteY6" fmla="*/ 710650 h 710650"/>
                <a:gd name="connsiteX0" fmla="*/ 430848 w 741870"/>
                <a:gd name="connsiteY0" fmla="*/ 710650 h 710650"/>
                <a:gd name="connsiteX1" fmla="*/ 195166 w 741870"/>
                <a:gd name="connsiteY1" fmla="*/ 524902 h 710650"/>
                <a:gd name="connsiteX2" fmla="*/ 18748 w 741870"/>
                <a:gd name="connsiteY2" fmla="*/ 159083 h 710650"/>
                <a:gd name="connsiteX3" fmla="*/ 0 w 741870"/>
                <a:gd name="connsiteY3" fmla="*/ 61747 h 710650"/>
                <a:gd name="connsiteX4" fmla="*/ 29461 w 741870"/>
                <a:gd name="connsiteY4" fmla="*/ 0 h 710650"/>
                <a:gd name="connsiteX5" fmla="*/ 481218 w 741870"/>
                <a:gd name="connsiteY5" fmla="*/ 28456 h 710650"/>
                <a:gd name="connsiteX6" fmla="*/ 741870 w 741870"/>
                <a:gd name="connsiteY6" fmla="*/ 225237 h 710650"/>
                <a:gd name="connsiteX7" fmla="*/ 430848 w 741870"/>
                <a:gd name="connsiteY7" fmla="*/ 710650 h 710650"/>
                <a:gd name="connsiteX0" fmla="*/ 431696 w 742718"/>
                <a:gd name="connsiteY0" fmla="*/ 710650 h 710650"/>
                <a:gd name="connsiteX1" fmla="*/ 196014 w 742718"/>
                <a:gd name="connsiteY1" fmla="*/ 524902 h 710650"/>
                <a:gd name="connsiteX2" fmla="*/ 19596 w 742718"/>
                <a:gd name="connsiteY2" fmla="*/ 159083 h 710650"/>
                <a:gd name="connsiteX3" fmla="*/ 16917 w 742718"/>
                <a:gd name="connsiteY3" fmla="*/ 105990 h 710650"/>
                <a:gd name="connsiteX4" fmla="*/ 848 w 742718"/>
                <a:gd name="connsiteY4" fmla="*/ 61747 h 710650"/>
                <a:gd name="connsiteX5" fmla="*/ 30309 w 742718"/>
                <a:gd name="connsiteY5" fmla="*/ 0 h 710650"/>
                <a:gd name="connsiteX6" fmla="*/ 482066 w 742718"/>
                <a:gd name="connsiteY6" fmla="*/ 28456 h 710650"/>
                <a:gd name="connsiteX7" fmla="*/ 742718 w 742718"/>
                <a:gd name="connsiteY7" fmla="*/ 225237 h 710650"/>
                <a:gd name="connsiteX8" fmla="*/ 431696 w 742718"/>
                <a:gd name="connsiteY8" fmla="*/ 710650 h 710650"/>
                <a:gd name="connsiteX0" fmla="*/ 430999 w 742021"/>
                <a:gd name="connsiteY0" fmla="*/ 710650 h 710650"/>
                <a:gd name="connsiteX1" fmla="*/ 195317 w 742021"/>
                <a:gd name="connsiteY1" fmla="*/ 524902 h 710650"/>
                <a:gd name="connsiteX2" fmla="*/ 18899 w 742021"/>
                <a:gd name="connsiteY2" fmla="*/ 159083 h 710650"/>
                <a:gd name="connsiteX3" fmla="*/ 115314 w 742021"/>
                <a:gd name="connsiteY3" fmla="*/ 100091 h 710650"/>
                <a:gd name="connsiteX4" fmla="*/ 151 w 742021"/>
                <a:gd name="connsiteY4" fmla="*/ 61747 h 710650"/>
                <a:gd name="connsiteX5" fmla="*/ 29612 w 742021"/>
                <a:gd name="connsiteY5" fmla="*/ 0 h 710650"/>
                <a:gd name="connsiteX6" fmla="*/ 481369 w 742021"/>
                <a:gd name="connsiteY6" fmla="*/ 28456 h 710650"/>
                <a:gd name="connsiteX7" fmla="*/ 742021 w 742021"/>
                <a:gd name="connsiteY7" fmla="*/ 225237 h 710650"/>
                <a:gd name="connsiteX8" fmla="*/ 430999 w 742021"/>
                <a:gd name="connsiteY8" fmla="*/ 710650 h 710650"/>
                <a:gd name="connsiteX0" fmla="*/ 431602 w 742624"/>
                <a:gd name="connsiteY0" fmla="*/ 710650 h 710650"/>
                <a:gd name="connsiteX1" fmla="*/ 195920 w 742624"/>
                <a:gd name="connsiteY1" fmla="*/ 524902 h 710650"/>
                <a:gd name="connsiteX2" fmla="*/ 19502 w 742624"/>
                <a:gd name="connsiteY2" fmla="*/ 159083 h 710650"/>
                <a:gd name="connsiteX3" fmla="*/ 19500 w 742624"/>
                <a:gd name="connsiteY3" fmla="*/ 123687 h 710650"/>
                <a:gd name="connsiteX4" fmla="*/ 754 w 742624"/>
                <a:gd name="connsiteY4" fmla="*/ 61747 h 710650"/>
                <a:gd name="connsiteX5" fmla="*/ 30215 w 742624"/>
                <a:gd name="connsiteY5" fmla="*/ 0 h 710650"/>
                <a:gd name="connsiteX6" fmla="*/ 481972 w 742624"/>
                <a:gd name="connsiteY6" fmla="*/ 28456 h 710650"/>
                <a:gd name="connsiteX7" fmla="*/ 742624 w 742624"/>
                <a:gd name="connsiteY7" fmla="*/ 225237 h 710650"/>
                <a:gd name="connsiteX8" fmla="*/ 431602 w 742624"/>
                <a:gd name="connsiteY8" fmla="*/ 710650 h 710650"/>
                <a:gd name="connsiteX0" fmla="*/ 431602 w 742624"/>
                <a:gd name="connsiteY0" fmla="*/ 710650 h 710650"/>
                <a:gd name="connsiteX1" fmla="*/ 195920 w 742624"/>
                <a:gd name="connsiteY1" fmla="*/ 524902 h 710650"/>
                <a:gd name="connsiteX2" fmla="*/ 81101 w 742624"/>
                <a:gd name="connsiteY2" fmla="*/ 318358 h 710650"/>
                <a:gd name="connsiteX3" fmla="*/ 19500 w 742624"/>
                <a:gd name="connsiteY3" fmla="*/ 123687 h 710650"/>
                <a:gd name="connsiteX4" fmla="*/ 754 w 742624"/>
                <a:gd name="connsiteY4" fmla="*/ 61747 h 710650"/>
                <a:gd name="connsiteX5" fmla="*/ 30215 w 742624"/>
                <a:gd name="connsiteY5" fmla="*/ 0 h 710650"/>
                <a:gd name="connsiteX6" fmla="*/ 481972 w 742624"/>
                <a:gd name="connsiteY6" fmla="*/ 28456 h 710650"/>
                <a:gd name="connsiteX7" fmla="*/ 742624 w 742624"/>
                <a:gd name="connsiteY7" fmla="*/ 225237 h 710650"/>
                <a:gd name="connsiteX8" fmla="*/ 431602 w 742624"/>
                <a:gd name="connsiteY8" fmla="*/ 710650 h 710650"/>
                <a:gd name="connsiteX0" fmla="*/ 431602 w 742624"/>
                <a:gd name="connsiteY0" fmla="*/ 710650 h 710650"/>
                <a:gd name="connsiteX1" fmla="*/ 195920 w 742624"/>
                <a:gd name="connsiteY1" fmla="*/ 524902 h 710650"/>
                <a:gd name="connsiteX2" fmla="*/ 81101 w 742624"/>
                <a:gd name="connsiteY2" fmla="*/ 318358 h 710650"/>
                <a:gd name="connsiteX3" fmla="*/ 19500 w 742624"/>
                <a:gd name="connsiteY3" fmla="*/ 123687 h 710650"/>
                <a:gd name="connsiteX4" fmla="*/ 754 w 742624"/>
                <a:gd name="connsiteY4" fmla="*/ 61747 h 710650"/>
                <a:gd name="connsiteX5" fmla="*/ 30215 w 742624"/>
                <a:gd name="connsiteY5" fmla="*/ 0 h 710650"/>
                <a:gd name="connsiteX6" fmla="*/ 373028 w 742624"/>
                <a:gd name="connsiteY6" fmla="*/ 64697 h 710650"/>
                <a:gd name="connsiteX7" fmla="*/ 481972 w 742624"/>
                <a:gd name="connsiteY7" fmla="*/ 28456 h 710650"/>
                <a:gd name="connsiteX8" fmla="*/ 742624 w 742624"/>
                <a:gd name="connsiteY8" fmla="*/ 225237 h 710650"/>
                <a:gd name="connsiteX9" fmla="*/ 431602 w 742624"/>
                <a:gd name="connsiteY9" fmla="*/ 710650 h 710650"/>
                <a:gd name="connsiteX0" fmla="*/ 431602 w 742624"/>
                <a:gd name="connsiteY0" fmla="*/ 710650 h 710650"/>
                <a:gd name="connsiteX1" fmla="*/ 195920 w 742624"/>
                <a:gd name="connsiteY1" fmla="*/ 524902 h 710650"/>
                <a:gd name="connsiteX2" fmla="*/ 81101 w 742624"/>
                <a:gd name="connsiteY2" fmla="*/ 318358 h 710650"/>
                <a:gd name="connsiteX3" fmla="*/ 19500 w 742624"/>
                <a:gd name="connsiteY3" fmla="*/ 123687 h 710650"/>
                <a:gd name="connsiteX4" fmla="*/ 754 w 742624"/>
                <a:gd name="connsiteY4" fmla="*/ 61747 h 710650"/>
                <a:gd name="connsiteX5" fmla="*/ 30215 w 742624"/>
                <a:gd name="connsiteY5" fmla="*/ 0 h 710650"/>
                <a:gd name="connsiteX6" fmla="*/ 373028 w 742624"/>
                <a:gd name="connsiteY6" fmla="*/ 64697 h 710650"/>
                <a:gd name="connsiteX7" fmla="*/ 423913 w 742624"/>
                <a:gd name="connsiteY7" fmla="*/ 20454 h 710650"/>
                <a:gd name="connsiteX8" fmla="*/ 481972 w 742624"/>
                <a:gd name="connsiteY8" fmla="*/ 28456 h 710650"/>
                <a:gd name="connsiteX9" fmla="*/ 742624 w 742624"/>
                <a:gd name="connsiteY9" fmla="*/ 225237 h 710650"/>
                <a:gd name="connsiteX10" fmla="*/ 431602 w 742624"/>
                <a:gd name="connsiteY10" fmla="*/ 710650 h 710650"/>
                <a:gd name="connsiteX0" fmla="*/ 431602 w 742624"/>
                <a:gd name="connsiteY0" fmla="*/ 710650 h 710650"/>
                <a:gd name="connsiteX1" fmla="*/ 195920 w 742624"/>
                <a:gd name="connsiteY1" fmla="*/ 524902 h 710650"/>
                <a:gd name="connsiteX2" fmla="*/ 131987 w 742624"/>
                <a:gd name="connsiteY2" fmla="*/ 392096 h 710650"/>
                <a:gd name="connsiteX3" fmla="*/ 81101 w 742624"/>
                <a:gd name="connsiteY3" fmla="*/ 318358 h 710650"/>
                <a:gd name="connsiteX4" fmla="*/ 19500 w 742624"/>
                <a:gd name="connsiteY4" fmla="*/ 123687 h 710650"/>
                <a:gd name="connsiteX5" fmla="*/ 754 w 742624"/>
                <a:gd name="connsiteY5" fmla="*/ 61747 h 710650"/>
                <a:gd name="connsiteX6" fmla="*/ 30215 w 742624"/>
                <a:gd name="connsiteY6" fmla="*/ 0 h 710650"/>
                <a:gd name="connsiteX7" fmla="*/ 373028 w 742624"/>
                <a:gd name="connsiteY7" fmla="*/ 64697 h 710650"/>
                <a:gd name="connsiteX8" fmla="*/ 423913 w 742624"/>
                <a:gd name="connsiteY8" fmla="*/ 20454 h 710650"/>
                <a:gd name="connsiteX9" fmla="*/ 481972 w 742624"/>
                <a:gd name="connsiteY9" fmla="*/ 28456 h 710650"/>
                <a:gd name="connsiteX10" fmla="*/ 742624 w 742624"/>
                <a:gd name="connsiteY10" fmla="*/ 225237 h 710650"/>
                <a:gd name="connsiteX11" fmla="*/ 431602 w 742624"/>
                <a:gd name="connsiteY11" fmla="*/ 710650 h 710650"/>
                <a:gd name="connsiteX0" fmla="*/ 431602 w 742624"/>
                <a:gd name="connsiteY0" fmla="*/ 710650 h 710650"/>
                <a:gd name="connsiteX1" fmla="*/ 195920 w 742624"/>
                <a:gd name="connsiteY1" fmla="*/ 524902 h 710650"/>
                <a:gd name="connsiteX2" fmla="*/ 134664 w 742624"/>
                <a:gd name="connsiteY2" fmla="*/ 433391 h 710650"/>
                <a:gd name="connsiteX3" fmla="*/ 131987 w 742624"/>
                <a:gd name="connsiteY3" fmla="*/ 392096 h 710650"/>
                <a:gd name="connsiteX4" fmla="*/ 81101 w 742624"/>
                <a:gd name="connsiteY4" fmla="*/ 318358 h 710650"/>
                <a:gd name="connsiteX5" fmla="*/ 19500 w 742624"/>
                <a:gd name="connsiteY5" fmla="*/ 123687 h 710650"/>
                <a:gd name="connsiteX6" fmla="*/ 754 w 742624"/>
                <a:gd name="connsiteY6" fmla="*/ 61747 h 710650"/>
                <a:gd name="connsiteX7" fmla="*/ 30215 w 742624"/>
                <a:gd name="connsiteY7" fmla="*/ 0 h 710650"/>
                <a:gd name="connsiteX8" fmla="*/ 373028 w 742624"/>
                <a:gd name="connsiteY8" fmla="*/ 64697 h 710650"/>
                <a:gd name="connsiteX9" fmla="*/ 423913 w 742624"/>
                <a:gd name="connsiteY9" fmla="*/ 20454 h 710650"/>
                <a:gd name="connsiteX10" fmla="*/ 481972 w 742624"/>
                <a:gd name="connsiteY10" fmla="*/ 28456 h 710650"/>
                <a:gd name="connsiteX11" fmla="*/ 742624 w 742624"/>
                <a:gd name="connsiteY11" fmla="*/ 225237 h 710650"/>
                <a:gd name="connsiteX12" fmla="*/ 431602 w 742624"/>
                <a:gd name="connsiteY12" fmla="*/ 710650 h 710650"/>
                <a:gd name="connsiteX0" fmla="*/ 431726 w 742748"/>
                <a:gd name="connsiteY0" fmla="*/ 710650 h 710650"/>
                <a:gd name="connsiteX1" fmla="*/ 196044 w 742748"/>
                <a:gd name="connsiteY1" fmla="*/ 524902 h 710650"/>
                <a:gd name="connsiteX2" fmla="*/ 134788 w 742748"/>
                <a:gd name="connsiteY2" fmla="*/ 433391 h 710650"/>
                <a:gd name="connsiteX3" fmla="*/ 132111 w 742748"/>
                <a:gd name="connsiteY3" fmla="*/ 392096 h 710650"/>
                <a:gd name="connsiteX4" fmla="*/ 81225 w 742748"/>
                <a:gd name="connsiteY4" fmla="*/ 318358 h 710650"/>
                <a:gd name="connsiteX5" fmla="*/ 16946 w 742748"/>
                <a:gd name="connsiteY5" fmla="*/ 147285 h 710650"/>
                <a:gd name="connsiteX6" fmla="*/ 19624 w 742748"/>
                <a:gd name="connsiteY6" fmla="*/ 123687 h 710650"/>
                <a:gd name="connsiteX7" fmla="*/ 878 w 742748"/>
                <a:gd name="connsiteY7" fmla="*/ 61747 h 710650"/>
                <a:gd name="connsiteX8" fmla="*/ 30339 w 742748"/>
                <a:gd name="connsiteY8" fmla="*/ 0 h 710650"/>
                <a:gd name="connsiteX9" fmla="*/ 373152 w 742748"/>
                <a:gd name="connsiteY9" fmla="*/ 64697 h 710650"/>
                <a:gd name="connsiteX10" fmla="*/ 424037 w 742748"/>
                <a:gd name="connsiteY10" fmla="*/ 20454 h 710650"/>
                <a:gd name="connsiteX11" fmla="*/ 482096 w 742748"/>
                <a:gd name="connsiteY11" fmla="*/ 28456 h 710650"/>
                <a:gd name="connsiteX12" fmla="*/ 742748 w 742748"/>
                <a:gd name="connsiteY12" fmla="*/ 225237 h 710650"/>
                <a:gd name="connsiteX13" fmla="*/ 431726 w 742748"/>
                <a:gd name="connsiteY13" fmla="*/ 710650 h 71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2748" h="710650">
                  <a:moveTo>
                    <a:pt x="431726" y="710650"/>
                  </a:moveTo>
                  <a:lnTo>
                    <a:pt x="196044" y="524902"/>
                  </a:lnTo>
                  <a:cubicBezTo>
                    <a:pt x="149679" y="483608"/>
                    <a:pt x="145444" y="455525"/>
                    <a:pt x="134788" y="433391"/>
                  </a:cubicBezTo>
                  <a:cubicBezTo>
                    <a:pt x="124132" y="411257"/>
                    <a:pt x="144163" y="416184"/>
                    <a:pt x="132111" y="392096"/>
                  </a:cubicBezTo>
                  <a:cubicBezTo>
                    <a:pt x="120059" y="368008"/>
                    <a:pt x="96402" y="351786"/>
                    <a:pt x="81225" y="318358"/>
                  </a:cubicBezTo>
                  <a:cubicBezTo>
                    <a:pt x="66048" y="284930"/>
                    <a:pt x="27213" y="179730"/>
                    <a:pt x="16946" y="147285"/>
                  </a:cubicBezTo>
                  <a:cubicBezTo>
                    <a:pt x="6679" y="114840"/>
                    <a:pt x="26319" y="145317"/>
                    <a:pt x="19624" y="123687"/>
                  </a:cubicBezTo>
                  <a:cubicBezTo>
                    <a:pt x="12929" y="102057"/>
                    <a:pt x="-4032" y="78920"/>
                    <a:pt x="878" y="61747"/>
                  </a:cubicBezTo>
                  <a:lnTo>
                    <a:pt x="30339" y="0"/>
                  </a:lnTo>
                  <a:cubicBezTo>
                    <a:pt x="117827" y="4851"/>
                    <a:pt x="285664" y="59846"/>
                    <a:pt x="373152" y="64697"/>
                  </a:cubicBezTo>
                  <a:cubicBezTo>
                    <a:pt x="391899" y="59781"/>
                    <a:pt x="405290" y="25370"/>
                    <a:pt x="424037" y="20454"/>
                  </a:cubicBezTo>
                  <a:lnTo>
                    <a:pt x="482096" y="28456"/>
                  </a:lnTo>
                  <a:lnTo>
                    <a:pt x="742748" y="225237"/>
                  </a:lnTo>
                  <a:lnTo>
                    <a:pt x="431726" y="710650"/>
                  </a:lnTo>
                  <a:close/>
                </a:path>
              </a:pathLst>
            </a:custGeom>
            <a:solidFill>
              <a:srgbClr val="FF6600">
                <a:alpha val="63136"/>
              </a:srgbClr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Arial" panose="020B0604020202020204" pitchFamily="34" charset="0"/>
              </a:endParaRPr>
            </a:p>
          </p:txBody>
        </p:sp>
      </p:grpSp>
      <p:sp>
        <p:nvSpPr>
          <p:cNvPr id="98312" name="Text Box 23"/>
          <p:cNvSpPr txBox="1">
            <a:spLocks noChangeArrowheads="1"/>
          </p:cNvSpPr>
          <p:nvPr/>
        </p:nvSpPr>
        <p:spPr bwMode="auto">
          <a:xfrm rot="-3539908">
            <a:off x="3854451" y="1662112"/>
            <a:ext cx="3159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8313" name="Text Box 27"/>
          <p:cNvSpPr txBox="1">
            <a:spLocks noChangeArrowheads="1"/>
          </p:cNvSpPr>
          <p:nvPr/>
        </p:nvSpPr>
        <p:spPr bwMode="auto">
          <a:xfrm rot="-3264318">
            <a:off x="419894" y="2110581"/>
            <a:ext cx="2814638" cy="5492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Observed solar r-abundance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distribution</a:t>
            </a:r>
          </a:p>
        </p:txBody>
      </p:sp>
      <p:sp>
        <p:nvSpPr>
          <p:cNvPr id="98314" name="テキスト ボックス 4"/>
          <p:cNvSpPr txBox="1">
            <a:spLocks noChangeArrowheads="1"/>
          </p:cNvSpPr>
          <p:nvPr/>
        </p:nvSpPr>
        <p:spPr bwMode="auto">
          <a:xfrm>
            <a:off x="5159375" y="1068388"/>
            <a:ext cx="3581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H. Grawe et al., Rept. Prog. Phys. 70 (2007)1525.</a:t>
            </a:r>
          </a:p>
        </p:txBody>
      </p:sp>
      <p:grpSp>
        <p:nvGrpSpPr>
          <p:cNvPr id="11" name="グループ化 10"/>
          <p:cNvGrpSpPr>
            <a:grpSpLocks/>
          </p:cNvGrpSpPr>
          <p:nvPr/>
        </p:nvGrpSpPr>
        <p:grpSpPr bwMode="auto">
          <a:xfrm>
            <a:off x="5118100" y="3379788"/>
            <a:ext cx="2874963" cy="722312"/>
            <a:chOff x="5118100" y="3416300"/>
            <a:chExt cx="2875133" cy="722313"/>
          </a:xfrm>
        </p:grpSpPr>
        <p:sp>
          <p:nvSpPr>
            <p:cNvPr id="98333" name="テキスト ボックス 6"/>
            <p:cNvSpPr txBox="1">
              <a:spLocks noChangeArrowheads="1"/>
            </p:cNvSpPr>
            <p:nvPr/>
          </p:nvSpPr>
          <p:spPr bwMode="auto">
            <a:xfrm>
              <a:off x="5338776" y="3708400"/>
              <a:ext cx="2654457" cy="366713"/>
            </a:xfrm>
            <a:prstGeom prst="rect">
              <a:avLst/>
            </a:prstGeom>
            <a:solidFill>
              <a:srgbClr val="FFFFFF">
                <a:alpha val="5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1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N </a:t>
              </a:r>
              <a:r>
                <a:rPr kumimoji="1" lang="en-US" altLang="ja-JP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= 126 (Waiting point)</a:t>
              </a:r>
            </a:p>
          </p:txBody>
        </p:sp>
        <p:sp>
          <p:nvSpPr>
            <p:cNvPr id="98334" name="円/楕円 3"/>
            <p:cNvSpPr>
              <a:spLocks noChangeArrowheads="1"/>
            </p:cNvSpPr>
            <p:nvPr/>
          </p:nvSpPr>
          <p:spPr bwMode="auto">
            <a:xfrm>
              <a:off x="5118100" y="3416300"/>
              <a:ext cx="220676" cy="722313"/>
            </a:xfrm>
            <a:prstGeom prst="ellipse">
              <a:avLst/>
            </a:prstGeom>
            <a:noFill/>
            <a:ln w="25400" algn="ctr">
              <a:solidFill>
                <a:srgbClr val="1F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</p:grpSp>
      <p:sp>
        <p:nvSpPr>
          <p:cNvPr id="98316" name="テキスト ボックス 2"/>
          <p:cNvSpPr txBox="1">
            <a:spLocks noChangeArrowheads="1"/>
          </p:cNvSpPr>
          <p:nvPr/>
        </p:nvSpPr>
        <p:spPr bwMode="auto">
          <a:xfrm>
            <a:off x="603250" y="5292725"/>
            <a:ext cx="2174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Fe</a:t>
            </a:r>
            <a:endParaRPr kumimoji="1" lang="ja-JP" altLang="en-US" sz="18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842963" y="5430838"/>
            <a:ext cx="263525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グループ化 8"/>
          <p:cNvGrpSpPr>
            <a:grpSpLocks/>
          </p:cNvGrpSpPr>
          <p:nvPr/>
        </p:nvGrpSpPr>
        <p:grpSpPr bwMode="auto">
          <a:xfrm>
            <a:off x="1603375" y="2851150"/>
            <a:ext cx="906463" cy="1158875"/>
            <a:chOff x="1603375" y="2887628"/>
            <a:chExt cx="906464" cy="1158116"/>
          </a:xfrm>
        </p:grpSpPr>
        <p:sp>
          <p:nvSpPr>
            <p:cNvPr id="98331" name="Text Box 5"/>
            <p:cNvSpPr txBox="1">
              <a:spLocks noChangeArrowheads="1"/>
            </p:cNvSpPr>
            <p:nvPr/>
          </p:nvSpPr>
          <p:spPr bwMode="auto">
            <a:xfrm rot="-3171925">
              <a:off x="1330604" y="3160399"/>
              <a:ext cx="850343" cy="304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2nd peak</a:t>
              </a:r>
            </a:p>
          </p:txBody>
        </p:sp>
        <p:sp>
          <p:nvSpPr>
            <p:cNvPr id="24" name="フリーフォーム 23"/>
            <p:cNvSpPr>
              <a:spLocks noChangeArrowheads="1"/>
            </p:cNvSpPr>
            <p:nvPr/>
          </p:nvSpPr>
          <p:spPr bwMode="auto">
            <a:xfrm>
              <a:off x="1727200" y="3392122"/>
              <a:ext cx="782639" cy="653622"/>
            </a:xfrm>
            <a:custGeom>
              <a:avLst/>
              <a:gdLst>
                <a:gd name="T0" fmla="*/ 465703 w 787400"/>
                <a:gd name="T1" fmla="*/ 665122 h 664633"/>
                <a:gd name="T2" fmla="*/ 203216 w 787400"/>
                <a:gd name="T3" fmla="*/ 499901 h 664633"/>
                <a:gd name="T4" fmla="*/ 135477 w 787400"/>
                <a:gd name="T5" fmla="*/ 423644 h 664633"/>
                <a:gd name="T6" fmla="*/ 135477 w 787400"/>
                <a:gd name="T7" fmla="*/ 385516 h 664633"/>
                <a:gd name="T8" fmla="*/ 71972 w 787400"/>
                <a:gd name="T9" fmla="*/ 292315 h 664633"/>
                <a:gd name="T10" fmla="*/ 71972 w 787400"/>
                <a:gd name="T11" fmla="*/ 258423 h 664633"/>
                <a:gd name="T12" fmla="*/ 16934 w 787400"/>
                <a:gd name="T13" fmla="*/ 148275 h 664633"/>
                <a:gd name="T14" fmla="*/ 16934 w 787400"/>
                <a:gd name="T15" fmla="*/ 105911 h 664633"/>
                <a:gd name="T16" fmla="*/ 0 w 787400"/>
                <a:gd name="T17" fmla="*/ 72019 h 664633"/>
                <a:gd name="T18" fmla="*/ 29635 w 787400"/>
                <a:gd name="T19" fmla="*/ 0 h 664633"/>
                <a:gd name="T20" fmla="*/ 71972 w 787400"/>
                <a:gd name="T21" fmla="*/ 0 h 664633"/>
                <a:gd name="T22" fmla="*/ 198982 w 787400"/>
                <a:gd name="T23" fmla="*/ 16945 h 664633"/>
                <a:gd name="T24" fmla="*/ 304824 w 787400"/>
                <a:gd name="T25" fmla="*/ 46600 h 664633"/>
                <a:gd name="T26" fmla="*/ 338693 w 787400"/>
                <a:gd name="T27" fmla="*/ 63547 h 664633"/>
                <a:gd name="T28" fmla="*/ 393731 w 787400"/>
                <a:gd name="T29" fmla="*/ 63547 h 664633"/>
                <a:gd name="T30" fmla="*/ 448768 w 787400"/>
                <a:gd name="T31" fmla="*/ 25419 h 664633"/>
                <a:gd name="T32" fmla="*/ 508040 w 787400"/>
                <a:gd name="T33" fmla="*/ 29655 h 664633"/>
                <a:gd name="T34" fmla="*/ 787462 w 787400"/>
                <a:gd name="T35" fmla="*/ 211822 h 664633"/>
                <a:gd name="T36" fmla="*/ 465703 w 787400"/>
                <a:gd name="T37" fmla="*/ 665122 h 6646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87400"/>
                <a:gd name="T58" fmla="*/ 0 h 664633"/>
                <a:gd name="T59" fmla="*/ 787400 w 787400"/>
                <a:gd name="T60" fmla="*/ 664633 h 664633"/>
                <a:gd name="connsiteX0" fmla="*/ 465666 w 787400"/>
                <a:gd name="connsiteY0" fmla="*/ 664633 h 664633"/>
                <a:gd name="connsiteX1" fmla="*/ 203200 w 787400"/>
                <a:gd name="connsiteY1" fmla="*/ 499533 h 664633"/>
                <a:gd name="connsiteX2" fmla="*/ 135466 w 787400"/>
                <a:gd name="connsiteY2" fmla="*/ 423333 h 664633"/>
                <a:gd name="connsiteX3" fmla="*/ 135466 w 787400"/>
                <a:gd name="connsiteY3" fmla="*/ 385233 h 664633"/>
                <a:gd name="connsiteX4" fmla="*/ 71966 w 787400"/>
                <a:gd name="connsiteY4" fmla="*/ 292100 h 664633"/>
                <a:gd name="connsiteX5" fmla="*/ 71966 w 787400"/>
                <a:gd name="connsiteY5" fmla="*/ 258233 h 664633"/>
                <a:gd name="connsiteX6" fmla="*/ 16933 w 787400"/>
                <a:gd name="connsiteY6" fmla="*/ 148166 h 664633"/>
                <a:gd name="connsiteX7" fmla="*/ 16933 w 787400"/>
                <a:gd name="connsiteY7" fmla="*/ 105833 h 664633"/>
                <a:gd name="connsiteX8" fmla="*/ 0 w 787400"/>
                <a:gd name="connsiteY8" fmla="*/ 71966 h 664633"/>
                <a:gd name="connsiteX9" fmla="*/ 43024 w 787400"/>
                <a:gd name="connsiteY9" fmla="*/ 8849 h 664633"/>
                <a:gd name="connsiteX10" fmla="*/ 71966 w 787400"/>
                <a:gd name="connsiteY10" fmla="*/ 0 h 664633"/>
                <a:gd name="connsiteX11" fmla="*/ 198966 w 787400"/>
                <a:gd name="connsiteY11" fmla="*/ 16933 h 664633"/>
                <a:gd name="connsiteX12" fmla="*/ 304800 w 787400"/>
                <a:gd name="connsiteY12" fmla="*/ 46566 h 664633"/>
                <a:gd name="connsiteX13" fmla="*/ 338666 w 787400"/>
                <a:gd name="connsiteY13" fmla="*/ 63500 h 664633"/>
                <a:gd name="connsiteX14" fmla="*/ 393700 w 787400"/>
                <a:gd name="connsiteY14" fmla="*/ 63500 h 664633"/>
                <a:gd name="connsiteX15" fmla="*/ 448733 w 787400"/>
                <a:gd name="connsiteY15" fmla="*/ 25400 h 664633"/>
                <a:gd name="connsiteX16" fmla="*/ 508000 w 787400"/>
                <a:gd name="connsiteY16" fmla="*/ 29633 h 664633"/>
                <a:gd name="connsiteX17" fmla="*/ 787400 w 787400"/>
                <a:gd name="connsiteY17" fmla="*/ 211666 h 664633"/>
                <a:gd name="connsiteX18" fmla="*/ 465666 w 787400"/>
                <a:gd name="connsiteY18" fmla="*/ 664633 h 664633"/>
                <a:gd name="connsiteX0" fmla="*/ 448733 w 770467"/>
                <a:gd name="connsiteY0" fmla="*/ 664633 h 664633"/>
                <a:gd name="connsiteX1" fmla="*/ 186267 w 770467"/>
                <a:gd name="connsiteY1" fmla="*/ 499533 h 664633"/>
                <a:gd name="connsiteX2" fmla="*/ 118533 w 770467"/>
                <a:gd name="connsiteY2" fmla="*/ 423333 h 664633"/>
                <a:gd name="connsiteX3" fmla="*/ 118533 w 770467"/>
                <a:gd name="connsiteY3" fmla="*/ 385233 h 664633"/>
                <a:gd name="connsiteX4" fmla="*/ 55033 w 770467"/>
                <a:gd name="connsiteY4" fmla="*/ 292100 h 664633"/>
                <a:gd name="connsiteX5" fmla="*/ 55033 w 770467"/>
                <a:gd name="connsiteY5" fmla="*/ 258233 h 664633"/>
                <a:gd name="connsiteX6" fmla="*/ 0 w 770467"/>
                <a:gd name="connsiteY6" fmla="*/ 148166 h 664633"/>
                <a:gd name="connsiteX7" fmla="*/ 0 w 770467"/>
                <a:gd name="connsiteY7" fmla="*/ 105833 h 664633"/>
                <a:gd name="connsiteX8" fmla="*/ 12528 w 770467"/>
                <a:gd name="connsiteY8" fmla="*/ 71966 h 664633"/>
                <a:gd name="connsiteX9" fmla="*/ 26091 w 770467"/>
                <a:gd name="connsiteY9" fmla="*/ 8849 h 664633"/>
                <a:gd name="connsiteX10" fmla="*/ 55033 w 770467"/>
                <a:gd name="connsiteY10" fmla="*/ 0 h 664633"/>
                <a:gd name="connsiteX11" fmla="*/ 182033 w 770467"/>
                <a:gd name="connsiteY11" fmla="*/ 16933 h 664633"/>
                <a:gd name="connsiteX12" fmla="*/ 287867 w 770467"/>
                <a:gd name="connsiteY12" fmla="*/ 46566 h 664633"/>
                <a:gd name="connsiteX13" fmla="*/ 321733 w 770467"/>
                <a:gd name="connsiteY13" fmla="*/ 63500 h 664633"/>
                <a:gd name="connsiteX14" fmla="*/ 376767 w 770467"/>
                <a:gd name="connsiteY14" fmla="*/ 63500 h 664633"/>
                <a:gd name="connsiteX15" fmla="*/ 431800 w 770467"/>
                <a:gd name="connsiteY15" fmla="*/ 25400 h 664633"/>
                <a:gd name="connsiteX16" fmla="*/ 491067 w 770467"/>
                <a:gd name="connsiteY16" fmla="*/ 29633 h 664633"/>
                <a:gd name="connsiteX17" fmla="*/ 770467 w 770467"/>
                <a:gd name="connsiteY17" fmla="*/ 211666 h 664633"/>
                <a:gd name="connsiteX18" fmla="*/ 448733 w 770467"/>
                <a:gd name="connsiteY18" fmla="*/ 664633 h 664633"/>
                <a:gd name="connsiteX0" fmla="*/ 448733 w 770467"/>
                <a:gd name="connsiteY0" fmla="*/ 664633 h 664633"/>
                <a:gd name="connsiteX1" fmla="*/ 186267 w 770467"/>
                <a:gd name="connsiteY1" fmla="*/ 499533 h 664633"/>
                <a:gd name="connsiteX2" fmla="*/ 118533 w 770467"/>
                <a:gd name="connsiteY2" fmla="*/ 423333 h 664633"/>
                <a:gd name="connsiteX3" fmla="*/ 118533 w 770467"/>
                <a:gd name="connsiteY3" fmla="*/ 385233 h 664633"/>
                <a:gd name="connsiteX4" fmla="*/ 55033 w 770467"/>
                <a:gd name="connsiteY4" fmla="*/ 292100 h 664633"/>
                <a:gd name="connsiteX5" fmla="*/ 55033 w 770467"/>
                <a:gd name="connsiteY5" fmla="*/ 258233 h 664633"/>
                <a:gd name="connsiteX6" fmla="*/ 0 w 770467"/>
                <a:gd name="connsiteY6" fmla="*/ 148166 h 664633"/>
                <a:gd name="connsiteX7" fmla="*/ 32139 w 770467"/>
                <a:gd name="connsiteY7" fmla="*/ 99935 h 664633"/>
                <a:gd name="connsiteX8" fmla="*/ 12528 w 770467"/>
                <a:gd name="connsiteY8" fmla="*/ 71966 h 664633"/>
                <a:gd name="connsiteX9" fmla="*/ 26091 w 770467"/>
                <a:gd name="connsiteY9" fmla="*/ 8849 h 664633"/>
                <a:gd name="connsiteX10" fmla="*/ 55033 w 770467"/>
                <a:gd name="connsiteY10" fmla="*/ 0 h 664633"/>
                <a:gd name="connsiteX11" fmla="*/ 182033 w 770467"/>
                <a:gd name="connsiteY11" fmla="*/ 16933 h 664633"/>
                <a:gd name="connsiteX12" fmla="*/ 287867 w 770467"/>
                <a:gd name="connsiteY12" fmla="*/ 46566 h 664633"/>
                <a:gd name="connsiteX13" fmla="*/ 321733 w 770467"/>
                <a:gd name="connsiteY13" fmla="*/ 63500 h 664633"/>
                <a:gd name="connsiteX14" fmla="*/ 376767 w 770467"/>
                <a:gd name="connsiteY14" fmla="*/ 63500 h 664633"/>
                <a:gd name="connsiteX15" fmla="*/ 431800 w 770467"/>
                <a:gd name="connsiteY15" fmla="*/ 25400 h 664633"/>
                <a:gd name="connsiteX16" fmla="*/ 491067 w 770467"/>
                <a:gd name="connsiteY16" fmla="*/ 29633 h 664633"/>
                <a:gd name="connsiteX17" fmla="*/ 770467 w 770467"/>
                <a:gd name="connsiteY17" fmla="*/ 211666 h 664633"/>
                <a:gd name="connsiteX18" fmla="*/ 448733 w 770467"/>
                <a:gd name="connsiteY18" fmla="*/ 664633 h 664633"/>
                <a:gd name="connsiteX0" fmla="*/ 436205 w 757939"/>
                <a:gd name="connsiteY0" fmla="*/ 664633 h 664633"/>
                <a:gd name="connsiteX1" fmla="*/ 173739 w 757939"/>
                <a:gd name="connsiteY1" fmla="*/ 499533 h 664633"/>
                <a:gd name="connsiteX2" fmla="*/ 106005 w 757939"/>
                <a:gd name="connsiteY2" fmla="*/ 423333 h 664633"/>
                <a:gd name="connsiteX3" fmla="*/ 106005 w 757939"/>
                <a:gd name="connsiteY3" fmla="*/ 385233 h 664633"/>
                <a:gd name="connsiteX4" fmla="*/ 42505 w 757939"/>
                <a:gd name="connsiteY4" fmla="*/ 292100 h 664633"/>
                <a:gd name="connsiteX5" fmla="*/ 42505 w 757939"/>
                <a:gd name="connsiteY5" fmla="*/ 258233 h 664633"/>
                <a:gd name="connsiteX6" fmla="*/ 14254 w 757939"/>
                <a:gd name="connsiteY6" fmla="*/ 148166 h 664633"/>
                <a:gd name="connsiteX7" fmla="*/ 19611 w 757939"/>
                <a:gd name="connsiteY7" fmla="*/ 99935 h 664633"/>
                <a:gd name="connsiteX8" fmla="*/ 0 w 757939"/>
                <a:gd name="connsiteY8" fmla="*/ 71966 h 664633"/>
                <a:gd name="connsiteX9" fmla="*/ 13563 w 757939"/>
                <a:gd name="connsiteY9" fmla="*/ 8849 h 664633"/>
                <a:gd name="connsiteX10" fmla="*/ 42505 w 757939"/>
                <a:gd name="connsiteY10" fmla="*/ 0 h 664633"/>
                <a:gd name="connsiteX11" fmla="*/ 169505 w 757939"/>
                <a:gd name="connsiteY11" fmla="*/ 16933 h 664633"/>
                <a:gd name="connsiteX12" fmla="*/ 275339 w 757939"/>
                <a:gd name="connsiteY12" fmla="*/ 46566 h 664633"/>
                <a:gd name="connsiteX13" fmla="*/ 309205 w 757939"/>
                <a:gd name="connsiteY13" fmla="*/ 63500 h 664633"/>
                <a:gd name="connsiteX14" fmla="*/ 364239 w 757939"/>
                <a:gd name="connsiteY14" fmla="*/ 63500 h 664633"/>
                <a:gd name="connsiteX15" fmla="*/ 419272 w 757939"/>
                <a:gd name="connsiteY15" fmla="*/ 25400 h 664633"/>
                <a:gd name="connsiteX16" fmla="*/ 478539 w 757939"/>
                <a:gd name="connsiteY16" fmla="*/ 29633 h 664633"/>
                <a:gd name="connsiteX17" fmla="*/ 757939 w 757939"/>
                <a:gd name="connsiteY17" fmla="*/ 211666 h 664633"/>
                <a:gd name="connsiteX18" fmla="*/ 436205 w 757939"/>
                <a:gd name="connsiteY18" fmla="*/ 664633 h 664633"/>
                <a:gd name="connsiteX0" fmla="*/ 436205 w 757939"/>
                <a:gd name="connsiteY0" fmla="*/ 664633 h 664633"/>
                <a:gd name="connsiteX1" fmla="*/ 173739 w 757939"/>
                <a:gd name="connsiteY1" fmla="*/ 499533 h 664633"/>
                <a:gd name="connsiteX2" fmla="*/ 106005 w 757939"/>
                <a:gd name="connsiteY2" fmla="*/ 423333 h 664633"/>
                <a:gd name="connsiteX3" fmla="*/ 106005 w 757939"/>
                <a:gd name="connsiteY3" fmla="*/ 385233 h 664633"/>
                <a:gd name="connsiteX4" fmla="*/ 42505 w 757939"/>
                <a:gd name="connsiteY4" fmla="*/ 292100 h 664633"/>
                <a:gd name="connsiteX5" fmla="*/ 55896 w 757939"/>
                <a:gd name="connsiteY5" fmla="*/ 243486 h 664633"/>
                <a:gd name="connsiteX6" fmla="*/ 14254 w 757939"/>
                <a:gd name="connsiteY6" fmla="*/ 148166 h 664633"/>
                <a:gd name="connsiteX7" fmla="*/ 19611 w 757939"/>
                <a:gd name="connsiteY7" fmla="*/ 99935 h 664633"/>
                <a:gd name="connsiteX8" fmla="*/ 0 w 757939"/>
                <a:gd name="connsiteY8" fmla="*/ 71966 h 664633"/>
                <a:gd name="connsiteX9" fmla="*/ 13563 w 757939"/>
                <a:gd name="connsiteY9" fmla="*/ 8849 h 664633"/>
                <a:gd name="connsiteX10" fmla="*/ 42505 w 757939"/>
                <a:gd name="connsiteY10" fmla="*/ 0 h 664633"/>
                <a:gd name="connsiteX11" fmla="*/ 169505 w 757939"/>
                <a:gd name="connsiteY11" fmla="*/ 16933 h 664633"/>
                <a:gd name="connsiteX12" fmla="*/ 275339 w 757939"/>
                <a:gd name="connsiteY12" fmla="*/ 46566 h 664633"/>
                <a:gd name="connsiteX13" fmla="*/ 309205 w 757939"/>
                <a:gd name="connsiteY13" fmla="*/ 63500 h 664633"/>
                <a:gd name="connsiteX14" fmla="*/ 364239 w 757939"/>
                <a:gd name="connsiteY14" fmla="*/ 63500 h 664633"/>
                <a:gd name="connsiteX15" fmla="*/ 419272 w 757939"/>
                <a:gd name="connsiteY15" fmla="*/ 25400 h 664633"/>
                <a:gd name="connsiteX16" fmla="*/ 478539 w 757939"/>
                <a:gd name="connsiteY16" fmla="*/ 29633 h 664633"/>
                <a:gd name="connsiteX17" fmla="*/ 757939 w 757939"/>
                <a:gd name="connsiteY17" fmla="*/ 211666 h 664633"/>
                <a:gd name="connsiteX18" fmla="*/ 436205 w 757939"/>
                <a:gd name="connsiteY18" fmla="*/ 664633 h 664633"/>
                <a:gd name="connsiteX0" fmla="*/ 436205 w 757939"/>
                <a:gd name="connsiteY0" fmla="*/ 664633 h 664633"/>
                <a:gd name="connsiteX1" fmla="*/ 173739 w 757939"/>
                <a:gd name="connsiteY1" fmla="*/ 499533 h 664633"/>
                <a:gd name="connsiteX2" fmla="*/ 106005 w 757939"/>
                <a:gd name="connsiteY2" fmla="*/ 423333 h 664633"/>
                <a:gd name="connsiteX3" fmla="*/ 106005 w 757939"/>
                <a:gd name="connsiteY3" fmla="*/ 385233 h 664633"/>
                <a:gd name="connsiteX4" fmla="*/ 69287 w 757939"/>
                <a:gd name="connsiteY4" fmla="*/ 295050 h 664633"/>
                <a:gd name="connsiteX5" fmla="*/ 55896 w 757939"/>
                <a:gd name="connsiteY5" fmla="*/ 243486 h 664633"/>
                <a:gd name="connsiteX6" fmla="*/ 14254 w 757939"/>
                <a:gd name="connsiteY6" fmla="*/ 148166 h 664633"/>
                <a:gd name="connsiteX7" fmla="*/ 19611 w 757939"/>
                <a:gd name="connsiteY7" fmla="*/ 99935 h 664633"/>
                <a:gd name="connsiteX8" fmla="*/ 0 w 757939"/>
                <a:gd name="connsiteY8" fmla="*/ 71966 h 664633"/>
                <a:gd name="connsiteX9" fmla="*/ 13563 w 757939"/>
                <a:gd name="connsiteY9" fmla="*/ 8849 h 664633"/>
                <a:gd name="connsiteX10" fmla="*/ 42505 w 757939"/>
                <a:gd name="connsiteY10" fmla="*/ 0 h 664633"/>
                <a:gd name="connsiteX11" fmla="*/ 169505 w 757939"/>
                <a:gd name="connsiteY11" fmla="*/ 16933 h 664633"/>
                <a:gd name="connsiteX12" fmla="*/ 275339 w 757939"/>
                <a:gd name="connsiteY12" fmla="*/ 46566 h 664633"/>
                <a:gd name="connsiteX13" fmla="*/ 309205 w 757939"/>
                <a:gd name="connsiteY13" fmla="*/ 63500 h 664633"/>
                <a:gd name="connsiteX14" fmla="*/ 364239 w 757939"/>
                <a:gd name="connsiteY14" fmla="*/ 63500 h 664633"/>
                <a:gd name="connsiteX15" fmla="*/ 419272 w 757939"/>
                <a:gd name="connsiteY15" fmla="*/ 25400 h 664633"/>
                <a:gd name="connsiteX16" fmla="*/ 478539 w 757939"/>
                <a:gd name="connsiteY16" fmla="*/ 29633 h 664633"/>
                <a:gd name="connsiteX17" fmla="*/ 757939 w 757939"/>
                <a:gd name="connsiteY17" fmla="*/ 211666 h 664633"/>
                <a:gd name="connsiteX18" fmla="*/ 436205 w 757939"/>
                <a:gd name="connsiteY18" fmla="*/ 664633 h 664633"/>
                <a:gd name="connsiteX0" fmla="*/ 436205 w 757939"/>
                <a:gd name="connsiteY0" fmla="*/ 664633 h 664633"/>
                <a:gd name="connsiteX1" fmla="*/ 173739 w 757939"/>
                <a:gd name="connsiteY1" fmla="*/ 499533 h 664633"/>
                <a:gd name="connsiteX2" fmla="*/ 106005 w 757939"/>
                <a:gd name="connsiteY2" fmla="*/ 423333 h 664633"/>
                <a:gd name="connsiteX3" fmla="*/ 124753 w 757939"/>
                <a:gd name="connsiteY3" fmla="*/ 391131 h 664633"/>
                <a:gd name="connsiteX4" fmla="*/ 69287 w 757939"/>
                <a:gd name="connsiteY4" fmla="*/ 295050 h 664633"/>
                <a:gd name="connsiteX5" fmla="*/ 55896 w 757939"/>
                <a:gd name="connsiteY5" fmla="*/ 243486 h 664633"/>
                <a:gd name="connsiteX6" fmla="*/ 14254 w 757939"/>
                <a:gd name="connsiteY6" fmla="*/ 148166 h 664633"/>
                <a:gd name="connsiteX7" fmla="*/ 19611 w 757939"/>
                <a:gd name="connsiteY7" fmla="*/ 99935 h 664633"/>
                <a:gd name="connsiteX8" fmla="*/ 0 w 757939"/>
                <a:gd name="connsiteY8" fmla="*/ 71966 h 664633"/>
                <a:gd name="connsiteX9" fmla="*/ 13563 w 757939"/>
                <a:gd name="connsiteY9" fmla="*/ 8849 h 664633"/>
                <a:gd name="connsiteX10" fmla="*/ 42505 w 757939"/>
                <a:gd name="connsiteY10" fmla="*/ 0 h 664633"/>
                <a:gd name="connsiteX11" fmla="*/ 169505 w 757939"/>
                <a:gd name="connsiteY11" fmla="*/ 16933 h 664633"/>
                <a:gd name="connsiteX12" fmla="*/ 275339 w 757939"/>
                <a:gd name="connsiteY12" fmla="*/ 46566 h 664633"/>
                <a:gd name="connsiteX13" fmla="*/ 309205 w 757939"/>
                <a:gd name="connsiteY13" fmla="*/ 63500 h 664633"/>
                <a:gd name="connsiteX14" fmla="*/ 364239 w 757939"/>
                <a:gd name="connsiteY14" fmla="*/ 63500 h 664633"/>
                <a:gd name="connsiteX15" fmla="*/ 419272 w 757939"/>
                <a:gd name="connsiteY15" fmla="*/ 25400 h 664633"/>
                <a:gd name="connsiteX16" fmla="*/ 478539 w 757939"/>
                <a:gd name="connsiteY16" fmla="*/ 29633 h 664633"/>
                <a:gd name="connsiteX17" fmla="*/ 757939 w 757939"/>
                <a:gd name="connsiteY17" fmla="*/ 211666 h 664633"/>
                <a:gd name="connsiteX18" fmla="*/ 436205 w 757939"/>
                <a:gd name="connsiteY18" fmla="*/ 664633 h 664633"/>
                <a:gd name="connsiteX0" fmla="*/ 436205 w 757939"/>
                <a:gd name="connsiteY0" fmla="*/ 664633 h 664633"/>
                <a:gd name="connsiteX1" fmla="*/ 173739 w 757939"/>
                <a:gd name="connsiteY1" fmla="*/ 499533 h 664633"/>
                <a:gd name="connsiteX2" fmla="*/ 130109 w 757939"/>
                <a:gd name="connsiteY2" fmla="*/ 426282 h 664633"/>
                <a:gd name="connsiteX3" fmla="*/ 124753 w 757939"/>
                <a:gd name="connsiteY3" fmla="*/ 391131 h 664633"/>
                <a:gd name="connsiteX4" fmla="*/ 69287 w 757939"/>
                <a:gd name="connsiteY4" fmla="*/ 295050 h 664633"/>
                <a:gd name="connsiteX5" fmla="*/ 55896 w 757939"/>
                <a:gd name="connsiteY5" fmla="*/ 243486 h 664633"/>
                <a:gd name="connsiteX6" fmla="*/ 14254 w 757939"/>
                <a:gd name="connsiteY6" fmla="*/ 148166 h 664633"/>
                <a:gd name="connsiteX7" fmla="*/ 19611 w 757939"/>
                <a:gd name="connsiteY7" fmla="*/ 99935 h 664633"/>
                <a:gd name="connsiteX8" fmla="*/ 0 w 757939"/>
                <a:gd name="connsiteY8" fmla="*/ 71966 h 664633"/>
                <a:gd name="connsiteX9" fmla="*/ 13563 w 757939"/>
                <a:gd name="connsiteY9" fmla="*/ 8849 h 664633"/>
                <a:gd name="connsiteX10" fmla="*/ 42505 w 757939"/>
                <a:gd name="connsiteY10" fmla="*/ 0 h 664633"/>
                <a:gd name="connsiteX11" fmla="*/ 169505 w 757939"/>
                <a:gd name="connsiteY11" fmla="*/ 16933 h 664633"/>
                <a:gd name="connsiteX12" fmla="*/ 275339 w 757939"/>
                <a:gd name="connsiteY12" fmla="*/ 46566 h 664633"/>
                <a:gd name="connsiteX13" fmla="*/ 309205 w 757939"/>
                <a:gd name="connsiteY13" fmla="*/ 63500 h 664633"/>
                <a:gd name="connsiteX14" fmla="*/ 364239 w 757939"/>
                <a:gd name="connsiteY14" fmla="*/ 63500 h 664633"/>
                <a:gd name="connsiteX15" fmla="*/ 419272 w 757939"/>
                <a:gd name="connsiteY15" fmla="*/ 25400 h 664633"/>
                <a:gd name="connsiteX16" fmla="*/ 478539 w 757939"/>
                <a:gd name="connsiteY16" fmla="*/ 29633 h 664633"/>
                <a:gd name="connsiteX17" fmla="*/ 757939 w 757939"/>
                <a:gd name="connsiteY17" fmla="*/ 211666 h 664633"/>
                <a:gd name="connsiteX18" fmla="*/ 436205 w 757939"/>
                <a:gd name="connsiteY18" fmla="*/ 664633 h 664633"/>
                <a:gd name="connsiteX0" fmla="*/ 436205 w 757939"/>
                <a:gd name="connsiteY0" fmla="*/ 664633 h 664633"/>
                <a:gd name="connsiteX1" fmla="*/ 34471 w 757939"/>
                <a:gd name="connsiteY1" fmla="*/ 419895 h 664633"/>
                <a:gd name="connsiteX2" fmla="*/ 130109 w 757939"/>
                <a:gd name="connsiteY2" fmla="*/ 426282 h 664633"/>
                <a:gd name="connsiteX3" fmla="*/ 124753 w 757939"/>
                <a:gd name="connsiteY3" fmla="*/ 391131 h 664633"/>
                <a:gd name="connsiteX4" fmla="*/ 69287 w 757939"/>
                <a:gd name="connsiteY4" fmla="*/ 295050 h 664633"/>
                <a:gd name="connsiteX5" fmla="*/ 55896 w 757939"/>
                <a:gd name="connsiteY5" fmla="*/ 243486 h 664633"/>
                <a:gd name="connsiteX6" fmla="*/ 14254 w 757939"/>
                <a:gd name="connsiteY6" fmla="*/ 148166 h 664633"/>
                <a:gd name="connsiteX7" fmla="*/ 19611 w 757939"/>
                <a:gd name="connsiteY7" fmla="*/ 99935 h 664633"/>
                <a:gd name="connsiteX8" fmla="*/ 0 w 757939"/>
                <a:gd name="connsiteY8" fmla="*/ 71966 h 664633"/>
                <a:gd name="connsiteX9" fmla="*/ 13563 w 757939"/>
                <a:gd name="connsiteY9" fmla="*/ 8849 h 664633"/>
                <a:gd name="connsiteX10" fmla="*/ 42505 w 757939"/>
                <a:gd name="connsiteY10" fmla="*/ 0 h 664633"/>
                <a:gd name="connsiteX11" fmla="*/ 169505 w 757939"/>
                <a:gd name="connsiteY11" fmla="*/ 16933 h 664633"/>
                <a:gd name="connsiteX12" fmla="*/ 275339 w 757939"/>
                <a:gd name="connsiteY12" fmla="*/ 46566 h 664633"/>
                <a:gd name="connsiteX13" fmla="*/ 309205 w 757939"/>
                <a:gd name="connsiteY13" fmla="*/ 63500 h 664633"/>
                <a:gd name="connsiteX14" fmla="*/ 364239 w 757939"/>
                <a:gd name="connsiteY14" fmla="*/ 63500 h 664633"/>
                <a:gd name="connsiteX15" fmla="*/ 419272 w 757939"/>
                <a:gd name="connsiteY15" fmla="*/ 25400 h 664633"/>
                <a:gd name="connsiteX16" fmla="*/ 478539 w 757939"/>
                <a:gd name="connsiteY16" fmla="*/ 29633 h 664633"/>
                <a:gd name="connsiteX17" fmla="*/ 757939 w 757939"/>
                <a:gd name="connsiteY17" fmla="*/ 211666 h 664633"/>
                <a:gd name="connsiteX18" fmla="*/ 436205 w 757939"/>
                <a:gd name="connsiteY18" fmla="*/ 664633 h 664633"/>
                <a:gd name="connsiteX0" fmla="*/ 495127 w 757939"/>
                <a:gd name="connsiteY0" fmla="*/ 779666 h 779666"/>
                <a:gd name="connsiteX1" fmla="*/ 34471 w 757939"/>
                <a:gd name="connsiteY1" fmla="*/ 419895 h 779666"/>
                <a:gd name="connsiteX2" fmla="*/ 130109 w 757939"/>
                <a:gd name="connsiteY2" fmla="*/ 426282 h 779666"/>
                <a:gd name="connsiteX3" fmla="*/ 124753 w 757939"/>
                <a:gd name="connsiteY3" fmla="*/ 391131 h 779666"/>
                <a:gd name="connsiteX4" fmla="*/ 69287 w 757939"/>
                <a:gd name="connsiteY4" fmla="*/ 295050 h 779666"/>
                <a:gd name="connsiteX5" fmla="*/ 55896 w 757939"/>
                <a:gd name="connsiteY5" fmla="*/ 243486 h 779666"/>
                <a:gd name="connsiteX6" fmla="*/ 14254 w 757939"/>
                <a:gd name="connsiteY6" fmla="*/ 148166 h 779666"/>
                <a:gd name="connsiteX7" fmla="*/ 19611 w 757939"/>
                <a:gd name="connsiteY7" fmla="*/ 99935 h 779666"/>
                <a:gd name="connsiteX8" fmla="*/ 0 w 757939"/>
                <a:gd name="connsiteY8" fmla="*/ 71966 h 779666"/>
                <a:gd name="connsiteX9" fmla="*/ 13563 w 757939"/>
                <a:gd name="connsiteY9" fmla="*/ 8849 h 779666"/>
                <a:gd name="connsiteX10" fmla="*/ 42505 w 757939"/>
                <a:gd name="connsiteY10" fmla="*/ 0 h 779666"/>
                <a:gd name="connsiteX11" fmla="*/ 169505 w 757939"/>
                <a:gd name="connsiteY11" fmla="*/ 16933 h 779666"/>
                <a:gd name="connsiteX12" fmla="*/ 275339 w 757939"/>
                <a:gd name="connsiteY12" fmla="*/ 46566 h 779666"/>
                <a:gd name="connsiteX13" fmla="*/ 309205 w 757939"/>
                <a:gd name="connsiteY13" fmla="*/ 63500 h 779666"/>
                <a:gd name="connsiteX14" fmla="*/ 364239 w 757939"/>
                <a:gd name="connsiteY14" fmla="*/ 63500 h 779666"/>
                <a:gd name="connsiteX15" fmla="*/ 419272 w 757939"/>
                <a:gd name="connsiteY15" fmla="*/ 25400 h 779666"/>
                <a:gd name="connsiteX16" fmla="*/ 478539 w 757939"/>
                <a:gd name="connsiteY16" fmla="*/ 29633 h 779666"/>
                <a:gd name="connsiteX17" fmla="*/ 757939 w 757939"/>
                <a:gd name="connsiteY17" fmla="*/ 211666 h 779666"/>
                <a:gd name="connsiteX18" fmla="*/ 495127 w 757939"/>
                <a:gd name="connsiteY18" fmla="*/ 779666 h 779666"/>
                <a:gd name="connsiteX0" fmla="*/ 495127 w 744548"/>
                <a:gd name="connsiteY0" fmla="*/ 779666 h 779666"/>
                <a:gd name="connsiteX1" fmla="*/ 34471 w 744548"/>
                <a:gd name="connsiteY1" fmla="*/ 419895 h 779666"/>
                <a:gd name="connsiteX2" fmla="*/ 130109 w 744548"/>
                <a:gd name="connsiteY2" fmla="*/ 426282 h 779666"/>
                <a:gd name="connsiteX3" fmla="*/ 124753 w 744548"/>
                <a:gd name="connsiteY3" fmla="*/ 391131 h 779666"/>
                <a:gd name="connsiteX4" fmla="*/ 69287 w 744548"/>
                <a:gd name="connsiteY4" fmla="*/ 295050 h 779666"/>
                <a:gd name="connsiteX5" fmla="*/ 55896 w 744548"/>
                <a:gd name="connsiteY5" fmla="*/ 243486 h 779666"/>
                <a:gd name="connsiteX6" fmla="*/ 14254 w 744548"/>
                <a:gd name="connsiteY6" fmla="*/ 148166 h 779666"/>
                <a:gd name="connsiteX7" fmla="*/ 19611 w 744548"/>
                <a:gd name="connsiteY7" fmla="*/ 99935 h 779666"/>
                <a:gd name="connsiteX8" fmla="*/ 0 w 744548"/>
                <a:gd name="connsiteY8" fmla="*/ 71966 h 779666"/>
                <a:gd name="connsiteX9" fmla="*/ 13563 w 744548"/>
                <a:gd name="connsiteY9" fmla="*/ 8849 h 779666"/>
                <a:gd name="connsiteX10" fmla="*/ 42505 w 744548"/>
                <a:gd name="connsiteY10" fmla="*/ 0 h 779666"/>
                <a:gd name="connsiteX11" fmla="*/ 169505 w 744548"/>
                <a:gd name="connsiteY11" fmla="*/ 16933 h 779666"/>
                <a:gd name="connsiteX12" fmla="*/ 275339 w 744548"/>
                <a:gd name="connsiteY12" fmla="*/ 46566 h 779666"/>
                <a:gd name="connsiteX13" fmla="*/ 309205 w 744548"/>
                <a:gd name="connsiteY13" fmla="*/ 63500 h 779666"/>
                <a:gd name="connsiteX14" fmla="*/ 364239 w 744548"/>
                <a:gd name="connsiteY14" fmla="*/ 63500 h 779666"/>
                <a:gd name="connsiteX15" fmla="*/ 419272 w 744548"/>
                <a:gd name="connsiteY15" fmla="*/ 25400 h 779666"/>
                <a:gd name="connsiteX16" fmla="*/ 478539 w 744548"/>
                <a:gd name="connsiteY16" fmla="*/ 29633 h 779666"/>
                <a:gd name="connsiteX17" fmla="*/ 744548 w 744548"/>
                <a:gd name="connsiteY17" fmla="*/ 341446 h 779666"/>
                <a:gd name="connsiteX18" fmla="*/ 495127 w 744548"/>
                <a:gd name="connsiteY18" fmla="*/ 779666 h 779666"/>
                <a:gd name="connsiteX0" fmla="*/ 495127 w 744548"/>
                <a:gd name="connsiteY0" fmla="*/ 779666 h 779666"/>
                <a:gd name="connsiteX1" fmla="*/ 34471 w 744548"/>
                <a:gd name="connsiteY1" fmla="*/ 419895 h 779666"/>
                <a:gd name="connsiteX2" fmla="*/ 130109 w 744548"/>
                <a:gd name="connsiteY2" fmla="*/ 426282 h 779666"/>
                <a:gd name="connsiteX3" fmla="*/ 124753 w 744548"/>
                <a:gd name="connsiteY3" fmla="*/ 391131 h 779666"/>
                <a:gd name="connsiteX4" fmla="*/ 69287 w 744548"/>
                <a:gd name="connsiteY4" fmla="*/ 295050 h 779666"/>
                <a:gd name="connsiteX5" fmla="*/ 55896 w 744548"/>
                <a:gd name="connsiteY5" fmla="*/ 243486 h 779666"/>
                <a:gd name="connsiteX6" fmla="*/ 14254 w 744548"/>
                <a:gd name="connsiteY6" fmla="*/ 148166 h 779666"/>
                <a:gd name="connsiteX7" fmla="*/ 19611 w 744548"/>
                <a:gd name="connsiteY7" fmla="*/ 99935 h 779666"/>
                <a:gd name="connsiteX8" fmla="*/ 0 w 744548"/>
                <a:gd name="connsiteY8" fmla="*/ 71966 h 779666"/>
                <a:gd name="connsiteX9" fmla="*/ 13563 w 744548"/>
                <a:gd name="connsiteY9" fmla="*/ 8849 h 779666"/>
                <a:gd name="connsiteX10" fmla="*/ 42505 w 744548"/>
                <a:gd name="connsiteY10" fmla="*/ 0 h 779666"/>
                <a:gd name="connsiteX11" fmla="*/ 169505 w 744548"/>
                <a:gd name="connsiteY11" fmla="*/ 16933 h 779666"/>
                <a:gd name="connsiteX12" fmla="*/ 275339 w 744548"/>
                <a:gd name="connsiteY12" fmla="*/ 46566 h 779666"/>
                <a:gd name="connsiteX13" fmla="*/ 309205 w 744548"/>
                <a:gd name="connsiteY13" fmla="*/ 63500 h 779666"/>
                <a:gd name="connsiteX14" fmla="*/ 364239 w 744548"/>
                <a:gd name="connsiteY14" fmla="*/ 63500 h 779666"/>
                <a:gd name="connsiteX15" fmla="*/ 419272 w 744548"/>
                <a:gd name="connsiteY15" fmla="*/ 25400 h 779666"/>
                <a:gd name="connsiteX16" fmla="*/ 328559 w 744548"/>
                <a:gd name="connsiteY16" fmla="*/ 8985 h 779666"/>
                <a:gd name="connsiteX17" fmla="*/ 744548 w 744548"/>
                <a:gd name="connsiteY17" fmla="*/ 341446 h 779666"/>
                <a:gd name="connsiteX18" fmla="*/ 495127 w 744548"/>
                <a:gd name="connsiteY18" fmla="*/ 779666 h 779666"/>
                <a:gd name="connsiteX0" fmla="*/ 495127 w 765974"/>
                <a:gd name="connsiteY0" fmla="*/ 779666 h 779666"/>
                <a:gd name="connsiteX1" fmla="*/ 34471 w 765974"/>
                <a:gd name="connsiteY1" fmla="*/ 419895 h 779666"/>
                <a:gd name="connsiteX2" fmla="*/ 130109 w 765974"/>
                <a:gd name="connsiteY2" fmla="*/ 426282 h 779666"/>
                <a:gd name="connsiteX3" fmla="*/ 124753 w 765974"/>
                <a:gd name="connsiteY3" fmla="*/ 391131 h 779666"/>
                <a:gd name="connsiteX4" fmla="*/ 69287 w 765974"/>
                <a:gd name="connsiteY4" fmla="*/ 295050 h 779666"/>
                <a:gd name="connsiteX5" fmla="*/ 55896 w 765974"/>
                <a:gd name="connsiteY5" fmla="*/ 243486 h 779666"/>
                <a:gd name="connsiteX6" fmla="*/ 14254 w 765974"/>
                <a:gd name="connsiteY6" fmla="*/ 148166 h 779666"/>
                <a:gd name="connsiteX7" fmla="*/ 19611 w 765974"/>
                <a:gd name="connsiteY7" fmla="*/ 99935 h 779666"/>
                <a:gd name="connsiteX8" fmla="*/ 0 w 765974"/>
                <a:gd name="connsiteY8" fmla="*/ 71966 h 779666"/>
                <a:gd name="connsiteX9" fmla="*/ 13563 w 765974"/>
                <a:gd name="connsiteY9" fmla="*/ 8849 h 779666"/>
                <a:gd name="connsiteX10" fmla="*/ 42505 w 765974"/>
                <a:gd name="connsiteY10" fmla="*/ 0 h 779666"/>
                <a:gd name="connsiteX11" fmla="*/ 169505 w 765974"/>
                <a:gd name="connsiteY11" fmla="*/ 16933 h 779666"/>
                <a:gd name="connsiteX12" fmla="*/ 275339 w 765974"/>
                <a:gd name="connsiteY12" fmla="*/ 46566 h 779666"/>
                <a:gd name="connsiteX13" fmla="*/ 309205 w 765974"/>
                <a:gd name="connsiteY13" fmla="*/ 63500 h 779666"/>
                <a:gd name="connsiteX14" fmla="*/ 364239 w 765974"/>
                <a:gd name="connsiteY14" fmla="*/ 63500 h 779666"/>
                <a:gd name="connsiteX15" fmla="*/ 419272 w 765974"/>
                <a:gd name="connsiteY15" fmla="*/ 25400 h 779666"/>
                <a:gd name="connsiteX16" fmla="*/ 328559 w 765974"/>
                <a:gd name="connsiteY16" fmla="*/ 8985 h 779666"/>
                <a:gd name="connsiteX17" fmla="*/ 765974 w 765974"/>
                <a:gd name="connsiteY17" fmla="*/ 353244 h 779666"/>
                <a:gd name="connsiteX18" fmla="*/ 495127 w 765974"/>
                <a:gd name="connsiteY18" fmla="*/ 779666 h 779666"/>
                <a:gd name="connsiteX0" fmla="*/ 495127 w 765974"/>
                <a:gd name="connsiteY0" fmla="*/ 779666 h 779666"/>
                <a:gd name="connsiteX1" fmla="*/ 34471 w 765974"/>
                <a:gd name="connsiteY1" fmla="*/ 419895 h 779666"/>
                <a:gd name="connsiteX2" fmla="*/ 130109 w 765974"/>
                <a:gd name="connsiteY2" fmla="*/ 426282 h 779666"/>
                <a:gd name="connsiteX3" fmla="*/ 124753 w 765974"/>
                <a:gd name="connsiteY3" fmla="*/ 391131 h 779666"/>
                <a:gd name="connsiteX4" fmla="*/ 69287 w 765974"/>
                <a:gd name="connsiteY4" fmla="*/ 295050 h 779666"/>
                <a:gd name="connsiteX5" fmla="*/ 55896 w 765974"/>
                <a:gd name="connsiteY5" fmla="*/ 243486 h 779666"/>
                <a:gd name="connsiteX6" fmla="*/ 14254 w 765974"/>
                <a:gd name="connsiteY6" fmla="*/ 148166 h 779666"/>
                <a:gd name="connsiteX7" fmla="*/ 19611 w 765974"/>
                <a:gd name="connsiteY7" fmla="*/ 99935 h 779666"/>
                <a:gd name="connsiteX8" fmla="*/ 0 w 765974"/>
                <a:gd name="connsiteY8" fmla="*/ 71966 h 779666"/>
                <a:gd name="connsiteX9" fmla="*/ 13563 w 765974"/>
                <a:gd name="connsiteY9" fmla="*/ 8849 h 779666"/>
                <a:gd name="connsiteX10" fmla="*/ 42505 w 765974"/>
                <a:gd name="connsiteY10" fmla="*/ 0 h 779666"/>
                <a:gd name="connsiteX11" fmla="*/ 169505 w 765974"/>
                <a:gd name="connsiteY11" fmla="*/ 16933 h 779666"/>
                <a:gd name="connsiteX12" fmla="*/ 275339 w 765974"/>
                <a:gd name="connsiteY12" fmla="*/ 46566 h 779666"/>
                <a:gd name="connsiteX13" fmla="*/ 309205 w 765974"/>
                <a:gd name="connsiteY13" fmla="*/ 63500 h 779666"/>
                <a:gd name="connsiteX14" fmla="*/ 364239 w 765974"/>
                <a:gd name="connsiteY14" fmla="*/ 63500 h 779666"/>
                <a:gd name="connsiteX15" fmla="*/ 328559 w 765974"/>
                <a:gd name="connsiteY15" fmla="*/ 8985 h 779666"/>
                <a:gd name="connsiteX16" fmla="*/ 765974 w 765974"/>
                <a:gd name="connsiteY16" fmla="*/ 353244 h 779666"/>
                <a:gd name="connsiteX17" fmla="*/ 495127 w 765974"/>
                <a:gd name="connsiteY17" fmla="*/ 779666 h 779666"/>
                <a:gd name="connsiteX0" fmla="*/ 612797 w 883644"/>
                <a:gd name="connsiteY0" fmla="*/ 779666 h 779666"/>
                <a:gd name="connsiteX1" fmla="*/ 152141 w 883644"/>
                <a:gd name="connsiteY1" fmla="*/ 419895 h 779666"/>
                <a:gd name="connsiteX2" fmla="*/ 247779 w 883644"/>
                <a:gd name="connsiteY2" fmla="*/ 426282 h 779666"/>
                <a:gd name="connsiteX3" fmla="*/ 242423 w 883644"/>
                <a:gd name="connsiteY3" fmla="*/ 391131 h 779666"/>
                <a:gd name="connsiteX4" fmla="*/ 186957 w 883644"/>
                <a:gd name="connsiteY4" fmla="*/ 295050 h 779666"/>
                <a:gd name="connsiteX5" fmla="*/ 173566 w 883644"/>
                <a:gd name="connsiteY5" fmla="*/ 243486 h 779666"/>
                <a:gd name="connsiteX6" fmla="*/ 131924 w 883644"/>
                <a:gd name="connsiteY6" fmla="*/ 148166 h 779666"/>
                <a:gd name="connsiteX7" fmla="*/ 137281 w 883644"/>
                <a:gd name="connsiteY7" fmla="*/ 99935 h 779666"/>
                <a:gd name="connsiteX8" fmla="*/ 117670 w 883644"/>
                <a:gd name="connsiteY8" fmla="*/ 71966 h 779666"/>
                <a:gd name="connsiteX9" fmla="*/ 0 w 883644"/>
                <a:gd name="connsiteY9" fmla="*/ 112082 h 779666"/>
                <a:gd name="connsiteX10" fmla="*/ 160175 w 883644"/>
                <a:gd name="connsiteY10" fmla="*/ 0 h 779666"/>
                <a:gd name="connsiteX11" fmla="*/ 287175 w 883644"/>
                <a:gd name="connsiteY11" fmla="*/ 16933 h 779666"/>
                <a:gd name="connsiteX12" fmla="*/ 393009 w 883644"/>
                <a:gd name="connsiteY12" fmla="*/ 46566 h 779666"/>
                <a:gd name="connsiteX13" fmla="*/ 426875 w 883644"/>
                <a:gd name="connsiteY13" fmla="*/ 63500 h 779666"/>
                <a:gd name="connsiteX14" fmla="*/ 481909 w 883644"/>
                <a:gd name="connsiteY14" fmla="*/ 63500 h 779666"/>
                <a:gd name="connsiteX15" fmla="*/ 446229 w 883644"/>
                <a:gd name="connsiteY15" fmla="*/ 8985 h 779666"/>
                <a:gd name="connsiteX16" fmla="*/ 883644 w 883644"/>
                <a:gd name="connsiteY16" fmla="*/ 353244 h 779666"/>
                <a:gd name="connsiteX17" fmla="*/ 612797 w 883644"/>
                <a:gd name="connsiteY17" fmla="*/ 779666 h 779666"/>
                <a:gd name="connsiteX0" fmla="*/ 612797 w 883644"/>
                <a:gd name="connsiteY0" fmla="*/ 770681 h 770681"/>
                <a:gd name="connsiteX1" fmla="*/ 152141 w 883644"/>
                <a:gd name="connsiteY1" fmla="*/ 410910 h 770681"/>
                <a:gd name="connsiteX2" fmla="*/ 247779 w 883644"/>
                <a:gd name="connsiteY2" fmla="*/ 417297 h 770681"/>
                <a:gd name="connsiteX3" fmla="*/ 242423 w 883644"/>
                <a:gd name="connsiteY3" fmla="*/ 382146 h 770681"/>
                <a:gd name="connsiteX4" fmla="*/ 186957 w 883644"/>
                <a:gd name="connsiteY4" fmla="*/ 286065 h 770681"/>
                <a:gd name="connsiteX5" fmla="*/ 173566 w 883644"/>
                <a:gd name="connsiteY5" fmla="*/ 234501 h 770681"/>
                <a:gd name="connsiteX6" fmla="*/ 131924 w 883644"/>
                <a:gd name="connsiteY6" fmla="*/ 139181 h 770681"/>
                <a:gd name="connsiteX7" fmla="*/ 137281 w 883644"/>
                <a:gd name="connsiteY7" fmla="*/ 90950 h 770681"/>
                <a:gd name="connsiteX8" fmla="*/ 117670 w 883644"/>
                <a:gd name="connsiteY8" fmla="*/ 62981 h 770681"/>
                <a:gd name="connsiteX9" fmla="*/ 0 w 883644"/>
                <a:gd name="connsiteY9" fmla="*/ 103097 h 770681"/>
                <a:gd name="connsiteX10" fmla="*/ 42333 w 883644"/>
                <a:gd name="connsiteY10" fmla="*/ 79501 h 770681"/>
                <a:gd name="connsiteX11" fmla="*/ 287175 w 883644"/>
                <a:gd name="connsiteY11" fmla="*/ 7948 h 770681"/>
                <a:gd name="connsiteX12" fmla="*/ 393009 w 883644"/>
                <a:gd name="connsiteY12" fmla="*/ 37581 h 770681"/>
                <a:gd name="connsiteX13" fmla="*/ 426875 w 883644"/>
                <a:gd name="connsiteY13" fmla="*/ 54515 h 770681"/>
                <a:gd name="connsiteX14" fmla="*/ 481909 w 883644"/>
                <a:gd name="connsiteY14" fmla="*/ 54515 h 770681"/>
                <a:gd name="connsiteX15" fmla="*/ 446229 w 883644"/>
                <a:gd name="connsiteY15" fmla="*/ 0 h 770681"/>
                <a:gd name="connsiteX16" fmla="*/ 883644 w 883644"/>
                <a:gd name="connsiteY16" fmla="*/ 344259 h 770681"/>
                <a:gd name="connsiteX17" fmla="*/ 612797 w 883644"/>
                <a:gd name="connsiteY17" fmla="*/ 770681 h 770681"/>
                <a:gd name="connsiteX0" fmla="*/ 612797 w 883644"/>
                <a:gd name="connsiteY0" fmla="*/ 770681 h 770681"/>
                <a:gd name="connsiteX1" fmla="*/ 152141 w 883644"/>
                <a:gd name="connsiteY1" fmla="*/ 410910 h 770681"/>
                <a:gd name="connsiteX2" fmla="*/ 247779 w 883644"/>
                <a:gd name="connsiteY2" fmla="*/ 417297 h 770681"/>
                <a:gd name="connsiteX3" fmla="*/ 242423 w 883644"/>
                <a:gd name="connsiteY3" fmla="*/ 382146 h 770681"/>
                <a:gd name="connsiteX4" fmla="*/ 186957 w 883644"/>
                <a:gd name="connsiteY4" fmla="*/ 286065 h 770681"/>
                <a:gd name="connsiteX5" fmla="*/ 173566 w 883644"/>
                <a:gd name="connsiteY5" fmla="*/ 234501 h 770681"/>
                <a:gd name="connsiteX6" fmla="*/ 131924 w 883644"/>
                <a:gd name="connsiteY6" fmla="*/ 139181 h 770681"/>
                <a:gd name="connsiteX7" fmla="*/ 137281 w 883644"/>
                <a:gd name="connsiteY7" fmla="*/ 90950 h 770681"/>
                <a:gd name="connsiteX8" fmla="*/ 117670 w 883644"/>
                <a:gd name="connsiteY8" fmla="*/ 62981 h 770681"/>
                <a:gd name="connsiteX9" fmla="*/ 0 w 883644"/>
                <a:gd name="connsiteY9" fmla="*/ 103097 h 770681"/>
                <a:gd name="connsiteX10" fmla="*/ 42333 w 883644"/>
                <a:gd name="connsiteY10" fmla="*/ 79501 h 770681"/>
                <a:gd name="connsiteX11" fmla="*/ 46135 w 883644"/>
                <a:gd name="connsiteY11" fmla="*/ 40393 h 770681"/>
                <a:gd name="connsiteX12" fmla="*/ 393009 w 883644"/>
                <a:gd name="connsiteY12" fmla="*/ 37581 h 770681"/>
                <a:gd name="connsiteX13" fmla="*/ 426875 w 883644"/>
                <a:gd name="connsiteY13" fmla="*/ 54515 h 770681"/>
                <a:gd name="connsiteX14" fmla="*/ 481909 w 883644"/>
                <a:gd name="connsiteY14" fmla="*/ 54515 h 770681"/>
                <a:gd name="connsiteX15" fmla="*/ 446229 w 883644"/>
                <a:gd name="connsiteY15" fmla="*/ 0 h 770681"/>
                <a:gd name="connsiteX16" fmla="*/ 883644 w 883644"/>
                <a:gd name="connsiteY16" fmla="*/ 344259 h 770681"/>
                <a:gd name="connsiteX17" fmla="*/ 612797 w 883644"/>
                <a:gd name="connsiteY17" fmla="*/ 770681 h 770681"/>
                <a:gd name="connsiteX0" fmla="*/ 612797 w 883644"/>
                <a:gd name="connsiteY0" fmla="*/ 770681 h 770681"/>
                <a:gd name="connsiteX1" fmla="*/ 152141 w 883644"/>
                <a:gd name="connsiteY1" fmla="*/ 410910 h 770681"/>
                <a:gd name="connsiteX2" fmla="*/ 247779 w 883644"/>
                <a:gd name="connsiteY2" fmla="*/ 417297 h 770681"/>
                <a:gd name="connsiteX3" fmla="*/ 242423 w 883644"/>
                <a:gd name="connsiteY3" fmla="*/ 382146 h 770681"/>
                <a:gd name="connsiteX4" fmla="*/ 186957 w 883644"/>
                <a:gd name="connsiteY4" fmla="*/ 286065 h 770681"/>
                <a:gd name="connsiteX5" fmla="*/ 173566 w 883644"/>
                <a:gd name="connsiteY5" fmla="*/ 234501 h 770681"/>
                <a:gd name="connsiteX6" fmla="*/ 131924 w 883644"/>
                <a:gd name="connsiteY6" fmla="*/ 139181 h 770681"/>
                <a:gd name="connsiteX7" fmla="*/ 137281 w 883644"/>
                <a:gd name="connsiteY7" fmla="*/ 90950 h 770681"/>
                <a:gd name="connsiteX8" fmla="*/ 0 w 883644"/>
                <a:gd name="connsiteY8" fmla="*/ 103097 h 770681"/>
                <a:gd name="connsiteX9" fmla="*/ 42333 w 883644"/>
                <a:gd name="connsiteY9" fmla="*/ 79501 h 770681"/>
                <a:gd name="connsiteX10" fmla="*/ 46135 w 883644"/>
                <a:gd name="connsiteY10" fmla="*/ 40393 h 770681"/>
                <a:gd name="connsiteX11" fmla="*/ 393009 w 883644"/>
                <a:gd name="connsiteY11" fmla="*/ 37581 h 770681"/>
                <a:gd name="connsiteX12" fmla="*/ 426875 w 883644"/>
                <a:gd name="connsiteY12" fmla="*/ 54515 h 770681"/>
                <a:gd name="connsiteX13" fmla="*/ 481909 w 883644"/>
                <a:gd name="connsiteY13" fmla="*/ 54515 h 770681"/>
                <a:gd name="connsiteX14" fmla="*/ 446229 w 883644"/>
                <a:gd name="connsiteY14" fmla="*/ 0 h 770681"/>
                <a:gd name="connsiteX15" fmla="*/ 883644 w 883644"/>
                <a:gd name="connsiteY15" fmla="*/ 344259 h 770681"/>
                <a:gd name="connsiteX16" fmla="*/ 612797 w 883644"/>
                <a:gd name="connsiteY16" fmla="*/ 770681 h 770681"/>
                <a:gd name="connsiteX0" fmla="*/ 612797 w 883644"/>
                <a:gd name="connsiteY0" fmla="*/ 770681 h 770681"/>
                <a:gd name="connsiteX1" fmla="*/ 152141 w 883644"/>
                <a:gd name="connsiteY1" fmla="*/ 410910 h 770681"/>
                <a:gd name="connsiteX2" fmla="*/ 247779 w 883644"/>
                <a:gd name="connsiteY2" fmla="*/ 417297 h 770681"/>
                <a:gd name="connsiteX3" fmla="*/ 242423 w 883644"/>
                <a:gd name="connsiteY3" fmla="*/ 382146 h 770681"/>
                <a:gd name="connsiteX4" fmla="*/ 186957 w 883644"/>
                <a:gd name="connsiteY4" fmla="*/ 286065 h 770681"/>
                <a:gd name="connsiteX5" fmla="*/ 173566 w 883644"/>
                <a:gd name="connsiteY5" fmla="*/ 234501 h 770681"/>
                <a:gd name="connsiteX6" fmla="*/ 131924 w 883644"/>
                <a:gd name="connsiteY6" fmla="*/ 139181 h 770681"/>
                <a:gd name="connsiteX7" fmla="*/ 48899 w 883644"/>
                <a:gd name="connsiteY7" fmla="*/ 170588 h 770681"/>
                <a:gd name="connsiteX8" fmla="*/ 0 w 883644"/>
                <a:gd name="connsiteY8" fmla="*/ 103097 h 770681"/>
                <a:gd name="connsiteX9" fmla="*/ 42333 w 883644"/>
                <a:gd name="connsiteY9" fmla="*/ 79501 h 770681"/>
                <a:gd name="connsiteX10" fmla="*/ 46135 w 883644"/>
                <a:gd name="connsiteY10" fmla="*/ 40393 h 770681"/>
                <a:gd name="connsiteX11" fmla="*/ 393009 w 883644"/>
                <a:gd name="connsiteY11" fmla="*/ 37581 h 770681"/>
                <a:gd name="connsiteX12" fmla="*/ 426875 w 883644"/>
                <a:gd name="connsiteY12" fmla="*/ 54515 h 770681"/>
                <a:gd name="connsiteX13" fmla="*/ 481909 w 883644"/>
                <a:gd name="connsiteY13" fmla="*/ 54515 h 770681"/>
                <a:gd name="connsiteX14" fmla="*/ 446229 w 883644"/>
                <a:gd name="connsiteY14" fmla="*/ 0 h 770681"/>
                <a:gd name="connsiteX15" fmla="*/ 883644 w 883644"/>
                <a:gd name="connsiteY15" fmla="*/ 344259 h 770681"/>
                <a:gd name="connsiteX16" fmla="*/ 612797 w 883644"/>
                <a:gd name="connsiteY16" fmla="*/ 770681 h 770681"/>
                <a:gd name="connsiteX0" fmla="*/ 612797 w 883644"/>
                <a:gd name="connsiteY0" fmla="*/ 770681 h 770681"/>
                <a:gd name="connsiteX1" fmla="*/ 152141 w 883644"/>
                <a:gd name="connsiteY1" fmla="*/ 410910 h 770681"/>
                <a:gd name="connsiteX2" fmla="*/ 247779 w 883644"/>
                <a:gd name="connsiteY2" fmla="*/ 417297 h 770681"/>
                <a:gd name="connsiteX3" fmla="*/ 242423 w 883644"/>
                <a:gd name="connsiteY3" fmla="*/ 382146 h 770681"/>
                <a:gd name="connsiteX4" fmla="*/ 186957 w 883644"/>
                <a:gd name="connsiteY4" fmla="*/ 286065 h 770681"/>
                <a:gd name="connsiteX5" fmla="*/ 173566 w 883644"/>
                <a:gd name="connsiteY5" fmla="*/ 234501 h 770681"/>
                <a:gd name="connsiteX6" fmla="*/ 118533 w 883644"/>
                <a:gd name="connsiteY6" fmla="*/ 295507 h 770681"/>
                <a:gd name="connsiteX7" fmla="*/ 48899 w 883644"/>
                <a:gd name="connsiteY7" fmla="*/ 170588 h 770681"/>
                <a:gd name="connsiteX8" fmla="*/ 0 w 883644"/>
                <a:gd name="connsiteY8" fmla="*/ 103097 h 770681"/>
                <a:gd name="connsiteX9" fmla="*/ 42333 w 883644"/>
                <a:gd name="connsiteY9" fmla="*/ 79501 h 770681"/>
                <a:gd name="connsiteX10" fmla="*/ 46135 w 883644"/>
                <a:gd name="connsiteY10" fmla="*/ 40393 h 770681"/>
                <a:gd name="connsiteX11" fmla="*/ 393009 w 883644"/>
                <a:gd name="connsiteY11" fmla="*/ 37581 h 770681"/>
                <a:gd name="connsiteX12" fmla="*/ 426875 w 883644"/>
                <a:gd name="connsiteY12" fmla="*/ 54515 h 770681"/>
                <a:gd name="connsiteX13" fmla="*/ 481909 w 883644"/>
                <a:gd name="connsiteY13" fmla="*/ 54515 h 770681"/>
                <a:gd name="connsiteX14" fmla="*/ 446229 w 883644"/>
                <a:gd name="connsiteY14" fmla="*/ 0 h 770681"/>
                <a:gd name="connsiteX15" fmla="*/ 883644 w 883644"/>
                <a:gd name="connsiteY15" fmla="*/ 344259 h 770681"/>
                <a:gd name="connsiteX16" fmla="*/ 612797 w 883644"/>
                <a:gd name="connsiteY16" fmla="*/ 770681 h 770681"/>
                <a:gd name="connsiteX0" fmla="*/ 612797 w 883644"/>
                <a:gd name="connsiteY0" fmla="*/ 770681 h 770681"/>
                <a:gd name="connsiteX1" fmla="*/ 152141 w 883644"/>
                <a:gd name="connsiteY1" fmla="*/ 410910 h 770681"/>
                <a:gd name="connsiteX2" fmla="*/ 247779 w 883644"/>
                <a:gd name="connsiteY2" fmla="*/ 417297 h 770681"/>
                <a:gd name="connsiteX3" fmla="*/ 242423 w 883644"/>
                <a:gd name="connsiteY3" fmla="*/ 382146 h 770681"/>
                <a:gd name="connsiteX4" fmla="*/ 186957 w 883644"/>
                <a:gd name="connsiteY4" fmla="*/ 286065 h 770681"/>
                <a:gd name="connsiteX5" fmla="*/ 162853 w 883644"/>
                <a:gd name="connsiteY5" fmla="*/ 287594 h 770681"/>
                <a:gd name="connsiteX6" fmla="*/ 118533 w 883644"/>
                <a:gd name="connsiteY6" fmla="*/ 295507 h 770681"/>
                <a:gd name="connsiteX7" fmla="*/ 48899 w 883644"/>
                <a:gd name="connsiteY7" fmla="*/ 170588 h 770681"/>
                <a:gd name="connsiteX8" fmla="*/ 0 w 883644"/>
                <a:gd name="connsiteY8" fmla="*/ 103097 h 770681"/>
                <a:gd name="connsiteX9" fmla="*/ 42333 w 883644"/>
                <a:gd name="connsiteY9" fmla="*/ 79501 h 770681"/>
                <a:gd name="connsiteX10" fmla="*/ 46135 w 883644"/>
                <a:gd name="connsiteY10" fmla="*/ 40393 h 770681"/>
                <a:gd name="connsiteX11" fmla="*/ 393009 w 883644"/>
                <a:gd name="connsiteY11" fmla="*/ 37581 h 770681"/>
                <a:gd name="connsiteX12" fmla="*/ 426875 w 883644"/>
                <a:gd name="connsiteY12" fmla="*/ 54515 h 770681"/>
                <a:gd name="connsiteX13" fmla="*/ 481909 w 883644"/>
                <a:gd name="connsiteY13" fmla="*/ 54515 h 770681"/>
                <a:gd name="connsiteX14" fmla="*/ 446229 w 883644"/>
                <a:gd name="connsiteY14" fmla="*/ 0 h 770681"/>
                <a:gd name="connsiteX15" fmla="*/ 883644 w 883644"/>
                <a:gd name="connsiteY15" fmla="*/ 344259 h 770681"/>
                <a:gd name="connsiteX16" fmla="*/ 612797 w 883644"/>
                <a:gd name="connsiteY16" fmla="*/ 770681 h 770681"/>
                <a:gd name="connsiteX0" fmla="*/ 612797 w 883644"/>
                <a:gd name="connsiteY0" fmla="*/ 770681 h 770681"/>
                <a:gd name="connsiteX1" fmla="*/ 152141 w 883644"/>
                <a:gd name="connsiteY1" fmla="*/ 410910 h 770681"/>
                <a:gd name="connsiteX2" fmla="*/ 247779 w 883644"/>
                <a:gd name="connsiteY2" fmla="*/ 417297 h 770681"/>
                <a:gd name="connsiteX3" fmla="*/ 242423 w 883644"/>
                <a:gd name="connsiteY3" fmla="*/ 382146 h 770681"/>
                <a:gd name="connsiteX4" fmla="*/ 186957 w 883644"/>
                <a:gd name="connsiteY4" fmla="*/ 286065 h 770681"/>
                <a:gd name="connsiteX5" fmla="*/ 118533 w 883644"/>
                <a:gd name="connsiteY5" fmla="*/ 295507 h 770681"/>
                <a:gd name="connsiteX6" fmla="*/ 48899 w 883644"/>
                <a:gd name="connsiteY6" fmla="*/ 170588 h 770681"/>
                <a:gd name="connsiteX7" fmla="*/ 0 w 883644"/>
                <a:gd name="connsiteY7" fmla="*/ 103097 h 770681"/>
                <a:gd name="connsiteX8" fmla="*/ 42333 w 883644"/>
                <a:gd name="connsiteY8" fmla="*/ 79501 h 770681"/>
                <a:gd name="connsiteX9" fmla="*/ 46135 w 883644"/>
                <a:gd name="connsiteY9" fmla="*/ 40393 h 770681"/>
                <a:gd name="connsiteX10" fmla="*/ 393009 w 883644"/>
                <a:gd name="connsiteY10" fmla="*/ 37581 h 770681"/>
                <a:gd name="connsiteX11" fmla="*/ 426875 w 883644"/>
                <a:gd name="connsiteY11" fmla="*/ 54515 h 770681"/>
                <a:gd name="connsiteX12" fmla="*/ 481909 w 883644"/>
                <a:gd name="connsiteY12" fmla="*/ 54515 h 770681"/>
                <a:gd name="connsiteX13" fmla="*/ 446229 w 883644"/>
                <a:gd name="connsiteY13" fmla="*/ 0 h 770681"/>
                <a:gd name="connsiteX14" fmla="*/ 883644 w 883644"/>
                <a:gd name="connsiteY14" fmla="*/ 344259 h 770681"/>
                <a:gd name="connsiteX15" fmla="*/ 612797 w 883644"/>
                <a:gd name="connsiteY15" fmla="*/ 770681 h 770681"/>
                <a:gd name="connsiteX0" fmla="*/ 612797 w 883644"/>
                <a:gd name="connsiteY0" fmla="*/ 770681 h 770681"/>
                <a:gd name="connsiteX1" fmla="*/ 152141 w 883644"/>
                <a:gd name="connsiteY1" fmla="*/ 410910 h 770681"/>
                <a:gd name="connsiteX2" fmla="*/ 247779 w 883644"/>
                <a:gd name="connsiteY2" fmla="*/ 417297 h 770681"/>
                <a:gd name="connsiteX3" fmla="*/ 242423 w 883644"/>
                <a:gd name="connsiteY3" fmla="*/ 382146 h 770681"/>
                <a:gd name="connsiteX4" fmla="*/ 118533 w 883644"/>
                <a:gd name="connsiteY4" fmla="*/ 295507 h 770681"/>
                <a:gd name="connsiteX5" fmla="*/ 48899 w 883644"/>
                <a:gd name="connsiteY5" fmla="*/ 170588 h 770681"/>
                <a:gd name="connsiteX6" fmla="*/ 0 w 883644"/>
                <a:gd name="connsiteY6" fmla="*/ 103097 h 770681"/>
                <a:gd name="connsiteX7" fmla="*/ 42333 w 883644"/>
                <a:gd name="connsiteY7" fmla="*/ 79501 h 770681"/>
                <a:gd name="connsiteX8" fmla="*/ 46135 w 883644"/>
                <a:gd name="connsiteY8" fmla="*/ 40393 h 770681"/>
                <a:gd name="connsiteX9" fmla="*/ 393009 w 883644"/>
                <a:gd name="connsiteY9" fmla="*/ 37581 h 770681"/>
                <a:gd name="connsiteX10" fmla="*/ 426875 w 883644"/>
                <a:gd name="connsiteY10" fmla="*/ 54515 h 770681"/>
                <a:gd name="connsiteX11" fmla="*/ 481909 w 883644"/>
                <a:gd name="connsiteY11" fmla="*/ 54515 h 770681"/>
                <a:gd name="connsiteX12" fmla="*/ 446229 w 883644"/>
                <a:gd name="connsiteY12" fmla="*/ 0 h 770681"/>
                <a:gd name="connsiteX13" fmla="*/ 883644 w 883644"/>
                <a:gd name="connsiteY13" fmla="*/ 344259 h 770681"/>
                <a:gd name="connsiteX14" fmla="*/ 612797 w 883644"/>
                <a:gd name="connsiteY14" fmla="*/ 770681 h 770681"/>
                <a:gd name="connsiteX0" fmla="*/ 612797 w 883644"/>
                <a:gd name="connsiteY0" fmla="*/ 770681 h 770681"/>
                <a:gd name="connsiteX1" fmla="*/ 152141 w 883644"/>
                <a:gd name="connsiteY1" fmla="*/ 410910 h 770681"/>
                <a:gd name="connsiteX2" fmla="*/ 247779 w 883644"/>
                <a:gd name="connsiteY2" fmla="*/ 417297 h 770681"/>
                <a:gd name="connsiteX3" fmla="*/ 118533 w 883644"/>
                <a:gd name="connsiteY3" fmla="*/ 295507 h 770681"/>
                <a:gd name="connsiteX4" fmla="*/ 48899 w 883644"/>
                <a:gd name="connsiteY4" fmla="*/ 170588 h 770681"/>
                <a:gd name="connsiteX5" fmla="*/ 0 w 883644"/>
                <a:gd name="connsiteY5" fmla="*/ 103097 h 770681"/>
                <a:gd name="connsiteX6" fmla="*/ 42333 w 883644"/>
                <a:gd name="connsiteY6" fmla="*/ 79501 h 770681"/>
                <a:gd name="connsiteX7" fmla="*/ 46135 w 883644"/>
                <a:gd name="connsiteY7" fmla="*/ 40393 h 770681"/>
                <a:gd name="connsiteX8" fmla="*/ 393009 w 883644"/>
                <a:gd name="connsiteY8" fmla="*/ 37581 h 770681"/>
                <a:gd name="connsiteX9" fmla="*/ 426875 w 883644"/>
                <a:gd name="connsiteY9" fmla="*/ 54515 h 770681"/>
                <a:gd name="connsiteX10" fmla="*/ 481909 w 883644"/>
                <a:gd name="connsiteY10" fmla="*/ 54515 h 770681"/>
                <a:gd name="connsiteX11" fmla="*/ 446229 w 883644"/>
                <a:gd name="connsiteY11" fmla="*/ 0 h 770681"/>
                <a:gd name="connsiteX12" fmla="*/ 883644 w 883644"/>
                <a:gd name="connsiteY12" fmla="*/ 344259 h 770681"/>
                <a:gd name="connsiteX13" fmla="*/ 612797 w 883644"/>
                <a:gd name="connsiteY13" fmla="*/ 770681 h 770681"/>
                <a:gd name="connsiteX0" fmla="*/ 612797 w 883644"/>
                <a:gd name="connsiteY0" fmla="*/ 770681 h 770681"/>
                <a:gd name="connsiteX1" fmla="*/ 152141 w 883644"/>
                <a:gd name="connsiteY1" fmla="*/ 410910 h 770681"/>
                <a:gd name="connsiteX2" fmla="*/ 118533 w 883644"/>
                <a:gd name="connsiteY2" fmla="*/ 295507 h 770681"/>
                <a:gd name="connsiteX3" fmla="*/ 48899 w 883644"/>
                <a:gd name="connsiteY3" fmla="*/ 170588 h 770681"/>
                <a:gd name="connsiteX4" fmla="*/ 0 w 883644"/>
                <a:gd name="connsiteY4" fmla="*/ 103097 h 770681"/>
                <a:gd name="connsiteX5" fmla="*/ 42333 w 883644"/>
                <a:gd name="connsiteY5" fmla="*/ 79501 h 770681"/>
                <a:gd name="connsiteX6" fmla="*/ 46135 w 883644"/>
                <a:gd name="connsiteY6" fmla="*/ 40393 h 770681"/>
                <a:gd name="connsiteX7" fmla="*/ 393009 w 883644"/>
                <a:gd name="connsiteY7" fmla="*/ 37581 h 770681"/>
                <a:gd name="connsiteX8" fmla="*/ 426875 w 883644"/>
                <a:gd name="connsiteY8" fmla="*/ 54515 h 770681"/>
                <a:gd name="connsiteX9" fmla="*/ 481909 w 883644"/>
                <a:gd name="connsiteY9" fmla="*/ 54515 h 770681"/>
                <a:gd name="connsiteX10" fmla="*/ 446229 w 883644"/>
                <a:gd name="connsiteY10" fmla="*/ 0 h 770681"/>
                <a:gd name="connsiteX11" fmla="*/ 883644 w 883644"/>
                <a:gd name="connsiteY11" fmla="*/ 344259 h 770681"/>
                <a:gd name="connsiteX12" fmla="*/ 612797 w 883644"/>
                <a:gd name="connsiteY12" fmla="*/ 770681 h 770681"/>
                <a:gd name="connsiteX0" fmla="*/ 612797 w 883644"/>
                <a:gd name="connsiteY0" fmla="*/ 770681 h 770681"/>
                <a:gd name="connsiteX1" fmla="*/ 152141 w 883644"/>
                <a:gd name="connsiteY1" fmla="*/ 410910 h 770681"/>
                <a:gd name="connsiteX2" fmla="*/ 118533 w 883644"/>
                <a:gd name="connsiteY2" fmla="*/ 295507 h 770681"/>
                <a:gd name="connsiteX3" fmla="*/ 74817 w 883644"/>
                <a:gd name="connsiteY3" fmla="*/ 230911 h 770681"/>
                <a:gd name="connsiteX4" fmla="*/ 48899 w 883644"/>
                <a:gd name="connsiteY4" fmla="*/ 170588 h 770681"/>
                <a:gd name="connsiteX5" fmla="*/ 0 w 883644"/>
                <a:gd name="connsiteY5" fmla="*/ 103097 h 770681"/>
                <a:gd name="connsiteX6" fmla="*/ 42333 w 883644"/>
                <a:gd name="connsiteY6" fmla="*/ 79501 h 770681"/>
                <a:gd name="connsiteX7" fmla="*/ 46135 w 883644"/>
                <a:gd name="connsiteY7" fmla="*/ 40393 h 770681"/>
                <a:gd name="connsiteX8" fmla="*/ 393009 w 883644"/>
                <a:gd name="connsiteY8" fmla="*/ 37581 h 770681"/>
                <a:gd name="connsiteX9" fmla="*/ 426875 w 883644"/>
                <a:gd name="connsiteY9" fmla="*/ 54515 h 770681"/>
                <a:gd name="connsiteX10" fmla="*/ 481909 w 883644"/>
                <a:gd name="connsiteY10" fmla="*/ 54515 h 770681"/>
                <a:gd name="connsiteX11" fmla="*/ 446229 w 883644"/>
                <a:gd name="connsiteY11" fmla="*/ 0 h 770681"/>
                <a:gd name="connsiteX12" fmla="*/ 883644 w 883644"/>
                <a:gd name="connsiteY12" fmla="*/ 344259 h 770681"/>
                <a:gd name="connsiteX13" fmla="*/ 612797 w 883644"/>
                <a:gd name="connsiteY13" fmla="*/ 770681 h 770681"/>
                <a:gd name="connsiteX0" fmla="*/ 610119 w 880966"/>
                <a:gd name="connsiteY0" fmla="*/ 770681 h 770681"/>
                <a:gd name="connsiteX1" fmla="*/ 149463 w 880966"/>
                <a:gd name="connsiteY1" fmla="*/ 410910 h 770681"/>
                <a:gd name="connsiteX2" fmla="*/ 115855 w 880966"/>
                <a:gd name="connsiteY2" fmla="*/ 295507 h 770681"/>
                <a:gd name="connsiteX3" fmla="*/ 72139 w 880966"/>
                <a:gd name="connsiteY3" fmla="*/ 230911 h 770681"/>
                <a:gd name="connsiteX4" fmla="*/ 46221 w 880966"/>
                <a:gd name="connsiteY4" fmla="*/ 170588 h 770681"/>
                <a:gd name="connsiteX5" fmla="*/ 0 w 880966"/>
                <a:gd name="connsiteY5" fmla="*/ 100148 h 770681"/>
                <a:gd name="connsiteX6" fmla="*/ 39655 w 880966"/>
                <a:gd name="connsiteY6" fmla="*/ 79501 h 770681"/>
                <a:gd name="connsiteX7" fmla="*/ 43457 w 880966"/>
                <a:gd name="connsiteY7" fmla="*/ 40393 h 770681"/>
                <a:gd name="connsiteX8" fmla="*/ 390331 w 880966"/>
                <a:gd name="connsiteY8" fmla="*/ 37581 h 770681"/>
                <a:gd name="connsiteX9" fmla="*/ 424197 w 880966"/>
                <a:gd name="connsiteY9" fmla="*/ 54515 h 770681"/>
                <a:gd name="connsiteX10" fmla="*/ 479231 w 880966"/>
                <a:gd name="connsiteY10" fmla="*/ 54515 h 770681"/>
                <a:gd name="connsiteX11" fmla="*/ 443551 w 880966"/>
                <a:gd name="connsiteY11" fmla="*/ 0 h 770681"/>
                <a:gd name="connsiteX12" fmla="*/ 880966 w 880966"/>
                <a:gd name="connsiteY12" fmla="*/ 344259 h 770681"/>
                <a:gd name="connsiteX13" fmla="*/ 610119 w 880966"/>
                <a:gd name="connsiteY13" fmla="*/ 770681 h 770681"/>
                <a:gd name="connsiteX0" fmla="*/ 610119 w 880966"/>
                <a:gd name="connsiteY0" fmla="*/ 810552 h 810552"/>
                <a:gd name="connsiteX1" fmla="*/ 149463 w 880966"/>
                <a:gd name="connsiteY1" fmla="*/ 450781 h 810552"/>
                <a:gd name="connsiteX2" fmla="*/ 115855 w 880966"/>
                <a:gd name="connsiteY2" fmla="*/ 335378 h 810552"/>
                <a:gd name="connsiteX3" fmla="*/ 72139 w 880966"/>
                <a:gd name="connsiteY3" fmla="*/ 270782 h 810552"/>
                <a:gd name="connsiteX4" fmla="*/ 46221 w 880966"/>
                <a:gd name="connsiteY4" fmla="*/ 210459 h 810552"/>
                <a:gd name="connsiteX5" fmla="*/ 0 w 880966"/>
                <a:gd name="connsiteY5" fmla="*/ 140019 h 810552"/>
                <a:gd name="connsiteX6" fmla="*/ 39655 w 880966"/>
                <a:gd name="connsiteY6" fmla="*/ 119372 h 810552"/>
                <a:gd name="connsiteX7" fmla="*/ 43457 w 880966"/>
                <a:gd name="connsiteY7" fmla="*/ 80264 h 810552"/>
                <a:gd name="connsiteX8" fmla="*/ 390331 w 880966"/>
                <a:gd name="connsiteY8" fmla="*/ 77452 h 810552"/>
                <a:gd name="connsiteX9" fmla="*/ 424197 w 880966"/>
                <a:gd name="connsiteY9" fmla="*/ 94386 h 810552"/>
                <a:gd name="connsiteX10" fmla="*/ 361389 w 880966"/>
                <a:gd name="connsiteY10" fmla="*/ 0 h 810552"/>
                <a:gd name="connsiteX11" fmla="*/ 443551 w 880966"/>
                <a:gd name="connsiteY11" fmla="*/ 39871 h 810552"/>
                <a:gd name="connsiteX12" fmla="*/ 880966 w 880966"/>
                <a:gd name="connsiteY12" fmla="*/ 384130 h 810552"/>
                <a:gd name="connsiteX13" fmla="*/ 610119 w 880966"/>
                <a:gd name="connsiteY13" fmla="*/ 810552 h 810552"/>
                <a:gd name="connsiteX0" fmla="*/ 610119 w 880966"/>
                <a:gd name="connsiteY0" fmla="*/ 810552 h 810552"/>
                <a:gd name="connsiteX1" fmla="*/ 149463 w 880966"/>
                <a:gd name="connsiteY1" fmla="*/ 450781 h 810552"/>
                <a:gd name="connsiteX2" fmla="*/ 115855 w 880966"/>
                <a:gd name="connsiteY2" fmla="*/ 335378 h 810552"/>
                <a:gd name="connsiteX3" fmla="*/ 72139 w 880966"/>
                <a:gd name="connsiteY3" fmla="*/ 270782 h 810552"/>
                <a:gd name="connsiteX4" fmla="*/ 46221 w 880966"/>
                <a:gd name="connsiteY4" fmla="*/ 210459 h 810552"/>
                <a:gd name="connsiteX5" fmla="*/ 0 w 880966"/>
                <a:gd name="connsiteY5" fmla="*/ 140019 h 810552"/>
                <a:gd name="connsiteX6" fmla="*/ 39655 w 880966"/>
                <a:gd name="connsiteY6" fmla="*/ 119372 h 810552"/>
                <a:gd name="connsiteX7" fmla="*/ 43457 w 880966"/>
                <a:gd name="connsiteY7" fmla="*/ 80264 h 810552"/>
                <a:gd name="connsiteX8" fmla="*/ 390331 w 880966"/>
                <a:gd name="connsiteY8" fmla="*/ 77452 h 810552"/>
                <a:gd name="connsiteX9" fmla="*/ 279572 w 880966"/>
                <a:gd name="connsiteY9" fmla="*/ 17697 h 810552"/>
                <a:gd name="connsiteX10" fmla="*/ 361389 w 880966"/>
                <a:gd name="connsiteY10" fmla="*/ 0 h 810552"/>
                <a:gd name="connsiteX11" fmla="*/ 443551 w 880966"/>
                <a:gd name="connsiteY11" fmla="*/ 39871 h 810552"/>
                <a:gd name="connsiteX12" fmla="*/ 880966 w 880966"/>
                <a:gd name="connsiteY12" fmla="*/ 384130 h 810552"/>
                <a:gd name="connsiteX13" fmla="*/ 610119 w 880966"/>
                <a:gd name="connsiteY13" fmla="*/ 810552 h 810552"/>
                <a:gd name="connsiteX0" fmla="*/ 610119 w 880966"/>
                <a:gd name="connsiteY0" fmla="*/ 810552 h 810552"/>
                <a:gd name="connsiteX1" fmla="*/ 149463 w 880966"/>
                <a:gd name="connsiteY1" fmla="*/ 450781 h 810552"/>
                <a:gd name="connsiteX2" fmla="*/ 115855 w 880966"/>
                <a:gd name="connsiteY2" fmla="*/ 335378 h 810552"/>
                <a:gd name="connsiteX3" fmla="*/ 72139 w 880966"/>
                <a:gd name="connsiteY3" fmla="*/ 270782 h 810552"/>
                <a:gd name="connsiteX4" fmla="*/ 46221 w 880966"/>
                <a:gd name="connsiteY4" fmla="*/ 210459 h 810552"/>
                <a:gd name="connsiteX5" fmla="*/ 0 w 880966"/>
                <a:gd name="connsiteY5" fmla="*/ 140019 h 810552"/>
                <a:gd name="connsiteX6" fmla="*/ 39655 w 880966"/>
                <a:gd name="connsiteY6" fmla="*/ 119372 h 810552"/>
                <a:gd name="connsiteX7" fmla="*/ 43457 w 880966"/>
                <a:gd name="connsiteY7" fmla="*/ 80264 h 810552"/>
                <a:gd name="connsiteX8" fmla="*/ 275167 w 880966"/>
                <a:gd name="connsiteY8" fmla="*/ 74503 h 810552"/>
                <a:gd name="connsiteX9" fmla="*/ 279572 w 880966"/>
                <a:gd name="connsiteY9" fmla="*/ 17697 h 810552"/>
                <a:gd name="connsiteX10" fmla="*/ 361389 w 880966"/>
                <a:gd name="connsiteY10" fmla="*/ 0 h 810552"/>
                <a:gd name="connsiteX11" fmla="*/ 443551 w 880966"/>
                <a:gd name="connsiteY11" fmla="*/ 39871 h 810552"/>
                <a:gd name="connsiteX12" fmla="*/ 880966 w 880966"/>
                <a:gd name="connsiteY12" fmla="*/ 384130 h 810552"/>
                <a:gd name="connsiteX13" fmla="*/ 610119 w 880966"/>
                <a:gd name="connsiteY13" fmla="*/ 810552 h 810552"/>
                <a:gd name="connsiteX0" fmla="*/ 610119 w 880966"/>
                <a:gd name="connsiteY0" fmla="*/ 810552 h 810552"/>
                <a:gd name="connsiteX1" fmla="*/ 149463 w 880966"/>
                <a:gd name="connsiteY1" fmla="*/ 450781 h 810552"/>
                <a:gd name="connsiteX2" fmla="*/ 115855 w 880966"/>
                <a:gd name="connsiteY2" fmla="*/ 335378 h 810552"/>
                <a:gd name="connsiteX3" fmla="*/ 72139 w 880966"/>
                <a:gd name="connsiteY3" fmla="*/ 270782 h 810552"/>
                <a:gd name="connsiteX4" fmla="*/ 46221 w 880966"/>
                <a:gd name="connsiteY4" fmla="*/ 210459 h 810552"/>
                <a:gd name="connsiteX5" fmla="*/ 0 w 880966"/>
                <a:gd name="connsiteY5" fmla="*/ 140019 h 810552"/>
                <a:gd name="connsiteX6" fmla="*/ 39655 w 880966"/>
                <a:gd name="connsiteY6" fmla="*/ 119372 h 810552"/>
                <a:gd name="connsiteX7" fmla="*/ 43457 w 880966"/>
                <a:gd name="connsiteY7" fmla="*/ 80264 h 810552"/>
                <a:gd name="connsiteX8" fmla="*/ 275167 w 880966"/>
                <a:gd name="connsiteY8" fmla="*/ 74503 h 810552"/>
                <a:gd name="connsiteX9" fmla="*/ 279572 w 880966"/>
                <a:gd name="connsiteY9" fmla="*/ 17697 h 810552"/>
                <a:gd name="connsiteX10" fmla="*/ 361389 w 880966"/>
                <a:gd name="connsiteY10" fmla="*/ 0 h 810552"/>
                <a:gd name="connsiteX11" fmla="*/ 443551 w 880966"/>
                <a:gd name="connsiteY11" fmla="*/ 39871 h 810552"/>
                <a:gd name="connsiteX12" fmla="*/ 880966 w 880966"/>
                <a:gd name="connsiteY12" fmla="*/ 384130 h 810552"/>
                <a:gd name="connsiteX13" fmla="*/ 610119 w 880966"/>
                <a:gd name="connsiteY13" fmla="*/ 810552 h 810552"/>
                <a:gd name="connsiteX0" fmla="*/ 610119 w 880966"/>
                <a:gd name="connsiteY0" fmla="*/ 810552 h 810552"/>
                <a:gd name="connsiteX1" fmla="*/ 149463 w 880966"/>
                <a:gd name="connsiteY1" fmla="*/ 450781 h 810552"/>
                <a:gd name="connsiteX2" fmla="*/ 115855 w 880966"/>
                <a:gd name="connsiteY2" fmla="*/ 335378 h 810552"/>
                <a:gd name="connsiteX3" fmla="*/ 72139 w 880966"/>
                <a:gd name="connsiteY3" fmla="*/ 270782 h 810552"/>
                <a:gd name="connsiteX4" fmla="*/ 46221 w 880966"/>
                <a:gd name="connsiteY4" fmla="*/ 210459 h 810552"/>
                <a:gd name="connsiteX5" fmla="*/ 0 w 880966"/>
                <a:gd name="connsiteY5" fmla="*/ 140019 h 810552"/>
                <a:gd name="connsiteX6" fmla="*/ 39655 w 880966"/>
                <a:gd name="connsiteY6" fmla="*/ 119372 h 810552"/>
                <a:gd name="connsiteX7" fmla="*/ 43457 w 880966"/>
                <a:gd name="connsiteY7" fmla="*/ 80264 h 810552"/>
                <a:gd name="connsiteX8" fmla="*/ 133739 w 880966"/>
                <a:gd name="connsiteY8" fmla="*/ 79062 h 810552"/>
                <a:gd name="connsiteX9" fmla="*/ 275167 w 880966"/>
                <a:gd name="connsiteY9" fmla="*/ 74503 h 810552"/>
                <a:gd name="connsiteX10" fmla="*/ 279572 w 880966"/>
                <a:gd name="connsiteY10" fmla="*/ 17697 h 810552"/>
                <a:gd name="connsiteX11" fmla="*/ 361389 w 880966"/>
                <a:gd name="connsiteY11" fmla="*/ 0 h 810552"/>
                <a:gd name="connsiteX12" fmla="*/ 443551 w 880966"/>
                <a:gd name="connsiteY12" fmla="*/ 39871 h 810552"/>
                <a:gd name="connsiteX13" fmla="*/ 880966 w 880966"/>
                <a:gd name="connsiteY13" fmla="*/ 384130 h 810552"/>
                <a:gd name="connsiteX14" fmla="*/ 610119 w 880966"/>
                <a:gd name="connsiteY14" fmla="*/ 810552 h 810552"/>
                <a:gd name="connsiteX0" fmla="*/ 610119 w 880966"/>
                <a:gd name="connsiteY0" fmla="*/ 810552 h 810552"/>
                <a:gd name="connsiteX1" fmla="*/ 149463 w 880966"/>
                <a:gd name="connsiteY1" fmla="*/ 450781 h 810552"/>
                <a:gd name="connsiteX2" fmla="*/ 115855 w 880966"/>
                <a:gd name="connsiteY2" fmla="*/ 335378 h 810552"/>
                <a:gd name="connsiteX3" fmla="*/ 72139 w 880966"/>
                <a:gd name="connsiteY3" fmla="*/ 270782 h 810552"/>
                <a:gd name="connsiteX4" fmla="*/ 46221 w 880966"/>
                <a:gd name="connsiteY4" fmla="*/ 210459 h 810552"/>
                <a:gd name="connsiteX5" fmla="*/ 0 w 880966"/>
                <a:gd name="connsiteY5" fmla="*/ 140019 h 810552"/>
                <a:gd name="connsiteX6" fmla="*/ 39655 w 880966"/>
                <a:gd name="connsiteY6" fmla="*/ 119372 h 810552"/>
                <a:gd name="connsiteX7" fmla="*/ 43457 w 880966"/>
                <a:gd name="connsiteY7" fmla="*/ 80264 h 810552"/>
                <a:gd name="connsiteX8" fmla="*/ 133739 w 880966"/>
                <a:gd name="connsiteY8" fmla="*/ 79062 h 810552"/>
                <a:gd name="connsiteX9" fmla="*/ 238190 w 880966"/>
                <a:gd name="connsiteY9" fmla="*/ 120355 h 810552"/>
                <a:gd name="connsiteX10" fmla="*/ 275167 w 880966"/>
                <a:gd name="connsiteY10" fmla="*/ 74503 h 810552"/>
                <a:gd name="connsiteX11" fmla="*/ 279572 w 880966"/>
                <a:gd name="connsiteY11" fmla="*/ 17697 h 810552"/>
                <a:gd name="connsiteX12" fmla="*/ 361389 w 880966"/>
                <a:gd name="connsiteY12" fmla="*/ 0 h 810552"/>
                <a:gd name="connsiteX13" fmla="*/ 443551 w 880966"/>
                <a:gd name="connsiteY13" fmla="*/ 39871 h 810552"/>
                <a:gd name="connsiteX14" fmla="*/ 880966 w 880966"/>
                <a:gd name="connsiteY14" fmla="*/ 384130 h 810552"/>
                <a:gd name="connsiteX15" fmla="*/ 610119 w 880966"/>
                <a:gd name="connsiteY15" fmla="*/ 810552 h 810552"/>
                <a:gd name="connsiteX0" fmla="*/ 610119 w 880966"/>
                <a:gd name="connsiteY0" fmla="*/ 810552 h 810552"/>
                <a:gd name="connsiteX1" fmla="*/ 149463 w 880966"/>
                <a:gd name="connsiteY1" fmla="*/ 450781 h 810552"/>
                <a:gd name="connsiteX2" fmla="*/ 115855 w 880966"/>
                <a:gd name="connsiteY2" fmla="*/ 335378 h 810552"/>
                <a:gd name="connsiteX3" fmla="*/ 72139 w 880966"/>
                <a:gd name="connsiteY3" fmla="*/ 270782 h 810552"/>
                <a:gd name="connsiteX4" fmla="*/ 46221 w 880966"/>
                <a:gd name="connsiteY4" fmla="*/ 210459 h 810552"/>
                <a:gd name="connsiteX5" fmla="*/ 0 w 880966"/>
                <a:gd name="connsiteY5" fmla="*/ 140019 h 810552"/>
                <a:gd name="connsiteX6" fmla="*/ 39655 w 880966"/>
                <a:gd name="connsiteY6" fmla="*/ 119372 h 810552"/>
                <a:gd name="connsiteX7" fmla="*/ 43457 w 880966"/>
                <a:gd name="connsiteY7" fmla="*/ 80264 h 810552"/>
                <a:gd name="connsiteX8" fmla="*/ 133739 w 880966"/>
                <a:gd name="connsiteY8" fmla="*/ 79062 h 810552"/>
                <a:gd name="connsiteX9" fmla="*/ 238190 w 880966"/>
                <a:gd name="connsiteY9" fmla="*/ 120355 h 810552"/>
                <a:gd name="connsiteX10" fmla="*/ 227477 w 880966"/>
                <a:gd name="connsiteY10" fmla="*/ 64315 h 810552"/>
                <a:gd name="connsiteX11" fmla="*/ 275167 w 880966"/>
                <a:gd name="connsiteY11" fmla="*/ 74503 h 810552"/>
                <a:gd name="connsiteX12" fmla="*/ 279572 w 880966"/>
                <a:gd name="connsiteY12" fmla="*/ 17697 h 810552"/>
                <a:gd name="connsiteX13" fmla="*/ 361389 w 880966"/>
                <a:gd name="connsiteY13" fmla="*/ 0 h 810552"/>
                <a:gd name="connsiteX14" fmla="*/ 443551 w 880966"/>
                <a:gd name="connsiteY14" fmla="*/ 39871 h 810552"/>
                <a:gd name="connsiteX15" fmla="*/ 880966 w 880966"/>
                <a:gd name="connsiteY15" fmla="*/ 384130 h 810552"/>
                <a:gd name="connsiteX16" fmla="*/ 610119 w 880966"/>
                <a:gd name="connsiteY16" fmla="*/ 810552 h 810552"/>
                <a:gd name="connsiteX0" fmla="*/ 610119 w 880966"/>
                <a:gd name="connsiteY0" fmla="*/ 810552 h 810552"/>
                <a:gd name="connsiteX1" fmla="*/ 149463 w 880966"/>
                <a:gd name="connsiteY1" fmla="*/ 450781 h 810552"/>
                <a:gd name="connsiteX2" fmla="*/ 115855 w 880966"/>
                <a:gd name="connsiteY2" fmla="*/ 335378 h 810552"/>
                <a:gd name="connsiteX3" fmla="*/ 72139 w 880966"/>
                <a:gd name="connsiteY3" fmla="*/ 270782 h 810552"/>
                <a:gd name="connsiteX4" fmla="*/ 46221 w 880966"/>
                <a:gd name="connsiteY4" fmla="*/ 210459 h 810552"/>
                <a:gd name="connsiteX5" fmla="*/ 0 w 880966"/>
                <a:gd name="connsiteY5" fmla="*/ 140019 h 810552"/>
                <a:gd name="connsiteX6" fmla="*/ 39655 w 880966"/>
                <a:gd name="connsiteY6" fmla="*/ 119372 h 810552"/>
                <a:gd name="connsiteX7" fmla="*/ 43457 w 880966"/>
                <a:gd name="connsiteY7" fmla="*/ 80264 h 810552"/>
                <a:gd name="connsiteX8" fmla="*/ 133739 w 880966"/>
                <a:gd name="connsiteY8" fmla="*/ 79062 h 810552"/>
                <a:gd name="connsiteX9" fmla="*/ 238190 w 880966"/>
                <a:gd name="connsiteY9" fmla="*/ 120355 h 810552"/>
                <a:gd name="connsiteX10" fmla="*/ 227477 w 880966"/>
                <a:gd name="connsiteY10" fmla="*/ 64315 h 810552"/>
                <a:gd name="connsiteX11" fmla="*/ 275167 w 880966"/>
                <a:gd name="connsiteY11" fmla="*/ 74503 h 810552"/>
                <a:gd name="connsiteX12" fmla="*/ 279572 w 880966"/>
                <a:gd name="connsiteY12" fmla="*/ 17697 h 810552"/>
                <a:gd name="connsiteX13" fmla="*/ 318536 w 880966"/>
                <a:gd name="connsiteY13" fmla="*/ 17122 h 810552"/>
                <a:gd name="connsiteX14" fmla="*/ 361389 w 880966"/>
                <a:gd name="connsiteY14" fmla="*/ 0 h 810552"/>
                <a:gd name="connsiteX15" fmla="*/ 443551 w 880966"/>
                <a:gd name="connsiteY15" fmla="*/ 39871 h 810552"/>
                <a:gd name="connsiteX16" fmla="*/ 880966 w 880966"/>
                <a:gd name="connsiteY16" fmla="*/ 384130 h 810552"/>
                <a:gd name="connsiteX17" fmla="*/ 610119 w 880966"/>
                <a:gd name="connsiteY17" fmla="*/ 810552 h 810552"/>
                <a:gd name="connsiteX0" fmla="*/ 610119 w 880966"/>
                <a:gd name="connsiteY0" fmla="*/ 810552 h 810552"/>
                <a:gd name="connsiteX1" fmla="*/ 149463 w 880966"/>
                <a:gd name="connsiteY1" fmla="*/ 450781 h 810552"/>
                <a:gd name="connsiteX2" fmla="*/ 115855 w 880966"/>
                <a:gd name="connsiteY2" fmla="*/ 335378 h 810552"/>
                <a:gd name="connsiteX3" fmla="*/ 72139 w 880966"/>
                <a:gd name="connsiteY3" fmla="*/ 270782 h 810552"/>
                <a:gd name="connsiteX4" fmla="*/ 46221 w 880966"/>
                <a:gd name="connsiteY4" fmla="*/ 210459 h 810552"/>
                <a:gd name="connsiteX5" fmla="*/ 0 w 880966"/>
                <a:gd name="connsiteY5" fmla="*/ 140019 h 810552"/>
                <a:gd name="connsiteX6" fmla="*/ 39655 w 880966"/>
                <a:gd name="connsiteY6" fmla="*/ 119372 h 810552"/>
                <a:gd name="connsiteX7" fmla="*/ 43457 w 880966"/>
                <a:gd name="connsiteY7" fmla="*/ 80264 h 810552"/>
                <a:gd name="connsiteX8" fmla="*/ 96243 w 880966"/>
                <a:gd name="connsiteY8" fmla="*/ 96759 h 810552"/>
                <a:gd name="connsiteX9" fmla="*/ 133739 w 880966"/>
                <a:gd name="connsiteY9" fmla="*/ 79062 h 810552"/>
                <a:gd name="connsiteX10" fmla="*/ 238190 w 880966"/>
                <a:gd name="connsiteY10" fmla="*/ 120355 h 810552"/>
                <a:gd name="connsiteX11" fmla="*/ 227477 w 880966"/>
                <a:gd name="connsiteY11" fmla="*/ 64315 h 810552"/>
                <a:gd name="connsiteX12" fmla="*/ 275167 w 880966"/>
                <a:gd name="connsiteY12" fmla="*/ 74503 h 810552"/>
                <a:gd name="connsiteX13" fmla="*/ 279572 w 880966"/>
                <a:gd name="connsiteY13" fmla="*/ 17697 h 810552"/>
                <a:gd name="connsiteX14" fmla="*/ 318536 w 880966"/>
                <a:gd name="connsiteY14" fmla="*/ 17122 h 810552"/>
                <a:gd name="connsiteX15" fmla="*/ 361389 w 880966"/>
                <a:gd name="connsiteY15" fmla="*/ 0 h 810552"/>
                <a:gd name="connsiteX16" fmla="*/ 443551 w 880966"/>
                <a:gd name="connsiteY16" fmla="*/ 39871 h 810552"/>
                <a:gd name="connsiteX17" fmla="*/ 880966 w 880966"/>
                <a:gd name="connsiteY17" fmla="*/ 384130 h 810552"/>
                <a:gd name="connsiteX18" fmla="*/ 610119 w 880966"/>
                <a:gd name="connsiteY18" fmla="*/ 810552 h 810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0966" h="810552">
                  <a:moveTo>
                    <a:pt x="610119" y="810552"/>
                  </a:moveTo>
                  <a:lnTo>
                    <a:pt x="149463" y="450781"/>
                  </a:lnTo>
                  <a:lnTo>
                    <a:pt x="115855" y="335378"/>
                  </a:lnTo>
                  <a:cubicBezTo>
                    <a:pt x="104854" y="313846"/>
                    <a:pt x="83140" y="292314"/>
                    <a:pt x="72139" y="270782"/>
                  </a:cubicBezTo>
                  <a:lnTo>
                    <a:pt x="46221" y="210459"/>
                  </a:lnTo>
                  <a:lnTo>
                    <a:pt x="0" y="140019"/>
                  </a:lnTo>
                  <a:lnTo>
                    <a:pt x="39655" y="119372"/>
                  </a:lnTo>
                  <a:lnTo>
                    <a:pt x="43457" y="80264"/>
                  </a:lnTo>
                  <a:cubicBezTo>
                    <a:pt x="51103" y="73546"/>
                    <a:pt x="81196" y="96959"/>
                    <a:pt x="96243" y="96759"/>
                  </a:cubicBezTo>
                  <a:cubicBezTo>
                    <a:pt x="111290" y="96559"/>
                    <a:pt x="108296" y="72180"/>
                    <a:pt x="133739" y="79062"/>
                  </a:cubicBezTo>
                  <a:cubicBezTo>
                    <a:pt x="163070" y="78862"/>
                    <a:pt x="214619" y="121115"/>
                    <a:pt x="238190" y="120355"/>
                  </a:cubicBezTo>
                  <a:cubicBezTo>
                    <a:pt x="260062" y="123304"/>
                    <a:pt x="221314" y="71957"/>
                    <a:pt x="227477" y="64315"/>
                  </a:cubicBezTo>
                  <a:cubicBezTo>
                    <a:pt x="233640" y="56673"/>
                    <a:pt x="272734" y="87680"/>
                    <a:pt x="275167" y="74503"/>
                  </a:cubicBezTo>
                  <a:lnTo>
                    <a:pt x="279572" y="17697"/>
                  </a:lnTo>
                  <a:cubicBezTo>
                    <a:pt x="291667" y="13573"/>
                    <a:pt x="306441" y="21246"/>
                    <a:pt x="318536" y="17122"/>
                  </a:cubicBezTo>
                  <a:lnTo>
                    <a:pt x="361389" y="0"/>
                  </a:lnTo>
                  <a:lnTo>
                    <a:pt x="443551" y="39871"/>
                  </a:lnTo>
                  <a:lnTo>
                    <a:pt x="880966" y="384130"/>
                  </a:lnTo>
                  <a:lnTo>
                    <a:pt x="610119" y="810552"/>
                  </a:lnTo>
                  <a:close/>
                </a:path>
              </a:pathLst>
            </a:custGeom>
            <a:solidFill>
              <a:srgbClr val="FF6600">
                <a:alpha val="63136"/>
              </a:srgbClr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12" name="グループ化 11"/>
          <p:cNvGrpSpPr>
            <a:grpSpLocks/>
          </p:cNvGrpSpPr>
          <p:nvPr/>
        </p:nvGrpSpPr>
        <p:grpSpPr bwMode="auto">
          <a:xfrm>
            <a:off x="3311525" y="4057650"/>
            <a:ext cx="1041400" cy="846138"/>
            <a:chOff x="3311024" y="4094718"/>
            <a:chExt cx="1041898" cy="845036"/>
          </a:xfrm>
        </p:grpSpPr>
        <p:sp>
          <p:nvSpPr>
            <p:cNvPr id="98329" name="テキスト ボックス 6"/>
            <p:cNvSpPr txBox="1">
              <a:spLocks noChangeArrowheads="1"/>
            </p:cNvSpPr>
            <p:nvPr/>
          </p:nvSpPr>
          <p:spPr bwMode="auto">
            <a:xfrm>
              <a:off x="3488909" y="4094718"/>
              <a:ext cx="864013" cy="366235"/>
            </a:xfrm>
            <a:prstGeom prst="rect">
              <a:avLst/>
            </a:prstGeom>
            <a:solidFill>
              <a:srgbClr val="FFFFFF">
                <a:alpha val="5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1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N </a:t>
              </a:r>
              <a:r>
                <a:rPr kumimoji="1" lang="en-US" altLang="ja-JP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= 82</a:t>
              </a:r>
            </a:p>
          </p:txBody>
        </p:sp>
        <p:sp>
          <p:nvSpPr>
            <p:cNvPr id="98330" name="円/楕円 22"/>
            <p:cNvSpPr>
              <a:spLocks noChangeArrowheads="1"/>
            </p:cNvSpPr>
            <p:nvPr/>
          </p:nvSpPr>
          <p:spPr bwMode="auto">
            <a:xfrm>
              <a:off x="3311024" y="4365827"/>
              <a:ext cx="220769" cy="573927"/>
            </a:xfrm>
            <a:prstGeom prst="ellipse">
              <a:avLst/>
            </a:prstGeom>
            <a:noFill/>
            <a:ln w="25400" algn="ctr">
              <a:solidFill>
                <a:srgbClr val="1F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</p:grpSp>
      <p:sp>
        <p:nvSpPr>
          <p:cNvPr id="98320" name="スライド番号プレースホルダー 4"/>
          <p:cNvSpPr txBox="1">
            <a:spLocks noGrp="1"/>
          </p:cNvSpPr>
          <p:nvPr/>
        </p:nvSpPr>
        <p:spPr bwMode="auto">
          <a:xfrm>
            <a:off x="6553200" y="631983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E352C0-F740-4A32-95DB-82591D9AE0C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1" lang="en-US" altLang="ja-JP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cxnSp>
        <p:nvCxnSpPr>
          <p:cNvPr id="98321" name="直線矢印コネクタ 12"/>
          <p:cNvCxnSpPr>
            <a:cxnSpLocks noChangeShapeType="1"/>
          </p:cNvCxnSpPr>
          <p:nvPr/>
        </p:nvCxnSpPr>
        <p:spPr bwMode="auto">
          <a:xfrm>
            <a:off x="1216025" y="5851525"/>
            <a:ext cx="903288" cy="0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22" name="テキスト ボックス 28"/>
          <p:cNvSpPr txBox="1">
            <a:spLocks noChangeArrowheads="1"/>
          </p:cNvSpPr>
          <p:nvPr/>
        </p:nvSpPr>
        <p:spPr bwMode="auto">
          <a:xfrm>
            <a:off x="2165350" y="5713413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</a:t>
            </a:r>
            <a:endParaRPr kumimoji="1" lang="ja-JP" altLang="en-US" sz="1800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cxnSp>
        <p:nvCxnSpPr>
          <p:cNvPr id="98323" name="直線矢印コネクタ 29"/>
          <p:cNvCxnSpPr>
            <a:cxnSpLocks noChangeShapeType="1"/>
          </p:cNvCxnSpPr>
          <p:nvPr/>
        </p:nvCxnSpPr>
        <p:spPr bwMode="auto">
          <a:xfrm flipV="1">
            <a:off x="700088" y="4151313"/>
            <a:ext cx="0" cy="873125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24" name="テキスト ボックス 30"/>
          <p:cNvSpPr txBox="1">
            <a:spLocks noChangeArrowheads="1"/>
          </p:cNvSpPr>
          <p:nvPr/>
        </p:nvSpPr>
        <p:spPr bwMode="auto">
          <a:xfrm>
            <a:off x="644525" y="3856038"/>
            <a:ext cx="1095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Z</a:t>
            </a:r>
            <a:endParaRPr kumimoji="1" lang="ja-JP" altLang="en-US" sz="1800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pSp>
        <p:nvGrpSpPr>
          <p:cNvPr id="98325" name="グループ化 20"/>
          <p:cNvGrpSpPr>
            <a:grpSpLocks/>
          </p:cNvGrpSpPr>
          <p:nvPr/>
        </p:nvGrpSpPr>
        <p:grpSpPr bwMode="auto">
          <a:xfrm>
            <a:off x="3867150" y="4405313"/>
            <a:ext cx="971550" cy="427037"/>
            <a:chOff x="3866991" y="4293096"/>
            <a:chExt cx="971865" cy="426549"/>
          </a:xfrm>
        </p:grpSpPr>
        <p:sp>
          <p:nvSpPr>
            <p:cNvPr id="98327" name="テキスト ボックス 19"/>
            <p:cNvSpPr txBox="1">
              <a:spLocks noChangeArrowheads="1"/>
            </p:cNvSpPr>
            <p:nvPr/>
          </p:nvSpPr>
          <p:spPr bwMode="auto">
            <a:xfrm rot="-954604">
              <a:off x="3866991" y="4445322"/>
              <a:ext cx="971865" cy="2743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r-process </a:t>
              </a:r>
              <a:endParaRPr kumimoji="1" lang="ja-JP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cxnSp>
          <p:nvCxnSpPr>
            <p:cNvPr id="19" name="直線矢印コネクタ 18"/>
            <p:cNvCxnSpPr/>
            <p:nvPr/>
          </p:nvCxnSpPr>
          <p:spPr>
            <a:xfrm flipV="1">
              <a:off x="3992445" y="4293096"/>
              <a:ext cx="651086" cy="188696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テキスト ボックス 15"/>
          <p:cNvSpPr txBox="1">
            <a:spLocks noChangeArrowheads="1"/>
          </p:cNvSpPr>
          <p:nvPr/>
        </p:nvSpPr>
        <p:spPr bwMode="auto">
          <a:xfrm>
            <a:off x="3941763" y="5040313"/>
            <a:ext cx="3725862" cy="922337"/>
          </a:xfrm>
          <a:prstGeom prst="rect">
            <a:avLst/>
          </a:prstGeom>
          <a:solidFill>
            <a:srgbClr val="FFFF99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 half of elements heavier than Fe is considered to be produced by rapid neutron capture process (r-process)</a:t>
            </a:r>
            <a:endParaRPr kumimoji="1" lang="ja-JP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943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476250"/>
            <a:ext cx="7162800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テキスト ボックス 15"/>
          <p:cNvSpPr txBox="1">
            <a:spLocks noChangeArrowheads="1"/>
          </p:cNvSpPr>
          <p:nvPr/>
        </p:nvSpPr>
        <p:spPr bwMode="auto">
          <a:xfrm>
            <a:off x="3941763" y="5040313"/>
            <a:ext cx="3725862" cy="922337"/>
          </a:xfrm>
          <a:prstGeom prst="rect">
            <a:avLst/>
          </a:prstGeom>
          <a:solidFill>
            <a:srgbClr val="FFFF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 half of elements heavier than Fe is considered to be produced by rapid neutron capture process (r-process)</a:t>
            </a:r>
            <a:endParaRPr kumimoji="1" lang="ja-JP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99332" name="Text Box 7"/>
          <p:cNvSpPr txBox="1">
            <a:spLocks noChangeArrowheads="1"/>
          </p:cNvSpPr>
          <p:nvPr/>
        </p:nvSpPr>
        <p:spPr bwMode="auto">
          <a:xfrm>
            <a:off x="4937125" y="2244725"/>
            <a:ext cx="731838" cy="338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</a:t>
            </a:r>
            <a:r>
              <a:rPr kumimoji="1" lang="en-US" altLang="ja-JP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=126</a:t>
            </a:r>
          </a:p>
        </p:txBody>
      </p:sp>
      <p:sp>
        <p:nvSpPr>
          <p:cNvPr id="99333" name="Text Box 8"/>
          <p:cNvSpPr txBox="1">
            <a:spLocks noChangeArrowheads="1"/>
          </p:cNvSpPr>
          <p:nvPr/>
        </p:nvSpPr>
        <p:spPr bwMode="auto">
          <a:xfrm>
            <a:off x="4951413" y="4314825"/>
            <a:ext cx="7747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          </a:t>
            </a:r>
          </a:p>
        </p:txBody>
      </p:sp>
      <p:grpSp>
        <p:nvGrpSpPr>
          <p:cNvPr id="10" name="グループ化 9"/>
          <p:cNvGrpSpPr>
            <a:grpSpLocks/>
          </p:cNvGrpSpPr>
          <p:nvPr/>
        </p:nvGrpSpPr>
        <p:grpSpPr bwMode="auto">
          <a:xfrm>
            <a:off x="2546350" y="1276350"/>
            <a:ext cx="939800" cy="1373188"/>
            <a:chOff x="2546350" y="1425575"/>
            <a:chExt cx="939801" cy="1373188"/>
          </a:xfrm>
        </p:grpSpPr>
        <p:sp>
          <p:nvSpPr>
            <p:cNvPr id="99362" name="Text Box 6"/>
            <p:cNvSpPr txBox="1">
              <a:spLocks noChangeArrowheads="1"/>
            </p:cNvSpPr>
            <p:nvPr/>
          </p:nvSpPr>
          <p:spPr bwMode="auto">
            <a:xfrm rot="-3310345">
              <a:off x="1966119" y="2005806"/>
              <a:ext cx="1373188" cy="212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3rd peak (</a:t>
              </a:r>
              <a:r>
                <a:rPr kumimoji="1" lang="en-US" altLang="ja-JP" sz="1400" b="0" i="1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A</a:t>
              </a:r>
              <a:r>
                <a:rPr kumimoji="1" lang="en-US" altLang="ja-JP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~195)</a:t>
              </a:r>
            </a:p>
          </p:txBody>
        </p:sp>
        <p:sp>
          <p:nvSpPr>
            <p:cNvPr id="14" name="フリーフォーム 13"/>
            <p:cNvSpPr>
              <a:spLocks noChangeArrowheads="1"/>
            </p:cNvSpPr>
            <p:nvPr/>
          </p:nvSpPr>
          <p:spPr bwMode="auto">
            <a:xfrm>
              <a:off x="2825750" y="2133600"/>
              <a:ext cx="660401" cy="574675"/>
            </a:xfrm>
            <a:custGeom>
              <a:avLst/>
              <a:gdLst>
                <a:gd name="T0" fmla="*/ 465703 w 787400"/>
                <a:gd name="T1" fmla="*/ 665122 h 664633"/>
                <a:gd name="T2" fmla="*/ 203216 w 787400"/>
                <a:gd name="T3" fmla="*/ 499901 h 664633"/>
                <a:gd name="T4" fmla="*/ 135477 w 787400"/>
                <a:gd name="T5" fmla="*/ 423644 h 664633"/>
                <a:gd name="T6" fmla="*/ 135477 w 787400"/>
                <a:gd name="T7" fmla="*/ 385516 h 664633"/>
                <a:gd name="T8" fmla="*/ 71972 w 787400"/>
                <a:gd name="T9" fmla="*/ 292315 h 664633"/>
                <a:gd name="T10" fmla="*/ 71972 w 787400"/>
                <a:gd name="T11" fmla="*/ 258423 h 664633"/>
                <a:gd name="T12" fmla="*/ 16934 w 787400"/>
                <a:gd name="T13" fmla="*/ 148275 h 664633"/>
                <a:gd name="T14" fmla="*/ 16934 w 787400"/>
                <a:gd name="T15" fmla="*/ 105911 h 664633"/>
                <a:gd name="T16" fmla="*/ 0 w 787400"/>
                <a:gd name="T17" fmla="*/ 72019 h 664633"/>
                <a:gd name="T18" fmla="*/ 29635 w 787400"/>
                <a:gd name="T19" fmla="*/ 0 h 664633"/>
                <a:gd name="T20" fmla="*/ 71972 w 787400"/>
                <a:gd name="T21" fmla="*/ 0 h 664633"/>
                <a:gd name="T22" fmla="*/ 198982 w 787400"/>
                <a:gd name="T23" fmla="*/ 16945 h 664633"/>
                <a:gd name="T24" fmla="*/ 304824 w 787400"/>
                <a:gd name="T25" fmla="*/ 46600 h 664633"/>
                <a:gd name="T26" fmla="*/ 338693 w 787400"/>
                <a:gd name="T27" fmla="*/ 63547 h 664633"/>
                <a:gd name="T28" fmla="*/ 393731 w 787400"/>
                <a:gd name="T29" fmla="*/ 63547 h 664633"/>
                <a:gd name="T30" fmla="*/ 448768 w 787400"/>
                <a:gd name="T31" fmla="*/ 25419 h 664633"/>
                <a:gd name="T32" fmla="*/ 508040 w 787400"/>
                <a:gd name="T33" fmla="*/ 29655 h 664633"/>
                <a:gd name="T34" fmla="*/ 787462 w 787400"/>
                <a:gd name="T35" fmla="*/ 211822 h 664633"/>
                <a:gd name="T36" fmla="*/ 465703 w 787400"/>
                <a:gd name="T37" fmla="*/ 665122 h 6646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87400"/>
                <a:gd name="T58" fmla="*/ 0 h 664633"/>
                <a:gd name="T59" fmla="*/ 787400 w 787400"/>
                <a:gd name="T60" fmla="*/ 664633 h 664633"/>
                <a:gd name="connsiteX0" fmla="*/ 465666 w 787400"/>
                <a:gd name="connsiteY0" fmla="*/ 664633 h 664633"/>
                <a:gd name="connsiteX1" fmla="*/ 203200 w 787400"/>
                <a:gd name="connsiteY1" fmla="*/ 499533 h 664633"/>
                <a:gd name="connsiteX2" fmla="*/ 135466 w 787400"/>
                <a:gd name="connsiteY2" fmla="*/ 423333 h 664633"/>
                <a:gd name="connsiteX3" fmla="*/ 135466 w 787400"/>
                <a:gd name="connsiteY3" fmla="*/ 385233 h 664633"/>
                <a:gd name="connsiteX4" fmla="*/ 71966 w 787400"/>
                <a:gd name="connsiteY4" fmla="*/ 292100 h 664633"/>
                <a:gd name="connsiteX5" fmla="*/ 71966 w 787400"/>
                <a:gd name="connsiteY5" fmla="*/ 258233 h 664633"/>
                <a:gd name="connsiteX6" fmla="*/ 16933 w 787400"/>
                <a:gd name="connsiteY6" fmla="*/ 148166 h 664633"/>
                <a:gd name="connsiteX7" fmla="*/ 16933 w 787400"/>
                <a:gd name="connsiteY7" fmla="*/ 105833 h 664633"/>
                <a:gd name="connsiteX8" fmla="*/ 0 w 787400"/>
                <a:gd name="connsiteY8" fmla="*/ 71966 h 664633"/>
                <a:gd name="connsiteX9" fmla="*/ 43024 w 787400"/>
                <a:gd name="connsiteY9" fmla="*/ 8849 h 664633"/>
                <a:gd name="connsiteX10" fmla="*/ 71966 w 787400"/>
                <a:gd name="connsiteY10" fmla="*/ 0 h 664633"/>
                <a:gd name="connsiteX11" fmla="*/ 198966 w 787400"/>
                <a:gd name="connsiteY11" fmla="*/ 16933 h 664633"/>
                <a:gd name="connsiteX12" fmla="*/ 304800 w 787400"/>
                <a:gd name="connsiteY12" fmla="*/ 46566 h 664633"/>
                <a:gd name="connsiteX13" fmla="*/ 338666 w 787400"/>
                <a:gd name="connsiteY13" fmla="*/ 63500 h 664633"/>
                <a:gd name="connsiteX14" fmla="*/ 393700 w 787400"/>
                <a:gd name="connsiteY14" fmla="*/ 63500 h 664633"/>
                <a:gd name="connsiteX15" fmla="*/ 448733 w 787400"/>
                <a:gd name="connsiteY15" fmla="*/ 25400 h 664633"/>
                <a:gd name="connsiteX16" fmla="*/ 508000 w 787400"/>
                <a:gd name="connsiteY16" fmla="*/ 29633 h 664633"/>
                <a:gd name="connsiteX17" fmla="*/ 787400 w 787400"/>
                <a:gd name="connsiteY17" fmla="*/ 211666 h 664633"/>
                <a:gd name="connsiteX18" fmla="*/ 465666 w 787400"/>
                <a:gd name="connsiteY18" fmla="*/ 664633 h 664633"/>
                <a:gd name="connsiteX0" fmla="*/ 448733 w 770467"/>
                <a:gd name="connsiteY0" fmla="*/ 664633 h 664633"/>
                <a:gd name="connsiteX1" fmla="*/ 186267 w 770467"/>
                <a:gd name="connsiteY1" fmla="*/ 499533 h 664633"/>
                <a:gd name="connsiteX2" fmla="*/ 118533 w 770467"/>
                <a:gd name="connsiteY2" fmla="*/ 423333 h 664633"/>
                <a:gd name="connsiteX3" fmla="*/ 118533 w 770467"/>
                <a:gd name="connsiteY3" fmla="*/ 385233 h 664633"/>
                <a:gd name="connsiteX4" fmla="*/ 55033 w 770467"/>
                <a:gd name="connsiteY4" fmla="*/ 292100 h 664633"/>
                <a:gd name="connsiteX5" fmla="*/ 55033 w 770467"/>
                <a:gd name="connsiteY5" fmla="*/ 258233 h 664633"/>
                <a:gd name="connsiteX6" fmla="*/ 0 w 770467"/>
                <a:gd name="connsiteY6" fmla="*/ 148166 h 664633"/>
                <a:gd name="connsiteX7" fmla="*/ 0 w 770467"/>
                <a:gd name="connsiteY7" fmla="*/ 105833 h 664633"/>
                <a:gd name="connsiteX8" fmla="*/ 12528 w 770467"/>
                <a:gd name="connsiteY8" fmla="*/ 71966 h 664633"/>
                <a:gd name="connsiteX9" fmla="*/ 26091 w 770467"/>
                <a:gd name="connsiteY9" fmla="*/ 8849 h 664633"/>
                <a:gd name="connsiteX10" fmla="*/ 55033 w 770467"/>
                <a:gd name="connsiteY10" fmla="*/ 0 h 664633"/>
                <a:gd name="connsiteX11" fmla="*/ 182033 w 770467"/>
                <a:gd name="connsiteY11" fmla="*/ 16933 h 664633"/>
                <a:gd name="connsiteX12" fmla="*/ 287867 w 770467"/>
                <a:gd name="connsiteY12" fmla="*/ 46566 h 664633"/>
                <a:gd name="connsiteX13" fmla="*/ 321733 w 770467"/>
                <a:gd name="connsiteY13" fmla="*/ 63500 h 664633"/>
                <a:gd name="connsiteX14" fmla="*/ 376767 w 770467"/>
                <a:gd name="connsiteY14" fmla="*/ 63500 h 664633"/>
                <a:gd name="connsiteX15" fmla="*/ 431800 w 770467"/>
                <a:gd name="connsiteY15" fmla="*/ 25400 h 664633"/>
                <a:gd name="connsiteX16" fmla="*/ 491067 w 770467"/>
                <a:gd name="connsiteY16" fmla="*/ 29633 h 664633"/>
                <a:gd name="connsiteX17" fmla="*/ 770467 w 770467"/>
                <a:gd name="connsiteY17" fmla="*/ 211666 h 664633"/>
                <a:gd name="connsiteX18" fmla="*/ 448733 w 770467"/>
                <a:gd name="connsiteY18" fmla="*/ 664633 h 664633"/>
                <a:gd name="connsiteX0" fmla="*/ 448733 w 770467"/>
                <a:gd name="connsiteY0" fmla="*/ 664633 h 664633"/>
                <a:gd name="connsiteX1" fmla="*/ 186267 w 770467"/>
                <a:gd name="connsiteY1" fmla="*/ 499533 h 664633"/>
                <a:gd name="connsiteX2" fmla="*/ 118533 w 770467"/>
                <a:gd name="connsiteY2" fmla="*/ 423333 h 664633"/>
                <a:gd name="connsiteX3" fmla="*/ 118533 w 770467"/>
                <a:gd name="connsiteY3" fmla="*/ 385233 h 664633"/>
                <a:gd name="connsiteX4" fmla="*/ 55033 w 770467"/>
                <a:gd name="connsiteY4" fmla="*/ 292100 h 664633"/>
                <a:gd name="connsiteX5" fmla="*/ 55033 w 770467"/>
                <a:gd name="connsiteY5" fmla="*/ 258233 h 664633"/>
                <a:gd name="connsiteX6" fmla="*/ 0 w 770467"/>
                <a:gd name="connsiteY6" fmla="*/ 148166 h 664633"/>
                <a:gd name="connsiteX7" fmla="*/ 32139 w 770467"/>
                <a:gd name="connsiteY7" fmla="*/ 99935 h 664633"/>
                <a:gd name="connsiteX8" fmla="*/ 12528 w 770467"/>
                <a:gd name="connsiteY8" fmla="*/ 71966 h 664633"/>
                <a:gd name="connsiteX9" fmla="*/ 26091 w 770467"/>
                <a:gd name="connsiteY9" fmla="*/ 8849 h 664633"/>
                <a:gd name="connsiteX10" fmla="*/ 55033 w 770467"/>
                <a:gd name="connsiteY10" fmla="*/ 0 h 664633"/>
                <a:gd name="connsiteX11" fmla="*/ 182033 w 770467"/>
                <a:gd name="connsiteY11" fmla="*/ 16933 h 664633"/>
                <a:gd name="connsiteX12" fmla="*/ 287867 w 770467"/>
                <a:gd name="connsiteY12" fmla="*/ 46566 h 664633"/>
                <a:gd name="connsiteX13" fmla="*/ 321733 w 770467"/>
                <a:gd name="connsiteY13" fmla="*/ 63500 h 664633"/>
                <a:gd name="connsiteX14" fmla="*/ 376767 w 770467"/>
                <a:gd name="connsiteY14" fmla="*/ 63500 h 664633"/>
                <a:gd name="connsiteX15" fmla="*/ 431800 w 770467"/>
                <a:gd name="connsiteY15" fmla="*/ 25400 h 664633"/>
                <a:gd name="connsiteX16" fmla="*/ 491067 w 770467"/>
                <a:gd name="connsiteY16" fmla="*/ 29633 h 664633"/>
                <a:gd name="connsiteX17" fmla="*/ 770467 w 770467"/>
                <a:gd name="connsiteY17" fmla="*/ 211666 h 664633"/>
                <a:gd name="connsiteX18" fmla="*/ 448733 w 770467"/>
                <a:gd name="connsiteY18" fmla="*/ 664633 h 664633"/>
                <a:gd name="connsiteX0" fmla="*/ 436205 w 757939"/>
                <a:gd name="connsiteY0" fmla="*/ 664633 h 664633"/>
                <a:gd name="connsiteX1" fmla="*/ 173739 w 757939"/>
                <a:gd name="connsiteY1" fmla="*/ 499533 h 664633"/>
                <a:gd name="connsiteX2" fmla="*/ 106005 w 757939"/>
                <a:gd name="connsiteY2" fmla="*/ 423333 h 664633"/>
                <a:gd name="connsiteX3" fmla="*/ 106005 w 757939"/>
                <a:gd name="connsiteY3" fmla="*/ 385233 h 664633"/>
                <a:gd name="connsiteX4" fmla="*/ 42505 w 757939"/>
                <a:gd name="connsiteY4" fmla="*/ 292100 h 664633"/>
                <a:gd name="connsiteX5" fmla="*/ 42505 w 757939"/>
                <a:gd name="connsiteY5" fmla="*/ 258233 h 664633"/>
                <a:gd name="connsiteX6" fmla="*/ 14254 w 757939"/>
                <a:gd name="connsiteY6" fmla="*/ 148166 h 664633"/>
                <a:gd name="connsiteX7" fmla="*/ 19611 w 757939"/>
                <a:gd name="connsiteY7" fmla="*/ 99935 h 664633"/>
                <a:gd name="connsiteX8" fmla="*/ 0 w 757939"/>
                <a:gd name="connsiteY8" fmla="*/ 71966 h 664633"/>
                <a:gd name="connsiteX9" fmla="*/ 13563 w 757939"/>
                <a:gd name="connsiteY9" fmla="*/ 8849 h 664633"/>
                <a:gd name="connsiteX10" fmla="*/ 42505 w 757939"/>
                <a:gd name="connsiteY10" fmla="*/ 0 h 664633"/>
                <a:gd name="connsiteX11" fmla="*/ 169505 w 757939"/>
                <a:gd name="connsiteY11" fmla="*/ 16933 h 664633"/>
                <a:gd name="connsiteX12" fmla="*/ 275339 w 757939"/>
                <a:gd name="connsiteY12" fmla="*/ 46566 h 664633"/>
                <a:gd name="connsiteX13" fmla="*/ 309205 w 757939"/>
                <a:gd name="connsiteY13" fmla="*/ 63500 h 664633"/>
                <a:gd name="connsiteX14" fmla="*/ 364239 w 757939"/>
                <a:gd name="connsiteY14" fmla="*/ 63500 h 664633"/>
                <a:gd name="connsiteX15" fmla="*/ 419272 w 757939"/>
                <a:gd name="connsiteY15" fmla="*/ 25400 h 664633"/>
                <a:gd name="connsiteX16" fmla="*/ 478539 w 757939"/>
                <a:gd name="connsiteY16" fmla="*/ 29633 h 664633"/>
                <a:gd name="connsiteX17" fmla="*/ 757939 w 757939"/>
                <a:gd name="connsiteY17" fmla="*/ 211666 h 664633"/>
                <a:gd name="connsiteX18" fmla="*/ 436205 w 757939"/>
                <a:gd name="connsiteY18" fmla="*/ 664633 h 664633"/>
                <a:gd name="connsiteX0" fmla="*/ 436205 w 757939"/>
                <a:gd name="connsiteY0" fmla="*/ 664633 h 664633"/>
                <a:gd name="connsiteX1" fmla="*/ 173739 w 757939"/>
                <a:gd name="connsiteY1" fmla="*/ 499533 h 664633"/>
                <a:gd name="connsiteX2" fmla="*/ 106005 w 757939"/>
                <a:gd name="connsiteY2" fmla="*/ 423333 h 664633"/>
                <a:gd name="connsiteX3" fmla="*/ 106005 w 757939"/>
                <a:gd name="connsiteY3" fmla="*/ 385233 h 664633"/>
                <a:gd name="connsiteX4" fmla="*/ 42505 w 757939"/>
                <a:gd name="connsiteY4" fmla="*/ 292100 h 664633"/>
                <a:gd name="connsiteX5" fmla="*/ 55896 w 757939"/>
                <a:gd name="connsiteY5" fmla="*/ 243486 h 664633"/>
                <a:gd name="connsiteX6" fmla="*/ 14254 w 757939"/>
                <a:gd name="connsiteY6" fmla="*/ 148166 h 664633"/>
                <a:gd name="connsiteX7" fmla="*/ 19611 w 757939"/>
                <a:gd name="connsiteY7" fmla="*/ 99935 h 664633"/>
                <a:gd name="connsiteX8" fmla="*/ 0 w 757939"/>
                <a:gd name="connsiteY8" fmla="*/ 71966 h 664633"/>
                <a:gd name="connsiteX9" fmla="*/ 13563 w 757939"/>
                <a:gd name="connsiteY9" fmla="*/ 8849 h 664633"/>
                <a:gd name="connsiteX10" fmla="*/ 42505 w 757939"/>
                <a:gd name="connsiteY10" fmla="*/ 0 h 664633"/>
                <a:gd name="connsiteX11" fmla="*/ 169505 w 757939"/>
                <a:gd name="connsiteY11" fmla="*/ 16933 h 664633"/>
                <a:gd name="connsiteX12" fmla="*/ 275339 w 757939"/>
                <a:gd name="connsiteY12" fmla="*/ 46566 h 664633"/>
                <a:gd name="connsiteX13" fmla="*/ 309205 w 757939"/>
                <a:gd name="connsiteY13" fmla="*/ 63500 h 664633"/>
                <a:gd name="connsiteX14" fmla="*/ 364239 w 757939"/>
                <a:gd name="connsiteY14" fmla="*/ 63500 h 664633"/>
                <a:gd name="connsiteX15" fmla="*/ 419272 w 757939"/>
                <a:gd name="connsiteY15" fmla="*/ 25400 h 664633"/>
                <a:gd name="connsiteX16" fmla="*/ 478539 w 757939"/>
                <a:gd name="connsiteY16" fmla="*/ 29633 h 664633"/>
                <a:gd name="connsiteX17" fmla="*/ 757939 w 757939"/>
                <a:gd name="connsiteY17" fmla="*/ 211666 h 664633"/>
                <a:gd name="connsiteX18" fmla="*/ 436205 w 757939"/>
                <a:gd name="connsiteY18" fmla="*/ 664633 h 664633"/>
                <a:gd name="connsiteX0" fmla="*/ 436205 w 757939"/>
                <a:gd name="connsiteY0" fmla="*/ 664633 h 664633"/>
                <a:gd name="connsiteX1" fmla="*/ 173739 w 757939"/>
                <a:gd name="connsiteY1" fmla="*/ 499533 h 664633"/>
                <a:gd name="connsiteX2" fmla="*/ 106005 w 757939"/>
                <a:gd name="connsiteY2" fmla="*/ 423333 h 664633"/>
                <a:gd name="connsiteX3" fmla="*/ 106005 w 757939"/>
                <a:gd name="connsiteY3" fmla="*/ 385233 h 664633"/>
                <a:gd name="connsiteX4" fmla="*/ 69287 w 757939"/>
                <a:gd name="connsiteY4" fmla="*/ 295050 h 664633"/>
                <a:gd name="connsiteX5" fmla="*/ 55896 w 757939"/>
                <a:gd name="connsiteY5" fmla="*/ 243486 h 664633"/>
                <a:gd name="connsiteX6" fmla="*/ 14254 w 757939"/>
                <a:gd name="connsiteY6" fmla="*/ 148166 h 664633"/>
                <a:gd name="connsiteX7" fmla="*/ 19611 w 757939"/>
                <a:gd name="connsiteY7" fmla="*/ 99935 h 664633"/>
                <a:gd name="connsiteX8" fmla="*/ 0 w 757939"/>
                <a:gd name="connsiteY8" fmla="*/ 71966 h 664633"/>
                <a:gd name="connsiteX9" fmla="*/ 13563 w 757939"/>
                <a:gd name="connsiteY9" fmla="*/ 8849 h 664633"/>
                <a:gd name="connsiteX10" fmla="*/ 42505 w 757939"/>
                <a:gd name="connsiteY10" fmla="*/ 0 h 664633"/>
                <a:gd name="connsiteX11" fmla="*/ 169505 w 757939"/>
                <a:gd name="connsiteY11" fmla="*/ 16933 h 664633"/>
                <a:gd name="connsiteX12" fmla="*/ 275339 w 757939"/>
                <a:gd name="connsiteY12" fmla="*/ 46566 h 664633"/>
                <a:gd name="connsiteX13" fmla="*/ 309205 w 757939"/>
                <a:gd name="connsiteY13" fmla="*/ 63500 h 664633"/>
                <a:gd name="connsiteX14" fmla="*/ 364239 w 757939"/>
                <a:gd name="connsiteY14" fmla="*/ 63500 h 664633"/>
                <a:gd name="connsiteX15" fmla="*/ 419272 w 757939"/>
                <a:gd name="connsiteY15" fmla="*/ 25400 h 664633"/>
                <a:gd name="connsiteX16" fmla="*/ 478539 w 757939"/>
                <a:gd name="connsiteY16" fmla="*/ 29633 h 664633"/>
                <a:gd name="connsiteX17" fmla="*/ 757939 w 757939"/>
                <a:gd name="connsiteY17" fmla="*/ 211666 h 664633"/>
                <a:gd name="connsiteX18" fmla="*/ 436205 w 757939"/>
                <a:gd name="connsiteY18" fmla="*/ 664633 h 664633"/>
                <a:gd name="connsiteX0" fmla="*/ 436205 w 757939"/>
                <a:gd name="connsiteY0" fmla="*/ 664633 h 664633"/>
                <a:gd name="connsiteX1" fmla="*/ 173739 w 757939"/>
                <a:gd name="connsiteY1" fmla="*/ 499533 h 664633"/>
                <a:gd name="connsiteX2" fmla="*/ 106005 w 757939"/>
                <a:gd name="connsiteY2" fmla="*/ 423333 h 664633"/>
                <a:gd name="connsiteX3" fmla="*/ 124753 w 757939"/>
                <a:gd name="connsiteY3" fmla="*/ 391131 h 664633"/>
                <a:gd name="connsiteX4" fmla="*/ 69287 w 757939"/>
                <a:gd name="connsiteY4" fmla="*/ 295050 h 664633"/>
                <a:gd name="connsiteX5" fmla="*/ 55896 w 757939"/>
                <a:gd name="connsiteY5" fmla="*/ 243486 h 664633"/>
                <a:gd name="connsiteX6" fmla="*/ 14254 w 757939"/>
                <a:gd name="connsiteY6" fmla="*/ 148166 h 664633"/>
                <a:gd name="connsiteX7" fmla="*/ 19611 w 757939"/>
                <a:gd name="connsiteY7" fmla="*/ 99935 h 664633"/>
                <a:gd name="connsiteX8" fmla="*/ 0 w 757939"/>
                <a:gd name="connsiteY8" fmla="*/ 71966 h 664633"/>
                <a:gd name="connsiteX9" fmla="*/ 13563 w 757939"/>
                <a:gd name="connsiteY9" fmla="*/ 8849 h 664633"/>
                <a:gd name="connsiteX10" fmla="*/ 42505 w 757939"/>
                <a:gd name="connsiteY10" fmla="*/ 0 h 664633"/>
                <a:gd name="connsiteX11" fmla="*/ 169505 w 757939"/>
                <a:gd name="connsiteY11" fmla="*/ 16933 h 664633"/>
                <a:gd name="connsiteX12" fmla="*/ 275339 w 757939"/>
                <a:gd name="connsiteY12" fmla="*/ 46566 h 664633"/>
                <a:gd name="connsiteX13" fmla="*/ 309205 w 757939"/>
                <a:gd name="connsiteY13" fmla="*/ 63500 h 664633"/>
                <a:gd name="connsiteX14" fmla="*/ 364239 w 757939"/>
                <a:gd name="connsiteY14" fmla="*/ 63500 h 664633"/>
                <a:gd name="connsiteX15" fmla="*/ 419272 w 757939"/>
                <a:gd name="connsiteY15" fmla="*/ 25400 h 664633"/>
                <a:gd name="connsiteX16" fmla="*/ 478539 w 757939"/>
                <a:gd name="connsiteY16" fmla="*/ 29633 h 664633"/>
                <a:gd name="connsiteX17" fmla="*/ 757939 w 757939"/>
                <a:gd name="connsiteY17" fmla="*/ 211666 h 664633"/>
                <a:gd name="connsiteX18" fmla="*/ 436205 w 757939"/>
                <a:gd name="connsiteY18" fmla="*/ 664633 h 664633"/>
                <a:gd name="connsiteX0" fmla="*/ 436205 w 757939"/>
                <a:gd name="connsiteY0" fmla="*/ 664633 h 664633"/>
                <a:gd name="connsiteX1" fmla="*/ 173739 w 757939"/>
                <a:gd name="connsiteY1" fmla="*/ 499533 h 664633"/>
                <a:gd name="connsiteX2" fmla="*/ 130109 w 757939"/>
                <a:gd name="connsiteY2" fmla="*/ 426282 h 664633"/>
                <a:gd name="connsiteX3" fmla="*/ 124753 w 757939"/>
                <a:gd name="connsiteY3" fmla="*/ 391131 h 664633"/>
                <a:gd name="connsiteX4" fmla="*/ 69287 w 757939"/>
                <a:gd name="connsiteY4" fmla="*/ 295050 h 664633"/>
                <a:gd name="connsiteX5" fmla="*/ 55896 w 757939"/>
                <a:gd name="connsiteY5" fmla="*/ 243486 h 664633"/>
                <a:gd name="connsiteX6" fmla="*/ 14254 w 757939"/>
                <a:gd name="connsiteY6" fmla="*/ 148166 h 664633"/>
                <a:gd name="connsiteX7" fmla="*/ 19611 w 757939"/>
                <a:gd name="connsiteY7" fmla="*/ 99935 h 664633"/>
                <a:gd name="connsiteX8" fmla="*/ 0 w 757939"/>
                <a:gd name="connsiteY8" fmla="*/ 71966 h 664633"/>
                <a:gd name="connsiteX9" fmla="*/ 13563 w 757939"/>
                <a:gd name="connsiteY9" fmla="*/ 8849 h 664633"/>
                <a:gd name="connsiteX10" fmla="*/ 42505 w 757939"/>
                <a:gd name="connsiteY10" fmla="*/ 0 h 664633"/>
                <a:gd name="connsiteX11" fmla="*/ 169505 w 757939"/>
                <a:gd name="connsiteY11" fmla="*/ 16933 h 664633"/>
                <a:gd name="connsiteX12" fmla="*/ 275339 w 757939"/>
                <a:gd name="connsiteY12" fmla="*/ 46566 h 664633"/>
                <a:gd name="connsiteX13" fmla="*/ 309205 w 757939"/>
                <a:gd name="connsiteY13" fmla="*/ 63500 h 664633"/>
                <a:gd name="connsiteX14" fmla="*/ 364239 w 757939"/>
                <a:gd name="connsiteY14" fmla="*/ 63500 h 664633"/>
                <a:gd name="connsiteX15" fmla="*/ 419272 w 757939"/>
                <a:gd name="connsiteY15" fmla="*/ 25400 h 664633"/>
                <a:gd name="connsiteX16" fmla="*/ 478539 w 757939"/>
                <a:gd name="connsiteY16" fmla="*/ 29633 h 664633"/>
                <a:gd name="connsiteX17" fmla="*/ 757939 w 757939"/>
                <a:gd name="connsiteY17" fmla="*/ 211666 h 664633"/>
                <a:gd name="connsiteX18" fmla="*/ 436205 w 757939"/>
                <a:gd name="connsiteY18" fmla="*/ 664633 h 664633"/>
                <a:gd name="connsiteX0" fmla="*/ 454953 w 757939"/>
                <a:gd name="connsiteY0" fmla="*/ 682331 h 682331"/>
                <a:gd name="connsiteX1" fmla="*/ 173739 w 757939"/>
                <a:gd name="connsiteY1" fmla="*/ 499533 h 682331"/>
                <a:gd name="connsiteX2" fmla="*/ 130109 w 757939"/>
                <a:gd name="connsiteY2" fmla="*/ 426282 h 682331"/>
                <a:gd name="connsiteX3" fmla="*/ 124753 w 757939"/>
                <a:gd name="connsiteY3" fmla="*/ 391131 h 682331"/>
                <a:gd name="connsiteX4" fmla="*/ 69287 w 757939"/>
                <a:gd name="connsiteY4" fmla="*/ 295050 h 682331"/>
                <a:gd name="connsiteX5" fmla="*/ 55896 w 757939"/>
                <a:gd name="connsiteY5" fmla="*/ 243486 h 682331"/>
                <a:gd name="connsiteX6" fmla="*/ 14254 w 757939"/>
                <a:gd name="connsiteY6" fmla="*/ 148166 h 682331"/>
                <a:gd name="connsiteX7" fmla="*/ 19611 w 757939"/>
                <a:gd name="connsiteY7" fmla="*/ 99935 h 682331"/>
                <a:gd name="connsiteX8" fmla="*/ 0 w 757939"/>
                <a:gd name="connsiteY8" fmla="*/ 71966 h 682331"/>
                <a:gd name="connsiteX9" fmla="*/ 13563 w 757939"/>
                <a:gd name="connsiteY9" fmla="*/ 8849 h 682331"/>
                <a:gd name="connsiteX10" fmla="*/ 42505 w 757939"/>
                <a:gd name="connsiteY10" fmla="*/ 0 h 682331"/>
                <a:gd name="connsiteX11" fmla="*/ 169505 w 757939"/>
                <a:gd name="connsiteY11" fmla="*/ 16933 h 682331"/>
                <a:gd name="connsiteX12" fmla="*/ 275339 w 757939"/>
                <a:gd name="connsiteY12" fmla="*/ 46566 h 682331"/>
                <a:gd name="connsiteX13" fmla="*/ 309205 w 757939"/>
                <a:gd name="connsiteY13" fmla="*/ 63500 h 682331"/>
                <a:gd name="connsiteX14" fmla="*/ 364239 w 757939"/>
                <a:gd name="connsiteY14" fmla="*/ 63500 h 682331"/>
                <a:gd name="connsiteX15" fmla="*/ 419272 w 757939"/>
                <a:gd name="connsiteY15" fmla="*/ 25400 h 682331"/>
                <a:gd name="connsiteX16" fmla="*/ 478539 w 757939"/>
                <a:gd name="connsiteY16" fmla="*/ 29633 h 682331"/>
                <a:gd name="connsiteX17" fmla="*/ 757939 w 757939"/>
                <a:gd name="connsiteY17" fmla="*/ 211666 h 682331"/>
                <a:gd name="connsiteX18" fmla="*/ 454953 w 757939"/>
                <a:gd name="connsiteY18" fmla="*/ 682331 h 682331"/>
                <a:gd name="connsiteX0" fmla="*/ 454953 w 755261"/>
                <a:gd name="connsiteY0" fmla="*/ 682331 h 682331"/>
                <a:gd name="connsiteX1" fmla="*/ 173739 w 755261"/>
                <a:gd name="connsiteY1" fmla="*/ 499533 h 682331"/>
                <a:gd name="connsiteX2" fmla="*/ 130109 w 755261"/>
                <a:gd name="connsiteY2" fmla="*/ 426282 h 682331"/>
                <a:gd name="connsiteX3" fmla="*/ 124753 w 755261"/>
                <a:gd name="connsiteY3" fmla="*/ 391131 h 682331"/>
                <a:gd name="connsiteX4" fmla="*/ 69287 w 755261"/>
                <a:gd name="connsiteY4" fmla="*/ 295050 h 682331"/>
                <a:gd name="connsiteX5" fmla="*/ 55896 w 755261"/>
                <a:gd name="connsiteY5" fmla="*/ 243486 h 682331"/>
                <a:gd name="connsiteX6" fmla="*/ 14254 w 755261"/>
                <a:gd name="connsiteY6" fmla="*/ 148166 h 682331"/>
                <a:gd name="connsiteX7" fmla="*/ 19611 w 755261"/>
                <a:gd name="connsiteY7" fmla="*/ 99935 h 682331"/>
                <a:gd name="connsiteX8" fmla="*/ 0 w 755261"/>
                <a:gd name="connsiteY8" fmla="*/ 71966 h 682331"/>
                <a:gd name="connsiteX9" fmla="*/ 13563 w 755261"/>
                <a:gd name="connsiteY9" fmla="*/ 8849 h 682331"/>
                <a:gd name="connsiteX10" fmla="*/ 42505 w 755261"/>
                <a:gd name="connsiteY10" fmla="*/ 0 h 682331"/>
                <a:gd name="connsiteX11" fmla="*/ 169505 w 755261"/>
                <a:gd name="connsiteY11" fmla="*/ 16933 h 682331"/>
                <a:gd name="connsiteX12" fmla="*/ 275339 w 755261"/>
                <a:gd name="connsiteY12" fmla="*/ 46566 h 682331"/>
                <a:gd name="connsiteX13" fmla="*/ 309205 w 755261"/>
                <a:gd name="connsiteY13" fmla="*/ 63500 h 682331"/>
                <a:gd name="connsiteX14" fmla="*/ 364239 w 755261"/>
                <a:gd name="connsiteY14" fmla="*/ 63500 h 682331"/>
                <a:gd name="connsiteX15" fmla="*/ 419272 w 755261"/>
                <a:gd name="connsiteY15" fmla="*/ 25400 h 682331"/>
                <a:gd name="connsiteX16" fmla="*/ 478539 w 755261"/>
                <a:gd name="connsiteY16" fmla="*/ 29633 h 682331"/>
                <a:gd name="connsiteX17" fmla="*/ 755261 w 755261"/>
                <a:gd name="connsiteY17" fmla="*/ 211666 h 682331"/>
                <a:gd name="connsiteX18" fmla="*/ 454953 w 755261"/>
                <a:gd name="connsiteY18" fmla="*/ 682331 h 682331"/>
                <a:gd name="connsiteX0" fmla="*/ 454953 w 755261"/>
                <a:gd name="connsiteY0" fmla="*/ 688229 h 688229"/>
                <a:gd name="connsiteX1" fmla="*/ 173739 w 755261"/>
                <a:gd name="connsiteY1" fmla="*/ 505431 h 688229"/>
                <a:gd name="connsiteX2" fmla="*/ 130109 w 755261"/>
                <a:gd name="connsiteY2" fmla="*/ 432180 h 688229"/>
                <a:gd name="connsiteX3" fmla="*/ 124753 w 755261"/>
                <a:gd name="connsiteY3" fmla="*/ 397029 h 688229"/>
                <a:gd name="connsiteX4" fmla="*/ 69287 w 755261"/>
                <a:gd name="connsiteY4" fmla="*/ 300948 h 688229"/>
                <a:gd name="connsiteX5" fmla="*/ 55896 w 755261"/>
                <a:gd name="connsiteY5" fmla="*/ 249384 h 688229"/>
                <a:gd name="connsiteX6" fmla="*/ 14254 w 755261"/>
                <a:gd name="connsiteY6" fmla="*/ 154064 h 688229"/>
                <a:gd name="connsiteX7" fmla="*/ 19611 w 755261"/>
                <a:gd name="connsiteY7" fmla="*/ 105833 h 688229"/>
                <a:gd name="connsiteX8" fmla="*/ 0 w 755261"/>
                <a:gd name="connsiteY8" fmla="*/ 77864 h 688229"/>
                <a:gd name="connsiteX9" fmla="*/ 13563 w 755261"/>
                <a:gd name="connsiteY9" fmla="*/ 14747 h 688229"/>
                <a:gd name="connsiteX10" fmla="*/ 63931 w 755261"/>
                <a:gd name="connsiteY10" fmla="*/ 0 h 688229"/>
                <a:gd name="connsiteX11" fmla="*/ 169505 w 755261"/>
                <a:gd name="connsiteY11" fmla="*/ 22831 h 688229"/>
                <a:gd name="connsiteX12" fmla="*/ 275339 w 755261"/>
                <a:gd name="connsiteY12" fmla="*/ 52464 h 688229"/>
                <a:gd name="connsiteX13" fmla="*/ 309205 w 755261"/>
                <a:gd name="connsiteY13" fmla="*/ 69398 h 688229"/>
                <a:gd name="connsiteX14" fmla="*/ 364239 w 755261"/>
                <a:gd name="connsiteY14" fmla="*/ 69398 h 688229"/>
                <a:gd name="connsiteX15" fmla="*/ 419272 w 755261"/>
                <a:gd name="connsiteY15" fmla="*/ 31298 h 688229"/>
                <a:gd name="connsiteX16" fmla="*/ 478539 w 755261"/>
                <a:gd name="connsiteY16" fmla="*/ 35531 h 688229"/>
                <a:gd name="connsiteX17" fmla="*/ 755261 w 755261"/>
                <a:gd name="connsiteY17" fmla="*/ 217564 h 688229"/>
                <a:gd name="connsiteX18" fmla="*/ 454953 w 755261"/>
                <a:gd name="connsiteY18" fmla="*/ 688229 h 688229"/>
                <a:gd name="connsiteX0" fmla="*/ 454953 w 755261"/>
                <a:gd name="connsiteY0" fmla="*/ 688229 h 688229"/>
                <a:gd name="connsiteX1" fmla="*/ 173739 w 755261"/>
                <a:gd name="connsiteY1" fmla="*/ 505431 h 688229"/>
                <a:gd name="connsiteX2" fmla="*/ 130109 w 755261"/>
                <a:gd name="connsiteY2" fmla="*/ 432180 h 688229"/>
                <a:gd name="connsiteX3" fmla="*/ 124753 w 755261"/>
                <a:gd name="connsiteY3" fmla="*/ 397029 h 688229"/>
                <a:gd name="connsiteX4" fmla="*/ 69287 w 755261"/>
                <a:gd name="connsiteY4" fmla="*/ 300948 h 688229"/>
                <a:gd name="connsiteX5" fmla="*/ 55896 w 755261"/>
                <a:gd name="connsiteY5" fmla="*/ 249384 h 688229"/>
                <a:gd name="connsiteX6" fmla="*/ 14254 w 755261"/>
                <a:gd name="connsiteY6" fmla="*/ 154064 h 688229"/>
                <a:gd name="connsiteX7" fmla="*/ 19611 w 755261"/>
                <a:gd name="connsiteY7" fmla="*/ 105833 h 688229"/>
                <a:gd name="connsiteX8" fmla="*/ 0 w 755261"/>
                <a:gd name="connsiteY8" fmla="*/ 77864 h 688229"/>
                <a:gd name="connsiteX9" fmla="*/ 13563 w 755261"/>
                <a:gd name="connsiteY9" fmla="*/ 14747 h 688229"/>
                <a:gd name="connsiteX10" fmla="*/ 63931 w 755261"/>
                <a:gd name="connsiteY10" fmla="*/ 0 h 688229"/>
                <a:gd name="connsiteX11" fmla="*/ 169505 w 755261"/>
                <a:gd name="connsiteY11" fmla="*/ 22831 h 688229"/>
                <a:gd name="connsiteX12" fmla="*/ 275339 w 755261"/>
                <a:gd name="connsiteY12" fmla="*/ 52464 h 688229"/>
                <a:gd name="connsiteX13" fmla="*/ 309205 w 755261"/>
                <a:gd name="connsiteY13" fmla="*/ 69398 h 688229"/>
                <a:gd name="connsiteX14" fmla="*/ 419272 w 755261"/>
                <a:gd name="connsiteY14" fmla="*/ 31298 h 688229"/>
                <a:gd name="connsiteX15" fmla="*/ 478539 w 755261"/>
                <a:gd name="connsiteY15" fmla="*/ 35531 h 688229"/>
                <a:gd name="connsiteX16" fmla="*/ 755261 w 755261"/>
                <a:gd name="connsiteY16" fmla="*/ 217564 h 688229"/>
                <a:gd name="connsiteX17" fmla="*/ 454953 w 755261"/>
                <a:gd name="connsiteY17" fmla="*/ 688229 h 688229"/>
                <a:gd name="connsiteX0" fmla="*/ 454953 w 755261"/>
                <a:gd name="connsiteY0" fmla="*/ 688229 h 688229"/>
                <a:gd name="connsiteX1" fmla="*/ 173739 w 755261"/>
                <a:gd name="connsiteY1" fmla="*/ 505431 h 688229"/>
                <a:gd name="connsiteX2" fmla="*/ 130109 w 755261"/>
                <a:gd name="connsiteY2" fmla="*/ 432180 h 688229"/>
                <a:gd name="connsiteX3" fmla="*/ 124753 w 755261"/>
                <a:gd name="connsiteY3" fmla="*/ 397029 h 688229"/>
                <a:gd name="connsiteX4" fmla="*/ 69287 w 755261"/>
                <a:gd name="connsiteY4" fmla="*/ 300948 h 688229"/>
                <a:gd name="connsiteX5" fmla="*/ 55896 w 755261"/>
                <a:gd name="connsiteY5" fmla="*/ 249384 h 688229"/>
                <a:gd name="connsiteX6" fmla="*/ 14254 w 755261"/>
                <a:gd name="connsiteY6" fmla="*/ 154064 h 688229"/>
                <a:gd name="connsiteX7" fmla="*/ 19611 w 755261"/>
                <a:gd name="connsiteY7" fmla="*/ 105833 h 688229"/>
                <a:gd name="connsiteX8" fmla="*/ 0 w 755261"/>
                <a:gd name="connsiteY8" fmla="*/ 77864 h 688229"/>
                <a:gd name="connsiteX9" fmla="*/ 13563 w 755261"/>
                <a:gd name="connsiteY9" fmla="*/ 14747 h 688229"/>
                <a:gd name="connsiteX10" fmla="*/ 63931 w 755261"/>
                <a:gd name="connsiteY10" fmla="*/ 0 h 688229"/>
                <a:gd name="connsiteX11" fmla="*/ 275339 w 755261"/>
                <a:gd name="connsiteY11" fmla="*/ 52464 h 688229"/>
                <a:gd name="connsiteX12" fmla="*/ 309205 w 755261"/>
                <a:gd name="connsiteY12" fmla="*/ 69398 h 688229"/>
                <a:gd name="connsiteX13" fmla="*/ 419272 w 755261"/>
                <a:gd name="connsiteY13" fmla="*/ 31298 h 688229"/>
                <a:gd name="connsiteX14" fmla="*/ 478539 w 755261"/>
                <a:gd name="connsiteY14" fmla="*/ 35531 h 688229"/>
                <a:gd name="connsiteX15" fmla="*/ 755261 w 755261"/>
                <a:gd name="connsiteY15" fmla="*/ 217564 h 688229"/>
                <a:gd name="connsiteX16" fmla="*/ 454953 w 755261"/>
                <a:gd name="connsiteY16" fmla="*/ 688229 h 688229"/>
                <a:gd name="connsiteX0" fmla="*/ 454953 w 755261"/>
                <a:gd name="connsiteY0" fmla="*/ 688229 h 688229"/>
                <a:gd name="connsiteX1" fmla="*/ 173739 w 755261"/>
                <a:gd name="connsiteY1" fmla="*/ 505431 h 688229"/>
                <a:gd name="connsiteX2" fmla="*/ 130109 w 755261"/>
                <a:gd name="connsiteY2" fmla="*/ 432180 h 688229"/>
                <a:gd name="connsiteX3" fmla="*/ 124753 w 755261"/>
                <a:gd name="connsiteY3" fmla="*/ 397029 h 688229"/>
                <a:gd name="connsiteX4" fmla="*/ 69287 w 755261"/>
                <a:gd name="connsiteY4" fmla="*/ 300948 h 688229"/>
                <a:gd name="connsiteX5" fmla="*/ 55896 w 755261"/>
                <a:gd name="connsiteY5" fmla="*/ 249384 h 688229"/>
                <a:gd name="connsiteX6" fmla="*/ 14254 w 755261"/>
                <a:gd name="connsiteY6" fmla="*/ 154064 h 688229"/>
                <a:gd name="connsiteX7" fmla="*/ 19611 w 755261"/>
                <a:gd name="connsiteY7" fmla="*/ 105833 h 688229"/>
                <a:gd name="connsiteX8" fmla="*/ 0 w 755261"/>
                <a:gd name="connsiteY8" fmla="*/ 77864 h 688229"/>
                <a:gd name="connsiteX9" fmla="*/ 63931 w 755261"/>
                <a:gd name="connsiteY9" fmla="*/ 0 h 688229"/>
                <a:gd name="connsiteX10" fmla="*/ 275339 w 755261"/>
                <a:gd name="connsiteY10" fmla="*/ 52464 h 688229"/>
                <a:gd name="connsiteX11" fmla="*/ 309205 w 755261"/>
                <a:gd name="connsiteY11" fmla="*/ 69398 h 688229"/>
                <a:gd name="connsiteX12" fmla="*/ 419272 w 755261"/>
                <a:gd name="connsiteY12" fmla="*/ 31298 h 688229"/>
                <a:gd name="connsiteX13" fmla="*/ 478539 w 755261"/>
                <a:gd name="connsiteY13" fmla="*/ 35531 h 688229"/>
                <a:gd name="connsiteX14" fmla="*/ 755261 w 755261"/>
                <a:gd name="connsiteY14" fmla="*/ 217564 h 688229"/>
                <a:gd name="connsiteX15" fmla="*/ 454953 w 755261"/>
                <a:gd name="connsiteY15" fmla="*/ 688229 h 688229"/>
                <a:gd name="connsiteX0" fmla="*/ 454953 w 755261"/>
                <a:gd name="connsiteY0" fmla="*/ 688229 h 688229"/>
                <a:gd name="connsiteX1" fmla="*/ 173739 w 755261"/>
                <a:gd name="connsiteY1" fmla="*/ 505431 h 688229"/>
                <a:gd name="connsiteX2" fmla="*/ 130109 w 755261"/>
                <a:gd name="connsiteY2" fmla="*/ 432180 h 688229"/>
                <a:gd name="connsiteX3" fmla="*/ 124753 w 755261"/>
                <a:gd name="connsiteY3" fmla="*/ 397029 h 688229"/>
                <a:gd name="connsiteX4" fmla="*/ 69287 w 755261"/>
                <a:gd name="connsiteY4" fmla="*/ 300948 h 688229"/>
                <a:gd name="connsiteX5" fmla="*/ 55896 w 755261"/>
                <a:gd name="connsiteY5" fmla="*/ 249384 h 688229"/>
                <a:gd name="connsiteX6" fmla="*/ 14254 w 755261"/>
                <a:gd name="connsiteY6" fmla="*/ 154064 h 688229"/>
                <a:gd name="connsiteX7" fmla="*/ 0 w 755261"/>
                <a:gd name="connsiteY7" fmla="*/ 77864 h 688229"/>
                <a:gd name="connsiteX8" fmla="*/ 63931 w 755261"/>
                <a:gd name="connsiteY8" fmla="*/ 0 h 688229"/>
                <a:gd name="connsiteX9" fmla="*/ 275339 w 755261"/>
                <a:gd name="connsiteY9" fmla="*/ 52464 h 688229"/>
                <a:gd name="connsiteX10" fmla="*/ 309205 w 755261"/>
                <a:gd name="connsiteY10" fmla="*/ 69398 h 688229"/>
                <a:gd name="connsiteX11" fmla="*/ 419272 w 755261"/>
                <a:gd name="connsiteY11" fmla="*/ 31298 h 688229"/>
                <a:gd name="connsiteX12" fmla="*/ 478539 w 755261"/>
                <a:gd name="connsiteY12" fmla="*/ 35531 h 688229"/>
                <a:gd name="connsiteX13" fmla="*/ 755261 w 755261"/>
                <a:gd name="connsiteY13" fmla="*/ 217564 h 688229"/>
                <a:gd name="connsiteX14" fmla="*/ 454953 w 755261"/>
                <a:gd name="connsiteY14" fmla="*/ 688229 h 688229"/>
                <a:gd name="connsiteX0" fmla="*/ 454953 w 755261"/>
                <a:gd name="connsiteY0" fmla="*/ 688229 h 688229"/>
                <a:gd name="connsiteX1" fmla="*/ 173739 w 755261"/>
                <a:gd name="connsiteY1" fmla="*/ 505431 h 688229"/>
                <a:gd name="connsiteX2" fmla="*/ 130109 w 755261"/>
                <a:gd name="connsiteY2" fmla="*/ 432180 h 688229"/>
                <a:gd name="connsiteX3" fmla="*/ 124753 w 755261"/>
                <a:gd name="connsiteY3" fmla="*/ 397029 h 688229"/>
                <a:gd name="connsiteX4" fmla="*/ 55896 w 755261"/>
                <a:gd name="connsiteY4" fmla="*/ 249384 h 688229"/>
                <a:gd name="connsiteX5" fmla="*/ 14254 w 755261"/>
                <a:gd name="connsiteY5" fmla="*/ 154064 h 688229"/>
                <a:gd name="connsiteX6" fmla="*/ 0 w 755261"/>
                <a:gd name="connsiteY6" fmla="*/ 77864 h 688229"/>
                <a:gd name="connsiteX7" fmla="*/ 63931 w 755261"/>
                <a:gd name="connsiteY7" fmla="*/ 0 h 688229"/>
                <a:gd name="connsiteX8" fmla="*/ 275339 w 755261"/>
                <a:gd name="connsiteY8" fmla="*/ 52464 h 688229"/>
                <a:gd name="connsiteX9" fmla="*/ 309205 w 755261"/>
                <a:gd name="connsiteY9" fmla="*/ 69398 h 688229"/>
                <a:gd name="connsiteX10" fmla="*/ 419272 w 755261"/>
                <a:gd name="connsiteY10" fmla="*/ 31298 h 688229"/>
                <a:gd name="connsiteX11" fmla="*/ 478539 w 755261"/>
                <a:gd name="connsiteY11" fmla="*/ 35531 h 688229"/>
                <a:gd name="connsiteX12" fmla="*/ 755261 w 755261"/>
                <a:gd name="connsiteY12" fmla="*/ 217564 h 688229"/>
                <a:gd name="connsiteX13" fmla="*/ 454953 w 755261"/>
                <a:gd name="connsiteY13" fmla="*/ 688229 h 688229"/>
                <a:gd name="connsiteX0" fmla="*/ 454953 w 755261"/>
                <a:gd name="connsiteY0" fmla="*/ 688229 h 688229"/>
                <a:gd name="connsiteX1" fmla="*/ 173739 w 755261"/>
                <a:gd name="connsiteY1" fmla="*/ 505431 h 688229"/>
                <a:gd name="connsiteX2" fmla="*/ 130109 w 755261"/>
                <a:gd name="connsiteY2" fmla="*/ 432180 h 688229"/>
                <a:gd name="connsiteX3" fmla="*/ 55896 w 755261"/>
                <a:gd name="connsiteY3" fmla="*/ 249384 h 688229"/>
                <a:gd name="connsiteX4" fmla="*/ 14254 w 755261"/>
                <a:gd name="connsiteY4" fmla="*/ 154064 h 688229"/>
                <a:gd name="connsiteX5" fmla="*/ 0 w 755261"/>
                <a:gd name="connsiteY5" fmla="*/ 77864 h 688229"/>
                <a:gd name="connsiteX6" fmla="*/ 63931 w 755261"/>
                <a:gd name="connsiteY6" fmla="*/ 0 h 688229"/>
                <a:gd name="connsiteX7" fmla="*/ 275339 w 755261"/>
                <a:gd name="connsiteY7" fmla="*/ 52464 h 688229"/>
                <a:gd name="connsiteX8" fmla="*/ 309205 w 755261"/>
                <a:gd name="connsiteY8" fmla="*/ 69398 h 688229"/>
                <a:gd name="connsiteX9" fmla="*/ 419272 w 755261"/>
                <a:gd name="connsiteY9" fmla="*/ 31298 h 688229"/>
                <a:gd name="connsiteX10" fmla="*/ 478539 w 755261"/>
                <a:gd name="connsiteY10" fmla="*/ 35531 h 688229"/>
                <a:gd name="connsiteX11" fmla="*/ 755261 w 755261"/>
                <a:gd name="connsiteY11" fmla="*/ 217564 h 688229"/>
                <a:gd name="connsiteX12" fmla="*/ 454953 w 755261"/>
                <a:gd name="connsiteY12" fmla="*/ 688229 h 688229"/>
                <a:gd name="connsiteX0" fmla="*/ 454953 w 755261"/>
                <a:gd name="connsiteY0" fmla="*/ 688229 h 688229"/>
                <a:gd name="connsiteX1" fmla="*/ 173739 w 755261"/>
                <a:gd name="connsiteY1" fmla="*/ 505431 h 688229"/>
                <a:gd name="connsiteX2" fmla="*/ 130109 w 755261"/>
                <a:gd name="connsiteY2" fmla="*/ 432180 h 688229"/>
                <a:gd name="connsiteX3" fmla="*/ 14254 w 755261"/>
                <a:gd name="connsiteY3" fmla="*/ 154064 h 688229"/>
                <a:gd name="connsiteX4" fmla="*/ 0 w 755261"/>
                <a:gd name="connsiteY4" fmla="*/ 77864 h 688229"/>
                <a:gd name="connsiteX5" fmla="*/ 63931 w 755261"/>
                <a:gd name="connsiteY5" fmla="*/ 0 h 688229"/>
                <a:gd name="connsiteX6" fmla="*/ 275339 w 755261"/>
                <a:gd name="connsiteY6" fmla="*/ 52464 h 688229"/>
                <a:gd name="connsiteX7" fmla="*/ 309205 w 755261"/>
                <a:gd name="connsiteY7" fmla="*/ 69398 h 688229"/>
                <a:gd name="connsiteX8" fmla="*/ 419272 w 755261"/>
                <a:gd name="connsiteY8" fmla="*/ 31298 h 688229"/>
                <a:gd name="connsiteX9" fmla="*/ 478539 w 755261"/>
                <a:gd name="connsiteY9" fmla="*/ 35531 h 688229"/>
                <a:gd name="connsiteX10" fmla="*/ 755261 w 755261"/>
                <a:gd name="connsiteY10" fmla="*/ 217564 h 688229"/>
                <a:gd name="connsiteX11" fmla="*/ 454953 w 755261"/>
                <a:gd name="connsiteY11" fmla="*/ 688229 h 688229"/>
                <a:gd name="connsiteX0" fmla="*/ 454953 w 755261"/>
                <a:gd name="connsiteY0" fmla="*/ 688229 h 688229"/>
                <a:gd name="connsiteX1" fmla="*/ 173739 w 755261"/>
                <a:gd name="connsiteY1" fmla="*/ 505431 h 688229"/>
                <a:gd name="connsiteX2" fmla="*/ 14254 w 755261"/>
                <a:gd name="connsiteY2" fmla="*/ 154064 h 688229"/>
                <a:gd name="connsiteX3" fmla="*/ 0 w 755261"/>
                <a:gd name="connsiteY3" fmla="*/ 77864 h 688229"/>
                <a:gd name="connsiteX4" fmla="*/ 63931 w 755261"/>
                <a:gd name="connsiteY4" fmla="*/ 0 h 688229"/>
                <a:gd name="connsiteX5" fmla="*/ 275339 w 755261"/>
                <a:gd name="connsiteY5" fmla="*/ 52464 h 688229"/>
                <a:gd name="connsiteX6" fmla="*/ 309205 w 755261"/>
                <a:gd name="connsiteY6" fmla="*/ 69398 h 688229"/>
                <a:gd name="connsiteX7" fmla="*/ 419272 w 755261"/>
                <a:gd name="connsiteY7" fmla="*/ 31298 h 688229"/>
                <a:gd name="connsiteX8" fmla="*/ 478539 w 755261"/>
                <a:gd name="connsiteY8" fmla="*/ 35531 h 688229"/>
                <a:gd name="connsiteX9" fmla="*/ 755261 w 755261"/>
                <a:gd name="connsiteY9" fmla="*/ 217564 h 688229"/>
                <a:gd name="connsiteX10" fmla="*/ 454953 w 755261"/>
                <a:gd name="connsiteY10" fmla="*/ 688229 h 688229"/>
                <a:gd name="connsiteX0" fmla="*/ 454953 w 755261"/>
                <a:gd name="connsiteY0" fmla="*/ 688229 h 688229"/>
                <a:gd name="connsiteX1" fmla="*/ 173739 w 755261"/>
                <a:gd name="connsiteY1" fmla="*/ 505431 h 688229"/>
                <a:gd name="connsiteX2" fmla="*/ 0 w 755261"/>
                <a:gd name="connsiteY2" fmla="*/ 77864 h 688229"/>
                <a:gd name="connsiteX3" fmla="*/ 63931 w 755261"/>
                <a:gd name="connsiteY3" fmla="*/ 0 h 688229"/>
                <a:gd name="connsiteX4" fmla="*/ 275339 w 755261"/>
                <a:gd name="connsiteY4" fmla="*/ 52464 h 688229"/>
                <a:gd name="connsiteX5" fmla="*/ 309205 w 755261"/>
                <a:gd name="connsiteY5" fmla="*/ 69398 h 688229"/>
                <a:gd name="connsiteX6" fmla="*/ 419272 w 755261"/>
                <a:gd name="connsiteY6" fmla="*/ 31298 h 688229"/>
                <a:gd name="connsiteX7" fmla="*/ 478539 w 755261"/>
                <a:gd name="connsiteY7" fmla="*/ 35531 h 688229"/>
                <a:gd name="connsiteX8" fmla="*/ 755261 w 755261"/>
                <a:gd name="connsiteY8" fmla="*/ 217564 h 688229"/>
                <a:gd name="connsiteX9" fmla="*/ 454953 w 755261"/>
                <a:gd name="connsiteY9" fmla="*/ 688229 h 688229"/>
                <a:gd name="connsiteX0" fmla="*/ 454953 w 755261"/>
                <a:gd name="connsiteY0" fmla="*/ 688229 h 688229"/>
                <a:gd name="connsiteX1" fmla="*/ 173739 w 755261"/>
                <a:gd name="connsiteY1" fmla="*/ 505431 h 688229"/>
                <a:gd name="connsiteX2" fmla="*/ 0 w 755261"/>
                <a:gd name="connsiteY2" fmla="*/ 77864 h 688229"/>
                <a:gd name="connsiteX3" fmla="*/ 63931 w 755261"/>
                <a:gd name="connsiteY3" fmla="*/ 0 h 688229"/>
                <a:gd name="connsiteX4" fmla="*/ 275339 w 755261"/>
                <a:gd name="connsiteY4" fmla="*/ 52464 h 688229"/>
                <a:gd name="connsiteX5" fmla="*/ 419272 w 755261"/>
                <a:gd name="connsiteY5" fmla="*/ 31298 h 688229"/>
                <a:gd name="connsiteX6" fmla="*/ 478539 w 755261"/>
                <a:gd name="connsiteY6" fmla="*/ 35531 h 688229"/>
                <a:gd name="connsiteX7" fmla="*/ 755261 w 755261"/>
                <a:gd name="connsiteY7" fmla="*/ 217564 h 688229"/>
                <a:gd name="connsiteX8" fmla="*/ 454953 w 755261"/>
                <a:gd name="connsiteY8" fmla="*/ 688229 h 688229"/>
                <a:gd name="connsiteX0" fmla="*/ 454953 w 755261"/>
                <a:gd name="connsiteY0" fmla="*/ 688229 h 688229"/>
                <a:gd name="connsiteX1" fmla="*/ 173739 w 755261"/>
                <a:gd name="connsiteY1" fmla="*/ 505431 h 688229"/>
                <a:gd name="connsiteX2" fmla="*/ 0 w 755261"/>
                <a:gd name="connsiteY2" fmla="*/ 77864 h 688229"/>
                <a:gd name="connsiteX3" fmla="*/ 63931 w 755261"/>
                <a:gd name="connsiteY3" fmla="*/ 0 h 688229"/>
                <a:gd name="connsiteX4" fmla="*/ 419272 w 755261"/>
                <a:gd name="connsiteY4" fmla="*/ 31298 h 688229"/>
                <a:gd name="connsiteX5" fmla="*/ 478539 w 755261"/>
                <a:gd name="connsiteY5" fmla="*/ 35531 h 688229"/>
                <a:gd name="connsiteX6" fmla="*/ 755261 w 755261"/>
                <a:gd name="connsiteY6" fmla="*/ 217564 h 688229"/>
                <a:gd name="connsiteX7" fmla="*/ 454953 w 755261"/>
                <a:gd name="connsiteY7" fmla="*/ 688229 h 688229"/>
                <a:gd name="connsiteX0" fmla="*/ 454953 w 755261"/>
                <a:gd name="connsiteY0" fmla="*/ 688229 h 688229"/>
                <a:gd name="connsiteX1" fmla="*/ 173739 w 755261"/>
                <a:gd name="connsiteY1" fmla="*/ 505431 h 688229"/>
                <a:gd name="connsiteX2" fmla="*/ 0 w 755261"/>
                <a:gd name="connsiteY2" fmla="*/ 77864 h 688229"/>
                <a:gd name="connsiteX3" fmla="*/ 63931 w 755261"/>
                <a:gd name="connsiteY3" fmla="*/ 0 h 688229"/>
                <a:gd name="connsiteX4" fmla="*/ 478539 w 755261"/>
                <a:gd name="connsiteY4" fmla="*/ 35531 h 688229"/>
                <a:gd name="connsiteX5" fmla="*/ 755261 w 755261"/>
                <a:gd name="connsiteY5" fmla="*/ 217564 h 688229"/>
                <a:gd name="connsiteX6" fmla="*/ 454953 w 755261"/>
                <a:gd name="connsiteY6" fmla="*/ 688229 h 688229"/>
                <a:gd name="connsiteX0" fmla="*/ 454953 w 755261"/>
                <a:gd name="connsiteY0" fmla="*/ 652698 h 652698"/>
                <a:gd name="connsiteX1" fmla="*/ 173739 w 755261"/>
                <a:gd name="connsiteY1" fmla="*/ 469900 h 652698"/>
                <a:gd name="connsiteX2" fmla="*/ 0 w 755261"/>
                <a:gd name="connsiteY2" fmla="*/ 42333 h 652698"/>
                <a:gd name="connsiteX3" fmla="*/ 478539 w 755261"/>
                <a:gd name="connsiteY3" fmla="*/ 0 h 652698"/>
                <a:gd name="connsiteX4" fmla="*/ 755261 w 755261"/>
                <a:gd name="connsiteY4" fmla="*/ 182033 h 652698"/>
                <a:gd name="connsiteX5" fmla="*/ 454953 w 755261"/>
                <a:gd name="connsiteY5" fmla="*/ 652698 h 652698"/>
                <a:gd name="connsiteX0" fmla="*/ 454953 w 573141"/>
                <a:gd name="connsiteY0" fmla="*/ 652698 h 652698"/>
                <a:gd name="connsiteX1" fmla="*/ 173739 w 573141"/>
                <a:gd name="connsiteY1" fmla="*/ 469900 h 652698"/>
                <a:gd name="connsiteX2" fmla="*/ 0 w 573141"/>
                <a:gd name="connsiteY2" fmla="*/ 42333 h 652698"/>
                <a:gd name="connsiteX3" fmla="*/ 478539 w 573141"/>
                <a:gd name="connsiteY3" fmla="*/ 0 h 652698"/>
                <a:gd name="connsiteX4" fmla="*/ 573141 w 573141"/>
                <a:gd name="connsiteY4" fmla="*/ 199731 h 652698"/>
                <a:gd name="connsiteX5" fmla="*/ 454953 w 573141"/>
                <a:gd name="connsiteY5" fmla="*/ 652698 h 652698"/>
                <a:gd name="connsiteX0" fmla="*/ 454953 w 741870"/>
                <a:gd name="connsiteY0" fmla="*/ 652698 h 652698"/>
                <a:gd name="connsiteX1" fmla="*/ 173739 w 741870"/>
                <a:gd name="connsiteY1" fmla="*/ 469900 h 652698"/>
                <a:gd name="connsiteX2" fmla="*/ 0 w 741870"/>
                <a:gd name="connsiteY2" fmla="*/ 42333 h 652698"/>
                <a:gd name="connsiteX3" fmla="*/ 478539 w 741870"/>
                <a:gd name="connsiteY3" fmla="*/ 0 h 652698"/>
                <a:gd name="connsiteX4" fmla="*/ 741870 w 741870"/>
                <a:gd name="connsiteY4" fmla="*/ 193831 h 652698"/>
                <a:gd name="connsiteX5" fmla="*/ 454953 w 741870"/>
                <a:gd name="connsiteY5" fmla="*/ 652698 h 652698"/>
                <a:gd name="connsiteX0" fmla="*/ 350502 w 741870"/>
                <a:gd name="connsiteY0" fmla="*/ 605505 h 605505"/>
                <a:gd name="connsiteX1" fmla="*/ 173739 w 741870"/>
                <a:gd name="connsiteY1" fmla="*/ 469900 h 605505"/>
                <a:gd name="connsiteX2" fmla="*/ 0 w 741870"/>
                <a:gd name="connsiteY2" fmla="*/ 42333 h 605505"/>
                <a:gd name="connsiteX3" fmla="*/ 478539 w 741870"/>
                <a:gd name="connsiteY3" fmla="*/ 0 h 605505"/>
                <a:gd name="connsiteX4" fmla="*/ 741870 w 741870"/>
                <a:gd name="connsiteY4" fmla="*/ 193831 h 605505"/>
                <a:gd name="connsiteX5" fmla="*/ 350502 w 741870"/>
                <a:gd name="connsiteY5" fmla="*/ 605505 h 605505"/>
                <a:gd name="connsiteX0" fmla="*/ 438883 w 741870"/>
                <a:gd name="connsiteY0" fmla="*/ 673345 h 673345"/>
                <a:gd name="connsiteX1" fmla="*/ 173739 w 741870"/>
                <a:gd name="connsiteY1" fmla="*/ 469900 h 673345"/>
                <a:gd name="connsiteX2" fmla="*/ 0 w 741870"/>
                <a:gd name="connsiteY2" fmla="*/ 42333 h 673345"/>
                <a:gd name="connsiteX3" fmla="*/ 478539 w 741870"/>
                <a:gd name="connsiteY3" fmla="*/ 0 h 673345"/>
                <a:gd name="connsiteX4" fmla="*/ 741870 w 741870"/>
                <a:gd name="connsiteY4" fmla="*/ 193831 h 673345"/>
                <a:gd name="connsiteX5" fmla="*/ 438883 w 741870"/>
                <a:gd name="connsiteY5" fmla="*/ 673345 h 673345"/>
                <a:gd name="connsiteX0" fmla="*/ 438883 w 741870"/>
                <a:gd name="connsiteY0" fmla="*/ 631011 h 631011"/>
                <a:gd name="connsiteX1" fmla="*/ 173739 w 741870"/>
                <a:gd name="connsiteY1" fmla="*/ 427566 h 631011"/>
                <a:gd name="connsiteX2" fmla="*/ 0 w 741870"/>
                <a:gd name="connsiteY2" fmla="*/ -1 h 631011"/>
                <a:gd name="connsiteX3" fmla="*/ 483896 w 741870"/>
                <a:gd name="connsiteY3" fmla="*/ 49101 h 631011"/>
                <a:gd name="connsiteX4" fmla="*/ 741870 w 741870"/>
                <a:gd name="connsiteY4" fmla="*/ 151497 h 631011"/>
                <a:gd name="connsiteX5" fmla="*/ 438883 w 741870"/>
                <a:gd name="connsiteY5" fmla="*/ 631011 h 631011"/>
                <a:gd name="connsiteX0" fmla="*/ 438883 w 741870"/>
                <a:gd name="connsiteY0" fmla="*/ 676295 h 676295"/>
                <a:gd name="connsiteX1" fmla="*/ 173739 w 741870"/>
                <a:gd name="connsiteY1" fmla="*/ 472850 h 676295"/>
                <a:gd name="connsiteX2" fmla="*/ 0 w 741870"/>
                <a:gd name="connsiteY2" fmla="*/ 45283 h 676295"/>
                <a:gd name="connsiteX3" fmla="*/ 481218 w 741870"/>
                <a:gd name="connsiteY3" fmla="*/ 0 h 676295"/>
                <a:gd name="connsiteX4" fmla="*/ 741870 w 741870"/>
                <a:gd name="connsiteY4" fmla="*/ 196781 h 676295"/>
                <a:gd name="connsiteX5" fmla="*/ 438883 w 741870"/>
                <a:gd name="connsiteY5" fmla="*/ 676295 h 676295"/>
                <a:gd name="connsiteX0" fmla="*/ 438883 w 741870"/>
                <a:gd name="connsiteY0" fmla="*/ 676295 h 676295"/>
                <a:gd name="connsiteX1" fmla="*/ 393355 w 741870"/>
                <a:gd name="connsiteY1" fmla="*/ 363716 h 676295"/>
                <a:gd name="connsiteX2" fmla="*/ 0 w 741870"/>
                <a:gd name="connsiteY2" fmla="*/ 45283 h 676295"/>
                <a:gd name="connsiteX3" fmla="*/ 481218 w 741870"/>
                <a:gd name="connsiteY3" fmla="*/ 0 h 676295"/>
                <a:gd name="connsiteX4" fmla="*/ 741870 w 741870"/>
                <a:gd name="connsiteY4" fmla="*/ 196781 h 676295"/>
                <a:gd name="connsiteX5" fmla="*/ 438883 w 741870"/>
                <a:gd name="connsiteY5" fmla="*/ 676295 h 676295"/>
                <a:gd name="connsiteX0" fmla="*/ 438883 w 741870"/>
                <a:gd name="connsiteY0" fmla="*/ 676295 h 676295"/>
                <a:gd name="connsiteX1" fmla="*/ 195166 w 741870"/>
                <a:gd name="connsiteY1" fmla="*/ 496446 h 676295"/>
                <a:gd name="connsiteX2" fmla="*/ 0 w 741870"/>
                <a:gd name="connsiteY2" fmla="*/ 45283 h 676295"/>
                <a:gd name="connsiteX3" fmla="*/ 481218 w 741870"/>
                <a:gd name="connsiteY3" fmla="*/ 0 h 676295"/>
                <a:gd name="connsiteX4" fmla="*/ 741870 w 741870"/>
                <a:gd name="connsiteY4" fmla="*/ 196781 h 676295"/>
                <a:gd name="connsiteX5" fmla="*/ 438883 w 741870"/>
                <a:gd name="connsiteY5" fmla="*/ 676295 h 676295"/>
                <a:gd name="connsiteX0" fmla="*/ 586186 w 741870"/>
                <a:gd name="connsiteY0" fmla="*/ 699891 h 699891"/>
                <a:gd name="connsiteX1" fmla="*/ 195166 w 741870"/>
                <a:gd name="connsiteY1" fmla="*/ 496446 h 699891"/>
                <a:gd name="connsiteX2" fmla="*/ 0 w 741870"/>
                <a:gd name="connsiteY2" fmla="*/ 45283 h 699891"/>
                <a:gd name="connsiteX3" fmla="*/ 481218 w 741870"/>
                <a:gd name="connsiteY3" fmla="*/ 0 h 699891"/>
                <a:gd name="connsiteX4" fmla="*/ 741870 w 741870"/>
                <a:gd name="connsiteY4" fmla="*/ 196781 h 699891"/>
                <a:gd name="connsiteX5" fmla="*/ 586186 w 741870"/>
                <a:gd name="connsiteY5" fmla="*/ 699891 h 699891"/>
                <a:gd name="connsiteX0" fmla="*/ 430848 w 741870"/>
                <a:gd name="connsiteY0" fmla="*/ 682194 h 682194"/>
                <a:gd name="connsiteX1" fmla="*/ 195166 w 741870"/>
                <a:gd name="connsiteY1" fmla="*/ 496446 h 682194"/>
                <a:gd name="connsiteX2" fmla="*/ 0 w 741870"/>
                <a:gd name="connsiteY2" fmla="*/ 45283 h 682194"/>
                <a:gd name="connsiteX3" fmla="*/ 481218 w 741870"/>
                <a:gd name="connsiteY3" fmla="*/ 0 h 682194"/>
                <a:gd name="connsiteX4" fmla="*/ 741870 w 741870"/>
                <a:gd name="connsiteY4" fmla="*/ 196781 h 682194"/>
                <a:gd name="connsiteX5" fmla="*/ 430848 w 741870"/>
                <a:gd name="connsiteY5" fmla="*/ 682194 h 682194"/>
                <a:gd name="connsiteX0" fmla="*/ 401387 w 712409"/>
                <a:gd name="connsiteY0" fmla="*/ 710650 h 710650"/>
                <a:gd name="connsiteX1" fmla="*/ 165705 w 712409"/>
                <a:gd name="connsiteY1" fmla="*/ 524902 h 710650"/>
                <a:gd name="connsiteX2" fmla="*/ 0 w 712409"/>
                <a:gd name="connsiteY2" fmla="*/ 0 h 710650"/>
                <a:gd name="connsiteX3" fmla="*/ 451757 w 712409"/>
                <a:gd name="connsiteY3" fmla="*/ 28456 h 710650"/>
                <a:gd name="connsiteX4" fmla="*/ 712409 w 712409"/>
                <a:gd name="connsiteY4" fmla="*/ 225237 h 710650"/>
                <a:gd name="connsiteX5" fmla="*/ 401387 w 712409"/>
                <a:gd name="connsiteY5" fmla="*/ 710650 h 710650"/>
                <a:gd name="connsiteX0" fmla="*/ 430848 w 741870"/>
                <a:gd name="connsiteY0" fmla="*/ 710650 h 710650"/>
                <a:gd name="connsiteX1" fmla="*/ 195166 w 741870"/>
                <a:gd name="connsiteY1" fmla="*/ 524902 h 710650"/>
                <a:gd name="connsiteX2" fmla="*/ 0 w 741870"/>
                <a:gd name="connsiteY2" fmla="*/ 61747 h 710650"/>
                <a:gd name="connsiteX3" fmla="*/ 29461 w 741870"/>
                <a:gd name="connsiteY3" fmla="*/ 0 h 710650"/>
                <a:gd name="connsiteX4" fmla="*/ 481218 w 741870"/>
                <a:gd name="connsiteY4" fmla="*/ 28456 h 710650"/>
                <a:gd name="connsiteX5" fmla="*/ 741870 w 741870"/>
                <a:gd name="connsiteY5" fmla="*/ 225237 h 710650"/>
                <a:gd name="connsiteX6" fmla="*/ 430848 w 741870"/>
                <a:gd name="connsiteY6" fmla="*/ 710650 h 710650"/>
                <a:gd name="connsiteX0" fmla="*/ 430848 w 741870"/>
                <a:gd name="connsiteY0" fmla="*/ 710650 h 710650"/>
                <a:gd name="connsiteX1" fmla="*/ 195166 w 741870"/>
                <a:gd name="connsiteY1" fmla="*/ 524902 h 710650"/>
                <a:gd name="connsiteX2" fmla="*/ 18748 w 741870"/>
                <a:gd name="connsiteY2" fmla="*/ 159083 h 710650"/>
                <a:gd name="connsiteX3" fmla="*/ 0 w 741870"/>
                <a:gd name="connsiteY3" fmla="*/ 61747 h 710650"/>
                <a:gd name="connsiteX4" fmla="*/ 29461 w 741870"/>
                <a:gd name="connsiteY4" fmla="*/ 0 h 710650"/>
                <a:gd name="connsiteX5" fmla="*/ 481218 w 741870"/>
                <a:gd name="connsiteY5" fmla="*/ 28456 h 710650"/>
                <a:gd name="connsiteX6" fmla="*/ 741870 w 741870"/>
                <a:gd name="connsiteY6" fmla="*/ 225237 h 710650"/>
                <a:gd name="connsiteX7" fmla="*/ 430848 w 741870"/>
                <a:gd name="connsiteY7" fmla="*/ 710650 h 710650"/>
                <a:gd name="connsiteX0" fmla="*/ 431696 w 742718"/>
                <a:gd name="connsiteY0" fmla="*/ 710650 h 710650"/>
                <a:gd name="connsiteX1" fmla="*/ 196014 w 742718"/>
                <a:gd name="connsiteY1" fmla="*/ 524902 h 710650"/>
                <a:gd name="connsiteX2" fmla="*/ 19596 w 742718"/>
                <a:gd name="connsiteY2" fmla="*/ 159083 h 710650"/>
                <a:gd name="connsiteX3" fmla="*/ 16917 w 742718"/>
                <a:gd name="connsiteY3" fmla="*/ 105990 h 710650"/>
                <a:gd name="connsiteX4" fmla="*/ 848 w 742718"/>
                <a:gd name="connsiteY4" fmla="*/ 61747 h 710650"/>
                <a:gd name="connsiteX5" fmla="*/ 30309 w 742718"/>
                <a:gd name="connsiteY5" fmla="*/ 0 h 710650"/>
                <a:gd name="connsiteX6" fmla="*/ 482066 w 742718"/>
                <a:gd name="connsiteY6" fmla="*/ 28456 h 710650"/>
                <a:gd name="connsiteX7" fmla="*/ 742718 w 742718"/>
                <a:gd name="connsiteY7" fmla="*/ 225237 h 710650"/>
                <a:gd name="connsiteX8" fmla="*/ 431696 w 742718"/>
                <a:gd name="connsiteY8" fmla="*/ 710650 h 710650"/>
                <a:gd name="connsiteX0" fmla="*/ 430999 w 742021"/>
                <a:gd name="connsiteY0" fmla="*/ 710650 h 710650"/>
                <a:gd name="connsiteX1" fmla="*/ 195317 w 742021"/>
                <a:gd name="connsiteY1" fmla="*/ 524902 h 710650"/>
                <a:gd name="connsiteX2" fmla="*/ 18899 w 742021"/>
                <a:gd name="connsiteY2" fmla="*/ 159083 h 710650"/>
                <a:gd name="connsiteX3" fmla="*/ 115314 w 742021"/>
                <a:gd name="connsiteY3" fmla="*/ 100091 h 710650"/>
                <a:gd name="connsiteX4" fmla="*/ 151 w 742021"/>
                <a:gd name="connsiteY4" fmla="*/ 61747 h 710650"/>
                <a:gd name="connsiteX5" fmla="*/ 29612 w 742021"/>
                <a:gd name="connsiteY5" fmla="*/ 0 h 710650"/>
                <a:gd name="connsiteX6" fmla="*/ 481369 w 742021"/>
                <a:gd name="connsiteY6" fmla="*/ 28456 h 710650"/>
                <a:gd name="connsiteX7" fmla="*/ 742021 w 742021"/>
                <a:gd name="connsiteY7" fmla="*/ 225237 h 710650"/>
                <a:gd name="connsiteX8" fmla="*/ 430999 w 742021"/>
                <a:gd name="connsiteY8" fmla="*/ 710650 h 710650"/>
                <a:gd name="connsiteX0" fmla="*/ 431602 w 742624"/>
                <a:gd name="connsiteY0" fmla="*/ 710650 h 710650"/>
                <a:gd name="connsiteX1" fmla="*/ 195920 w 742624"/>
                <a:gd name="connsiteY1" fmla="*/ 524902 h 710650"/>
                <a:gd name="connsiteX2" fmla="*/ 19502 w 742624"/>
                <a:gd name="connsiteY2" fmla="*/ 159083 h 710650"/>
                <a:gd name="connsiteX3" fmla="*/ 19500 w 742624"/>
                <a:gd name="connsiteY3" fmla="*/ 123687 h 710650"/>
                <a:gd name="connsiteX4" fmla="*/ 754 w 742624"/>
                <a:gd name="connsiteY4" fmla="*/ 61747 h 710650"/>
                <a:gd name="connsiteX5" fmla="*/ 30215 w 742624"/>
                <a:gd name="connsiteY5" fmla="*/ 0 h 710650"/>
                <a:gd name="connsiteX6" fmla="*/ 481972 w 742624"/>
                <a:gd name="connsiteY6" fmla="*/ 28456 h 710650"/>
                <a:gd name="connsiteX7" fmla="*/ 742624 w 742624"/>
                <a:gd name="connsiteY7" fmla="*/ 225237 h 710650"/>
                <a:gd name="connsiteX8" fmla="*/ 431602 w 742624"/>
                <a:gd name="connsiteY8" fmla="*/ 710650 h 710650"/>
                <a:gd name="connsiteX0" fmla="*/ 431602 w 742624"/>
                <a:gd name="connsiteY0" fmla="*/ 710650 h 710650"/>
                <a:gd name="connsiteX1" fmla="*/ 195920 w 742624"/>
                <a:gd name="connsiteY1" fmla="*/ 524902 h 710650"/>
                <a:gd name="connsiteX2" fmla="*/ 81101 w 742624"/>
                <a:gd name="connsiteY2" fmla="*/ 318358 h 710650"/>
                <a:gd name="connsiteX3" fmla="*/ 19500 w 742624"/>
                <a:gd name="connsiteY3" fmla="*/ 123687 h 710650"/>
                <a:gd name="connsiteX4" fmla="*/ 754 w 742624"/>
                <a:gd name="connsiteY4" fmla="*/ 61747 h 710650"/>
                <a:gd name="connsiteX5" fmla="*/ 30215 w 742624"/>
                <a:gd name="connsiteY5" fmla="*/ 0 h 710650"/>
                <a:gd name="connsiteX6" fmla="*/ 481972 w 742624"/>
                <a:gd name="connsiteY6" fmla="*/ 28456 h 710650"/>
                <a:gd name="connsiteX7" fmla="*/ 742624 w 742624"/>
                <a:gd name="connsiteY7" fmla="*/ 225237 h 710650"/>
                <a:gd name="connsiteX8" fmla="*/ 431602 w 742624"/>
                <a:gd name="connsiteY8" fmla="*/ 710650 h 710650"/>
                <a:gd name="connsiteX0" fmla="*/ 431602 w 742624"/>
                <a:gd name="connsiteY0" fmla="*/ 710650 h 710650"/>
                <a:gd name="connsiteX1" fmla="*/ 195920 w 742624"/>
                <a:gd name="connsiteY1" fmla="*/ 524902 h 710650"/>
                <a:gd name="connsiteX2" fmla="*/ 81101 w 742624"/>
                <a:gd name="connsiteY2" fmla="*/ 318358 h 710650"/>
                <a:gd name="connsiteX3" fmla="*/ 19500 w 742624"/>
                <a:gd name="connsiteY3" fmla="*/ 123687 h 710650"/>
                <a:gd name="connsiteX4" fmla="*/ 754 w 742624"/>
                <a:gd name="connsiteY4" fmla="*/ 61747 h 710650"/>
                <a:gd name="connsiteX5" fmla="*/ 30215 w 742624"/>
                <a:gd name="connsiteY5" fmla="*/ 0 h 710650"/>
                <a:gd name="connsiteX6" fmla="*/ 373028 w 742624"/>
                <a:gd name="connsiteY6" fmla="*/ 64697 h 710650"/>
                <a:gd name="connsiteX7" fmla="*/ 481972 w 742624"/>
                <a:gd name="connsiteY7" fmla="*/ 28456 h 710650"/>
                <a:gd name="connsiteX8" fmla="*/ 742624 w 742624"/>
                <a:gd name="connsiteY8" fmla="*/ 225237 h 710650"/>
                <a:gd name="connsiteX9" fmla="*/ 431602 w 742624"/>
                <a:gd name="connsiteY9" fmla="*/ 710650 h 710650"/>
                <a:gd name="connsiteX0" fmla="*/ 431602 w 742624"/>
                <a:gd name="connsiteY0" fmla="*/ 710650 h 710650"/>
                <a:gd name="connsiteX1" fmla="*/ 195920 w 742624"/>
                <a:gd name="connsiteY1" fmla="*/ 524902 h 710650"/>
                <a:gd name="connsiteX2" fmla="*/ 81101 w 742624"/>
                <a:gd name="connsiteY2" fmla="*/ 318358 h 710650"/>
                <a:gd name="connsiteX3" fmla="*/ 19500 w 742624"/>
                <a:gd name="connsiteY3" fmla="*/ 123687 h 710650"/>
                <a:gd name="connsiteX4" fmla="*/ 754 w 742624"/>
                <a:gd name="connsiteY4" fmla="*/ 61747 h 710650"/>
                <a:gd name="connsiteX5" fmla="*/ 30215 w 742624"/>
                <a:gd name="connsiteY5" fmla="*/ 0 h 710650"/>
                <a:gd name="connsiteX6" fmla="*/ 373028 w 742624"/>
                <a:gd name="connsiteY6" fmla="*/ 64697 h 710650"/>
                <a:gd name="connsiteX7" fmla="*/ 423913 w 742624"/>
                <a:gd name="connsiteY7" fmla="*/ 20454 h 710650"/>
                <a:gd name="connsiteX8" fmla="*/ 481972 w 742624"/>
                <a:gd name="connsiteY8" fmla="*/ 28456 h 710650"/>
                <a:gd name="connsiteX9" fmla="*/ 742624 w 742624"/>
                <a:gd name="connsiteY9" fmla="*/ 225237 h 710650"/>
                <a:gd name="connsiteX10" fmla="*/ 431602 w 742624"/>
                <a:gd name="connsiteY10" fmla="*/ 710650 h 710650"/>
                <a:gd name="connsiteX0" fmla="*/ 431602 w 742624"/>
                <a:gd name="connsiteY0" fmla="*/ 710650 h 710650"/>
                <a:gd name="connsiteX1" fmla="*/ 195920 w 742624"/>
                <a:gd name="connsiteY1" fmla="*/ 524902 h 710650"/>
                <a:gd name="connsiteX2" fmla="*/ 131987 w 742624"/>
                <a:gd name="connsiteY2" fmla="*/ 392096 h 710650"/>
                <a:gd name="connsiteX3" fmla="*/ 81101 w 742624"/>
                <a:gd name="connsiteY3" fmla="*/ 318358 h 710650"/>
                <a:gd name="connsiteX4" fmla="*/ 19500 w 742624"/>
                <a:gd name="connsiteY4" fmla="*/ 123687 h 710650"/>
                <a:gd name="connsiteX5" fmla="*/ 754 w 742624"/>
                <a:gd name="connsiteY5" fmla="*/ 61747 h 710650"/>
                <a:gd name="connsiteX6" fmla="*/ 30215 w 742624"/>
                <a:gd name="connsiteY6" fmla="*/ 0 h 710650"/>
                <a:gd name="connsiteX7" fmla="*/ 373028 w 742624"/>
                <a:gd name="connsiteY7" fmla="*/ 64697 h 710650"/>
                <a:gd name="connsiteX8" fmla="*/ 423913 w 742624"/>
                <a:gd name="connsiteY8" fmla="*/ 20454 h 710650"/>
                <a:gd name="connsiteX9" fmla="*/ 481972 w 742624"/>
                <a:gd name="connsiteY9" fmla="*/ 28456 h 710650"/>
                <a:gd name="connsiteX10" fmla="*/ 742624 w 742624"/>
                <a:gd name="connsiteY10" fmla="*/ 225237 h 710650"/>
                <a:gd name="connsiteX11" fmla="*/ 431602 w 742624"/>
                <a:gd name="connsiteY11" fmla="*/ 710650 h 710650"/>
                <a:gd name="connsiteX0" fmla="*/ 431602 w 742624"/>
                <a:gd name="connsiteY0" fmla="*/ 710650 h 710650"/>
                <a:gd name="connsiteX1" fmla="*/ 195920 w 742624"/>
                <a:gd name="connsiteY1" fmla="*/ 524902 h 710650"/>
                <a:gd name="connsiteX2" fmla="*/ 134664 w 742624"/>
                <a:gd name="connsiteY2" fmla="*/ 433391 h 710650"/>
                <a:gd name="connsiteX3" fmla="*/ 131987 w 742624"/>
                <a:gd name="connsiteY3" fmla="*/ 392096 h 710650"/>
                <a:gd name="connsiteX4" fmla="*/ 81101 w 742624"/>
                <a:gd name="connsiteY4" fmla="*/ 318358 h 710650"/>
                <a:gd name="connsiteX5" fmla="*/ 19500 w 742624"/>
                <a:gd name="connsiteY5" fmla="*/ 123687 h 710650"/>
                <a:gd name="connsiteX6" fmla="*/ 754 w 742624"/>
                <a:gd name="connsiteY6" fmla="*/ 61747 h 710650"/>
                <a:gd name="connsiteX7" fmla="*/ 30215 w 742624"/>
                <a:gd name="connsiteY7" fmla="*/ 0 h 710650"/>
                <a:gd name="connsiteX8" fmla="*/ 373028 w 742624"/>
                <a:gd name="connsiteY8" fmla="*/ 64697 h 710650"/>
                <a:gd name="connsiteX9" fmla="*/ 423913 w 742624"/>
                <a:gd name="connsiteY9" fmla="*/ 20454 h 710650"/>
                <a:gd name="connsiteX10" fmla="*/ 481972 w 742624"/>
                <a:gd name="connsiteY10" fmla="*/ 28456 h 710650"/>
                <a:gd name="connsiteX11" fmla="*/ 742624 w 742624"/>
                <a:gd name="connsiteY11" fmla="*/ 225237 h 710650"/>
                <a:gd name="connsiteX12" fmla="*/ 431602 w 742624"/>
                <a:gd name="connsiteY12" fmla="*/ 710650 h 710650"/>
                <a:gd name="connsiteX0" fmla="*/ 431726 w 742748"/>
                <a:gd name="connsiteY0" fmla="*/ 710650 h 710650"/>
                <a:gd name="connsiteX1" fmla="*/ 196044 w 742748"/>
                <a:gd name="connsiteY1" fmla="*/ 524902 h 710650"/>
                <a:gd name="connsiteX2" fmla="*/ 134788 w 742748"/>
                <a:gd name="connsiteY2" fmla="*/ 433391 h 710650"/>
                <a:gd name="connsiteX3" fmla="*/ 132111 w 742748"/>
                <a:gd name="connsiteY3" fmla="*/ 392096 h 710650"/>
                <a:gd name="connsiteX4" fmla="*/ 81225 w 742748"/>
                <a:gd name="connsiteY4" fmla="*/ 318358 h 710650"/>
                <a:gd name="connsiteX5" fmla="*/ 16946 w 742748"/>
                <a:gd name="connsiteY5" fmla="*/ 147285 h 710650"/>
                <a:gd name="connsiteX6" fmla="*/ 19624 w 742748"/>
                <a:gd name="connsiteY6" fmla="*/ 123687 h 710650"/>
                <a:gd name="connsiteX7" fmla="*/ 878 w 742748"/>
                <a:gd name="connsiteY7" fmla="*/ 61747 h 710650"/>
                <a:gd name="connsiteX8" fmla="*/ 30339 w 742748"/>
                <a:gd name="connsiteY8" fmla="*/ 0 h 710650"/>
                <a:gd name="connsiteX9" fmla="*/ 373152 w 742748"/>
                <a:gd name="connsiteY9" fmla="*/ 64697 h 710650"/>
                <a:gd name="connsiteX10" fmla="*/ 424037 w 742748"/>
                <a:gd name="connsiteY10" fmla="*/ 20454 h 710650"/>
                <a:gd name="connsiteX11" fmla="*/ 482096 w 742748"/>
                <a:gd name="connsiteY11" fmla="*/ 28456 h 710650"/>
                <a:gd name="connsiteX12" fmla="*/ 742748 w 742748"/>
                <a:gd name="connsiteY12" fmla="*/ 225237 h 710650"/>
                <a:gd name="connsiteX13" fmla="*/ 431726 w 742748"/>
                <a:gd name="connsiteY13" fmla="*/ 710650 h 71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2748" h="710650">
                  <a:moveTo>
                    <a:pt x="431726" y="710650"/>
                  </a:moveTo>
                  <a:lnTo>
                    <a:pt x="196044" y="524902"/>
                  </a:lnTo>
                  <a:cubicBezTo>
                    <a:pt x="149679" y="483608"/>
                    <a:pt x="145444" y="455525"/>
                    <a:pt x="134788" y="433391"/>
                  </a:cubicBezTo>
                  <a:cubicBezTo>
                    <a:pt x="124132" y="411257"/>
                    <a:pt x="144163" y="416184"/>
                    <a:pt x="132111" y="392096"/>
                  </a:cubicBezTo>
                  <a:cubicBezTo>
                    <a:pt x="120059" y="368008"/>
                    <a:pt x="96402" y="351786"/>
                    <a:pt x="81225" y="318358"/>
                  </a:cubicBezTo>
                  <a:cubicBezTo>
                    <a:pt x="66048" y="284930"/>
                    <a:pt x="27213" y="179730"/>
                    <a:pt x="16946" y="147285"/>
                  </a:cubicBezTo>
                  <a:cubicBezTo>
                    <a:pt x="6679" y="114840"/>
                    <a:pt x="26319" y="145317"/>
                    <a:pt x="19624" y="123687"/>
                  </a:cubicBezTo>
                  <a:cubicBezTo>
                    <a:pt x="12929" y="102057"/>
                    <a:pt x="-4032" y="78920"/>
                    <a:pt x="878" y="61747"/>
                  </a:cubicBezTo>
                  <a:lnTo>
                    <a:pt x="30339" y="0"/>
                  </a:lnTo>
                  <a:cubicBezTo>
                    <a:pt x="117827" y="4851"/>
                    <a:pt x="285664" y="59846"/>
                    <a:pt x="373152" y="64697"/>
                  </a:cubicBezTo>
                  <a:cubicBezTo>
                    <a:pt x="391899" y="59781"/>
                    <a:pt x="405290" y="25370"/>
                    <a:pt x="424037" y="20454"/>
                  </a:cubicBezTo>
                  <a:lnTo>
                    <a:pt x="482096" y="28456"/>
                  </a:lnTo>
                  <a:lnTo>
                    <a:pt x="742748" y="225237"/>
                  </a:lnTo>
                  <a:lnTo>
                    <a:pt x="431726" y="710650"/>
                  </a:lnTo>
                  <a:close/>
                </a:path>
              </a:pathLst>
            </a:custGeom>
            <a:solidFill>
              <a:srgbClr val="FF6600">
                <a:alpha val="63136"/>
              </a:srgbClr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</p:grpSp>
      <p:sp>
        <p:nvSpPr>
          <p:cNvPr id="99335" name="Text Box 23"/>
          <p:cNvSpPr txBox="1">
            <a:spLocks noChangeArrowheads="1"/>
          </p:cNvSpPr>
          <p:nvPr/>
        </p:nvSpPr>
        <p:spPr bwMode="auto">
          <a:xfrm rot="-3539908">
            <a:off x="3847307" y="1542256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9336" name="Text Box 27"/>
          <p:cNvSpPr txBox="1">
            <a:spLocks noChangeArrowheads="1"/>
          </p:cNvSpPr>
          <p:nvPr/>
        </p:nvSpPr>
        <p:spPr bwMode="auto">
          <a:xfrm rot="-3264318">
            <a:off x="409575" y="1997075"/>
            <a:ext cx="2838450" cy="552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Observed solar r-abundance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distribution</a:t>
            </a:r>
          </a:p>
        </p:txBody>
      </p:sp>
      <p:sp>
        <p:nvSpPr>
          <p:cNvPr id="99337" name="テキスト ボックス 4"/>
          <p:cNvSpPr txBox="1">
            <a:spLocks noChangeArrowheads="1"/>
          </p:cNvSpPr>
          <p:nvPr/>
        </p:nvSpPr>
        <p:spPr bwMode="auto">
          <a:xfrm>
            <a:off x="5159375" y="955675"/>
            <a:ext cx="36099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H. Grawe et al., Rept. Prog. Phys. 70 (2007)1525.</a:t>
            </a:r>
          </a:p>
        </p:txBody>
      </p:sp>
      <p:sp>
        <p:nvSpPr>
          <p:cNvPr id="4109" name="テキスト ボックス 5"/>
          <p:cNvSpPr txBox="1">
            <a:spLocks noChangeArrowheads="1"/>
          </p:cNvSpPr>
          <p:nvPr/>
        </p:nvSpPr>
        <p:spPr bwMode="auto">
          <a:xfrm>
            <a:off x="4697413" y="4911725"/>
            <a:ext cx="4411662" cy="1644650"/>
          </a:xfrm>
          <a:prstGeom prst="rect">
            <a:avLst/>
          </a:prstGeom>
          <a:solidFill>
            <a:srgbClr val="FFFF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Better understanding of r-process scenario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ja-JP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Actual r-process path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ja-JP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Astrophysical </a:t>
            </a:r>
            <a:r>
              <a:rPr kumimoji="1" lang="en-US" altLang="ja-JP" sz="16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</a:t>
            </a:r>
            <a:r>
              <a:rPr kumimoji="1" lang="en-US" altLang="ja-JP" sz="1600" b="0" i="1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n</a:t>
            </a:r>
            <a:r>
              <a:rPr kumimoji="1" lang="en-US" altLang="ja-JP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-</a:t>
            </a:r>
            <a:r>
              <a:rPr kumimoji="1" lang="en-US" altLang="ja-JP" sz="16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</a:t>
            </a:r>
            <a:r>
              <a:rPr kumimoji="1" lang="en-US" altLang="ja-JP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condition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ja-JP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Duration time passing through waiting point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ja-JP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Actinide element production rate</a:t>
            </a:r>
          </a:p>
        </p:txBody>
      </p:sp>
      <p:sp>
        <p:nvSpPr>
          <p:cNvPr id="4110" name="Text Box 31"/>
          <p:cNvSpPr txBox="1">
            <a:spLocks noChangeArrowheads="1"/>
          </p:cNvSpPr>
          <p:nvPr/>
        </p:nvSpPr>
        <p:spPr bwMode="auto">
          <a:xfrm>
            <a:off x="5376863" y="3989388"/>
            <a:ext cx="3506787" cy="369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Nuclear characteristics (</a:t>
            </a: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</a:t>
            </a:r>
            <a:r>
              <a:rPr kumimoji="1" lang="en-US" altLang="ja-JP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1/2</a:t>
            </a:r>
            <a:r>
              <a:rPr kumimoji="1" lang="en-US" altLang="ja-JP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kumimoji="1" lang="en-US" altLang="ja-JP" sz="18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</a:t>
            </a:r>
            <a:r>
              <a:rPr kumimoji="1" lang="en-US" altLang="ja-JP" sz="1800" b="0" i="1" u="none" strike="noStrike" kern="120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n</a:t>
            </a:r>
            <a:r>
              <a:rPr kumimoji="1" lang="en-US" altLang="ja-JP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…)</a:t>
            </a:r>
          </a:p>
        </p:txBody>
      </p:sp>
      <p:grpSp>
        <p:nvGrpSpPr>
          <p:cNvPr id="11" name="グループ化 10"/>
          <p:cNvGrpSpPr>
            <a:grpSpLocks/>
          </p:cNvGrpSpPr>
          <p:nvPr/>
        </p:nvGrpSpPr>
        <p:grpSpPr bwMode="auto">
          <a:xfrm>
            <a:off x="5118100" y="3267075"/>
            <a:ext cx="2890838" cy="722313"/>
            <a:chOff x="5118100" y="3416300"/>
            <a:chExt cx="2891009" cy="722313"/>
          </a:xfrm>
        </p:grpSpPr>
        <p:sp>
          <p:nvSpPr>
            <p:cNvPr id="99360" name="テキスト ボックス 6"/>
            <p:cNvSpPr txBox="1">
              <a:spLocks noChangeArrowheads="1"/>
            </p:cNvSpPr>
            <p:nvPr/>
          </p:nvSpPr>
          <p:spPr bwMode="auto">
            <a:xfrm>
              <a:off x="5338763" y="3707740"/>
              <a:ext cx="2670346" cy="369332"/>
            </a:xfrm>
            <a:prstGeom prst="rect">
              <a:avLst/>
            </a:prstGeom>
            <a:solidFill>
              <a:schemeClr val="bg1">
                <a:alpha val="5882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1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N </a:t>
              </a:r>
              <a:r>
                <a:rPr kumimoji="1" lang="en-US" altLang="ja-JP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= 126 (Waiting point)</a:t>
              </a:r>
            </a:p>
          </p:txBody>
        </p:sp>
        <p:sp>
          <p:nvSpPr>
            <p:cNvPr id="4" name="円/楕円 3"/>
            <p:cNvSpPr/>
            <p:nvPr/>
          </p:nvSpPr>
          <p:spPr>
            <a:xfrm>
              <a:off x="5118100" y="3416300"/>
              <a:ext cx="220676" cy="722313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sp>
        <p:nvSpPr>
          <p:cNvPr id="6" name="テキスト ボックス 5"/>
          <p:cNvSpPr txBox="1"/>
          <p:nvPr/>
        </p:nvSpPr>
        <p:spPr>
          <a:xfrm>
            <a:off x="52388" y="6008688"/>
            <a:ext cx="4591050" cy="660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anose="020B0604020202020204" pitchFamily="34" charset="0"/>
              </a:rPr>
              <a:t>Lifetime measurements around </a:t>
            </a:r>
            <a:r>
              <a:rPr kumimoji="1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anose="020B0604020202020204" pitchFamily="34" charset="0"/>
              </a:rPr>
              <a:t>N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anose="020B0604020202020204" pitchFamily="34" charset="0"/>
              </a:rPr>
              <a:t>=126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anose="020B0604020202020204" pitchFamily="34" charset="0"/>
              </a:rPr>
              <a:t>    → Astrophysical environments of r-process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99342" name="テキスト ボックス 2"/>
          <p:cNvSpPr txBox="1">
            <a:spLocks noChangeArrowheads="1"/>
          </p:cNvSpPr>
          <p:nvPr/>
        </p:nvSpPr>
        <p:spPr bwMode="auto">
          <a:xfrm>
            <a:off x="1216025" y="123825"/>
            <a:ext cx="6696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Astrophysical nucleosysnthesis by r-process</a:t>
            </a:r>
            <a:endParaRPr kumimoji="1" lang="ja-JP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99343" name="テキスト ボックス 2"/>
          <p:cNvSpPr txBox="1">
            <a:spLocks noChangeArrowheads="1"/>
          </p:cNvSpPr>
          <p:nvPr/>
        </p:nvSpPr>
        <p:spPr bwMode="auto">
          <a:xfrm>
            <a:off x="603250" y="5180013"/>
            <a:ext cx="2174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Fe</a:t>
            </a:r>
            <a:endParaRPr kumimoji="1" lang="ja-JP" altLang="en-US" sz="18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842963" y="5318125"/>
            <a:ext cx="263525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グループ化 8"/>
          <p:cNvGrpSpPr>
            <a:grpSpLocks/>
          </p:cNvGrpSpPr>
          <p:nvPr/>
        </p:nvGrpSpPr>
        <p:grpSpPr bwMode="auto">
          <a:xfrm>
            <a:off x="1624013" y="2684463"/>
            <a:ext cx="885825" cy="1212850"/>
            <a:chOff x="1624013" y="2833688"/>
            <a:chExt cx="885826" cy="1212056"/>
          </a:xfrm>
        </p:grpSpPr>
        <p:sp>
          <p:nvSpPr>
            <p:cNvPr id="99358" name="Text Box 5"/>
            <p:cNvSpPr txBox="1">
              <a:spLocks noChangeArrowheads="1"/>
            </p:cNvSpPr>
            <p:nvPr/>
          </p:nvSpPr>
          <p:spPr bwMode="auto">
            <a:xfrm rot="-3171925">
              <a:off x="1320007" y="3137694"/>
              <a:ext cx="912812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2nd peak</a:t>
              </a:r>
            </a:p>
          </p:txBody>
        </p:sp>
        <p:sp>
          <p:nvSpPr>
            <p:cNvPr id="24" name="フリーフォーム 23"/>
            <p:cNvSpPr>
              <a:spLocks noChangeArrowheads="1"/>
            </p:cNvSpPr>
            <p:nvPr/>
          </p:nvSpPr>
          <p:spPr bwMode="auto">
            <a:xfrm>
              <a:off x="1727200" y="3392122"/>
              <a:ext cx="782639" cy="653622"/>
            </a:xfrm>
            <a:custGeom>
              <a:avLst/>
              <a:gdLst>
                <a:gd name="T0" fmla="*/ 465703 w 787400"/>
                <a:gd name="T1" fmla="*/ 665122 h 664633"/>
                <a:gd name="T2" fmla="*/ 203216 w 787400"/>
                <a:gd name="T3" fmla="*/ 499901 h 664633"/>
                <a:gd name="T4" fmla="*/ 135477 w 787400"/>
                <a:gd name="T5" fmla="*/ 423644 h 664633"/>
                <a:gd name="T6" fmla="*/ 135477 w 787400"/>
                <a:gd name="T7" fmla="*/ 385516 h 664633"/>
                <a:gd name="T8" fmla="*/ 71972 w 787400"/>
                <a:gd name="T9" fmla="*/ 292315 h 664633"/>
                <a:gd name="T10" fmla="*/ 71972 w 787400"/>
                <a:gd name="T11" fmla="*/ 258423 h 664633"/>
                <a:gd name="T12" fmla="*/ 16934 w 787400"/>
                <a:gd name="T13" fmla="*/ 148275 h 664633"/>
                <a:gd name="T14" fmla="*/ 16934 w 787400"/>
                <a:gd name="T15" fmla="*/ 105911 h 664633"/>
                <a:gd name="T16" fmla="*/ 0 w 787400"/>
                <a:gd name="T17" fmla="*/ 72019 h 664633"/>
                <a:gd name="T18" fmla="*/ 29635 w 787400"/>
                <a:gd name="T19" fmla="*/ 0 h 664633"/>
                <a:gd name="T20" fmla="*/ 71972 w 787400"/>
                <a:gd name="T21" fmla="*/ 0 h 664633"/>
                <a:gd name="T22" fmla="*/ 198982 w 787400"/>
                <a:gd name="T23" fmla="*/ 16945 h 664633"/>
                <a:gd name="T24" fmla="*/ 304824 w 787400"/>
                <a:gd name="T25" fmla="*/ 46600 h 664633"/>
                <a:gd name="T26" fmla="*/ 338693 w 787400"/>
                <a:gd name="T27" fmla="*/ 63547 h 664633"/>
                <a:gd name="T28" fmla="*/ 393731 w 787400"/>
                <a:gd name="T29" fmla="*/ 63547 h 664633"/>
                <a:gd name="T30" fmla="*/ 448768 w 787400"/>
                <a:gd name="T31" fmla="*/ 25419 h 664633"/>
                <a:gd name="T32" fmla="*/ 508040 w 787400"/>
                <a:gd name="T33" fmla="*/ 29655 h 664633"/>
                <a:gd name="T34" fmla="*/ 787462 w 787400"/>
                <a:gd name="T35" fmla="*/ 211822 h 664633"/>
                <a:gd name="T36" fmla="*/ 465703 w 787400"/>
                <a:gd name="T37" fmla="*/ 665122 h 6646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87400"/>
                <a:gd name="T58" fmla="*/ 0 h 664633"/>
                <a:gd name="T59" fmla="*/ 787400 w 787400"/>
                <a:gd name="T60" fmla="*/ 664633 h 664633"/>
                <a:gd name="connsiteX0" fmla="*/ 465666 w 787400"/>
                <a:gd name="connsiteY0" fmla="*/ 664633 h 664633"/>
                <a:gd name="connsiteX1" fmla="*/ 203200 w 787400"/>
                <a:gd name="connsiteY1" fmla="*/ 499533 h 664633"/>
                <a:gd name="connsiteX2" fmla="*/ 135466 w 787400"/>
                <a:gd name="connsiteY2" fmla="*/ 423333 h 664633"/>
                <a:gd name="connsiteX3" fmla="*/ 135466 w 787400"/>
                <a:gd name="connsiteY3" fmla="*/ 385233 h 664633"/>
                <a:gd name="connsiteX4" fmla="*/ 71966 w 787400"/>
                <a:gd name="connsiteY4" fmla="*/ 292100 h 664633"/>
                <a:gd name="connsiteX5" fmla="*/ 71966 w 787400"/>
                <a:gd name="connsiteY5" fmla="*/ 258233 h 664633"/>
                <a:gd name="connsiteX6" fmla="*/ 16933 w 787400"/>
                <a:gd name="connsiteY6" fmla="*/ 148166 h 664633"/>
                <a:gd name="connsiteX7" fmla="*/ 16933 w 787400"/>
                <a:gd name="connsiteY7" fmla="*/ 105833 h 664633"/>
                <a:gd name="connsiteX8" fmla="*/ 0 w 787400"/>
                <a:gd name="connsiteY8" fmla="*/ 71966 h 664633"/>
                <a:gd name="connsiteX9" fmla="*/ 43024 w 787400"/>
                <a:gd name="connsiteY9" fmla="*/ 8849 h 664633"/>
                <a:gd name="connsiteX10" fmla="*/ 71966 w 787400"/>
                <a:gd name="connsiteY10" fmla="*/ 0 h 664633"/>
                <a:gd name="connsiteX11" fmla="*/ 198966 w 787400"/>
                <a:gd name="connsiteY11" fmla="*/ 16933 h 664633"/>
                <a:gd name="connsiteX12" fmla="*/ 304800 w 787400"/>
                <a:gd name="connsiteY12" fmla="*/ 46566 h 664633"/>
                <a:gd name="connsiteX13" fmla="*/ 338666 w 787400"/>
                <a:gd name="connsiteY13" fmla="*/ 63500 h 664633"/>
                <a:gd name="connsiteX14" fmla="*/ 393700 w 787400"/>
                <a:gd name="connsiteY14" fmla="*/ 63500 h 664633"/>
                <a:gd name="connsiteX15" fmla="*/ 448733 w 787400"/>
                <a:gd name="connsiteY15" fmla="*/ 25400 h 664633"/>
                <a:gd name="connsiteX16" fmla="*/ 508000 w 787400"/>
                <a:gd name="connsiteY16" fmla="*/ 29633 h 664633"/>
                <a:gd name="connsiteX17" fmla="*/ 787400 w 787400"/>
                <a:gd name="connsiteY17" fmla="*/ 211666 h 664633"/>
                <a:gd name="connsiteX18" fmla="*/ 465666 w 787400"/>
                <a:gd name="connsiteY18" fmla="*/ 664633 h 664633"/>
                <a:gd name="connsiteX0" fmla="*/ 448733 w 770467"/>
                <a:gd name="connsiteY0" fmla="*/ 664633 h 664633"/>
                <a:gd name="connsiteX1" fmla="*/ 186267 w 770467"/>
                <a:gd name="connsiteY1" fmla="*/ 499533 h 664633"/>
                <a:gd name="connsiteX2" fmla="*/ 118533 w 770467"/>
                <a:gd name="connsiteY2" fmla="*/ 423333 h 664633"/>
                <a:gd name="connsiteX3" fmla="*/ 118533 w 770467"/>
                <a:gd name="connsiteY3" fmla="*/ 385233 h 664633"/>
                <a:gd name="connsiteX4" fmla="*/ 55033 w 770467"/>
                <a:gd name="connsiteY4" fmla="*/ 292100 h 664633"/>
                <a:gd name="connsiteX5" fmla="*/ 55033 w 770467"/>
                <a:gd name="connsiteY5" fmla="*/ 258233 h 664633"/>
                <a:gd name="connsiteX6" fmla="*/ 0 w 770467"/>
                <a:gd name="connsiteY6" fmla="*/ 148166 h 664633"/>
                <a:gd name="connsiteX7" fmla="*/ 0 w 770467"/>
                <a:gd name="connsiteY7" fmla="*/ 105833 h 664633"/>
                <a:gd name="connsiteX8" fmla="*/ 12528 w 770467"/>
                <a:gd name="connsiteY8" fmla="*/ 71966 h 664633"/>
                <a:gd name="connsiteX9" fmla="*/ 26091 w 770467"/>
                <a:gd name="connsiteY9" fmla="*/ 8849 h 664633"/>
                <a:gd name="connsiteX10" fmla="*/ 55033 w 770467"/>
                <a:gd name="connsiteY10" fmla="*/ 0 h 664633"/>
                <a:gd name="connsiteX11" fmla="*/ 182033 w 770467"/>
                <a:gd name="connsiteY11" fmla="*/ 16933 h 664633"/>
                <a:gd name="connsiteX12" fmla="*/ 287867 w 770467"/>
                <a:gd name="connsiteY12" fmla="*/ 46566 h 664633"/>
                <a:gd name="connsiteX13" fmla="*/ 321733 w 770467"/>
                <a:gd name="connsiteY13" fmla="*/ 63500 h 664633"/>
                <a:gd name="connsiteX14" fmla="*/ 376767 w 770467"/>
                <a:gd name="connsiteY14" fmla="*/ 63500 h 664633"/>
                <a:gd name="connsiteX15" fmla="*/ 431800 w 770467"/>
                <a:gd name="connsiteY15" fmla="*/ 25400 h 664633"/>
                <a:gd name="connsiteX16" fmla="*/ 491067 w 770467"/>
                <a:gd name="connsiteY16" fmla="*/ 29633 h 664633"/>
                <a:gd name="connsiteX17" fmla="*/ 770467 w 770467"/>
                <a:gd name="connsiteY17" fmla="*/ 211666 h 664633"/>
                <a:gd name="connsiteX18" fmla="*/ 448733 w 770467"/>
                <a:gd name="connsiteY18" fmla="*/ 664633 h 664633"/>
                <a:gd name="connsiteX0" fmla="*/ 448733 w 770467"/>
                <a:gd name="connsiteY0" fmla="*/ 664633 h 664633"/>
                <a:gd name="connsiteX1" fmla="*/ 186267 w 770467"/>
                <a:gd name="connsiteY1" fmla="*/ 499533 h 664633"/>
                <a:gd name="connsiteX2" fmla="*/ 118533 w 770467"/>
                <a:gd name="connsiteY2" fmla="*/ 423333 h 664633"/>
                <a:gd name="connsiteX3" fmla="*/ 118533 w 770467"/>
                <a:gd name="connsiteY3" fmla="*/ 385233 h 664633"/>
                <a:gd name="connsiteX4" fmla="*/ 55033 w 770467"/>
                <a:gd name="connsiteY4" fmla="*/ 292100 h 664633"/>
                <a:gd name="connsiteX5" fmla="*/ 55033 w 770467"/>
                <a:gd name="connsiteY5" fmla="*/ 258233 h 664633"/>
                <a:gd name="connsiteX6" fmla="*/ 0 w 770467"/>
                <a:gd name="connsiteY6" fmla="*/ 148166 h 664633"/>
                <a:gd name="connsiteX7" fmla="*/ 32139 w 770467"/>
                <a:gd name="connsiteY7" fmla="*/ 99935 h 664633"/>
                <a:gd name="connsiteX8" fmla="*/ 12528 w 770467"/>
                <a:gd name="connsiteY8" fmla="*/ 71966 h 664633"/>
                <a:gd name="connsiteX9" fmla="*/ 26091 w 770467"/>
                <a:gd name="connsiteY9" fmla="*/ 8849 h 664633"/>
                <a:gd name="connsiteX10" fmla="*/ 55033 w 770467"/>
                <a:gd name="connsiteY10" fmla="*/ 0 h 664633"/>
                <a:gd name="connsiteX11" fmla="*/ 182033 w 770467"/>
                <a:gd name="connsiteY11" fmla="*/ 16933 h 664633"/>
                <a:gd name="connsiteX12" fmla="*/ 287867 w 770467"/>
                <a:gd name="connsiteY12" fmla="*/ 46566 h 664633"/>
                <a:gd name="connsiteX13" fmla="*/ 321733 w 770467"/>
                <a:gd name="connsiteY13" fmla="*/ 63500 h 664633"/>
                <a:gd name="connsiteX14" fmla="*/ 376767 w 770467"/>
                <a:gd name="connsiteY14" fmla="*/ 63500 h 664633"/>
                <a:gd name="connsiteX15" fmla="*/ 431800 w 770467"/>
                <a:gd name="connsiteY15" fmla="*/ 25400 h 664633"/>
                <a:gd name="connsiteX16" fmla="*/ 491067 w 770467"/>
                <a:gd name="connsiteY16" fmla="*/ 29633 h 664633"/>
                <a:gd name="connsiteX17" fmla="*/ 770467 w 770467"/>
                <a:gd name="connsiteY17" fmla="*/ 211666 h 664633"/>
                <a:gd name="connsiteX18" fmla="*/ 448733 w 770467"/>
                <a:gd name="connsiteY18" fmla="*/ 664633 h 664633"/>
                <a:gd name="connsiteX0" fmla="*/ 436205 w 757939"/>
                <a:gd name="connsiteY0" fmla="*/ 664633 h 664633"/>
                <a:gd name="connsiteX1" fmla="*/ 173739 w 757939"/>
                <a:gd name="connsiteY1" fmla="*/ 499533 h 664633"/>
                <a:gd name="connsiteX2" fmla="*/ 106005 w 757939"/>
                <a:gd name="connsiteY2" fmla="*/ 423333 h 664633"/>
                <a:gd name="connsiteX3" fmla="*/ 106005 w 757939"/>
                <a:gd name="connsiteY3" fmla="*/ 385233 h 664633"/>
                <a:gd name="connsiteX4" fmla="*/ 42505 w 757939"/>
                <a:gd name="connsiteY4" fmla="*/ 292100 h 664633"/>
                <a:gd name="connsiteX5" fmla="*/ 42505 w 757939"/>
                <a:gd name="connsiteY5" fmla="*/ 258233 h 664633"/>
                <a:gd name="connsiteX6" fmla="*/ 14254 w 757939"/>
                <a:gd name="connsiteY6" fmla="*/ 148166 h 664633"/>
                <a:gd name="connsiteX7" fmla="*/ 19611 w 757939"/>
                <a:gd name="connsiteY7" fmla="*/ 99935 h 664633"/>
                <a:gd name="connsiteX8" fmla="*/ 0 w 757939"/>
                <a:gd name="connsiteY8" fmla="*/ 71966 h 664633"/>
                <a:gd name="connsiteX9" fmla="*/ 13563 w 757939"/>
                <a:gd name="connsiteY9" fmla="*/ 8849 h 664633"/>
                <a:gd name="connsiteX10" fmla="*/ 42505 w 757939"/>
                <a:gd name="connsiteY10" fmla="*/ 0 h 664633"/>
                <a:gd name="connsiteX11" fmla="*/ 169505 w 757939"/>
                <a:gd name="connsiteY11" fmla="*/ 16933 h 664633"/>
                <a:gd name="connsiteX12" fmla="*/ 275339 w 757939"/>
                <a:gd name="connsiteY12" fmla="*/ 46566 h 664633"/>
                <a:gd name="connsiteX13" fmla="*/ 309205 w 757939"/>
                <a:gd name="connsiteY13" fmla="*/ 63500 h 664633"/>
                <a:gd name="connsiteX14" fmla="*/ 364239 w 757939"/>
                <a:gd name="connsiteY14" fmla="*/ 63500 h 664633"/>
                <a:gd name="connsiteX15" fmla="*/ 419272 w 757939"/>
                <a:gd name="connsiteY15" fmla="*/ 25400 h 664633"/>
                <a:gd name="connsiteX16" fmla="*/ 478539 w 757939"/>
                <a:gd name="connsiteY16" fmla="*/ 29633 h 664633"/>
                <a:gd name="connsiteX17" fmla="*/ 757939 w 757939"/>
                <a:gd name="connsiteY17" fmla="*/ 211666 h 664633"/>
                <a:gd name="connsiteX18" fmla="*/ 436205 w 757939"/>
                <a:gd name="connsiteY18" fmla="*/ 664633 h 664633"/>
                <a:gd name="connsiteX0" fmla="*/ 436205 w 757939"/>
                <a:gd name="connsiteY0" fmla="*/ 664633 h 664633"/>
                <a:gd name="connsiteX1" fmla="*/ 173739 w 757939"/>
                <a:gd name="connsiteY1" fmla="*/ 499533 h 664633"/>
                <a:gd name="connsiteX2" fmla="*/ 106005 w 757939"/>
                <a:gd name="connsiteY2" fmla="*/ 423333 h 664633"/>
                <a:gd name="connsiteX3" fmla="*/ 106005 w 757939"/>
                <a:gd name="connsiteY3" fmla="*/ 385233 h 664633"/>
                <a:gd name="connsiteX4" fmla="*/ 42505 w 757939"/>
                <a:gd name="connsiteY4" fmla="*/ 292100 h 664633"/>
                <a:gd name="connsiteX5" fmla="*/ 55896 w 757939"/>
                <a:gd name="connsiteY5" fmla="*/ 243486 h 664633"/>
                <a:gd name="connsiteX6" fmla="*/ 14254 w 757939"/>
                <a:gd name="connsiteY6" fmla="*/ 148166 h 664633"/>
                <a:gd name="connsiteX7" fmla="*/ 19611 w 757939"/>
                <a:gd name="connsiteY7" fmla="*/ 99935 h 664633"/>
                <a:gd name="connsiteX8" fmla="*/ 0 w 757939"/>
                <a:gd name="connsiteY8" fmla="*/ 71966 h 664633"/>
                <a:gd name="connsiteX9" fmla="*/ 13563 w 757939"/>
                <a:gd name="connsiteY9" fmla="*/ 8849 h 664633"/>
                <a:gd name="connsiteX10" fmla="*/ 42505 w 757939"/>
                <a:gd name="connsiteY10" fmla="*/ 0 h 664633"/>
                <a:gd name="connsiteX11" fmla="*/ 169505 w 757939"/>
                <a:gd name="connsiteY11" fmla="*/ 16933 h 664633"/>
                <a:gd name="connsiteX12" fmla="*/ 275339 w 757939"/>
                <a:gd name="connsiteY12" fmla="*/ 46566 h 664633"/>
                <a:gd name="connsiteX13" fmla="*/ 309205 w 757939"/>
                <a:gd name="connsiteY13" fmla="*/ 63500 h 664633"/>
                <a:gd name="connsiteX14" fmla="*/ 364239 w 757939"/>
                <a:gd name="connsiteY14" fmla="*/ 63500 h 664633"/>
                <a:gd name="connsiteX15" fmla="*/ 419272 w 757939"/>
                <a:gd name="connsiteY15" fmla="*/ 25400 h 664633"/>
                <a:gd name="connsiteX16" fmla="*/ 478539 w 757939"/>
                <a:gd name="connsiteY16" fmla="*/ 29633 h 664633"/>
                <a:gd name="connsiteX17" fmla="*/ 757939 w 757939"/>
                <a:gd name="connsiteY17" fmla="*/ 211666 h 664633"/>
                <a:gd name="connsiteX18" fmla="*/ 436205 w 757939"/>
                <a:gd name="connsiteY18" fmla="*/ 664633 h 664633"/>
                <a:gd name="connsiteX0" fmla="*/ 436205 w 757939"/>
                <a:gd name="connsiteY0" fmla="*/ 664633 h 664633"/>
                <a:gd name="connsiteX1" fmla="*/ 173739 w 757939"/>
                <a:gd name="connsiteY1" fmla="*/ 499533 h 664633"/>
                <a:gd name="connsiteX2" fmla="*/ 106005 w 757939"/>
                <a:gd name="connsiteY2" fmla="*/ 423333 h 664633"/>
                <a:gd name="connsiteX3" fmla="*/ 106005 w 757939"/>
                <a:gd name="connsiteY3" fmla="*/ 385233 h 664633"/>
                <a:gd name="connsiteX4" fmla="*/ 69287 w 757939"/>
                <a:gd name="connsiteY4" fmla="*/ 295050 h 664633"/>
                <a:gd name="connsiteX5" fmla="*/ 55896 w 757939"/>
                <a:gd name="connsiteY5" fmla="*/ 243486 h 664633"/>
                <a:gd name="connsiteX6" fmla="*/ 14254 w 757939"/>
                <a:gd name="connsiteY6" fmla="*/ 148166 h 664633"/>
                <a:gd name="connsiteX7" fmla="*/ 19611 w 757939"/>
                <a:gd name="connsiteY7" fmla="*/ 99935 h 664633"/>
                <a:gd name="connsiteX8" fmla="*/ 0 w 757939"/>
                <a:gd name="connsiteY8" fmla="*/ 71966 h 664633"/>
                <a:gd name="connsiteX9" fmla="*/ 13563 w 757939"/>
                <a:gd name="connsiteY9" fmla="*/ 8849 h 664633"/>
                <a:gd name="connsiteX10" fmla="*/ 42505 w 757939"/>
                <a:gd name="connsiteY10" fmla="*/ 0 h 664633"/>
                <a:gd name="connsiteX11" fmla="*/ 169505 w 757939"/>
                <a:gd name="connsiteY11" fmla="*/ 16933 h 664633"/>
                <a:gd name="connsiteX12" fmla="*/ 275339 w 757939"/>
                <a:gd name="connsiteY12" fmla="*/ 46566 h 664633"/>
                <a:gd name="connsiteX13" fmla="*/ 309205 w 757939"/>
                <a:gd name="connsiteY13" fmla="*/ 63500 h 664633"/>
                <a:gd name="connsiteX14" fmla="*/ 364239 w 757939"/>
                <a:gd name="connsiteY14" fmla="*/ 63500 h 664633"/>
                <a:gd name="connsiteX15" fmla="*/ 419272 w 757939"/>
                <a:gd name="connsiteY15" fmla="*/ 25400 h 664633"/>
                <a:gd name="connsiteX16" fmla="*/ 478539 w 757939"/>
                <a:gd name="connsiteY16" fmla="*/ 29633 h 664633"/>
                <a:gd name="connsiteX17" fmla="*/ 757939 w 757939"/>
                <a:gd name="connsiteY17" fmla="*/ 211666 h 664633"/>
                <a:gd name="connsiteX18" fmla="*/ 436205 w 757939"/>
                <a:gd name="connsiteY18" fmla="*/ 664633 h 664633"/>
                <a:gd name="connsiteX0" fmla="*/ 436205 w 757939"/>
                <a:gd name="connsiteY0" fmla="*/ 664633 h 664633"/>
                <a:gd name="connsiteX1" fmla="*/ 173739 w 757939"/>
                <a:gd name="connsiteY1" fmla="*/ 499533 h 664633"/>
                <a:gd name="connsiteX2" fmla="*/ 106005 w 757939"/>
                <a:gd name="connsiteY2" fmla="*/ 423333 h 664633"/>
                <a:gd name="connsiteX3" fmla="*/ 124753 w 757939"/>
                <a:gd name="connsiteY3" fmla="*/ 391131 h 664633"/>
                <a:gd name="connsiteX4" fmla="*/ 69287 w 757939"/>
                <a:gd name="connsiteY4" fmla="*/ 295050 h 664633"/>
                <a:gd name="connsiteX5" fmla="*/ 55896 w 757939"/>
                <a:gd name="connsiteY5" fmla="*/ 243486 h 664633"/>
                <a:gd name="connsiteX6" fmla="*/ 14254 w 757939"/>
                <a:gd name="connsiteY6" fmla="*/ 148166 h 664633"/>
                <a:gd name="connsiteX7" fmla="*/ 19611 w 757939"/>
                <a:gd name="connsiteY7" fmla="*/ 99935 h 664633"/>
                <a:gd name="connsiteX8" fmla="*/ 0 w 757939"/>
                <a:gd name="connsiteY8" fmla="*/ 71966 h 664633"/>
                <a:gd name="connsiteX9" fmla="*/ 13563 w 757939"/>
                <a:gd name="connsiteY9" fmla="*/ 8849 h 664633"/>
                <a:gd name="connsiteX10" fmla="*/ 42505 w 757939"/>
                <a:gd name="connsiteY10" fmla="*/ 0 h 664633"/>
                <a:gd name="connsiteX11" fmla="*/ 169505 w 757939"/>
                <a:gd name="connsiteY11" fmla="*/ 16933 h 664633"/>
                <a:gd name="connsiteX12" fmla="*/ 275339 w 757939"/>
                <a:gd name="connsiteY12" fmla="*/ 46566 h 664633"/>
                <a:gd name="connsiteX13" fmla="*/ 309205 w 757939"/>
                <a:gd name="connsiteY13" fmla="*/ 63500 h 664633"/>
                <a:gd name="connsiteX14" fmla="*/ 364239 w 757939"/>
                <a:gd name="connsiteY14" fmla="*/ 63500 h 664633"/>
                <a:gd name="connsiteX15" fmla="*/ 419272 w 757939"/>
                <a:gd name="connsiteY15" fmla="*/ 25400 h 664633"/>
                <a:gd name="connsiteX16" fmla="*/ 478539 w 757939"/>
                <a:gd name="connsiteY16" fmla="*/ 29633 h 664633"/>
                <a:gd name="connsiteX17" fmla="*/ 757939 w 757939"/>
                <a:gd name="connsiteY17" fmla="*/ 211666 h 664633"/>
                <a:gd name="connsiteX18" fmla="*/ 436205 w 757939"/>
                <a:gd name="connsiteY18" fmla="*/ 664633 h 664633"/>
                <a:gd name="connsiteX0" fmla="*/ 436205 w 757939"/>
                <a:gd name="connsiteY0" fmla="*/ 664633 h 664633"/>
                <a:gd name="connsiteX1" fmla="*/ 173739 w 757939"/>
                <a:gd name="connsiteY1" fmla="*/ 499533 h 664633"/>
                <a:gd name="connsiteX2" fmla="*/ 130109 w 757939"/>
                <a:gd name="connsiteY2" fmla="*/ 426282 h 664633"/>
                <a:gd name="connsiteX3" fmla="*/ 124753 w 757939"/>
                <a:gd name="connsiteY3" fmla="*/ 391131 h 664633"/>
                <a:gd name="connsiteX4" fmla="*/ 69287 w 757939"/>
                <a:gd name="connsiteY4" fmla="*/ 295050 h 664633"/>
                <a:gd name="connsiteX5" fmla="*/ 55896 w 757939"/>
                <a:gd name="connsiteY5" fmla="*/ 243486 h 664633"/>
                <a:gd name="connsiteX6" fmla="*/ 14254 w 757939"/>
                <a:gd name="connsiteY6" fmla="*/ 148166 h 664633"/>
                <a:gd name="connsiteX7" fmla="*/ 19611 w 757939"/>
                <a:gd name="connsiteY7" fmla="*/ 99935 h 664633"/>
                <a:gd name="connsiteX8" fmla="*/ 0 w 757939"/>
                <a:gd name="connsiteY8" fmla="*/ 71966 h 664633"/>
                <a:gd name="connsiteX9" fmla="*/ 13563 w 757939"/>
                <a:gd name="connsiteY9" fmla="*/ 8849 h 664633"/>
                <a:gd name="connsiteX10" fmla="*/ 42505 w 757939"/>
                <a:gd name="connsiteY10" fmla="*/ 0 h 664633"/>
                <a:gd name="connsiteX11" fmla="*/ 169505 w 757939"/>
                <a:gd name="connsiteY11" fmla="*/ 16933 h 664633"/>
                <a:gd name="connsiteX12" fmla="*/ 275339 w 757939"/>
                <a:gd name="connsiteY12" fmla="*/ 46566 h 664633"/>
                <a:gd name="connsiteX13" fmla="*/ 309205 w 757939"/>
                <a:gd name="connsiteY13" fmla="*/ 63500 h 664633"/>
                <a:gd name="connsiteX14" fmla="*/ 364239 w 757939"/>
                <a:gd name="connsiteY14" fmla="*/ 63500 h 664633"/>
                <a:gd name="connsiteX15" fmla="*/ 419272 w 757939"/>
                <a:gd name="connsiteY15" fmla="*/ 25400 h 664633"/>
                <a:gd name="connsiteX16" fmla="*/ 478539 w 757939"/>
                <a:gd name="connsiteY16" fmla="*/ 29633 h 664633"/>
                <a:gd name="connsiteX17" fmla="*/ 757939 w 757939"/>
                <a:gd name="connsiteY17" fmla="*/ 211666 h 664633"/>
                <a:gd name="connsiteX18" fmla="*/ 436205 w 757939"/>
                <a:gd name="connsiteY18" fmla="*/ 664633 h 664633"/>
                <a:gd name="connsiteX0" fmla="*/ 436205 w 757939"/>
                <a:gd name="connsiteY0" fmla="*/ 664633 h 664633"/>
                <a:gd name="connsiteX1" fmla="*/ 34471 w 757939"/>
                <a:gd name="connsiteY1" fmla="*/ 419895 h 664633"/>
                <a:gd name="connsiteX2" fmla="*/ 130109 w 757939"/>
                <a:gd name="connsiteY2" fmla="*/ 426282 h 664633"/>
                <a:gd name="connsiteX3" fmla="*/ 124753 w 757939"/>
                <a:gd name="connsiteY3" fmla="*/ 391131 h 664633"/>
                <a:gd name="connsiteX4" fmla="*/ 69287 w 757939"/>
                <a:gd name="connsiteY4" fmla="*/ 295050 h 664633"/>
                <a:gd name="connsiteX5" fmla="*/ 55896 w 757939"/>
                <a:gd name="connsiteY5" fmla="*/ 243486 h 664633"/>
                <a:gd name="connsiteX6" fmla="*/ 14254 w 757939"/>
                <a:gd name="connsiteY6" fmla="*/ 148166 h 664633"/>
                <a:gd name="connsiteX7" fmla="*/ 19611 w 757939"/>
                <a:gd name="connsiteY7" fmla="*/ 99935 h 664633"/>
                <a:gd name="connsiteX8" fmla="*/ 0 w 757939"/>
                <a:gd name="connsiteY8" fmla="*/ 71966 h 664633"/>
                <a:gd name="connsiteX9" fmla="*/ 13563 w 757939"/>
                <a:gd name="connsiteY9" fmla="*/ 8849 h 664633"/>
                <a:gd name="connsiteX10" fmla="*/ 42505 w 757939"/>
                <a:gd name="connsiteY10" fmla="*/ 0 h 664633"/>
                <a:gd name="connsiteX11" fmla="*/ 169505 w 757939"/>
                <a:gd name="connsiteY11" fmla="*/ 16933 h 664633"/>
                <a:gd name="connsiteX12" fmla="*/ 275339 w 757939"/>
                <a:gd name="connsiteY12" fmla="*/ 46566 h 664633"/>
                <a:gd name="connsiteX13" fmla="*/ 309205 w 757939"/>
                <a:gd name="connsiteY13" fmla="*/ 63500 h 664633"/>
                <a:gd name="connsiteX14" fmla="*/ 364239 w 757939"/>
                <a:gd name="connsiteY14" fmla="*/ 63500 h 664633"/>
                <a:gd name="connsiteX15" fmla="*/ 419272 w 757939"/>
                <a:gd name="connsiteY15" fmla="*/ 25400 h 664633"/>
                <a:gd name="connsiteX16" fmla="*/ 478539 w 757939"/>
                <a:gd name="connsiteY16" fmla="*/ 29633 h 664633"/>
                <a:gd name="connsiteX17" fmla="*/ 757939 w 757939"/>
                <a:gd name="connsiteY17" fmla="*/ 211666 h 664633"/>
                <a:gd name="connsiteX18" fmla="*/ 436205 w 757939"/>
                <a:gd name="connsiteY18" fmla="*/ 664633 h 664633"/>
                <a:gd name="connsiteX0" fmla="*/ 495127 w 757939"/>
                <a:gd name="connsiteY0" fmla="*/ 779666 h 779666"/>
                <a:gd name="connsiteX1" fmla="*/ 34471 w 757939"/>
                <a:gd name="connsiteY1" fmla="*/ 419895 h 779666"/>
                <a:gd name="connsiteX2" fmla="*/ 130109 w 757939"/>
                <a:gd name="connsiteY2" fmla="*/ 426282 h 779666"/>
                <a:gd name="connsiteX3" fmla="*/ 124753 w 757939"/>
                <a:gd name="connsiteY3" fmla="*/ 391131 h 779666"/>
                <a:gd name="connsiteX4" fmla="*/ 69287 w 757939"/>
                <a:gd name="connsiteY4" fmla="*/ 295050 h 779666"/>
                <a:gd name="connsiteX5" fmla="*/ 55896 w 757939"/>
                <a:gd name="connsiteY5" fmla="*/ 243486 h 779666"/>
                <a:gd name="connsiteX6" fmla="*/ 14254 w 757939"/>
                <a:gd name="connsiteY6" fmla="*/ 148166 h 779666"/>
                <a:gd name="connsiteX7" fmla="*/ 19611 w 757939"/>
                <a:gd name="connsiteY7" fmla="*/ 99935 h 779666"/>
                <a:gd name="connsiteX8" fmla="*/ 0 w 757939"/>
                <a:gd name="connsiteY8" fmla="*/ 71966 h 779666"/>
                <a:gd name="connsiteX9" fmla="*/ 13563 w 757939"/>
                <a:gd name="connsiteY9" fmla="*/ 8849 h 779666"/>
                <a:gd name="connsiteX10" fmla="*/ 42505 w 757939"/>
                <a:gd name="connsiteY10" fmla="*/ 0 h 779666"/>
                <a:gd name="connsiteX11" fmla="*/ 169505 w 757939"/>
                <a:gd name="connsiteY11" fmla="*/ 16933 h 779666"/>
                <a:gd name="connsiteX12" fmla="*/ 275339 w 757939"/>
                <a:gd name="connsiteY12" fmla="*/ 46566 h 779666"/>
                <a:gd name="connsiteX13" fmla="*/ 309205 w 757939"/>
                <a:gd name="connsiteY13" fmla="*/ 63500 h 779666"/>
                <a:gd name="connsiteX14" fmla="*/ 364239 w 757939"/>
                <a:gd name="connsiteY14" fmla="*/ 63500 h 779666"/>
                <a:gd name="connsiteX15" fmla="*/ 419272 w 757939"/>
                <a:gd name="connsiteY15" fmla="*/ 25400 h 779666"/>
                <a:gd name="connsiteX16" fmla="*/ 478539 w 757939"/>
                <a:gd name="connsiteY16" fmla="*/ 29633 h 779666"/>
                <a:gd name="connsiteX17" fmla="*/ 757939 w 757939"/>
                <a:gd name="connsiteY17" fmla="*/ 211666 h 779666"/>
                <a:gd name="connsiteX18" fmla="*/ 495127 w 757939"/>
                <a:gd name="connsiteY18" fmla="*/ 779666 h 779666"/>
                <a:gd name="connsiteX0" fmla="*/ 495127 w 744548"/>
                <a:gd name="connsiteY0" fmla="*/ 779666 h 779666"/>
                <a:gd name="connsiteX1" fmla="*/ 34471 w 744548"/>
                <a:gd name="connsiteY1" fmla="*/ 419895 h 779666"/>
                <a:gd name="connsiteX2" fmla="*/ 130109 w 744548"/>
                <a:gd name="connsiteY2" fmla="*/ 426282 h 779666"/>
                <a:gd name="connsiteX3" fmla="*/ 124753 w 744548"/>
                <a:gd name="connsiteY3" fmla="*/ 391131 h 779666"/>
                <a:gd name="connsiteX4" fmla="*/ 69287 w 744548"/>
                <a:gd name="connsiteY4" fmla="*/ 295050 h 779666"/>
                <a:gd name="connsiteX5" fmla="*/ 55896 w 744548"/>
                <a:gd name="connsiteY5" fmla="*/ 243486 h 779666"/>
                <a:gd name="connsiteX6" fmla="*/ 14254 w 744548"/>
                <a:gd name="connsiteY6" fmla="*/ 148166 h 779666"/>
                <a:gd name="connsiteX7" fmla="*/ 19611 w 744548"/>
                <a:gd name="connsiteY7" fmla="*/ 99935 h 779666"/>
                <a:gd name="connsiteX8" fmla="*/ 0 w 744548"/>
                <a:gd name="connsiteY8" fmla="*/ 71966 h 779666"/>
                <a:gd name="connsiteX9" fmla="*/ 13563 w 744548"/>
                <a:gd name="connsiteY9" fmla="*/ 8849 h 779666"/>
                <a:gd name="connsiteX10" fmla="*/ 42505 w 744548"/>
                <a:gd name="connsiteY10" fmla="*/ 0 h 779666"/>
                <a:gd name="connsiteX11" fmla="*/ 169505 w 744548"/>
                <a:gd name="connsiteY11" fmla="*/ 16933 h 779666"/>
                <a:gd name="connsiteX12" fmla="*/ 275339 w 744548"/>
                <a:gd name="connsiteY12" fmla="*/ 46566 h 779666"/>
                <a:gd name="connsiteX13" fmla="*/ 309205 w 744548"/>
                <a:gd name="connsiteY13" fmla="*/ 63500 h 779666"/>
                <a:gd name="connsiteX14" fmla="*/ 364239 w 744548"/>
                <a:gd name="connsiteY14" fmla="*/ 63500 h 779666"/>
                <a:gd name="connsiteX15" fmla="*/ 419272 w 744548"/>
                <a:gd name="connsiteY15" fmla="*/ 25400 h 779666"/>
                <a:gd name="connsiteX16" fmla="*/ 478539 w 744548"/>
                <a:gd name="connsiteY16" fmla="*/ 29633 h 779666"/>
                <a:gd name="connsiteX17" fmla="*/ 744548 w 744548"/>
                <a:gd name="connsiteY17" fmla="*/ 341446 h 779666"/>
                <a:gd name="connsiteX18" fmla="*/ 495127 w 744548"/>
                <a:gd name="connsiteY18" fmla="*/ 779666 h 779666"/>
                <a:gd name="connsiteX0" fmla="*/ 495127 w 744548"/>
                <a:gd name="connsiteY0" fmla="*/ 779666 h 779666"/>
                <a:gd name="connsiteX1" fmla="*/ 34471 w 744548"/>
                <a:gd name="connsiteY1" fmla="*/ 419895 h 779666"/>
                <a:gd name="connsiteX2" fmla="*/ 130109 w 744548"/>
                <a:gd name="connsiteY2" fmla="*/ 426282 h 779666"/>
                <a:gd name="connsiteX3" fmla="*/ 124753 w 744548"/>
                <a:gd name="connsiteY3" fmla="*/ 391131 h 779666"/>
                <a:gd name="connsiteX4" fmla="*/ 69287 w 744548"/>
                <a:gd name="connsiteY4" fmla="*/ 295050 h 779666"/>
                <a:gd name="connsiteX5" fmla="*/ 55896 w 744548"/>
                <a:gd name="connsiteY5" fmla="*/ 243486 h 779666"/>
                <a:gd name="connsiteX6" fmla="*/ 14254 w 744548"/>
                <a:gd name="connsiteY6" fmla="*/ 148166 h 779666"/>
                <a:gd name="connsiteX7" fmla="*/ 19611 w 744548"/>
                <a:gd name="connsiteY7" fmla="*/ 99935 h 779666"/>
                <a:gd name="connsiteX8" fmla="*/ 0 w 744548"/>
                <a:gd name="connsiteY8" fmla="*/ 71966 h 779666"/>
                <a:gd name="connsiteX9" fmla="*/ 13563 w 744548"/>
                <a:gd name="connsiteY9" fmla="*/ 8849 h 779666"/>
                <a:gd name="connsiteX10" fmla="*/ 42505 w 744548"/>
                <a:gd name="connsiteY10" fmla="*/ 0 h 779666"/>
                <a:gd name="connsiteX11" fmla="*/ 169505 w 744548"/>
                <a:gd name="connsiteY11" fmla="*/ 16933 h 779666"/>
                <a:gd name="connsiteX12" fmla="*/ 275339 w 744548"/>
                <a:gd name="connsiteY12" fmla="*/ 46566 h 779666"/>
                <a:gd name="connsiteX13" fmla="*/ 309205 w 744548"/>
                <a:gd name="connsiteY13" fmla="*/ 63500 h 779666"/>
                <a:gd name="connsiteX14" fmla="*/ 364239 w 744548"/>
                <a:gd name="connsiteY14" fmla="*/ 63500 h 779666"/>
                <a:gd name="connsiteX15" fmla="*/ 419272 w 744548"/>
                <a:gd name="connsiteY15" fmla="*/ 25400 h 779666"/>
                <a:gd name="connsiteX16" fmla="*/ 328559 w 744548"/>
                <a:gd name="connsiteY16" fmla="*/ 8985 h 779666"/>
                <a:gd name="connsiteX17" fmla="*/ 744548 w 744548"/>
                <a:gd name="connsiteY17" fmla="*/ 341446 h 779666"/>
                <a:gd name="connsiteX18" fmla="*/ 495127 w 744548"/>
                <a:gd name="connsiteY18" fmla="*/ 779666 h 779666"/>
                <a:gd name="connsiteX0" fmla="*/ 495127 w 765974"/>
                <a:gd name="connsiteY0" fmla="*/ 779666 h 779666"/>
                <a:gd name="connsiteX1" fmla="*/ 34471 w 765974"/>
                <a:gd name="connsiteY1" fmla="*/ 419895 h 779666"/>
                <a:gd name="connsiteX2" fmla="*/ 130109 w 765974"/>
                <a:gd name="connsiteY2" fmla="*/ 426282 h 779666"/>
                <a:gd name="connsiteX3" fmla="*/ 124753 w 765974"/>
                <a:gd name="connsiteY3" fmla="*/ 391131 h 779666"/>
                <a:gd name="connsiteX4" fmla="*/ 69287 w 765974"/>
                <a:gd name="connsiteY4" fmla="*/ 295050 h 779666"/>
                <a:gd name="connsiteX5" fmla="*/ 55896 w 765974"/>
                <a:gd name="connsiteY5" fmla="*/ 243486 h 779666"/>
                <a:gd name="connsiteX6" fmla="*/ 14254 w 765974"/>
                <a:gd name="connsiteY6" fmla="*/ 148166 h 779666"/>
                <a:gd name="connsiteX7" fmla="*/ 19611 w 765974"/>
                <a:gd name="connsiteY7" fmla="*/ 99935 h 779666"/>
                <a:gd name="connsiteX8" fmla="*/ 0 w 765974"/>
                <a:gd name="connsiteY8" fmla="*/ 71966 h 779666"/>
                <a:gd name="connsiteX9" fmla="*/ 13563 w 765974"/>
                <a:gd name="connsiteY9" fmla="*/ 8849 h 779666"/>
                <a:gd name="connsiteX10" fmla="*/ 42505 w 765974"/>
                <a:gd name="connsiteY10" fmla="*/ 0 h 779666"/>
                <a:gd name="connsiteX11" fmla="*/ 169505 w 765974"/>
                <a:gd name="connsiteY11" fmla="*/ 16933 h 779666"/>
                <a:gd name="connsiteX12" fmla="*/ 275339 w 765974"/>
                <a:gd name="connsiteY12" fmla="*/ 46566 h 779666"/>
                <a:gd name="connsiteX13" fmla="*/ 309205 w 765974"/>
                <a:gd name="connsiteY13" fmla="*/ 63500 h 779666"/>
                <a:gd name="connsiteX14" fmla="*/ 364239 w 765974"/>
                <a:gd name="connsiteY14" fmla="*/ 63500 h 779666"/>
                <a:gd name="connsiteX15" fmla="*/ 419272 w 765974"/>
                <a:gd name="connsiteY15" fmla="*/ 25400 h 779666"/>
                <a:gd name="connsiteX16" fmla="*/ 328559 w 765974"/>
                <a:gd name="connsiteY16" fmla="*/ 8985 h 779666"/>
                <a:gd name="connsiteX17" fmla="*/ 765974 w 765974"/>
                <a:gd name="connsiteY17" fmla="*/ 353244 h 779666"/>
                <a:gd name="connsiteX18" fmla="*/ 495127 w 765974"/>
                <a:gd name="connsiteY18" fmla="*/ 779666 h 779666"/>
                <a:gd name="connsiteX0" fmla="*/ 495127 w 765974"/>
                <a:gd name="connsiteY0" fmla="*/ 779666 h 779666"/>
                <a:gd name="connsiteX1" fmla="*/ 34471 w 765974"/>
                <a:gd name="connsiteY1" fmla="*/ 419895 h 779666"/>
                <a:gd name="connsiteX2" fmla="*/ 130109 w 765974"/>
                <a:gd name="connsiteY2" fmla="*/ 426282 h 779666"/>
                <a:gd name="connsiteX3" fmla="*/ 124753 w 765974"/>
                <a:gd name="connsiteY3" fmla="*/ 391131 h 779666"/>
                <a:gd name="connsiteX4" fmla="*/ 69287 w 765974"/>
                <a:gd name="connsiteY4" fmla="*/ 295050 h 779666"/>
                <a:gd name="connsiteX5" fmla="*/ 55896 w 765974"/>
                <a:gd name="connsiteY5" fmla="*/ 243486 h 779666"/>
                <a:gd name="connsiteX6" fmla="*/ 14254 w 765974"/>
                <a:gd name="connsiteY6" fmla="*/ 148166 h 779666"/>
                <a:gd name="connsiteX7" fmla="*/ 19611 w 765974"/>
                <a:gd name="connsiteY7" fmla="*/ 99935 h 779666"/>
                <a:gd name="connsiteX8" fmla="*/ 0 w 765974"/>
                <a:gd name="connsiteY8" fmla="*/ 71966 h 779666"/>
                <a:gd name="connsiteX9" fmla="*/ 13563 w 765974"/>
                <a:gd name="connsiteY9" fmla="*/ 8849 h 779666"/>
                <a:gd name="connsiteX10" fmla="*/ 42505 w 765974"/>
                <a:gd name="connsiteY10" fmla="*/ 0 h 779666"/>
                <a:gd name="connsiteX11" fmla="*/ 169505 w 765974"/>
                <a:gd name="connsiteY11" fmla="*/ 16933 h 779666"/>
                <a:gd name="connsiteX12" fmla="*/ 275339 w 765974"/>
                <a:gd name="connsiteY12" fmla="*/ 46566 h 779666"/>
                <a:gd name="connsiteX13" fmla="*/ 309205 w 765974"/>
                <a:gd name="connsiteY13" fmla="*/ 63500 h 779666"/>
                <a:gd name="connsiteX14" fmla="*/ 364239 w 765974"/>
                <a:gd name="connsiteY14" fmla="*/ 63500 h 779666"/>
                <a:gd name="connsiteX15" fmla="*/ 328559 w 765974"/>
                <a:gd name="connsiteY15" fmla="*/ 8985 h 779666"/>
                <a:gd name="connsiteX16" fmla="*/ 765974 w 765974"/>
                <a:gd name="connsiteY16" fmla="*/ 353244 h 779666"/>
                <a:gd name="connsiteX17" fmla="*/ 495127 w 765974"/>
                <a:gd name="connsiteY17" fmla="*/ 779666 h 779666"/>
                <a:gd name="connsiteX0" fmla="*/ 612797 w 883644"/>
                <a:gd name="connsiteY0" fmla="*/ 779666 h 779666"/>
                <a:gd name="connsiteX1" fmla="*/ 152141 w 883644"/>
                <a:gd name="connsiteY1" fmla="*/ 419895 h 779666"/>
                <a:gd name="connsiteX2" fmla="*/ 247779 w 883644"/>
                <a:gd name="connsiteY2" fmla="*/ 426282 h 779666"/>
                <a:gd name="connsiteX3" fmla="*/ 242423 w 883644"/>
                <a:gd name="connsiteY3" fmla="*/ 391131 h 779666"/>
                <a:gd name="connsiteX4" fmla="*/ 186957 w 883644"/>
                <a:gd name="connsiteY4" fmla="*/ 295050 h 779666"/>
                <a:gd name="connsiteX5" fmla="*/ 173566 w 883644"/>
                <a:gd name="connsiteY5" fmla="*/ 243486 h 779666"/>
                <a:gd name="connsiteX6" fmla="*/ 131924 w 883644"/>
                <a:gd name="connsiteY6" fmla="*/ 148166 h 779666"/>
                <a:gd name="connsiteX7" fmla="*/ 137281 w 883644"/>
                <a:gd name="connsiteY7" fmla="*/ 99935 h 779666"/>
                <a:gd name="connsiteX8" fmla="*/ 117670 w 883644"/>
                <a:gd name="connsiteY8" fmla="*/ 71966 h 779666"/>
                <a:gd name="connsiteX9" fmla="*/ 0 w 883644"/>
                <a:gd name="connsiteY9" fmla="*/ 112082 h 779666"/>
                <a:gd name="connsiteX10" fmla="*/ 160175 w 883644"/>
                <a:gd name="connsiteY10" fmla="*/ 0 h 779666"/>
                <a:gd name="connsiteX11" fmla="*/ 287175 w 883644"/>
                <a:gd name="connsiteY11" fmla="*/ 16933 h 779666"/>
                <a:gd name="connsiteX12" fmla="*/ 393009 w 883644"/>
                <a:gd name="connsiteY12" fmla="*/ 46566 h 779666"/>
                <a:gd name="connsiteX13" fmla="*/ 426875 w 883644"/>
                <a:gd name="connsiteY13" fmla="*/ 63500 h 779666"/>
                <a:gd name="connsiteX14" fmla="*/ 481909 w 883644"/>
                <a:gd name="connsiteY14" fmla="*/ 63500 h 779666"/>
                <a:gd name="connsiteX15" fmla="*/ 446229 w 883644"/>
                <a:gd name="connsiteY15" fmla="*/ 8985 h 779666"/>
                <a:gd name="connsiteX16" fmla="*/ 883644 w 883644"/>
                <a:gd name="connsiteY16" fmla="*/ 353244 h 779666"/>
                <a:gd name="connsiteX17" fmla="*/ 612797 w 883644"/>
                <a:gd name="connsiteY17" fmla="*/ 779666 h 779666"/>
                <a:gd name="connsiteX0" fmla="*/ 612797 w 883644"/>
                <a:gd name="connsiteY0" fmla="*/ 770681 h 770681"/>
                <a:gd name="connsiteX1" fmla="*/ 152141 w 883644"/>
                <a:gd name="connsiteY1" fmla="*/ 410910 h 770681"/>
                <a:gd name="connsiteX2" fmla="*/ 247779 w 883644"/>
                <a:gd name="connsiteY2" fmla="*/ 417297 h 770681"/>
                <a:gd name="connsiteX3" fmla="*/ 242423 w 883644"/>
                <a:gd name="connsiteY3" fmla="*/ 382146 h 770681"/>
                <a:gd name="connsiteX4" fmla="*/ 186957 w 883644"/>
                <a:gd name="connsiteY4" fmla="*/ 286065 h 770681"/>
                <a:gd name="connsiteX5" fmla="*/ 173566 w 883644"/>
                <a:gd name="connsiteY5" fmla="*/ 234501 h 770681"/>
                <a:gd name="connsiteX6" fmla="*/ 131924 w 883644"/>
                <a:gd name="connsiteY6" fmla="*/ 139181 h 770681"/>
                <a:gd name="connsiteX7" fmla="*/ 137281 w 883644"/>
                <a:gd name="connsiteY7" fmla="*/ 90950 h 770681"/>
                <a:gd name="connsiteX8" fmla="*/ 117670 w 883644"/>
                <a:gd name="connsiteY8" fmla="*/ 62981 h 770681"/>
                <a:gd name="connsiteX9" fmla="*/ 0 w 883644"/>
                <a:gd name="connsiteY9" fmla="*/ 103097 h 770681"/>
                <a:gd name="connsiteX10" fmla="*/ 42333 w 883644"/>
                <a:gd name="connsiteY10" fmla="*/ 79501 h 770681"/>
                <a:gd name="connsiteX11" fmla="*/ 287175 w 883644"/>
                <a:gd name="connsiteY11" fmla="*/ 7948 h 770681"/>
                <a:gd name="connsiteX12" fmla="*/ 393009 w 883644"/>
                <a:gd name="connsiteY12" fmla="*/ 37581 h 770681"/>
                <a:gd name="connsiteX13" fmla="*/ 426875 w 883644"/>
                <a:gd name="connsiteY13" fmla="*/ 54515 h 770681"/>
                <a:gd name="connsiteX14" fmla="*/ 481909 w 883644"/>
                <a:gd name="connsiteY14" fmla="*/ 54515 h 770681"/>
                <a:gd name="connsiteX15" fmla="*/ 446229 w 883644"/>
                <a:gd name="connsiteY15" fmla="*/ 0 h 770681"/>
                <a:gd name="connsiteX16" fmla="*/ 883644 w 883644"/>
                <a:gd name="connsiteY16" fmla="*/ 344259 h 770681"/>
                <a:gd name="connsiteX17" fmla="*/ 612797 w 883644"/>
                <a:gd name="connsiteY17" fmla="*/ 770681 h 770681"/>
                <a:gd name="connsiteX0" fmla="*/ 612797 w 883644"/>
                <a:gd name="connsiteY0" fmla="*/ 770681 h 770681"/>
                <a:gd name="connsiteX1" fmla="*/ 152141 w 883644"/>
                <a:gd name="connsiteY1" fmla="*/ 410910 h 770681"/>
                <a:gd name="connsiteX2" fmla="*/ 247779 w 883644"/>
                <a:gd name="connsiteY2" fmla="*/ 417297 h 770681"/>
                <a:gd name="connsiteX3" fmla="*/ 242423 w 883644"/>
                <a:gd name="connsiteY3" fmla="*/ 382146 h 770681"/>
                <a:gd name="connsiteX4" fmla="*/ 186957 w 883644"/>
                <a:gd name="connsiteY4" fmla="*/ 286065 h 770681"/>
                <a:gd name="connsiteX5" fmla="*/ 173566 w 883644"/>
                <a:gd name="connsiteY5" fmla="*/ 234501 h 770681"/>
                <a:gd name="connsiteX6" fmla="*/ 131924 w 883644"/>
                <a:gd name="connsiteY6" fmla="*/ 139181 h 770681"/>
                <a:gd name="connsiteX7" fmla="*/ 137281 w 883644"/>
                <a:gd name="connsiteY7" fmla="*/ 90950 h 770681"/>
                <a:gd name="connsiteX8" fmla="*/ 117670 w 883644"/>
                <a:gd name="connsiteY8" fmla="*/ 62981 h 770681"/>
                <a:gd name="connsiteX9" fmla="*/ 0 w 883644"/>
                <a:gd name="connsiteY9" fmla="*/ 103097 h 770681"/>
                <a:gd name="connsiteX10" fmla="*/ 42333 w 883644"/>
                <a:gd name="connsiteY10" fmla="*/ 79501 h 770681"/>
                <a:gd name="connsiteX11" fmla="*/ 46135 w 883644"/>
                <a:gd name="connsiteY11" fmla="*/ 40393 h 770681"/>
                <a:gd name="connsiteX12" fmla="*/ 393009 w 883644"/>
                <a:gd name="connsiteY12" fmla="*/ 37581 h 770681"/>
                <a:gd name="connsiteX13" fmla="*/ 426875 w 883644"/>
                <a:gd name="connsiteY13" fmla="*/ 54515 h 770681"/>
                <a:gd name="connsiteX14" fmla="*/ 481909 w 883644"/>
                <a:gd name="connsiteY14" fmla="*/ 54515 h 770681"/>
                <a:gd name="connsiteX15" fmla="*/ 446229 w 883644"/>
                <a:gd name="connsiteY15" fmla="*/ 0 h 770681"/>
                <a:gd name="connsiteX16" fmla="*/ 883644 w 883644"/>
                <a:gd name="connsiteY16" fmla="*/ 344259 h 770681"/>
                <a:gd name="connsiteX17" fmla="*/ 612797 w 883644"/>
                <a:gd name="connsiteY17" fmla="*/ 770681 h 770681"/>
                <a:gd name="connsiteX0" fmla="*/ 612797 w 883644"/>
                <a:gd name="connsiteY0" fmla="*/ 770681 h 770681"/>
                <a:gd name="connsiteX1" fmla="*/ 152141 w 883644"/>
                <a:gd name="connsiteY1" fmla="*/ 410910 h 770681"/>
                <a:gd name="connsiteX2" fmla="*/ 247779 w 883644"/>
                <a:gd name="connsiteY2" fmla="*/ 417297 h 770681"/>
                <a:gd name="connsiteX3" fmla="*/ 242423 w 883644"/>
                <a:gd name="connsiteY3" fmla="*/ 382146 h 770681"/>
                <a:gd name="connsiteX4" fmla="*/ 186957 w 883644"/>
                <a:gd name="connsiteY4" fmla="*/ 286065 h 770681"/>
                <a:gd name="connsiteX5" fmla="*/ 173566 w 883644"/>
                <a:gd name="connsiteY5" fmla="*/ 234501 h 770681"/>
                <a:gd name="connsiteX6" fmla="*/ 131924 w 883644"/>
                <a:gd name="connsiteY6" fmla="*/ 139181 h 770681"/>
                <a:gd name="connsiteX7" fmla="*/ 137281 w 883644"/>
                <a:gd name="connsiteY7" fmla="*/ 90950 h 770681"/>
                <a:gd name="connsiteX8" fmla="*/ 0 w 883644"/>
                <a:gd name="connsiteY8" fmla="*/ 103097 h 770681"/>
                <a:gd name="connsiteX9" fmla="*/ 42333 w 883644"/>
                <a:gd name="connsiteY9" fmla="*/ 79501 h 770681"/>
                <a:gd name="connsiteX10" fmla="*/ 46135 w 883644"/>
                <a:gd name="connsiteY10" fmla="*/ 40393 h 770681"/>
                <a:gd name="connsiteX11" fmla="*/ 393009 w 883644"/>
                <a:gd name="connsiteY11" fmla="*/ 37581 h 770681"/>
                <a:gd name="connsiteX12" fmla="*/ 426875 w 883644"/>
                <a:gd name="connsiteY12" fmla="*/ 54515 h 770681"/>
                <a:gd name="connsiteX13" fmla="*/ 481909 w 883644"/>
                <a:gd name="connsiteY13" fmla="*/ 54515 h 770681"/>
                <a:gd name="connsiteX14" fmla="*/ 446229 w 883644"/>
                <a:gd name="connsiteY14" fmla="*/ 0 h 770681"/>
                <a:gd name="connsiteX15" fmla="*/ 883644 w 883644"/>
                <a:gd name="connsiteY15" fmla="*/ 344259 h 770681"/>
                <a:gd name="connsiteX16" fmla="*/ 612797 w 883644"/>
                <a:gd name="connsiteY16" fmla="*/ 770681 h 770681"/>
                <a:gd name="connsiteX0" fmla="*/ 612797 w 883644"/>
                <a:gd name="connsiteY0" fmla="*/ 770681 h 770681"/>
                <a:gd name="connsiteX1" fmla="*/ 152141 w 883644"/>
                <a:gd name="connsiteY1" fmla="*/ 410910 h 770681"/>
                <a:gd name="connsiteX2" fmla="*/ 247779 w 883644"/>
                <a:gd name="connsiteY2" fmla="*/ 417297 h 770681"/>
                <a:gd name="connsiteX3" fmla="*/ 242423 w 883644"/>
                <a:gd name="connsiteY3" fmla="*/ 382146 h 770681"/>
                <a:gd name="connsiteX4" fmla="*/ 186957 w 883644"/>
                <a:gd name="connsiteY4" fmla="*/ 286065 h 770681"/>
                <a:gd name="connsiteX5" fmla="*/ 173566 w 883644"/>
                <a:gd name="connsiteY5" fmla="*/ 234501 h 770681"/>
                <a:gd name="connsiteX6" fmla="*/ 131924 w 883644"/>
                <a:gd name="connsiteY6" fmla="*/ 139181 h 770681"/>
                <a:gd name="connsiteX7" fmla="*/ 48899 w 883644"/>
                <a:gd name="connsiteY7" fmla="*/ 170588 h 770681"/>
                <a:gd name="connsiteX8" fmla="*/ 0 w 883644"/>
                <a:gd name="connsiteY8" fmla="*/ 103097 h 770681"/>
                <a:gd name="connsiteX9" fmla="*/ 42333 w 883644"/>
                <a:gd name="connsiteY9" fmla="*/ 79501 h 770681"/>
                <a:gd name="connsiteX10" fmla="*/ 46135 w 883644"/>
                <a:gd name="connsiteY10" fmla="*/ 40393 h 770681"/>
                <a:gd name="connsiteX11" fmla="*/ 393009 w 883644"/>
                <a:gd name="connsiteY11" fmla="*/ 37581 h 770681"/>
                <a:gd name="connsiteX12" fmla="*/ 426875 w 883644"/>
                <a:gd name="connsiteY12" fmla="*/ 54515 h 770681"/>
                <a:gd name="connsiteX13" fmla="*/ 481909 w 883644"/>
                <a:gd name="connsiteY13" fmla="*/ 54515 h 770681"/>
                <a:gd name="connsiteX14" fmla="*/ 446229 w 883644"/>
                <a:gd name="connsiteY14" fmla="*/ 0 h 770681"/>
                <a:gd name="connsiteX15" fmla="*/ 883644 w 883644"/>
                <a:gd name="connsiteY15" fmla="*/ 344259 h 770681"/>
                <a:gd name="connsiteX16" fmla="*/ 612797 w 883644"/>
                <a:gd name="connsiteY16" fmla="*/ 770681 h 770681"/>
                <a:gd name="connsiteX0" fmla="*/ 612797 w 883644"/>
                <a:gd name="connsiteY0" fmla="*/ 770681 h 770681"/>
                <a:gd name="connsiteX1" fmla="*/ 152141 w 883644"/>
                <a:gd name="connsiteY1" fmla="*/ 410910 h 770681"/>
                <a:gd name="connsiteX2" fmla="*/ 247779 w 883644"/>
                <a:gd name="connsiteY2" fmla="*/ 417297 h 770681"/>
                <a:gd name="connsiteX3" fmla="*/ 242423 w 883644"/>
                <a:gd name="connsiteY3" fmla="*/ 382146 h 770681"/>
                <a:gd name="connsiteX4" fmla="*/ 186957 w 883644"/>
                <a:gd name="connsiteY4" fmla="*/ 286065 h 770681"/>
                <a:gd name="connsiteX5" fmla="*/ 173566 w 883644"/>
                <a:gd name="connsiteY5" fmla="*/ 234501 h 770681"/>
                <a:gd name="connsiteX6" fmla="*/ 118533 w 883644"/>
                <a:gd name="connsiteY6" fmla="*/ 295507 h 770681"/>
                <a:gd name="connsiteX7" fmla="*/ 48899 w 883644"/>
                <a:gd name="connsiteY7" fmla="*/ 170588 h 770681"/>
                <a:gd name="connsiteX8" fmla="*/ 0 w 883644"/>
                <a:gd name="connsiteY8" fmla="*/ 103097 h 770681"/>
                <a:gd name="connsiteX9" fmla="*/ 42333 w 883644"/>
                <a:gd name="connsiteY9" fmla="*/ 79501 h 770681"/>
                <a:gd name="connsiteX10" fmla="*/ 46135 w 883644"/>
                <a:gd name="connsiteY10" fmla="*/ 40393 h 770681"/>
                <a:gd name="connsiteX11" fmla="*/ 393009 w 883644"/>
                <a:gd name="connsiteY11" fmla="*/ 37581 h 770681"/>
                <a:gd name="connsiteX12" fmla="*/ 426875 w 883644"/>
                <a:gd name="connsiteY12" fmla="*/ 54515 h 770681"/>
                <a:gd name="connsiteX13" fmla="*/ 481909 w 883644"/>
                <a:gd name="connsiteY13" fmla="*/ 54515 h 770681"/>
                <a:gd name="connsiteX14" fmla="*/ 446229 w 883644"/>
                <a:gd name="connsiteY14" fmla="*/ 0 h 770681"/>
                <a:gd name="connsiteX15" fmla="*/ 883644 w 883644"/>
                <a:gd name="connsiteY15" fmla="*/ 344259 h 770681"/>
                <a:gd name="connsiteX16" fmla="*/ 612797 w 883644"/>
                <a:gd name="connsiteY16" fmla="*/ 770681 h 770681"/>
                <a:gd name="connsiteX0" fmla="*/ 612797 w 883644"/>
                <a:gd name="connsiteY0" fmla="*/ 770681 h 770681"/>
                <a:gd name="connsiteX1" fmla="*/ 152141 w 883644"/>
                <a:gd name="connsiteY1" fmla="*/ 410910 h 770681"/>
                <a:gd name="connsiteX2" fmla="*/ 247779 w 883644"/>
                <a:gd name="connsiteY2" fmla="*/ 417297 h 770681"/>
                <a:gd name="connsiteX3" fmla="*/ 242423 w 883644"/>
                <a:gd name="connsiteY3" fmla="*/ 382146 h 770681"/>
                <a:gd name="connsiteX4" fmla="*/ 186957 w 883644"/>
                <a:gd name="connsiteY4" fmla="*/ 286065 h 770681"/>
                <a:gd name="connsiteX5" fmla="*/ 162853 w 883644"/>
                <a:gd name="connsiteY5" fmla="*/ 287594 h 770681"/>
                <a:gd name="connsiteX6" fmla="*/ 118533 w 883644"/>
                <a:gd name="connsiteY6" fmla="*/ 295507 h 770681"/>
                <a:gd name="connsiteX7" fmla="*/ 48899 w 883644"/>
                <a:gd name="connsiteY7" fmla="*/ 170588 h 770681"/>
                <a:gd name="connsiteX8" fmla="*/ 0 w 883644"/>
                <a:gd name="connsiteY8" fmla="*/ 103097 h 770681"/>
                <a:gd name="connsiteX9" fmla="*/ 42333 w 883644"/>
                <a:gd name="connsiteY9" fmla="*/ 79501 h 770681"/>
                <a:gd name="connsiteX10" fmla="*/ 46135 w 883644"/>
                <a:gd name="connsiteY10" fmla="*/ 40393 h 770681"/>
                <a:gd name="connsiteX11" fmla="*/ 393009 w 883644"/>
                <a:gd name="connsiteY11" fmla="*/ 37581 h 770681"/>
                <a:gd name="connsiteX12" fmla="*/ 426875 w 883644"/>
                <a:gd name="connsiteY12" fmla="*/ 54515 h 770681"/>
                <a:gd name="connsiteX13" fmla="*/ 481909 w 883644"/>
                <a:gd name="connsiteY13" fmla="*/ 54515 h 770681"/>
                <a:gd name="connsiteX14" fmla="*/ 446229 w 883644"/>
                <a:gd name="connsiteY14" fmla="*/ 0 h 770681"/>
                <a:gd name="connsiteX15" fmla="*/ 883644 w 883644"/>
                <a:gd name="connsiteY15" fmla="*/ 344259 h 770681"/>
                <a:gd name="connsiteX16" fmla="*/ 612797 w 883644"/>
                <a:gd name="connsiteY16" fmla="*/ 770681 h 770681"/>
                <a:gd name="connsiteX0" fmla="*/ 612797 w 883644"/>
                <a:gd name="connsiteY0" fmla="*/ 770681 h 770681"/>
                <a:gd name="connsiteX1" fmla="*/ 152141 w 883644"/>
                <a:gd name="connsiteY1" fmla="*/ 410910 h 770681"/>
                <a:gd name="connsiteX2" fmla="*/ 247779 w 883644"/>
                <a:gd name="connsiteY2" fmla="*/ 417297 h 770681"/>
                <a:gd name="connsiteX3" fmla="*/ 242423 w 883644"/>
                <a:gd name="connsiteY3" fmla="*/ 382146 h 770681"/>
                <a:gd name="connsiteX4" fmla="*/ 186957 w 883644"/>
                <a:gd name="connsiteY4" fmla="*/ 286065 h 770681"/>
                <a:gd name="connsiteX5" fmla="*/ 118533 w 883644"/>
                <a:gd name="connsiteY5" fmla="*/ 295507 h 770681"/>
                <a:gd name="connsiteX6" fmla="*/ 48899 w 883644"/>
                <a:gd name="connsiteY6" fmla="*/ 170588 h 770681"/>
                <a:gd name="connsiteX7" fmla="*/ 0 w 883644"/>
                <a:gd name="connsiteY7" fmla="*/ 103097 h 770681"/>
                <a:gd name="connsiteX8" fmla="*/ 42333 w 883644"/>
                <a:gd name="connsiteY8" fmla="*/ 79501 h 770681"/>
                <a:gd name="connsiteX9" fmla="*/ 46135 w 883644"/>
                <a:gd name="connsiteY9" fmla="*/ 40393 h 770681"/>
                <a:gd name="connsiteX10" fmla="*/ 393009 w 883644"/>
                <a:gd name="connsiteY10" fmla="*/ 37581 h 770681"/>
                <a:gd name="connsiteX11" fmla="*/ 426875 w 883644"/>
                <a:gd name="connsiteY11" fmla="*/ 54515 h 770681"/>
                <a:gd name="connsiteX12" fmla="*/ 481909 w 883644"/>
                <a:gd name="connsiteY12" fmla="*/ 54515 h 770681"/>
                <a:gd name="connsiteX13" fmla="*/ 446229 w 883644"/>
                <a:gd name="connsiteY13" fmla="*/ 0 h 770681"/>
                <a:gd name="connsiteX14" fmla="*/ 883644 w 883644"/>
                <a:gd name="connsiteY14" fmla="*/ 344259 h 770681"/>
                <a:gd name="connsiteX15" fmla="*/ 612797 w 883644"/>
                <a:gd name="connsiteY15" fmla="*/ 770681 h 770681"/>
                <a:gd name="connsiteX0" fmla="*/ 612797 w 883644"/>
                <a:gd name="connsiteY0" fmla="*/ 770681 h 770681"/>
                <a:gd name="connsiteX1" fmla="*/ 152141 w 883644"/>
                <a:gd name="connsiteY1" fmla="*/ 410910 h 770681"/>
                <a:gd name="connsiteX2" fmla="*/ 247779 w 883644"/>
                <a:gd name="connsiteY2" fmla="*/ 417297 h 770681"/>
                <a:gd name="connsiteX3" fmla="*/ 242423 w 883644"/>
                <a:gd name="connsiteY3" fmla="*/ 382146 h 770681"/>
                <a:gd name="connsiteX4" fmla="*/ 118533 w 883644"/>
                <a:gd name="connsiteY4" fmla="*/ 295507 h 770681"/>
                <a:gd name="connsiteX5" fmla="*/ 48899 w 883644"/>
                <a:gd name="connsiteY5" fmla="*/ 170588 h 770681"/>
                <a:gd name="connsiteX6" fmla="*/ 0 w 883644"/>
                <a:gd name="connsiteY6" fmla="*/ 103097 h 770681"/>
                <a:gd name="connsiteX7" fmla="*/ 42333 w 883644"/>
                <a:gd name="connsiteY7" fmla="*/ 79501 h 770681"/>
                <a:gd name="connsiteX8" fmla="*/ 46135 w 883644"/>
                <a:gd name="connsiteY8" fmla="*/ 40393 h 770681"/>
                <a:gd name="connsiteX9" fmla="*/ 393009 w 883644"/>
                <a:gd name="connsiteY9" fmla="*/ 37581 h 770681"/>
                <a:gd name="connsiteX10" fmla="*/ 426875 w 883644"/>
                <a:gd name="connsiteY10" fmla="*/ 54515 h 770681"/>
                <a:gd name="connsiteX11" fmla="*/ 481909 w 883644"/>
                <a:gd name="connsiteY11" fmla="*/ 54515 h 770681"/>
                <a:gd name="connsiteX12" fmla="*/ 446229 w 883644"/>
                <a:gd name="connsiteY12" fmla="*/ 0 h 770681"/>
                <a:gd name="connsiteX13" fmla="*/ 883644 w 883644"/>
                <a:gd name="connsiteY13" fmla="*/ 344259 h 770681"/>
                <a:gd name="connsiteX14" fmla="*/ 612797 w 883644"/>
                <a:gd name="connsiteY14" fmla="*/ 770681 h 770681"/>
                <a:gd name="connsiteX0" fmla="*/ 612797 w 883644"/>
                <a:gd name="connsiteY0" fmla="*/ 770681 h 770681"/>
                <a:gd name="connsiteX1" fmla="*/ 152141 w 883644"/>
                <a:gd name="connsiteY1" fmla="*/ 410910 h 770681"/>
                <a:gd name="connsiteX2" fmla="*/ 247779 w 883644"/>
                <a:gd name="connsiteY2" fmla="*/ 417297 h 770681"/>
                <a:gd name="connsiteX3" fmla="*/ 118533 w 883644"/>
                <a:gd name="connsiteY3" fmla="*/ 295507 h 770681"/>
                <a:gd name="connsiteX4" fmla="*/ 48899 w 883644"/>
                <a:gd name="connsiteY4" fmla="*/ 170588 h 770681"/>
                <a:gd name="connsiteX5" fmla="*/ 0 w 883644"/>
                <a:gd name="connsiteY5" fmla="*/ 103097 h 770681"/>
                <a:gd name="connsiteX6" fmla="*/ 42333 w 883644"/>
                <a:gd name="connsiteY6" fmla="*/ 79501 h 770681"/>
                <a:gd name="connsiteX7" fmla="*/ 46135 w 883644"/>
                <a:gd name="connsiteY7" fmla="*/ 40393 h 770681"/>
                <a:gd name="connsiteX8" fmla="*/ 393009 w 883644"/>
                <a:gd name="connsiteY8" fmla="*/ 37581 h 770681"/>
                <a:gd name="connsiteX9" fmla="*/ 426875 w 883644"/>
                <a:gd name="connsiteY9" fmla="*/ 54515 h 770681"/>
                <a:gd name="connsiteX10" fmla="*/ 481909 w 883644"/>
                <a:gd name="connsiteY10" fmla="*/ 54515 h 770681"/>
                <a:gd name="connsiteX11" fmla="*/ 446229 w 883644"/>
                <a:gd name="connsiteY11" fmla="*/ 0 h 770681"/>
                <a:gd name="connsiteX12" fmla="*/ 883644 w 883644"/>
                <a:gd name="connsiteY12" fmla="*/ 344259 h 770681"/>
                <a:gd name="connsiteX13" fmla="*/ 612797 w 883644"/>
                <a:gd name="connsiteY13" fmla="*/ 770681 h 770681"/>
                <a:gd name="connsiteX0" fmla="*/ 612797 w 883644"/>
                <a:gd name="connsiteY0" fmla="*/ 770681 h 770681"/>
                <a:gd name="connsiteX1" fmla="*/ 152141 w 883644"/>
                <a:gd name="connsiteY1" fmla="*/ 410910 h 770681"/>
                <a:gd name="connsiteX2" fmla="*/ 118533 w 883644"/>
                <a:gd name="connsiteY2" fmla="*/ 295507 h 770681"/>
                <a:gd name="connsiteX3" fmla="*/ 48899 w 883644"/>
                <a:gd name="connsiteY3" fmla="*/ 170588 h 770681"/>
                <a:gd name="connsiteX4" fmla="*/ 0 w 883644"/>
                <a:gd name="connsiteY4" fmla="*/ 103097 h 770681"/>
                <a:gd name="connsiteX5" fmla="*/ 42333 w 883644"/>
                <a:gd name="connsiteY5" fmla="*/ 79501 h 770681"/>
                <a:gd name="connsiteX6" fmla="*/ 46135 w 883644"/>
                <a:gd name="connsiteY6" fmla="*/ 40393 h 770681"/>
                <a:gd name="connsiteX7" fmla="*/ 393009 w 883644"/>
                <a:gd name="connsiteY7" fmla="*/ 37581 h 770681"/>
                <a:gd name="connsiteX8" fmla="*/ 426875 w 883644"/>
                <a:gd name="connsiteY8" fmla="*/ 54515 h 770681"/>
                <a:gd name="connsiteX9" fmla="*/ 481909 w 883644"/>
                <a:gd name="connsiteY9" fmla="*/ 54515 h 770681"/>
                <a:gd name="connsiteX10" fmla="*/ 446229 w 883644"/>
                <a:gd name="connsiteY10" fmla="*/ 0 h 770681"/>
                <a:gd name="connsiteX11" fmla="*/ 883644 w 883644"/>
                <a:gd name="connsiteY11" fmla="*/ 344259 h 770681"/>
                <a:gd name="connsiteX12" fmla="*/ 612797 w 883644"/>
                <a:gd name="connsiteY12" fmla="*/ 770681 h 770681"/>
                <a:gd name="connsiteX0" fmla="*/ 612797 w 883644"/>
                <a:gd name="connsiteY0" fmla="*/ 770681 h 770681"/>
                <a:gd name="connsiteX1" fmla="*/ 152141 w 883644"/>
                <a:gd name="connsiteY1" fmla="*/ 410910 h 770681"/>
                <a:gd name="connsiteX2" fmla="*/ 118533 w 883644"/>
                <a:gd name="connsiteY2" fmla="*/ 295507 h 770681"/>
                <a:gd name="connsiteX3" fmla="*/ 74817 w 883644"/>
                <a:gd name="connsiteY3" fmla="*/ 230911 h 770681"/>
                <a:gd name="connsiteX4" fmla="*/ 48899 w 883644"/>
                <a:gd name="connsiteY4" fmla="*/ 170588 h 770681"/>
                <a:gd name="connsiteX5" fmla="*/ 0 w 883644"/>
                <a:gd name="connsiteY5" fmla="*/ 103097 h 770681"/>
                <a:gd name="connsiteX6" fmla="*/ 42333 w 883644"/>
                <a:gd name="connsiteY6" fmla="*/ 79501 h 770681"/>
                <a:gd name="connsiteX7" fmla="*/ 46135 w 883644"/>
                <a:gd name="connsiteY7" fmla="*/ 40393 h 770681"/>
                <a:gd name="connsiteX8" fmla="*/ 393009 w 883644"/>
                <a:gd name="connsiteY8" fmla="*/ 37581 h 770681"/>
                <a:gd name="connsiteX9" fmla="*/ 426875 w 883644"/>
                <a:gd name="connsiteY9" fmla="*/ 54515 h 770681"/>
                <a:gd name="connsiteX10" fmla="*/ 481909 w 883644"/>
                <a:gd name="connsiteY10" fmla="*/ 54515 h 770681"/>
                <a:gd name="connsiteX11" fmla="*/ 446229 w 883644"/>
                <a:gd name="connsiteY11" fmla="*/ 0 h 770681"/>
                <a:gd name="connsiteX12" fmla="*/ 883644 w 883644"/>
                <a:gd name="connsiteY12" fmla="*/ 344259 h 770681"/>
                <a:gd name="connsiteX13" fmla="*/ 612797 w 883644"/>
                <a:gd name="connsiteY13" fmla="*/ 770681 h 770681"/>
                <a:gd name="connsiteX0" fmla="*/ 610119 w 880966"/>
                <a:gd name="connsiteY0" fmla="*/ 770681 h 770681"/>
                <a:gd name="connsiteX1" fmla="*/ 149463 w 880966"/>
                <a:gd name="connsiteY1" fmla="*/ 410910 h 770681"/>
                <a:gd name="connsiteX2" fmla="*/ 115855 w 880966"/>
                <a:gd name="connsiteY2" fmla="*/ 295507 h 770681"/>
                <a:gd name="connsiteX3" fmla="*/ 72139 w 880966"/>
                <a:gd name="connsiteY3" fmla="*/ 230911 h 770681"/>
                <a:gd name="connsiteX4" fmla="*/ 46221 w 880966"/>
                <a:gd name="connsiteY4" fmla="*/ 170588 h 770681"/>
                <a:gd name="connsiteX5" fmla="*/ 0 w 880966"/>
                <a:gd name="connsiteY5" fmla="*/ 100148 h 770681"/>
                <a:gd name="connsiteX6" fmla="*/ 39655 w 880966"/>
                <a:gd name="connsiteY6" fmla="*/ 79501 h 770681"/>
                <a:gd name="connsiteX7" fmla="*/ 43457 w 880966"/>
                <a:gd name="connsiteY7" fmla="*/ 40393 h 770681"/>
                <a:gd name="connsiteX8" fmla="*/ 390331 w 880966"/>
                <a:gd name="connsiteY8" fmla="*/ 37581 h 770681"/>
                <a:gd name="connsiteX9" fmla="*/ 424197 w 880966"/>
                <a:gd name="connsiteY9" fmla="*/ 54515 h 770681"/>
                <a:gd name="connsiteX10" fmla="*/ 479231 w 880966"/>
                <a:gd name="connsiteY10" fmla="*/ 54515 h 770681"/>
                <a:gd name="connsiteX11" fmla="*/ 443551 w 880966"/>
                <a:gd name="connsiteY11" fmla="*/ 0 h 770681"/>
                <a:gd name="connsiteX12" fmla="*/ 880966 w 880966"/>
                <a:gd name="connsiteY12" fmla="*/ 344259 h 770681"/>
                <a:gd name="connsiteX13" fmla="*/ 610119 w 880966"/>
                <a:gd name="connsiteY13" fmla="*/ 770681 h 770681"/>
                <a:gd name="connsiteX0" fmla="*/ 610119 w 880966"/>
                <a:gd name="connsiteY0" fmla="*/ 810552 h 810552"/>
                <a:gd name="connsiteX1" fmla="*/ 149463 w 880966"/>
                <a:gd name="connsiteY1" fmla="*/ 450781 h 810552"/>
                <a:gd name="connsiteX2" fmla="*/ 115855 w 880966"/>
                <a:gd name="connsiteY2" fmla="*/ 335378 h 810552"/>
                <a:gd name="connsiteX3" fmla="*/ 72139 w 880966"/>
                <a:gd name="connsiteY3" fmla="*/ 270782 h 810552"/>
                <a:gd name="connsiteX4" fmla="*/ 46221 w 880966"/>
                <a:gd name="connsiteY4" fmla="*/ 210459 h 810552"/>
                <a:gd name="connsiteX5" fmla="*/ 0 w 880966"/>
                <a:gd name="connsiteY5" fmla="*/ 140019 h 810552"/>
                <a:gd name="connsiteX6" fmla="*/ 39655 w 880966"/>
                <a:gd name="connsiteY6" fmla="*/ 119372 h 810552"/>
                <a:gd name="connsiteX7" fmla="*/ 43457 w 880966"/>
                <a:gd name="connsiteY7" fmla="*/ 80264 h 810552"/>
                <a:gd name="connsiteX8" fmla="*/ 390331 w 880966"/>
                <a:gd name="connsiteY8" fmla="*/ 77452 h 810552"/>
                <a:gd name="connsiteX9" fmla="*/ 424197 w 880966"/>
                <a:gd name="connsiteY9" fmla="*/ 94386 h 810552"/>
                <a:gd name="connsiteX10" fmla="*/ 361389 w 880966"/>
                <a:gd name="connsiteY10" fmla="*/ 0 h 810552"/>
                <a:gd name="connsiteX11" fmla="*/ 443551 w 880966"/>
                <a:gd name="connsiteY11" fmla="*/ 39871 h 810552"/>
                <a:gd name="connsiteX12" fmla="*/ 880966 w 880966"/>
                <a:gd name="connsiteY12" fmla="*/ 384130 h 810552"/>
                <a:gd name="connsiteX13" fmla="*/ 610119 w 880966"/>
                <a:gd name="connsiteY13" fmla="*/ 810552 h 810552"/>
                <a:gd name="connsiteX0" fmla="*/ 610119 w 880966"/>
                <a:gd name="connsiteY0" fmla="*/ 810552 h 810552"/>
                <a:gd name="connsiteX1" fmla="*/ 149463 w 880966"/>
                <a:gd name="connsiteY1" fmla="*/ 450781 h 810552"/>
                <a:gd name="connsiteX2" fmla="*/ 115855 w 880966"/>
                <a:gd name="connsiteY2" fmla="*/ 335378 h 810552"/>
                <a:gd name="connsiteX3" fmla="*/ 72139 w 880966"/>
                <a:gd name="connsiteY3" fmla="*/ 270782 h 810552"/>
                <a:gd name="connsiteX4" fmla="*/ 46221 w 880966"/>
                <a:gd name="connsiteY4" fmla="*/ 210459 h 810552"/>
                <a:gd name="connsiteX5" fmla="*/ 0 w 880966"/>
                <a:gd name="connsiteY5" fmla="*/ 140019 h 810552"/>
                <a:gd name="connsiteX6" fmla="*/ 39655 w 880966"/>
                <a:gd name="connsiteY6" fmla="*/ 119372 h 810552"/>
                <a:gd name="connsiteX7" fmla="*/ 43457 w 880966"/>
                <a:gd name="connsiteY7" fmla="*/ 80264 h 810552"/>
                <a:gd name="connsiteX8" fmla="*/ 390331 w 880966"/>
                <a:gd name="connsiteY8" fmla="*/ 77452 h 810552"/>
                <a:gd name="connsiteX9" fmla="*/ 279572 w 880966"/>
                <a:gd name="connsiteY9" fmla="*/ 17697 h 810552"/>
                <a:gd name="connsiteX10" fmla="*/ 361389 w 880966"/>
                <a:gd name="connsiteY10" fmla="*/ 0 h 810552"/>
                <a:gd name="connsiteX11" fmla="*/ 443551 w 880966"/>
                <a:gd name="connsiteY11" fmla="*/ 39871 h 810552"/>
                <a:gd name="connsiteX12" fmla="*/ 880966 w 880966"/>
                <a:gd name="connsiteY12" fmla="*/ 384130 h 810552"/>
                <a:gd name="connsiteX13" fmla="*/ 610119 w 880966"/>
                <a:gd name="connsiteY13" fmla="*/ 810552 h 810552"/>
                <a:gd name="connsiteX0" fmla="*/ 610119 w 880966"/>
                <a:gd name="connsiteY0" fmla="*/ 810552 h 810552"/>
                <a:gd name="connsiteX1" fmla="*/ 149463 w 880966"/>
                <a:gd name="connsiteY1" fmla="*/ 450781 h 810552"/>
                <a:gd name="connsiteX2" fmla="*/ 115855 w 880966"/>
                <a:gd name="connsiteY2" fmla="*/ 335378 h 810552"/>
                <a:gd name="connsiteX3" fmla="*/ 72139 w 880966"/>
                <a:gd name="connsiteY3" fmla="*/ 270782 h 810552"/>
                <a:gd name="connsiteX4" fmla="*/ 46221 w 880966"/>
                <a:gd name="connsiteY4" fmla="*/ 210459 h 810552"/>
                <a:gd name="connsiteX5" fmla="*/ 0 w 880966"/>
                <a:gd name="connsiteY5" fmla="*/ 140019 h 810552"/>
                <a:gd name="connsiteX6" fmla="*/ 39655 w 880966"/>
                <a:gd name="connsiteY6" fmla="*/ 119372 h 810552"/>
                <a:gd name="connsiteX7" fmla="*/ 43457 w 880966"/>
                <a:gd name="connsiteY7" fmla="*/ 80264 h 810552"/>
                <a:gd name="connsiteX8" fmla="*/ 275167 w 880966"/>
                <a:gd name="connsiteY8" fmla="*/ 74503 h 810552"/>
                <a:gd name="connsiteX9" fmla="*/ 279572 w 880966"/>
                <a:gd name="connsiteY9" fmla="*/ 17697 h 810552"/>
                <a:gd name="connsiteX10" fmla="*/ 361389 w 880966"/>
                <a:gd name="connsiteY10" fmla="*/ 0 h 810552"/>
                <a:gd name="connsiteX11" fmla="*/ 443551 w 880966"/>
                <a:gd name="connsiteY11" fmla="*/ 39871 h 810552"/>
                <a:gd name="connsiteX12" fmla="*/ 880966 w 880966"/>
                <a:gd name="connsiteY12" fmla="*/ 384130 h 810552"/>
                <a:gd name="connsiteX13" fmla="*/ 610119 w 880966"/>
                <a:gd name="connsiteY13" fmla="*/ 810552 h 810552"/>
                <a:gd name="connsiteX0" fmla="*/ 610119 w 880966"/>
                <a:gd name="connsiteY0" fmla="*/ 810552 h 810552"/>
                <a:gd name="connsiteX1" fmla="*/ 149463 w 880966"/>
                <a:gd name="connsiteY1" fmla="*/ 450781 h 810552"/>
                <a:gd name="connsiteX2" fmla="*/ 115855 w 880966"/>
                <a:gd name="connsiteY2" fmla="*/ 335378 h 810552"/>
                <a:gd name="connsiteX3" fmla="*/ 72139 w 880966"/>
                <a:gd name="connsiteY3" fmla="*/ 270782 h 810552"/>
                <a:gd name="connsiteX4" fmla="*/ 46221 w 880966"/>
                <a:gd name="connsiteY4" fmla="*/ 210459 h 810552"/>
                <a:gd name="connsiteX5" fmla="*/ 0 w 880966"/>
                <a:gd name="connsiteY5" fmla="*/ 140019 h 810552"/>
                <a:gd name="connsiteX6" fmla="*/ 39655 w 880966"/>
                <a:gd name="connsiteY6" fmla="*/ 119372 h 810552"/>
                <a:gd name="connsiteX7" fmla="*/ 43457 w 880966"/>
                <a:gd name="connsiteY7" fmla="*/ 80264 h 810552"/>
                <a:gd name="connsiteX8" fmla="*/ 275167 w 880966"/>
                <a:gd name="connsiteY8" fmla="*/ 74503 h 810552"/>
                <a:gd name="connsiteX9" fmla="*/ 279572 w 880966"/>
                <a:gd name="connsiteY9" fmla="*/ 17697 h 810552"/>
                <a:gd name="connsiteX10" fmla="*/ 361389 w 880966"/>
                <a:gd name="connsiteY10" fmla="*/ 0 h 810552"/>
                <a:gd name="connsiteX11" fmla="*/ 443551 w 880966"/>
                <a:gd name="connsiteY11" fmla="*/ 39871 h 810552"/>
                <a:gd name="connsiteX12" fmla="*/ 880966 w 880966"/>
                <a:gd name="connsiteY12" fmla="*/ 384130 h 810552"/>
                <a:gd name="connsiteX13" fmla="*/ 610119 w 880966"/>
                <a:gd name="connsiteY13" fmla="*/ 810552 h 810552"/>
                <a:gd name="connsiteX0" fmla="*/ 610119 w 880966"/>
                <a:gd name="connsiteY0" fmla="*/ 810552 h 810552"/>
                <a:gd name="connsiteX1" fmla="*/ 149463 w 880966"/>
                <a:gd name="connsiteY1" fmla="*/ 450781 h 810552"/>
                <a:gd name="connsiteX2" fmla="*/ 115855 w 880966"/>
                <a:gd name="connsiteY2" fmla="*/ 335378 h 810552"/>
                <a:gd name="connsiteX3" fmla="*/ 72139 w 880966"/>
                <a:gd name="connsiteY3" fmla="*/ 270782 h 810552"/>
                <a:gd name="connsiteX4" fmla="*/ 46221 w 880966"/>
                <a:gd name="connsiteY4" fmla="*/ 210459 h 810552"/>
                <a:gd name="connsiteX5" fmla="*/ 0 w 880966"/>
                <a:gd name="connsiteY5" fmla="*/ 140019 h 810552"/>
                <a:gd name="connsiteX6" fmla="*/ 39655 w 880966"/>
                <a:gd name="connsiteY6" fmla="*/ 119372 h 810552"/>
                <a:gd name="connsiteX7" fmla="*/ 43457 w 880966"/>
                <a:gd name="connsiteY7" fmla="*/ 80264 h 810552"/>
                <a:gd name="connsiteX8" fmla="*/ 133739 w 880966"/>
                <a:gd name="connsiteY8" fmla="*/ 79062 h 810552"/>
                <a:gd name="connsiteX9" fmla="*/ 275167 w 880966"/>
                <a:gd name="connsiteY9" fmla="*/ 74503 h 810552"/>
                <a:gd name="connsiteX10" fmla="*/ 279572 w 880966"/>
                <a:gd name="connsiteY10" fmla="*/ 17697 h 810552"/>
                <a:gd name="connsiteX11" fmla="*/ 361389 w 880966"/>
                <a:gd name="connsiteY11" fmla="*/ 0 h 810552"/>
                <a:gd name="connsiteX12" fmla="*/ 443551 w 880966"/>
                <a:gd name="connsiteY12" fmla="*/ 39871 h 810552"/>
                <a:gd name="connsiteX13" fmla="*/ 880966 w 880966"/>
                <a:gd name="connsiteY13" fmla="*/ 384130 h 810552"/>
                <a:gd name="connsiteX14" fmla="*/ 610119 w 880966"/>
                <a:gd name="connsiteY14" fmla="*/ 810552 h 810552"/>
                <a:gd name="connsiteX0" fmla="*/ 610119 w 880966"/>
                <a:gd name="connsiteY0" fmla="*/ 810552 h 810552"/>
                <a:gd name="connsiteX1" fmla="*/ 149463 w 880966"/>
                <a:gd name="connsiteY1" fmla="*/ 450781 h 810552"/>
                <a:gd name="connsiteX2" fmla="*/ 115855 w 880966"/>
                <a:gd name="connsiteY2" fmla="*/ 335378 h 810552"/>
                <a:gd name="connsiteX3" fmla="*/ 72139 w 880966"/>
                <a:gd name="connsiteY3" fmla="*/ 270782 h 810552"/>
                <a:gd name="connsiteX4" fmla="*/ 46221 w 880966"/>
                <a:gd name="connsiteY4" fmla="*/ 210459 h 810552"/>
                <a:gd name="connsiteX5" fmla="*/ 0 w 880966"/>
                <a:gd name="connsiteY5" fmla="*/ 140019 h 810552"/>
                <a:gd name="connsiteX6" fmla="*/ 39655 w 880966"/>
                <a:gd name="connsiteY6" fmla="*/ 119372 h 810552"/>
                <a:gd name="connsiteX7" fmla="*/ 43457 w 880966"/>
                <a:gd name="connsiteY7" fmla="*/ 80264 h 810552"/>
                <a:gd name="connsiteX8" fmla="*/ 133739 w 880966"/>
                <a:gd name="connsiteY8" fmla="*/ 79062 h 810552"/>
                <a:gd name="connsiteX9" fmla="*/ 238190 w 880966"/>
                <a:gd name="connsiteY9" fmla="*/ 120355 h 810552"/>
                <a:gd name="connsiteX10" fmla="*/ 275167 w 880966"/>
                <a:gd name="connsiteY10" fmla="*/ 74503 h 810552"/>
                <a:gd name="connsiteX11" fmla="*/ 279572 w 880966"/>
                <a:gd name="connsiteY11" fmla="*/ 17697 h 810552"/>
                <a:gd name="connsiteX12" fmla="*/ 361389 w 880966"/>
                <a:gd name="connsiteY12" fmla="*/ 0 h 810552"/>
                <a:gd name="connsiteX13" fmla="*/ 443551 w 880966"/>
                <a:gd name="connsiteY13" fmla="*/ 39871 h 810552"/>
                <a:gd name="connsiteX14" fmla="*/ 880966 w 880966"/>
                <a:gd name="connsiteY14" fmla="*/ 384130 h 810552"/>
                <a:gd name="connsiteX15" fmla="*/ 610119 w 880966"/>
                <a:gd name="connsiteY15" fmla="*/ 810552 h 810552"/>
                <a:gd name="connsiteX0" fmla="*/ 610119 w 880966"/>
                <a:gd name="connsiteY0" fmla="*/ 810552 h 810552"/>
                <a:gd name="connsiteX1" fmla="*/ 149463 w 880966"/>
                <a:gd name="connsiteY1" fmla="*/ 450781 h 810552"/>
                <a:gd name="connsiteX2" fmla="*/ 115855 w 880966"/>
                <a:gd name="connsiteY2" fmla="*/ 335378 h 810552"/>
                <a:gd name="connsiteX3" fmla="*/ 72139 w 880966"/>
                <a:gd name="connsiteY3" fmla="*/ 270782 h 810552"/>
                <a:gd name="connsiteX4" fmla="*/ 46221 w 880966"/>
                <a:gd name="connsiteY4" fmla="*/ 210459 h 810552"/>
                <a:gd name="connsiteX5" fmla="*/ 0 w 880966"/>
                <a:gd name="connsiteY5" fmla="*/ 140019 h 810552"/>
                <a:gd name="connsiteX6" fmla="*/ 39655 w 880966"/>
                <a:gd name="connsiteY6" fmla="*/ 119372 h 810552"/>
                <a:gd name="connsiteX7" fmla="*/ 43457 w 880966"/>
                <a:gd name="connsiteY7" fmla="*/ 80264 h 810552"/>
                <a:gd name="connsiteX8" fmla="*/ 133739 w 880966"/>
                <a:gd name="connsiteY8" fmla="*/ 79062 h 810552"/>
                <a:gd name="connsiteX9" fmla="*/ 238190 w 880966"/>
                <a:gd name="connsiteY9" fmla="*/ 120355 h 810552"/>
                <a:gd name="connsiteX10" fmla="*/ 227477 w 880966"/>
                <a:gd name="connsiteY10" fmla="*/ 64315 h 810552"/>
                <a:gd name="connsiteX11" fmla="*/ 275167 w 880966"/>
                <a:gd name="connsiteY11" fmla="*/ 74503 h 810552"/>
                <a:gd name="connsiteX12" fmla="*/ 279572 w 880966"/>
                <a:gd name="connsiteY12" fmla="*/ 17697 h 810552"/>
                <a:gd name="connsiteX13" fmla="*/ 361389 w 880966"/>
                <a:gd name="connsiteY13" fmla="*/ 0 h 810552"/>
                <a:gd name="connsiteX14" fmla="*/ 443551 w 880966"/>
                <a:gd name="connsiteY14" fmla="*/ 39871 h 810552"/>
                <a:gd name="connsiteX15" fmla="*/ 880966 w 880966"/>
                <a:gd name="connsiteY15" fmla="*/ 384130 h 810552"/>
                <a:gd name="connsiteX16" fmla="*/ 610119 w 880966"/>
                <a:gd name="connsiteY16" fmla="*/ 810552 h 810552"/>
                <a:gd name="connsiteX0" fmla="*/ 610119 w 880966"/>
                <a:gd name="connsiteY0" fmla="*/ 810552 h 810552"/>
                <a:gd name="connsiteX1" fmla="*/ 149463 w 880966"/>
                <a:gd name="connsiteY1" fmla="*/ 450781 h 810552"/>
                <a:gd name="connsiteX2" fmla="*/ 115855 w 880966"/>
                <a:gd name="connsiteY2" fmla="*/ 335378 h 810552"/>
                <a:gd name="connsiteX3" fmla="*/ 72139 w 880966"/>
                <a:gd name="connsiteY3" fmla="*/ 270782 h 810552"/>
                <a:gd name="connsiteX4" fmla="*/ 46221 w 880966"/>
                <a:gd name="connsiteY4" fmla="*/ 210459 h 810552"/>
                <a:gd name="connsiteX5" fmla="*/ 0 w 880966"/>
                <a:gd name="connsiteY5" fmla="*/ 140019 h 810552"/>
                <a:gd name="connsiteX6" fmla="*/ 39655 w 880966"/>
                <a:gd name="connsiteY6" fmla="*/ 119372 h 810552"/>
                <a:gd name="connsiteX7" fmla="*/ 43457 w 880966"/>
                <a:gd name="connsiteY7" fmla="*/ 80264 h 810552"/>
                <a:gd name="connsiteX8" fmla="*/ 133739 w 880966"/>
                <a:gd name="connsiteY8" fmla="*/ 79062 h 810552"/>
                <a:gd name="connsiteX9" fmla="*/ 238190 w 880966"/>
                <a:gd name="connsiteY9" fmla="*/ 120355 h 810552"/>
                <a:gd name="connsiteX10" fmla="*/ 227477 w 880966"/>
                <a:gd name="connsiteY10" fmla="*/ 64315 h 810552"/>
                <a:gd name="connsiteX11" fmla="*/ 275167 w 880966"/>
                <a:gd name="connsiteY11" fmla="*/ 74503 h 810552"/>
                <a:gd name="connsiteX12" fmla="*/ 279572 w 880966"/>
                <a:gd name="connsiteY12" fmla="*/ 17697 h 810552"/>
                <a:gd name="connsiteX13" fmla="*/ 318536 w 880966"/>
                <a:gd name="connsiteY13" fmla="*/ 17122 h 810552"/>
                <a:gd name="connsiteX14" fmla="*/ 361389 w 880966"/>
                <a:gd name="connsiteY14" fmla="*/ 0 h 810552"/>
                <a:gd name="connsiteX15" fmla="*/ 443551 w 880966"/>
                <a:gd name="connsiteY15" fmla="*/ 39871 h 810552"/>
                <a:gd name="connsiteX16" fmla="*/ 880966 w 880966"/>
                <a:gd name="connsiteY16" fmla="*/ 384130 h 810552"/>
                <a:gd name="connsiteX17" fmla="*/ 610119 w 880966"/>
                <a:gd name="connsiteY17" fmla="*/ 810552 h 810552"/>
                <a:gd name="connsiteX0" fmla="*/ 610119 w 880966"/>
                <a:gd name="connsiteY0" fmla="*/ 810552 h 810552"/>
                <a:gd name="connsiteX1" fmla="*/ 149463 w 880966"/>
                <a:gd name="connsiteY1" fmla="*/ 450781 h 810552"/>
                <a:gd name="connsiteX2" fmla="*/ 115855 w 880966"/>
                <a:gd name="connsiteY2" fmla="*/ 335378 h 810552"/>
                <a:gd name="connsiteX3" fmla="*/ 72139 w 880966"/>
                <a:gd name="connsiteY3" fmla="*/ 270782 h 810552"/>
                <a:gd name="connsiteX4" fmla="*/ 46221 w 880966"/>
                <a:gd name="connsiteY4" fmla="*/ 210459 h 810552"/>
                <a:gd name="connsiteX5" fmla="*/ 0 w 880966"/>
                <a:gd name="connsiteY5" fmla="*/ 140019 h 810552"/>
                <a:gd name="connsiteX6" fmla="*/ 39655 w 880966"/>
                <a:gd name="connsiteY6" fmla="*/ 119372 h 810552"/>
                <a:gd name="connsiteX7" fmla="*/ 43457 w 880966"/>
                <a:gd name="connsiteY7" fmla="*/ 80264 h 810552"/>
                <a:gd name="connsiteX8" fmla="*/ 96243 w 880966"/>
                <a:gd name="connsiteY8" fmla="*/ 96759 h 810552"/>
                <a:gd name="connsiteX9" fmla="*/ 133739 w 880966"/>
                <a:gd name="connsiteY9" fmla="*/ 79062 h 810552"/>
                <a:gd name="connsiteX10" fmla="*/ 238190 w 880966"/>
                <a:gd name="connsiteY10" fmla="*/ 120355 h 810552"/>
                <a:gd name="connsiteX11" fmla="*/ 227477 w 880966"/>
                <a:gd name="connsiteY11" fmla="*/ 64315 h 810552"/>
                <a:gd name="connsiteX12" fmla="*/ 275167 w 880966"/>
                <a:gd name="connsiteY12" fmla="*/ 74503 h 810552"/>
                <a:gd name="connsiteX13" fmla="*/ 279572 w 880966"/>
                <a:gd name="connsiteY13" fmla="*/ 17697 h 810552"/>
                <a:gd name="connsiteX14" fmla="*/ 318536 w 880966"/>
                <a:gd name="connsiteY14" fmla="*/ 17122 h 810552"/>
                <a:gd name="connsiteX15" fmla="*/ 361389 w 880966"/>
                <a:gd name="connsiteY15" fmla="*/ 0 h 810552"/>
                <a:gd name="connsiteX16" fmla="*/ 443551 w 880966"/>
                <a:gd name="connsiteY16" fmla="*/ 39871 h 810552"/>
                <a:gd name="connsiteX17" fmla="*/ 880966 w 880966"/>
                <a:gd name="connsiteY17" fmla="*/ 384130 h 810552"/>
                <a:gd name="connsiteX18" fmla="*/ 610119 w 880966"/>
                <a:gd name="connsiteY18" fmla="*/ 810552 h 810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0966" h="810552">
                  <a:moveTo>
                    <a:pt x="610119" y="810552"/>
                  </a:moveTo>
                  <a:lnTo>
                    <a:pt x="149463" y="450781"/>
                  </a:lnTo>
                  <a:lnTo>
                    <a:pt x="115855" y="335378"/>
                  </a:lnTo>
                  <a:cubicBezTo>
                    <a:pt x="104854" y="313846"/>
                    <a:pt x="83140" y="292314"/>
                    <a:pt x="72139" y="270782"/>
                  </a:cubicBezTo>
                  <a:lnTo>
                    <a:pt x="46221" y="210459"/>
                  </a:lnTo>
                  <a:lnTo>
                    <a:pt x="0" y="140019"/>
                  </a:lnTo>
                  <a:lnTo>
                    <a:pt x="39655" y="119372"/>
                  </a:lnTo>
                  <a:lnTo>
                    <a:pt x="43457" y="80264"/>
                  </a:lnTo>
                  <a:cubicBezTo>
                    <a:pt x="51103" y="73546"/>
                    <a:pt x="81196" y="96959"/>
                    <a:pt x="96243" y="96759"/>
                  </a:cubicBezTo>
                  <a:cubicBezTo>
                    <a:pt x="111290" y="96559"/>
                    <a:pt x="108296" y="72180"/>
                    <a:pt x="133739" y="79062"/>
                  </a:cubicBezTo>
                  <a:cubicBezTo>
                    <a:pt x="163070" y="78862"/>
                    <a:pt x="214619" y="121115"/>
                    <a:pt x="238190" y="120355"/>
                  </a:cubicBezTo>
                  <a:cubicBezTo>
                    <a:pt x="260062" y="123304"/>
                    <a:pt x="221314" y="71957"/>
                    <a:pt x="227477" y="64315"/>
                  </a:cubicBezTo>
                  <a:cubicBezTo>
                    <a:pt x="233640" y="56673"/>
                    <a:pt x="272734" y="87680"/>
                    <a:pt x="275167" y="74503"/>
                  </a:cubicBezTo>
                  <a:lnTo>
                    <a:pt x="279572" y="17697"/>
                  </a:lnTo>
                  <a:cubicBezTo>
                    <a:pt x="291667" y="13573"/>
                    <a:pt x="306441" y="21246"/>
                    <a:pt x="318536" y="17122"/>
                  </a:cubicBezTo>
                  <a:lnTo>
                    <a:pt x="361389" y="0"/>
                  </a:lnTo>
                  <a:lnTo>
                    <a:pt x="443551" y="39871"/>
                  </a:lnTo>
                  <a:lnTo>
                    <a:pt x="880966" y="384130"/>
                  </a:lnTo>
                  <a:lnTo>
                    <a:pt x="610119" y="810552"/>
                  </a:lnTo>
                  <a:close/>
                </a:path>
              </a:pathLst>
            </a:custGeom>
            <a:solidFill>
              <a:srgbClr val="FF6600">
                <a:alpha val="63136"/>
              </a:srgbClr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</p:grpSp>
      <p:grpSp>
        <p:nvGrpSpPr>
          <p:cNvPr id="12" name="グループ化 11"/>
          <p:cNvGrpSpPr>
            <a:grpSpLocks/>
          </p:cNvGrpSpPr>
          <p:nvPr/>
        </p:nvGrpSpPr>
        <p:grpSpPr bwMode="auto">
          <a:xfrm>
            <a:off x="3311525" y="3944938"/>
            <a:ext cx="1044575" cy="846137"/>
            <a:chOff x="3311024" y="4094718"/>
            <a:chExt cx="1045075" cy="845036"/>
          </a:xfrm>
        </p:grpSpPr>
        <p:sp>
          <p:nvSpPr>
            <p:cNvPr id="99356" name="テキスト ボックス 6"/>
            <p:cNvSpPr txBox="1">
              <a:spLocks noChangeArrowheads="1"/>
            </p:cNvSpPr>
            <p:nvPr/>
          </p:nvSpPr>
          <p:spPr bwMode="auto">
            <a:xfrm>
              <a:off x="3485348" y="4094718"/>
              <a:ext cx="870751" cy="369332"/>
            </a:xfrm>
            <a:prstGeom prst="rect">
              <a:avLst/>
            </a:prstGeom>
            <a:solidFill>
              <a:schemeClr val="bg1">
                <a:alpha val="5882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1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N </a:t>
              </a:r>
              <a:r>
                <a:rPr kumimoji="1" lang="en-US" altLang="ja-JP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= 82</a:t>
              </a:r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3311024" y="4365827"/>
              <a:ext cx="220769" cy="573927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sp>
        <p:nvSpPr>
          <p:cNvPr id="99347" name="スライド番号プレースホルダー 4"/>
          <p:cNvSpPr txBox="1">
            <a:spLocks noGrp="1"/>
          </p:cNvSpPr>
          <p:nvPr/>
        </p:nvSpPr>
        <p:spPr bwMode="auto">
          <a:xfrm>
            <a:off x="6553200" y="62071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0639B7-08F1-4EE7-BEBD-63506F416CB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1" lang="en-US" altLang="ja-JP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1216025" y="5738813"/>
            <a:ext cx="903288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349" name="テキスト ボックス 28"/>
          <p:cNvSpPr txBox="1">
            <a:spLocks noChangeArrowheads="1"/>
          </p:cNvSpPr>
          <p:nvPr/>
        </p:nvSpPr>
        <p:spPr bwMode="auto">
          <a:xfrm>
            <a:off x="2165350" y="560070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</a:t>
            </a:r>
            <a:endParaRPr kumimoji="1" lang="ja-JP" altLang="en-US" sz="1800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cxnSp>
        <p:nvCxnSpPr>
          <p:cNvPr id="30" name="直線矢印コネクタ 29"/>
          <p:cNvCxnSpPr/>
          <p:nvPr/>
        </p:nvCxnSpPr>
        <p:spPr>
          <a:xfrm flipV="1">
            <a:off x="700088" y="4038600"/>
            <a:ext cx="0" cy="8731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351" name="テキスト ボックス 30"/>
          <p:cNvSpPr txBox="1">
            <a:spLocks noChangeArrowheads="1"/>
          </p:cNvSpPr>
          <p:nvPr/>
        </p:nvSpPr>
        <p:spPr bwMode="auto">
          <a:xfrm>
            <a:off x="644525" y="3743325"/>
            <a:ext cx="1111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Z</a:t>
            </a:r>
            <a:endParaRPr kumimoji="1" lang="ja-JP" altLang="en-US" sz="1800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pSp>
        <p:nvGrpSpPr>
          <p:cNvPr id="99352" name="グループ化 20"/>
          <p:cNvGrpSpPr>
            <a:grpSpLocks/>
          </p:cNvGrpSpPr>
          <p:nvPr/>
        </p:nvGrpSpPr>
        <p:grpSpPr bwMode="auto">
          <a:xfrm>
            <a:off x="3867150" y="4292600"/>
            <a:ext cx="977900" cy="430213"/>
            <a:chOff x="3866991" y="4293096"/>
            <a:chExt cx="978217" cy="429720"/>
          </a:xfrm>
        </p:grpSpPr>
        <p:sp>
          <p:nvSpPr>
            <p:cNvPr id="99354" name="テキスト ボックス 19"/>
            <p:cNvSpPr txBox="1">
              <a:spLocks noChangeArrowheads="1"/>
            </p:cNvSpPr>
            <p:nvPr/>
          </p:nvSpPr>
          <p:spPr bwMode="auto">
            <a:xfrm rot="-954604">
              <a:off x="3866991" y="4445817"/>
              <a:ext cx="978217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r-process </a:t>
              </a:r>
              <a:endParaRPr kumimoji="1" lang="ja-JP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cxnSp>
          <p:nvCxnSpPr>
            <p:cNvPr id="19" name="直線矢印コネクタ 18"/>
            <p:cNvCxnSpPr/>
            <p:nvPr/>
          </p:nvCxnSpPr>
          <p:spPr>
            <a:xfrm flipV="1">
              <a:off x="3992445" y="4293096"/>
              <a:ext cx="651086" cy="18869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下矢印 21"/>
          <p:cNvSpPr/>
          <p:nvPr/>
        </p:nvSpPr>
        <p:spPr>
          <a:xfrm>
            <a:off x="6169025" y="4365625"/>
            <a:ext cx="1081088" cy="425450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21326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109" grpId="0" animBg="1"/>
      <p:bldP spid="4110" grpId="0" animBg="1"/>
      <p:bldP spid="6" grpId="0" animBg="1"/>
      <p:bldP spid="2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Rare Isotope Beam Capabilities Worldwide</a:t>
            </a:r>
          </a:p>
        </p:txBody>
      </p:sp>
      <p:pic>
        <p:nvPicPr>
          <p:cNvPr id="101379" name="Picture 4" descr="World_2007ck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8" b="18730"/>
          <a:stretch>
            <a:fillRect/>
          </a:stretch>
        </p:blipFill>
        <p:spPr bwMode="auto">
          <a:xfrm>
            <a:off x="152400" y="914400"/>
            <a:ext cx="87757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08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9" t="19531" r="28223" b="5273"/>
          <a:stretch>
            <a:fillRect/>
          </a:stretch>
        </p:blipFill>
        <p:spPr bwMode="auto">
          <a:xfrm>
            <a:off x="4724400" y="823913"/>
            <a:ext cx="4071938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0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4" t="39063" r="7404" b="39223"/>
          <a:stretch>
            <a:fillRect/>
          </a:stretch>
        </p:blipFill>
        <p:spPr bwMode="auto">
          <a:xfrm>
            <a:off x="4795838" y="4967288"/>
            <a:ext cx="378618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752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52475"/>
            <a:ext cx="4371975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7495" name="Text Box 7"/>
          <p:cNvSpPr txBox="1">
            <a:spLocks noChangeArrowheads="1"/>
          </p:cNvSpPr>
          <p:nvPr/>
        </p:nvSpPr>
        <p:spPr bwMode="auto">
          <a:xfrm>
            <a:off x="5334000" y="4889500"/>
            <a:ext cx="3597275" cy="835025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deformation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of the nucleus changes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the order of the single particle states        ( </a:t>
            </a: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Nilsson model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47496" name="Oval 8"/>
          <p:cNvSpPr>
            <a:spLocks noChangeArrowheads="1"/>
          </p:cNvSpPr>
          <p:nvPr/>
        </p:nvSpPr>
        <p:spPr bwMode="auto">
          <a:xfrm>
            <a:off x="1066800" y="3886200"/>
            <a:ext cx="685800" cy="6096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de-DE" smtClean="0"/>
              <a:t>Nucleare shell structure</a:t>
            </a:r>
            <a:r>
              <a:rPr lang="de-DE" altLang="de-DE" smtClean="0"/>
              <a:t/>
            </a:r>
            <a:br>
              <a:rPr lang="de-DE" altLang="de-DE" smtClean="0"/>
            </a:br>
            <a:r>
              <a:rPr lang="en-US" altLang="de-DE" sz="1400" smtClean="0">
                <a:solidFill>
                  <a:srgbClr val="000000"/>
                </a:solidFill>
              </a:rPr>
              <a:t>Where is the next shell closure</a:t>
            </a:r>
            <a:r>
              <a:rPr lang="en-US" altLang="de-DE" sz="1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de-DE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749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8" y="2268538"/>
            <a:ext cx="3757612" cy="245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7507" name="Rectangle 19"/>
          <p:cNvSpPr>
            <a:spLocks noChangeAspect="1" noChangeArrowheads="1"/>
          </p:cNvSpPr>
          <p:nvPr/>
        </p:nvSpPr>
        <p:spPr bwMode="auto">
          <a:xfrm>
            <a:off x="7286625" y="2374900"/>
            <a:ext cx="1600200" cy="1152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7504" name="Text Box 16"/>
          <p:cNvSpPr txBox="1">
            <a:spLocks noChangeArrowheads="1"/>
          </p:cNvSpPr>
          <p:nvPr/>
        </p:nvSpPr>
        <p:spPr bwMode="auto">
          <a:xfrm>
            <a:off x="7975600" y="2451100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J</a:t>
            </a:r>
          </a:p>
        </p:txBody>
      </p:sp>
      <p:grpSp>
        <p:nvGrpSpPr>
          <p:cNvPr id="447509" name="Group 21"/>
          <p:cNvGrpSpPr>
            <a:grpSpLocks/>
          </p:cNvGrpSpPr>
          <p:nvPr/>
        </p:nvGrpSpPr>
        <p:grpSpPr bwMode="auto">
          <a:xfrm>
            <a:off x="7346296" y="2514600"/>
            <a:ext cx="1471612" cy="792163"/>
            <a:chOff x="4593" y="1661"/>
            <a:chExt cx="927" cy="499"/>
          </a:xfrm>
        </p:grpSpPr>
        <p:grpSp>
          <p:nvGrpSpPr>
            <p:cNvPr id="24587" name="Group 11"/>
            <p:cNvGrpSpPr>
              <a:grpSpLocks noChangeAspect="1"/>
            </p:cNvGrpSpPr>
            <p:nvPr/>
          </p:nvGrpSpPr>
          <p:grpSpPr bwMode="auto">
            <a:xfrm>
              <a:off x="4593" y="1863"/>
              <a:ext cx="927" cy="297"/>
              <a:chOff x="3016" y="2659"/>
              <a:chExt cx="1769" cy="567"/>
            </a:xfrm>
          </p:grpSpPr>
          <p:sp>
            <p:nvSpPr>
              <p:cNvPr id="24591" name="Oval 12"/>
              <p:cNvSpPr>
                <a:spLocks noChangeAspect="1" noChangeArrowheads="1"/>
              </p:cNvSpPr>
              <p:nvPr/>
            </p:nvSpPr>
            <p:spPr bwMode="auto">
              <a:xfrm>
                <a:off x="3220" y="2659"/>
                <a:ext cx="1225" cy="567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03399"/>
                  </a:buClr>
                  <a:buChar char="•"/>
                  <a:defRPr sz="2000">
                    <a:solidFill>
                      <a:srgbClr val="003399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00"/>
                  </a:buClr>
                  <a:buChar char="-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altLang="de-DE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592" name="Oval 13"/>
              <p:cNvSpPr>
                <a:spLocks noChangeAspect="1" noChangeArrowheads="1"/>
              </p:cNvSpPr>
              <p:nvPr/>
            </p:nvSpPr>
            <p:spPr bwMode="auto">
              <a:xfrm>
                <a:off x="3765" y="2659"/>
                <a:ext cx="204" cy="567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03399"/>
                  </a:buClr>
                  <a:buChar char="•"/>
                  <a:defRPr sz="2000">
                    <a:solidFill>
                      <a:srgbClr val="003399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00"/>
                  </a:buClr>
                  <a:buChar char="-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>
                    <a:solidFill>
                      <a:srgbClr val="000000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altLang="de-DE" sz="1800" b="1" i="1" u="none" strike="noStrike" kern="1200" cap="none" spc="0" normalizeH="0" baseline="0" noProof="0" smtClean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593" name="Line 14"/>
              <p:cNvSpPr>
                <a:spLocks noChangeAspect="1" noChangeShapeType="1"/>
              </p:cNvSpPr>
              <p:nvPr/>
            </p:nvSpPr>
            <p:spPr bwMode="auto">
              <a:xfrm flipV="1">
                <a:off x="3016" y="2931"/>
                <a:ext cx="1769" cy="2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1" u="none" strike="noStrike" kern="1200" cap="none" spc="0" normalizeH="0" baseline="0" noProof="0" smtClean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588" name="Line 15"/>
            <p:cNvSpPr>
              <a:spLocks noChangeAspect="1" noChangeShapeType="1"/>
            </p:cNvSpPr>
            <p:nvPr/>
          </p:nvSpPr>
          <p:spPr bwMode="auto">
            <a:xfrm rot="1980000" flipH="1" flipV="1">
              <a:off x="4922" y="1661"/>
              <a:ext cx="218" cy="3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589" name="Freeform 17"/>
            <p:cNvSpPr>
              <a:spLocks/>
            </p:cNvSpPr>
            <p:nvPr/>
          </p:nvSpPr>
          <p:spPr bwMode="auto">
            <a:xfrm rot="10800000" flipH="1" flipV="1">
              <a:off x="4964" y="1715"/>
              <a:ext cx="128" cy="89"/>
            </a:xfrm>
            <a:custGeom>
              <a:avLst/>
              <a:gdLst>
                <a:gd name="T0" fmla="*/ 0 w 147"/>
                <a:gd name="T1" fmla="*/ 62 h 91"/>
                <a:gd name="T2" fmla="*/ 29 w 147"/>
                <a:gd name="T3" fmla="*/ 79 h 91"/>
                <a:gd name="T4" fmla="*/ 59 w 147"/>
                <a:gd name="T5" fmla="*/ 62 h 91"/>
                <a:gd name="T6" fmla="*/ 59 w 147"/>
                <a:gd name="T7" fmla="*/ 0 h 9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7" h="91">
                  <a:moveTo>
                    <a:pt x="0" y="68"/>
                  </a:moveTo>
                  <a:cubicBezTo>
                    <a:pt x="22" y="79"/>
                    <a:pt x="45" y="91"/>
                    <a:pt x="68" y="91"/>
                  </a:cubicBezTo>
                  <a:cubicBezTo>
                    <a:pt x="91" y="91"/>
                    <a:pt x="125" y="83"/>
                    <a:pt x="136" y="68"/>
                  </a:cubicBezTo>
                  <a:cubicBezTo>
                    <a:pt x="147" y="53"/>
                    <a:pt x="141" y="26"/>
                    <a:pt x="136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590" name="Text Box 18"/>
            <p:cNvSpPr txBox="1">
              <a:spLocks noChangeArrowheads="1"/>
            </p:cNvSpPr>
            <p:nvPr/>
          </p:nvSpPr>
          <p:spPr bwMode="auto">
            <a:xfrm>
              <a:off x="5424" y="1872"/>
              <a:ext cx="48" cy="11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200" b="1" i="1" u="none" strike="noStrike" kern="1200" cap="none" spc="0" normalizeH="0" baseline="0" noProof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aphicFrame>
        <p:nvGraphicFramePr>
          <p:cNvPr id="447510" name="Object 22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22063042"/>
              </p:ext>
            </p:extLst>
          </p:nvPr>
        </p:nvGraphicFramePr>
        <p:xfrm>
          <a:off x="7823607" y="1898604"/>
          <a:ext cx="744537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Equation" r:id="rId5" imgW="466549" imgH="200117" progId="Equation.3">
                  <p:embed/>
                </p:oleObj>
              </mc:Choice>
              <mc:Fallback>
                <p:oleObj name="Equation" r:id="rId5" imgW="466549" imgH="200117" progId="Equation.3">
                  <p:embed/>
                  <p:pic>
                    <p:nvPicPr>
                      <p:cNvPr id="44751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3607" y="1898604"/>
                        <a:ext cx="744537" cy="36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93064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495" grpId="0" animBg="1"/>
      <p:bldP spid="447496" grpId="0" animBg="1"/>
      <p:bldP spid="44750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Deformed shell model – Nilsson model</a:t>
            </a:r>
            <a:endParaRPr lang="en-US" altLang="de-DE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31467" name="Object 11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2062163"/>
          <a:ext cx="831850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5" name="Equation" r:id="rId3" imgW="838200" imgH="241300" progId="Equation.3">
                  <p:embed/>
                </p:oleObj>
              </mc:Choice>
              <mc:Fallback>
                <p:oleObj name="Equation" r:id="rId3" imgW="838200" imgH="241300" progId="Equation.3">
                  <p:embed/>
                  <p:pic>
                    <p:nvPicPr>
                      <p:cNvPr id="53146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62163"/>
                        <a:ext cx="831850" cy="23812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3" name="Text Box 10"/>
          <p:cNvSpPr txBox="1">
            <a:spLocks noChangeArrowheads="1"/>
          </p:cNvSpPr>
          <p:nvPr/>
        </p:nvSpPr>
        <p:spPr bwMode="auto">
          <a:xfrm>
            <a:off x="273050" y="823913"/>
            <a:ext cx="3179763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Nilsson-model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Tx/>
              <a:buFontTx/>
              <a:buChar char="•"/>
              <a:tabLst/>
              <a:defRPr/>
            </a:pPr>
            <a:r>
              <a:rPr kumimoji="0" lang="en-US" altLang="de-DE" sz="1600" b="0" i="1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deformed oscillator potential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Tx/>
              <a:buFontTx/>
              <a:buChar char="•"/>
              <a:tabLst/>
              <a:defRPr/>
            </a:pPr>
            <a:r>
              <a:rPr kumimoji="0" lang="en-US" altLang="de-DE" sz="1600" b="0" i="1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axially symmetry around the z-axis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Tx/>
              <a:buFontTx/>
              <a:buNone/>
              <a:tabLst/>
              <a:defRPr/>
            </a:pPr>
            <a:r>
              <a:rPr kumimoji="0" lang="en-US" altLang="de-DE" sz="14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→ nuclei can rotate</a:t>
            </a:r>
            <a:endParaRPr kumimoji="0" lang="en-US" altLang="de-DE" sz="1400" b="0" i="1" u="none" strike="noStrike" kern="1200" cap="none" spc="0" normalizeH="0" baseline="0" noProof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31471" name="Object 15"/>
          <p:cNvGraphicFramePr>
            <a:graphicFrameLocks noChangeAspect="1"/>
          </p:cNvGraphicFramePr>
          <p:nvPr/>
        </p:nvGraphicFramePr>
        <p:xfrm>
          <a:off x="1744663" y="2062163"/>
          <a:ext cx="1014412" cy="255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6" name="Equation" r:id="rId5" imgW="1002865" imgH="253890" progId="Equation.3">
                  <p:embed/>
                </p:oleObj>
              </mc:Choice>
              <mc:Fallback>
                <p:oleObj name="Equation" r:id="rId5" imgW="1002865" imgH="253890" progId="Equation.3">
                  <p:embed/>
                  <p:pic>
                    <p:nvPicPr>
                      <p:cNvPr id="531471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4663" y="2062163"/>
                        <a:ext cx="1014412" cy="25558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1477" name="Object 21"/>
          <p:cNvGraphicFramePr>
            <a:graphicFrameLocks noChangeAspect="1"/>
          </p:cNvGraphicFramePr>
          <p:nvPr/>
        </p:nvGraphicFramePr>
        <p:xfrm>
          <a:off x="430213" y="3678238"/>
          <a:ext cx="265430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7" name="Equation" r:id="rId7" imgW="2705100" imgH="431800" progId="Equation.3">
                  <p:embed/>
                </p:oleObj>
              </mc:Choice>
              <mc:Fallback>
                <p:oleObj name="Equation" r:id="rId7" imgW="2705100" imgH="431800" progId="Equation.3">
                  <p:embed/>
                  <p:pic>
                    <p:nvPicPr>
                      <p:cNvPr id="531477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213" y="3678238"/>
                        <a:ext cx="2654300" cy="4222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1484" name="Text Box 28"/>
          <p:cNvSpPr txBox="1">
            <a:spLocks noChangeArrowheads="1"/>
          </p:cNvSpPr>
          <p:nvPr/>
        </p:nvSpPr>
        <p:spPr bwMode="auto">
          <a:xfrm>
            <a:off x="273050" y="2382838"/>
            <a:ext cx="1073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Hamiltonian</a:t>
            </a:r>
          </a:p>
        </p:txBody>
      </p:sp>
      <p:sp>
        <p:nvSpPr>
          <p:cNvPr id="531485" name="Text Box 29"/>
          <p:cNvSpPr txBox="1">
            <a:spLocks noChangeArrowheads="1"/>
          </p:cNvSpPr>
          <p:nvPr/>
        </p:nvSpPr>
        <p:spPr bwMode="auto">
          <a:xfrm>
            <a:off x="273050" y="3297238"/>
            <a:ext cx="197961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deformation parameter </a:t>
            </a:r>
            <a:r>
              <a:rPr kumimoji="0" lang="el-GR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δ</a:t>
            </a:r>
          </a:p>
        </p:txBody>
      </p:sp>
      <p:graphicFrame>
        <p:nvGraphicFramePr>
          <p:cNvPr id="25611" name="Object 32"/>
          <p:cNvGraphicFramePr>
            <a:graphicFrameLocks noChangeAspect="1"/>
          </p:cNvGraphicFramePr>
          <p:nvPr/>
        </p:nvGraphicFramePr>
        <p:xfrm>
          <a:off x="6086475" y="762000"/>
          <a:ext cx="2828925" cy="268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8" name="Photo Editor Photo" r:id="rId9" imgW="2828571" imgH="2685714" progId="MSPhotoEd.3">
                  <p:embed/>
                </p:oleObj>
              </mc:Choice>
              <mc:Fallback>
                <p:oleObj name="Photo Editor Photo" r:id="rId9" imgW="2828571" imgH="2685714" progId="MSPhotoEd.3">
                  <p:embed/>
                  <p:pic>
                    <p:nvPicPr>
                      <p:cNvPr id="25611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6475" y="762000"/>
                        <a:ext cx="2828925" cy="268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1489" name="Text Box 33"/>
          <p:cNvSpPr txBox="1">
            <a:spLocks noChangeArrowheads="1"/>
          </p:cNvSpPr>
          <p:nvPr/>
        </p:nvSpPr>
        <p:spPr bwMode="auto">
          <a:xfrm>
            <a:off x="762000" y="4821238"/>
            <a:ext cx="2130425" cy="276225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shell model with H.O. potential</a:t>
            </a:r>
          </a:p>
        </p:txBody>
      </p:sp>
      <p:sp>
        <p:nvSpPr>
          <p:cNvPr id="531490" name="Text Box 34"/>
          <p:cNvSpPr txBox="1">
            <a:spLocks noChangeArrowheads="1"/>
          </p:cNvSpPr>
          <p:nvPr/>
        </p:nvSpPr>
        <p:spPr bwMode="auto">
          <a:xfrm>
            <a:off x="3692525" y="4819650"/>
            <a:ext cx="431800" cy="284163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altLang="de-DE" sz="1200" b="0" i="0" u="none" strike="noStrike" kern="1200" cap="none" spc="0" normalizeH="0" baseline="-2500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def</a:t>
            </a:r>
          </a:p>
        </p:txBody>
      </p:sp>
      <p:sp>
        <p:nvSpPr>
          <p:cNvPr id="25614" name="Text Box 35"/>
          <p:cNvSpPr txBox="1">
            <a:spLocks noChangeArrowheads="1"/>
          </p:cNvSpPr>
          <p:nvPr/>
        </p:nvSpPr>
        <p:spPr bwMode="auto">
          <a:xfrm>
            <a:off x="5867400" y="3581400"/>
            <a:ext cx="3286125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de-DE" sz="14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separation of  laboratory system 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de-DE" sz="14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body-fixed (intrinsic) system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K = projection of the single-particle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angular momentum onto the symmetry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axis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1" i="1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de-DE" sz="14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Rotation perpendicular to the symmetry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r>
              <a:rPr kumimoji="0" lang="en-US" altLang="de-DE" sz="14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axis does not change the K-quantum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r>
              <a:rPr kumimoji="0" lang="en-US" altLang="de-DE" sz="14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number</a:t>
            </a:r>
          </a:p>
        </p:txBody>
      </p:sp>
      <p:pic>
        <p:nvPicPr>
          <p:cNvPr id="25615" name="Picture 3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0"/>
            <a:ext cx="557212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Grafik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056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444500" y="2764800"/>
                <a:ext cx="4369337" cy="37055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∙∆+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</m:e>
                        <m:sup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00" y="2764800"/>
                <a:ext cx="4369337" cy="370551"/>
              </a:xfrm>
              <a:prstGeom prst="rect">
                <a:avLst/>
              </a:prstGeom>
              <a:blipFill>
                <a:blip r:embed="rId13"/>
                <a:stretch>
                  <a:fillRect l="-418" b="-15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444500" y="4287600"/>
                <a:ext cx="5154809" cy="50013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1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de-DE" sz="11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de-DE" sz="11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1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de-DE" sz="11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1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de-DE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∙∆+</m:t>
                      </m:r>
                      <m:f>
                        <m:fPr>
                          <m:ctrlP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de-DE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de-DE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de-DE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de-DE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de-DE" sz="11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de-DE" sz="1100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de-DE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de-DE" sz="11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1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</m:e>
                        <m:sup>
                          <m: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de-DE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de-DE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de-DE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de-DE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11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1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de-DE" sz="11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4∙</m:t>
                              </m:r>
                              <m:r>
                                <a:rPr lang="de-DE" sz="11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rad>
                      <m:r>
                        <a:rPr lang="de-DE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sub>
                      </m:sSub>
                      <m:d>
                        <m:dPr>
                          <m:ctrlP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de-DE" sz="11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00" y="4287600"/>
                <a:ext cx="5154809" cy="500137"/>
              </a:xfrm>
              <a:prstGeom prst="rect">
                <a:avLst/>
              </a:prstGeom>
              <a:blipFill>
                <a:blip r:embed="rId14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83640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1484" grpId="0"/>
      <p:bldP spid="531485" grpId="0"/>
      <p:bldP spid="531489" grpId="0" animBg="1"/>
      <p:bldP spid="531490" grpId="0" animBg="1"/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Deformed shell model – Nilsson model</a:t>
            </a:r>
            <a:endParaRPr lang="en-US" altLang="de-DE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31467" name="Object 11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2062163"/>
          <a:ext cx="831850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4" name="Equation" r:id="rId3" imgW="838200" imgH="241300" progId="Equation.3">
                  <p:embed/>
                </p:oleObj>
              </mc:Choice>
              <mc:Fallback>
                <p:oleObj name="Equation" r:id="rId3" imgW="838200" imgH="241300" progId="Equation.3">
                  <p:embed/>
                  <p:pic>
                    <p:nvPicPr>
                      <p:cNvPr id="53146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62163"/>
                        <a:ext cx="831850" cy="23812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Text Box 10"/>
          <p:cNvSpPr txBox="1">
            <a:spLocks noChangeArrowheads="1"/>
          </p:cNvSpPr>
          <p:nvPr/>
        </p:nvSpPr>
        <p:spPr bwMode="auto">
          <a:xfrm>
            <a:off x="273050" y="823913"/>
            <a:ext cx="3179763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Nilsson-model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Tx/>
              <a:buFontTx/>
              <a:buChar char="•"/>
              <a:tabLst/>
              <a:defRPr/>
            </a:pPr>
            <a:r>
              <a:rPr kumimoji="0" lang="en-US" altLang="de-DE" sz="1600" b="0" i="1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deformed oscillator potential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Tx/>
              <a:buFontTx/>
              <a:buChar char="•"/>
              <a:tabLst/>
              <a:defRPr/>
            </a:pPr>
            <a:r>
              <a:rPr kumimoji="0" lang="en-US" altLang="de-DE" sz="1600" b="0" i="1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axially symmetry around the z-axis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Tx/>
              <a:buFontTx/>
              <a:buNone/>
              <a:tabLst/>
              <a:defRPr/>
            </a:pPr>
            <a:r>
              <a:rPr kumimoji="0" lang="en-US" altLang="de-DE" sz="14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→ nuclei can rotate</a:t>
            </a:r>
            <a:endParaRPr kumimoji="0" lang="en-US" altLang="de-DE" sz="1400" b="0" i="1" u="none" strike="noStrike" kern="1200" cap="none" spc="0" normalizeH="0" baseline="0" noProof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31471" name="Object 15"/>
          <p:cNvGraphicFramePr>
            <a:graphicFrameLocks noChangeAspect="1"/>
          </p:cNvGraphicFramePr>
          <p:nvPr/>
        </p:nvGraphicFramePr>
        <p:xfrm>
          <a:off x="1744663" y="2062163"/>
          <a:ext cx="1014412" cy="255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5" name="Equation" r:id="rId5" imgW="1002865" imgH="253890" progId="Equation.3">
                  <p:embed/>
                </p:oleObj>
              </mc:Choice>
              <mc:Fallback>
                <p:oleObj name="Equation" r:id="rId5" imgW="1002865" imgH="253890" progId="Equation.3">
                  <p:embed/>
                  <p:pic>
                    <p:nvPicPr>
                      <p:cNvPr id="531471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4663" y="2062163"/>
                        <a:ext cx="1014412" cy="25558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1474" name="Object 18"/>
          <p:cNvGraphicFramePr>
            <a:graphicFrameLocks noChangeAspect="1"/>
          </p:cNvGraphicFramePr>
          <p:nvPr/>
        </p:nvGraphicFramePr>
        <p:xfrm>
          <a:off x="436563" y="2763838"/>
          <a:ext cx="360045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" name="Equation" r:id="rId7" imgW="3670300" imgH="419100" progId="Equation.3">
                  <p:embed/>
                </p:oleObj>
              </mc:Choice>
              <mc:Fallback>
                <p:oleObj name="Equation" r:id="rId7" imgW="3670300" imgH="419100" progId="Equation.3">
                  <p:embed/>
                  <p:pic>
                    <p:nvPicPr>
                      <p:cNvPr id="531474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563" y="2763838"/>
                        <a:ext cx="3600450" cy="4095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1477" name="Object 21"/>
          <p:cNvGraphicFramePr>
            <a:graphicFrameLocks noChangeAspect="1"/>
          </p:cNvGraphicFramePr>
          <p:nvPr/>
        </p:nvGraphicFramePr>
        <p:xfrm>
          <a:off x="430213" y="3678238"/>
          <a:ext cx="265430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" name="Equation" r:id="rId9" imgW="2705100" imgH="431800" progId="Equation.3">
                  <p:embed/>
                </p:oleObj>
              </mc:Choice>
              <mc:Fallback>
                <p:oleObj name="Equation" r:id="rId9" imgW="2705100" imgH="431800" progId="Equation.3">
                  <p:embed/>
                  <p:pic>
                    <p:nvPicPr>
                      <p:cNvPr id="531477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213" y="3678238"/>
                        <a:ext cx="2654300" cy="4222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1483" name="Object 27"/>
          <p:cNvGraphicFramePr>
            <a:graphicFrameLocks noChangeAspect="1"/>
          </p:cNvGraphicFramePr>
          <p:nvPr/>
        </p:nvGraphicFramePr>
        <p:xfrm>
          <a:off x="444500" y="4287838"/>
          <a:ext cx="4683125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8" name="Equation" r:id="rId11" imgW="4775200" imgH="444500" progId="Equation.3">
                  <p:embed/>
                </p:oleObj>
              </mc:Choice>
              <mc:Fallback>
                <p:oleObj name="Equation" r:id="rId11" imgW="4775200" imgH="444500" progId="Equation.3">
                  <p:embed/>
                  <p:pic>
                    <p:nvPicPr>
                      <p:cNvPr id="531483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0" y="4287838"/>
                        <a:ext cx="4683125" cy="43338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1484" name="Text Box 28"/>
          <p:cNvSpPr txBox="1">
            <a:spLocks noChangeArrowheads="1"/>
          </p:cNvSpPr>
          <p:nvPr/>
        </p:nvSpPr>
        <p:spPr bwMode="auto">
          <a:xfrm>
            <a:off x="273050" y="2382838"/>
            <a:ext cx="1073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Hamiltonian</a:t>
            </a:r>
          </a:p>
        </p:txBody>
      </p:sp>
      <p:sp>
        <p:nvSpPr>
          <p:cNvPr id="531485" name="Text Box 29"/>
          <p:cNvSpPr txBox="1">
            <a:spLocks noChangeArrowheads="1"/>
          </p:cNvSpPr>
          <p:nvPr/>
        </p:nvSpPr>
        <p:spPr bwMode="auto">
          <a:xfrm>
            <a:off x="273050" y="3297238"/>
            <a:ext cx="197961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deformation parameter </a:t>
            </a:r>
            <a:r>
              <a:rPr kumimoji="0" lang="el-GR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δ</a:t>
            </a:r>
          </a:p>
        </p:txBody>
      </p:sp>
      <p:sp>
        <p:nvSpPr>
          <p:cNvPr id="531489" name="Text Box 33"/>
          <p:cNvSpPr txBox="1">
            <a:spLocks noChangeArrowheads="1"/>
          </p:cNvSpPr>
          <p:nvPr/>
        </p:nvSpPr>
        <p:spPr bwMode="auto">
          <a:xfrm>
            <a:off x="762000" y="4821238"/>
            <a:ext cx="2130425" cy="276225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shell model with H.O. potential</a:t>
            </a:r>
          </a:p>
        </p:txBody>
      </p:sp>
      <p:sp>
        <p:nvSpPr>
          <p:cNvPr id="531490" name="Text Box 34"/>
          <p:cNvSpPr txBox="1">
            <a:spLocks noChangeArrowheads="1"/>
          </p:cNvSpPr>
          <p:nvPr/>
        </p:nvSpPr>
        <p:spPr bwMode="auto">
          <a:xfrm>
            <a:off x="3692525" y="4819650"/>
            <a:ext cx="431800" cy="284163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altLang="de-DE" sz="1200" b="0" i="0" u="none" strike="noStrike" kern="1200" cap="none" spc="0" normalizeH="0" baseline="-2500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def</a:t>
            </a:r>
          </a:p>
        </p:txBody>
      </p:sp>
      <p:pic>
        <p:nvPicPr>
          <p:cNvPr id="26637" name="Picture 3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0"/>
            <a:ext cx="557212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638" name="Object 3"/>
          <p:cNvGraphicFramePr>
            <a:graphicFrameLocks noChangeAspect="1"/>
          </p:cNvGraphicFramePr>
          <p:nvPr/>
        </p:nvGraphicFramePr>
        <p:xfrm>
          <a:off x="6032500" y="1462088"/>
          <a:ext cx="2647950" cy="458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9" name="Photo Editor Photo" r:id="rId14" imgW="2647619" imgH="4580952" progId="MSPhotoEd.3">
                  <p:embed/>
                </p:oleObj>
              </mc:Choice>
              <mc:Fallback>
                <p:oleObj name="Photo Editor Photo" r:id="rId14" imgW="2647619" imgH="4580952" progId="MSPhotoEd.3">
                  <p:embed/>
                  <p:pic>
                    <p:nvPicPr>
                      <p:cNvPr id="266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0" y="1462088"/>
                        <a:ext cx="2647950" cy="458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9" name="Text Box 26"/>
          <p:cNvSpPr txBox="1">
            <a:spLocks noChangeArrowheads="1"/>
          </p:cNvSpPr>
          <p:nvPr/>
        </p:nvSpPr>
        <p:spPr bwMode="auto">
          <a:xfrm>
            <a:off x="5580063" y="762000"/>
            <a:ext cx="36576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Orbital 1 is closer to the center of gravity than orbital 2.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The energy of orbital 1 is lowest.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(attention: negative sign in Hamiltonian)</a:t>
            </a:r>
          </a:p>
        </p:txBody>
      </p:sp>
      <p:pic>
        <p:nvPicPr>
          <p:cNvPr id="26640" name="Grafik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056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4509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1484" grpId="0"/>
      <p:bldP spid="531485" grpId="0"/>
      <p:bldP spid="531489" grpId="0" animBg="1"/>
      <p:bldP spid="531490" grpId="0" animBg="1"/>
    </p:bldLst>
  </p:timing>
</p:sld>
</file>

<file path=ppt/theme/theme1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5002</Words>
  <Application>Microsoft Office PowerPoint</Application>
  <PresentationFormat>Bildschirmpräsentation (4:3)</PresentationFormat>
  <Paragraphs>879</Paragraphs>
  <Slides>69</Slides>
  <Notes>16</Notes>
  <HiddenSlides>23</HiddenSlides>
  <MMClips>0</MMClips>
  <ScaleCrop>false</ScaleCrop>
  <HeadingPairs>
    <vt:vector size="8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4</vt:i4>
      </vt:variant>
      <vt:variant>
        <vt:lpstr>Folientitel</vt:lpstr>
      </vt:variant>
      <vt:variant>
        <vt:i4>69</vt:i4>
      </vt:variant>
    </vt:vector>
  </HeadingPairs>
  <TitlesOfParts>
    <vt:vector size="87" baseType="lpstr">
      <vt:lpstr>ＭＳ ゴシック</vt:lpstr>
      <vt:lpstr>ＭＳ Ｐゴシック</vt:lpstr>
      <vt:lpstr>Arial</vt:lpstr>
      <vt:lpstr>Arial Black</vt:lpstr>
      <vt:lpstr>Arial Unicode MS</vt:lpstr>
      <vt:lpstr>Calibri</vt:lpstr>
      <vt:lpstr>Cambria Math</vt:lpstr>
      <vt:lpstr>Comic Sans MS</vt:lpstr>
      <vt:lpstr>MT Extra</vt:lpstr>
      <vt:lpstr>Palatino</vt:lpstr>
      <vt:lpstr>Symbol</vt:lpstr>
      <vt:lpstr>Times New Roman</vt:lpstr>
      <vt:lpstr>Wingdings</vt:lpstr>
      <vt:lpstr>1_Larissa</vt:lpstr>
      <vt:lpstr>Equation</vt:lpstr>
      <vt:lpstr>Photo Editor Photo</vt:lpstr>
      <vt:lpstr>Drawing</vt:lpstr>
      <vt:lpstr>Image bitmap</vt:lpstr>
      <vt:lpstr>Outline: Nuclear shell structure exotic nuclei</vt:lpstr>
      <vt:lpstr>New challenges in nuclear structure new magic numbers</vt:lpstr>
      <vt:lpstr>New challenges in nuclear structure new magic numbers</vt:lpstr>
      <vt:lpstr>Chart of the nuclei mirror nuclei and the nuclear shell model</vt:lpstr>
      <vt:lpstr>Shell structure far away from stability</vt:lpstr>
      <vt:lpstr>Spectroscopy of transfermium nuclei (Z=100-103) super–heavy elements</vt:lpstr>
      <vt:lpstr>Nucleare shell structure Where is the next shell closure ?</vt:lpstr>
      <vt:lpstr>Deformed shell model – Nilsson model</vt:lpstr>
      <vt:lpstr>Deformed shell model – Nilsson model</vt:lpstr>
      <vt:lpstr>Deformed shell model – Nilsson model</vt:lpstr>
      <vt:lpstr>Deformed shell model</vt:lpstr>
      <vt:lpstr>Single particle orbitals</vt:lpstr>
      <vt:lpstr>Stability of heavy elements – Nilsson energy levels</vt:lpstr>
      <vt:lpstr>Level scheme of 253No (151 neutrons)</vt:lpstr>
      <vt:lpstr>Stability of heavy elements</vt:lpstr>
      <vt:lpstr>Woods-Saxon levels</vt:lpstr>
      <vt:lpstr>Level schemes in neutron-rich Pb isotopes</vt:lpstr>
      <vt:lpstr>The magic numbers near stable nuclei</vt:lpstr>
      <vt:lpstr>Nuclear shell structure experimental hints for magic numbers</vt:lpstr>
      <vt:lpstr>Extreme single-particle shell model</vt:lpstr>
      <vt:lpstr>Single-particle energies</vt:lpstr>
      <vt:lpstr>Classic example of anomaly</vt:lpstr>
      <vt:lpstr>Nilsson-Model (quadrupole interaction)</vt:lpstr>
      <vt:lpstr>Formation of halos and the s-orbital</vt:lpstr>
      <vt:lpstr>Halo nuclei</vt:lpstr>
      <vt:lpstr>Halo nuclei</vt:lpstr>
      <vt:lpstr>Change of the magic number near N=8: 12Be</vt:lpstr>
      <vt:lpstr>Simplified picture of monopole effects of the tensor force nucleon-nucleon residual interaction</vt:lpstr>
      <vt:lpstr>The deuteron</vt:lpstr>
      <vt:lpstr>Deuteron</vt:lpstr>
      <vt:lpstr>Deuteron: magnetic moment</vt:lpstr>
      <vt:lpstr>Erinnerung: Schalenmodell</vt:lpstr>
      <vt:lpstr>Deuteron: quadrupole moment</vt:lpstr>
      <vt:lpstr>Nucleon-nucleon potential</vt:lpstr>
      <vt:lpstr>Effective single-particle energy effective single-particle energy ESPE</vt:lpstr>
      <vt:lpstr>Simplified picture of monopole effects of the tensor force nucleon-nucleon residual interaction</vt:lpstr>
      <vt:lpstr>Simplified picture of monopole effects of the tensor force nucleon-nucleon residual interaction</vt:lpstr>
      <vt:lpstr>Simplified picture of monopole effects of the tensor force nucleon-nucleon residual interaction</vt:lpstr>
      <vt:lpstr>Monopole interaction of the tensor force nucleon-nucleon residual interaction</vt:lpstr>
      <vt:lpstr>Monopole interaction of the tensor force nucleon-nucleon residual interaction</vt:lpstr>
      <vt:lpstr>The effect of the tensor force on the ℓs-coupling</vt:lpstr>
      <vt:lpstr>The effect of the tensor force on the ℓs-coupling</vt:lpstr>
      <vt:lpstr>PowerPoint-Präsentation</vt:lpstr>
      <vt:lpstr>Application to other shells</vt:lpstr>
      <vt:lpstr>Nuclear shell model Experimental evidence of the magic number</vt:lpstr>
      <vt:lpstr>Nuclear shell model Experimental evidence of the magic numbers</vt:lpstr>
      <vt:lpstr>Monopole-interaction of the tensor force Experimental evidence of the magic number</vt:lpstr>
      <vt:lpstr>Monopole-interaction of the tensor force Experimental evidence of the magic number</vt:lpstr>
      <vt:lpstr>Monopole-interaction of the tensor force Experimental evidence of the magic number</vt:lpstr>
      <vt:lpstr>Monopole-interaction of the tensor force Experimental evidence of the magic number</vt:lpstr>
      <vt:lpstr>Monopole-interaction of the tensor force Experimental evidence of the magic number</vt:lpstr>
      <vt:lpstr>Monopole-interaction of the tensor force Experimental evidence of the magic number</vt:lpstr>
      <vt:lpstr>Monopole-interaction of the tensor force Experimental evidence of the magic number</vt:lpstr>
      <vt:lpstr>Monopole-interaction of the tensor force Experimental evidence of the magic number</vt:lpstr>
      <vt:lpstr>Nuclear shell structure Experimental evidence of the magic number</vt:lpstr>
      <vt:lpstr>Nuclear shell structure Experimental evidence of the magic number</vt:lpstr>
      <vt:lpstr>Nuclear shell structure Experimental evidence of the magic number</vt:lpstr>
      <vt:lpstr>Nuclear shell structure Large similarity between three numbers of the HO-shell model</vt:lpstr>
      <vt:lpstr>Nuclear shell structure development of the HO-shell closure</vt:lpstr>
      <vt:lpstr>Nuclear shell structure</vt:lpstr>
      <vt:lpstr>Signatures near closed shells</vt:lpstr>
      <vt:lpstr>PowerPoint-Präsentation</vt:lpstr>
      <vt:lpstr>Isoscalar neutron-proton pairing in 92Pd</vt:lpstr>
      <vt:lpstr>New magic numbers</vt:lpstr>
      <vt:lpstr>Future: Nuclear- and Astrophysics</vt:lpstr>
      <vt:lpstr>Shell model and element abundance</vt:lpstr>
      <vt:lpstr>Shell model and element abundance</vt:lpstr>
      <vt:lpstr>PowerPoint-Präsentation</vt:lpstr>
      <vt:lpstr>Rare Isotope Beam Capabilities Worldwide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challenges in nuclear structure new magic numbers</dc:title>
  <dc:creator>Wollersheim, Hans-Juergen Dr.</dc:creator>
  <cp:lastModifiedBy>Wollersheim, Hans-Juergen Dr.</cp:lastModifiedBy>
  <cp:revision>46</cp:revision>
  <dcterms:created xsi:type="dcterms:W3CDTF">2020-09-10T20:50:21Z</dcterms:created>
  <dcterms:modified xsi:type="dcterms:W3CDTF">2022-05-14T13:07:39Z</dcterms:modified>
</cp:coreProperties>
</file>