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9"/>
  </p:notesMasterIdLst>
  <p:sldIdLst>
    <p:sldId id="272" r:id="rId2"/>
    <p:sldId id="293" r:id="rId3"/>
    <p:sldId id="325" r:id="rId4"/>
    <p:sldId id="330" r:id="rId5"/>
    <p:sldId id="273" r:id="rId6"/>
    <p:sldId id="307" r:id="rId7"/>
    <p:sldId id="308" r:id="rId8"/>
    <p:sldId id="292" r:id="rId9"/>
    <p:sldId id="324" r:id="rId10"/>
    <p:sldId id="329" r:id="rId11"/>
    <p:sldId id="309" r:id="rId12"/>
    <p:sldId id="310" r:id="rId13"/>
    <p:sldId id="311" r:id="rId14"/>
    <p:sldId id="331" r:id="rId15"/>
    <p:sldId id="298" r:id="rId16"/>
    <p:sldId id="294" r:id="rId17"/>
    <p:sldId id="295" r:id="rId18"/>
    <p:sldId id="296" r:id="rId19"/>
    <p:sldId id="299" r:id="rId20"/>
    <p:sldId id="316" r:id="rId21"/>
    <p:sldId id="317" r:id="rId22"/>
    <p:sldId id="305" r:id="rId23"/>
    <p:sldId id="301" r:id="rId24"/>
    <p:sldId id="302" r:id="rId25"/>
    <p:sldId id="303" r:id="rId26"/>
    <p:sldId id="297" r:id="rId27"/>
    <p:sldId id="274" r:id="rId28"/>
    <p:sldId id="318" r:id="rId29"/>
    <p:sldId id="312" r:id="rId30"/>
    <p:sldId id="313" r:id="rId31"/>
    <p:sldId id="314" r:id="rId32"/>
    <p:sldId id="315" r:id="rId33"/>
    <p:sldId id="319" r:id="rId34"/>
    <p:sldId id="320" r:id="rId35"/>
    <p:sldId id="321" r:id="rId36"/>
    <p:sldId id="322" r:id="rId37"/>
    <p:sldId id="326" r:id="rId38"/>
    <p:sldId id="327" r:id="rId39"/>
    <p:sldId id="328" r:id="rId40"/>
    <p:sldId id="323" r:id="rId41"/>
    <p:sldId id="30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283" r:id="rId51"/>
    <p:sldId id="284" r:id="rId52"/>
    <p:sldId id="285" r:id="rId53"/>
    <p:sldId id="286" r:id="rId54"/>
    <p:sldId id="287" r:id="rId55"/>
    <p:sldId id="288" r:id="rId56"/>
    <p:sldId id="289" r:id="rId57"/>
    <p:sldId id="290" r:id="rId5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CC"/>
    <a:srgbClr val="FF0000"/>
    <a:srgbClr val="99CCFF"/>
    <a:srgbClr val="6699FF"/>
    <a:srgbClr val="00CC00"/>
    <a:srgbClr val="FFCC00"/>
    <a:srgbClr val="006600"/>
    <a:srgbClr val="B2B2B2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76" autoAdjust="0"/>
  </p:normalViewPr>
  <p:slideViewPr>
    <p:cSldViewPr>
      <p:cViewPr varScale="1">
        <p:scale>
          <a:sx n="69" d="100"/>
          <a:sy n="69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4" Type="http://schemas.openxmlformats.org/officeDocument/2006/relationships/image" Target="../media/image8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36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466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22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26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62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384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64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8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49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320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05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12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- 2022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2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33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32.jp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5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5.emf"/><Relationship Id="rId4" Type="http://schemas.openxmlformats.org/officeDocument/2006/relationships/oleObject" Target="../embeddings/oleObject2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81.wmf"/><Relationship Id="rId4" Type="http://schemas.openxmlformats.org/officeDocument/2006/relationships/image" Target="../media/image78.wmf"/><Relationship Id="rId9" Type="http://schemas.openxmlformats.org/officeDocument/2006/relationships/oleObject" Target="../embeddings/oleObject6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90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Experimental Nuclear Astrophysics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972085" y="5301208"/>
            <a:ext cx="29097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 fragmentation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Isotope separation on line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Waiting point nuclei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reactions, masses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radii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3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mechanisms and cross sections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35" y="836712"/>
            <a:ext cx="7788729" cy="560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3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of exotic nuclei at relativistic energies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00000"/>
            <a:ext cx="829627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8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of exotic nuclei at relativistic energies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07200"/>
            <a:ext cx="836295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5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eactions with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elativistic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adioactive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eams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4705"/>
            <a:ext cx="9153525" cy="518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2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Pygmy resonances and the neutron skin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4" y="719997"/>
            <a:ext cx="2833688" cy="4822031"/>
          </a:xfrm>
          <a:prstGeom prst="rect">
            <a:avLst/>
          </a:prstGeom>
        </p:spPr>
      </p:pic>
      <p:pic>
        <p:nvPicPr>
          <p:cNvPr id="25" name="Picture 7" descr="povnuc_p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00" y="720017"/>
            <a:ext cx="35718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60000" y="6264000"/>
            <a:ext cx="4772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Adrich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PRL 95 (2005) 132501 &amp;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A.Klimkiewicz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PRC 2008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60000" y="5580000"/>
            <a:ext cx="3365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LAND-GSI: 10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/s 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beam (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R3B-FAIR:   10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beam (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3"/>
          <p:cNvGrpSpPr>
            <a:grpSpLocks/>
          </p:cNvGrpSpPr>
          <p:nvPr/>
        </p:nvGrpSpPr>
        <p:grpSpPr bwMode="auto">
          <a:xfrm>
            <a:off x="5252414" y="4005064"/>
            <a:ext cx="1676400" cy="1681163"/>
            <a:chOff x="1296" y="1776"/>
            <a:chExt cx="1056" cy="1059"/>
          </a:xfrm>
        </p:grpSpPr>
        <p:sp>
          <p:nvSpPr>
            <p:cNvPr id="55" name="Oval 4"/>
            <p:cNvSpPr>
              <a:spLocks noChangeArrowheads="1"/>
            </p:cNvSpPr>
            <p:nvPr/>
          </p:nvSpPr>
          <p:spPr bwMode="auto">
            <a:xfrm>
              <a:off x="1296" y="1776"/>
              <a:ext cx="1056" cy="1056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C0C0C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56" name="Arc 5"/>
            <p:cNvSpPr>
              <a:spLocks/>
            </p:cNvSpPr>
            <p:nvPr/>
          </p:nvSpPr>
          <p:spPr bwMode="auto">
            <a:xfrm>
              <a:off x="1809" y="1824"/>
              <a:ext cx="447" cy="1010"/>
            </a:xfrm>
            <a:custGeom>
              <a:avLst/>
              <a:gdLst>
                <a:gd name="G0" fmla="+- 756 0 0"/>
                <a:gd name="G1" fmla="+- 21600 0 0"/>
                <a:gd name="G2" fmla="+- 21600 0 0"/>
                <a:gd name="T0" fmla="*/ 756 w 22356"/>
                <a:gd name="T1" fmla="*/ 0 h 43200"/>
                <a:gd name="T2" fmla="*/ 0 w 22356"/>
                <a:gd name="T3" fmla="*/ 43187 h 43200"/>
                <a:gd name="T4" fmla="*/ 756 w 22356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56" h="43200" fill="none" extrusionOk="0">
                  <a:moveTo>
                    <a:pt x="756" y="0"/>
                  </a:moveTo>
                  <a:cubicBezTo>
                    <a:pt x="12685" y="0"/>
                    <a:pt x="22356" y="9670"/>
                    <a:pt x="22356" y="21600"/>
                  </a:cubicBezTo>
                  <a:cubicBezTo>
                    <a:pt x="22356" y="33529"/>
                    <a:pt x="12685" y="43200"/>
                    <a:pt x="756" y="43200"/>
                  </a:cubicBezTo>
                  <a:cubicBezTo>
                    <a:pt x="503" y="43199"/>
                    <a:pt x="251" y="43195"/>
                    <a:pt x="0" y="43186"/>
                  </a:cubicBezTo>
                </a:path>
                <a:path w="22356" h="43200" stroke="0" extrusionOk="0">
                  <a:moveTo>
                    <a:pt x="756" y="0"/>
                  </a:moveTo>
                  <a:cubicBezTo>
                    <a:pt x="12685" y="0"/>
                    <a:pt x="22356" y="9670"/>
                    <a:pt x="22356" y="21600"/>
                  </a:cubicBezTo>
                  <a:cubicBezTo>
                    <a:pt x="22356" y="33529"/>
                    <a:pt x="12685" y="43200"/>
                    <a:pt x="756" y="43200"/>
                  </a:cubicBezTo>
                  <a:cubicBezTo>
                    <a:pt x="503" y="43199"/>
                    <a:pt x="251" y="43195"/>
                    <a:pt x="0" y="43186"/>
                  </a:cubicBezTo>
                  <a:lnTo>
                    <a:pt x="756" y="21600"/>
                  </a:lnTo>
                  <a:close/>
                </a:path>
              </a:pathLst>
            </a:cu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C0C0C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Arc 6"/>
            <p:cNvSpPr>
              <a:spLocks/>
            </p:cNvSpPr>
            <p:nvPr/>
          </p:nvSpPr>
          <p:spPr bwMode="auto">
            <a:xfrm flipH="1">
              <a:off x="1488" y="1824"/>
              <a:ext cx="336" cy="101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3199"/>
                <a:gd name="T2" fmla="*/ 193 w 21600"/>
                <a:gd name="T3" fmla="*/ 43199 h 43199"/>
                <a:gd name="T4" fmla="*/ 0 w 21600"/>
                <a:gd name="T5" fmla="*/ 21600 h 43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99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54"/>
                    <a:pt x="12046" y="43093"/>
                    <a:pt x="193" y="43199"/>
                  </a:cubicBezTo>
                </a:path>
                <a:path w="21600" h="43199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54"/>
                    <a:pt x="12046" y="43093"/>
                    <a:pt x="193" y="43199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C0C0C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58" name="Arc 7"/>
            <p:cNvSpPr>
              <a:spLocks/>
            </p:cNvSpPr>
            <p:nvPr/>
          </p:nvSpPr>
          <p:spPr bwMode="auto">
            <a:xfrm flipH="1">
              <a:off x="1632" y="1968"/>
              <a:ext cx="192" cy="72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3200"/>
                <a:gd name="T2" fmla="*/ 0 w 21600"/>
                <a:gd name="T3" fmla="*/ 43200 h 43200"/>
                <a:gd name="T4" fmla="*/ 0 w 216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2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199"/>
                  </a:cubicBezTo>
                </a:path>
                <a:path w="21600" h="432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199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C0C0C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Arc 8"/>
            <p:cNvSpPr>
              <a:spLocks/>
            </p:cNvSpPr>
            <p:nvPr/>
          </p:nvSpPr>
          <p:spPr bwMode="auto">
            <a:xfrm>
              <a:off x="1818" y="1969"/>
              <a:ext cx="294" cy="722"/>
            </a:xfrm>
            <a:custGeom>
              <a:avLst/>
              <a:gdLst>
                <a:gd name="G0" fmla="+- 450 0 0"/>
                <a:gd name="G1" fmla="+- 21600 0 0"/>
                <a:gd name="G2" fmla="+- 21600 0 0"/>
                <a:gd name="T0" fmla="*/ 450 w 22050"/>
                <a:gd name="T1" fmla="*/ 0 h 43200"/>
                <a:gd name="T2" fmla="*/ 0 w 22050"/>
                <a:gd name="T3" fmla="*/ 43195 h 43200"/>
                <a:gd name="T4" fmla="*/ 450 w 2205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050" h="43200" fill="none" extrusionOk="0">
                  <a:moveTo>
                    <a:pt x="450" y="0"/>
                  </a:moveTo>
                  <a:cubicBezTo>
                    <a:pt x="12379" y="0"/>
                    <a:pt x="22050" y="9670"/>
                    <a:pt x="22050" y="21600"/>
                  </a:cubicBezTo>
                  <a:cubicBezTo>
                    <a:pt x="22050" y="33529"/>
                    <a:pt x="12379" y="43200"/>
                    <a:pt x="450" y="43200"/>
                  </a:cubicBezTo>
                  <a:cubicBezTo>
                    <a:pt x="299" y="43199"/>
                    <a:pt x="149" y="43198"/>
                    <a:pt x="-1" y="43195"/>
                  </a:cubicBezTo>
                </a:path>
                <a:path w="22050" h="43200" stroke="0" extrusionOk="0">
                  <a:moveTo>
                    <a:pt x="450" y="0"/>
                  </a:moveTo>
                  <a:cubicBezTo>
                    <a:pt x="12379" y="0"/>
                    <a:pt x="22050" y="9670"/>
                    <a:pt x="22050" y="21600"/>
                  </a:cubicBezTo>
                  <a:cubicBezTo>
                    <a:pt x="22050" y="33529"/>
                    <a:pt x="12379" y="43200"/>
                    <a:pt x="450" y="43200"/>
                  </a:cubicBezTo>
                  <a:cubicBezTo>
                    <a:pt x="299" y="43199"/>
                    <a:pt x="149" y="43198"/>
                    <a:pt x="-1" y="43195"/>
                  </a:cubicBezTo>
                  <a:lnTo>
                    <a:pt x="450" y="2160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C0C0C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Oval 9"/>
            <p:cNvSpPr>
              <a:spLocks noChangeArrowheads="1"/>
            </p:cNvSpPr>
            <p:nvPr/>
          </p:nvSpPr>
          <p:spPr bwMode="auto">
            <a:xfrm>
              <a:off x="1872" y="2112"/>
              <a:ext cx="48" cy="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C0C0C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1" name="Group 10"/>
          <p:cNvGrpSpPr>
            <a:grpSpLocks/>
          </p:cNvGrpSpPr>
          <p:nvPr/>
        </p:nvGrpSpPr>
        <p:grpSpPr bwMode="auto">
          <a:xfrm>
            <a:off x="6357314" y="4856536"/>
            <a:ext cx="495300" cy="381000"/>
            <a:chOff x="1992" y="2352"/>
            <a:chExt cx="312" cy="240"/>
          </a:xfrm>
        </p:grpSpPr>
        <p:sp>
          <p:nvSpPr>
            <p:cNvPr id="62" name="Line 11"/>
            <p:cNvSpPr>
              <a:spLocks noChangeShapeType="1"/>
            </p:cNvSpPr>
            <p:nvPr/>
          </p:nvSpPr>
          <p:spPr bwMode="auto">
            <a:xfrm>
              <a:off x="2208" y="2544"/>
              <a:ext cx="96" cy="48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C0C0C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63" name="Line 12"/>
            <p:cNvSpPr>
              <a:spLocks noChangeShapeType="1"/>
            </p:cNvSpPr>
            <p:nvPr/>
          </p:nvSpPr>
          <p:spPr bwMode="auto">
            <a:xfrm>
              <a:off x="1992" y="2448"/>
              <a:ext cx="96" cy="48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C0C0C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64" name="Text Box 13"/>
            <p:cNvSpPr txBox="1">
              <a:spLocks noChangeArrowheads="1"/>
            </p:cNvSpPr>
            <p:nvPr/>
          </p:nvSpPr>
          <p:spPr bwMode="auto">
            <a:xfrm>
              <a:off x="2112" y="2352"/>
              <a:ext cx="1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C0C0C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406400">
                <a:tabLst>
                  <a:tab pos="652463" algn="l"/>
                  <a:tab pos="1308100" algn="l"/>
                  <a:tab pos="1960563" algn="l"/>
                  <a:tab pos="2614613" algn="l"/>
                  <a:tab pos="3268663" algn="l"/>
                  <a:tab pos="3922713" algn="l"/>
                  <a:tab pos="4575175" algn="l"/>
                  <a:tab pos="5230813" algn="l"/>
                  <a:tab pos="5883275" algn="l"/>
                  <a:tab pos="6537325" algn="l"/>
                  <a:tab pos="7191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406400">
                <a:tabLst>
                  <a:tab pos="652463" algn="l"/>
                  <a:tab pos="1308100" algn="l"/>
                  <a:tab pos="1960563" algn="l"/>
                  <a:tab pos="2614613" algn="l"/>
                  <a:tab pos="3268663" algn="l"/>
                  <a:tab pos="3922713" algn="l"/>
                  <a:tab pos="4575175" algn="l"/>
                  <a:tab pos="5230813" algn="l"/>
                  <a:tab pos="5883275" algn="l"/>
                  <a:tab pos="6537325" algn="l"/>
                  <a:tab pos="7191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406400">
                <a:tabLst>
                  <a:tab pos="652463" algn="l"/>
                  <a:tab pos="1308100" algn="l"/>
                  <a:tab pos="1960563" algn="l"/>
                  <a:tab pos="2614613" algn="l"/>
                  <a:tab pos="3268663" algn="l"/>
                  <a:tab pos="3922713" algn="l"/>
                  <a:tab pos="4575175" algn="l"/>
                  <a:tab pos="5230813" algn="l"/>
                  <a:tab pos="5883275" algn="l"/>
                  <a:tab pos="6537325" algn="l"/>
                  <a:tab pos="7191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406400">
                <a:tabLst>
                  <a:tab pos="652463" algn="l"/>
                  <a:tab pos="1308100" algn="l"/>
                  <a:tab pos="1960563" algn="l"/>
                  <a:tab pos="2614613" algn="l"/>
                  <a:tab pos="3268663" algn="l"/>
                  <a:tab pos="3922713" algn="l"/>
                  <a:tab pos="4575175" algn="l"/>
                  <a:tab pos="5230813" algn="l"/>
                  <a:tab pos="5883275" algn="l"/>
                  <a:tab pos="6537325" algn="l"/>
                  <a:tab pos="7191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406400">
                <a:tabLst>
                  <a:tab pos="652463" algn="l"/>
                  <a:tab pos="1308100" algn="l"/>
                  <a:tab pos="1960563" algn="l"/>
                  <a:tab pos="2614613" algn="l"/>
                  <a:tab pos="3268663" algn="l"/>
                  <a:tab pos="3922713" algn="l"/>
                  <a:tab pos="4575175" algn="l"/>
                  <a:tab pos="5230813" algn="l"/>
                  <a:tab pos="5883275" algn="l"/>
                  <a:tab pos="6537325" algn="l"/>
                  <a:tab pos="7191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defTabSz="406400" fontAlgn="base">
                <a:spcBef>
                  <a:spcPct val="0"/>
                </a:spcBef>
                <a:spcAft>
                  <a:spcPct val="0"/>
                </a:spcAft>
                <a:tabLst>
                  <a:tab pos="652463" algn="l"/>
                  <a:tab pos="1308100" algn="l"/>
                  <a:tab pos="1960563" algn="l"/>
                  <a:tab pos="2614613" algn="l"/>
                  <a:tab pos="3268663" algn="l"/>
                  <a:tab pos="3922713" algn="l"/>
                  <a:tab pos="4575175" algn="l"/>
                  <a:tab pos="5230813" algn="l"/>
                  <a:tab pos="5883275" algn="l"/>
                  <a:tab pos="6537325" algn="l"/>
                  <a:tab pos="7191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defTabSz="406400" fontAlgn="base">
                <a:spcBef>
                  <a:spcPct val="0"/>
                </a:spcBef>
                <a:spcAft>
                  <a:spcPct val="0"/>
                </a:spcAft>
                <a:tabLst>
                  <a:tab pos="652463" algn="l"/>
                  <a:tab pos="1308100" algn="l"/>
                  <a:tab pos="1960563" algn="l"/>
                  <a:tab pos="2614613" algn="l"/>
                  <a:tab pos="3268663" algn="l"/>
                  <a:tab pos="3922713" algn="l"/>
                  <a:tab pos="4575175" algn="l"/>
                  <a:tab pos="5230813" algn="l"/>
                  <a:tab pos="5883275" algn="l"/>
                  <a:tab pos="6537325" algn="l"/>
                  <a:tab pos="7191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defTabSz="406400" fontAlgn="base">
                <a:spcBef>
                  <a:spcPct val="0"/>
                </a:spcBef>
                <a:spcAft>
                  <a:spcPct val="0"/>
                </a:spcAft>
                <a:tabLst>
                  <a:tab pos="652463" algn="l"/>
                  <a:tab pos="1308100" algn="l"/>
                  <a:tab pos="1960563" algn="l"/>
                  <a:tab pos="2614613" algn="l"/>
                  <a:tab pos="3268663" algn="l"/>
                  <a:tab pos="3922713" algn="l"/>
                  <a:tab pos="4575175" algn="l"/>
                  <a:tab pos="5230813" algn="l"/>
                  <a:tab pos="5883275" algn="l"/>
                  <a:tab pos="6537325" algn="l"/>
                  <a:tab pos="7191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defTabSz="406400" fontAlgn="base">
                <a:spcBef>
                  <a:spcPct val="0"/>
                </a:spcBef>
                <a:spcAft>
                  <a:spcPct val="0"/>
                </a:spcAft>
                <a:tabLst>
                  <a:tab pos="652463" algn="l"/>
                  <a:tab pos="1308100" algn="l"/>
                  <a:tab pos="1960563" algn="l"/>
                  <a:tab pos="2614613" algn="l"/>
                  <a:tab pos="3268663" algn="l"/>
                  <a:tab pos="3922713" algn="l"/>
                  <a:tab pos="4575175" algn="l"/>
                  <a:tab pos="5230813" algn="l"/>
                  <a:tab pos="5883275" algn="l"/>
                  <a:tab pos="6537325" algn="l"/>
                  <a:tab pos="7191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>
                  <a:srgbClr val="000000"/>
                </a:buClr>
                <a:buSzPct val="80000"/>
              </a:pPr>
              <a:r>
                <a:rPr lang="el-GR" altLang="de-DE">
                  <a:solidFill>
                    <a:srgbClr val="FF6600"/>
                  </a:solidFill>
                  <a:cs typeface="Arial" panose="020B0604020202020204" pitchFamily="34" charset="0"/>
                </a:rPr>
                <a:t>δ</a:t>
              </a:r>
              <a:r>
                <a:rPr lang="en-US" altLang="de-DE">
                  <a:solidFill>
                    <a:srgbClr val="FF6600"/>
                  </a:solidFill>
                  <a:cs typeface="Arial" panose="020B0604020202020204" pitchFamily="34" charset="0"/>
                </a:rPr>
                <a:t>r</a:t>
              </a:r>
            </a:p>
          </p:txBody>
        </p:sp>
      </p:grpSp>
      <p:sp>
        <p:nvSpPr>
          <p:cNvPr id="65" name="Rectangle 17"/>
          <p:cNvSpPr>
            <a:spLocks noChangeArrowheads="1"/>
          </p:cNvSpPr>
          <p:nvPr/>
        </p:nvSpPr>
        <p:spPr bwMode="auto">
          <a:xfrm>
            <a:off x="6516216" y="4797152"/>
            <a:ext cx="574675" cy="28892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de-DE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de-D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de-DE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altLang="de-DE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Box 18"/>
          <p:cNvSpPr txBox="1">
            <a:spLocks noChangeArrowheads="1"/>
          </p:cNvSpPr>
          <p:nvPr/>
        </p:nvSpPr>
        <p:spPr bwMode="auto">
          <a:xfrm>
            <a:off x="3243862" y="2870691"/>
            <a:ext cx="2141958" cy="11079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de-DE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de-DE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de-DE" b="1" baseline="-25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de-DE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de-DE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de-DE" sz="160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Sn:  </a:t>
            </a:r>
            <a:r>
              <a:rPr lang="en-US" alt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0.23 </a:t>
            </a: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 0.04 </a:t>
            </a:r>
            <a:r>
              <a:rPr lang="en-US" altLang="de-DE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altLang="de-DE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de-DE" sz="160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Sn:  </a:t>
            </a:r>
            <a:r>
              <a:rPr lang="en-US" alt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0.24 </a:t>
            </a: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 0.04 </a:t>
            </a:r>
            <a:r>
              <a:rPr lang="en-US" altLang="de-DE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altLang="de-DE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342" y="4005064"/>
            <a:ext cx="1732146" cy="1681200"/>
          </a:xfrm>
          <a:prstGeom prst="rect">
            <a:avLst/>
          </a:prstGeom>
        </p:spPr>
      </p:pic>
      <p:sp>
        <p:nvSpPr>
          <p:cNvPr id="7" name="Nach oben gekrümmter Pfeil 6"/>
          <p:cNvSpPr/>
          <p:nvPr/>
        </p:nvSpPr>
        <p:spPr>
          <a:xfrm>
            <a:off x="6081089" y="5798792"/>
            <a:ext cx="2017326" cy="582536"/>
          </a:xfrm>
          <a:prstGeom prst="curvedUp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732240" y="5775647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457855" y="3523204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star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3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934" y="554400"/>
            <a:ext cx="5261066" cy="3857625"/>
          </a:xfrm>
          <a:prstGeom prst="rect">
            <a:avLst/>
          </a:prstGeom>
        </p:spPr>
      </p:pic>
      <p:pic>
        <p:nvPicPr>
          <p:cNvPr id="6" name="Picture 12" descr="shell-mod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9250" y="2577604"/>
            <a:ext cx="3390900" cy="408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9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Waiting point at N=82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3684618" cy="2880000"/>
          </a:xfrm>
          <a:prstGeom prst="rect">
            <a:avLst/>
          </a:prstGeom>
        </p:spPr>
      </p:pic>
      <p:grpSp>
        <p:nvGrpSpPr>
          <p:cNvPr id="27" name="Group 2"/>
          <p:cNvGrpSpPr>
            <a:grpSpLocks/>
          </p:cNvGrpSpPr>
          <p:nvPr/>
        </p:nvGrpSpPr>
        <p:grpSpPr bwMode="auto">
          <a:xfrm>
            <a:off x="4572000" y="1080000"/>
            <a:ext cx="4451350" cy="2901950"/>
            <a:chOff x="2836" y="1117"/>
            <a:chExt cx="2804" cy="2086"/>
          </a:xfrm>
        </p:grpSpPr>
        <p:pic>
          <p:nvPicPr>
            <p:cNvPr id="28" name="Picture 3" descr="wp-sw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" y="1117"/>
              <a:ext cx="2383" cy="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3517" y="1945"/>
              <a:ext cx="116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de-DE">
                <a:cs typeface="Arial" panose="020B0604020202020204" pitchFamily="34" charset="0"/>
              </a:endParaRPr>
            </a:p>
          </p:txBody>
        </p:sp>
        <p:graphicFrame>
          <p:nvGraphicFramePr>
            <p:cNvPr id="30" name="Object 5"/>
            <p:cNvGraphicFramePr>
              <a:graphicFrameLocks noChangeAspect="1"/>
            </p:cNvGraphicFramePr>
            <p:nvPr/>
          </p:nvGraphicFramePr>
          <p:xfrm>
            <a:off x="2836" y="2076"/>
            <a:ext cx="88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9" name="Equation" r:id="rId5" imgW="139579" imgH="266469" progId="Equation.3">
                    <p:embed/>
                  </p:oleObj>
                </mc:Choice>
                <mc:Fallback>
                  <p:oleObj name="Equation" r:id="rId5" imgW="139579" imgH="266469" progId="Equation.3">
                    <p:embed/>
                    <p:pic>
                      <p:nvPicPr>
                        <p:cNvPr id="3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6" y="2076"/>
                          <a:ext cx="88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4556" y="2144"/>
              <a:ext cx="160" cy="156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2" name="Rectangle 7"/>
            <p:cNvSpPr>
              <a:spLocks noChangeArrowheads="1"/>
            </p:cNvSpPr>
            <p:nvPr/>
          </p:nvSpPr>
          <p:spPr bwMode="auto">
            <a:xfrm>
              <a:off x="4556" y="2416"/>
              <a:ext cx="160" cy="156"/>
            </a:xfrm>
            <a:prstGeom prst="rect">
              <a:avLst/>
            </a:prstGeom>
            <a:noFill/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3" name="Rectangle 8"/>
            <p:cNvSpPr>
              <a:spLocks noChangeArrowheads="1"/>
            </p:cNvSpPr>
            <p:nvPr/>
          </p:nvSpPr>
          <p:spPr bwMode="auto">
            <a:xfrm>
              <a:off x="4552" y="2692"/>
              <a:ext cx="160" cy="156"/>
            </a:xfrm>
            <a:prstGeom prst="rect">
              <a:avLst/>
            </a:prstGeom>
            <a:noFill/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4" name="Rectangle 9"/>
            <p:cNvSpPr>
              <a:spLocks noChangeArrowheads="1"/>
            </p:cNvSpPr>
            <p:nvPr/>
          </p:nvSpPr>
          <p:spPr bwMode="auto">
            <a:xfrm>
              <a:off x="4548" y="2964"/>
              <a:ext cx="160" cy="156"/>
            </a:xfrm>
            <a:prstGeom prst="rect">
              <a:avLst/>
            </a:prstGeom>
            <a:noFill/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" name="Rectangle 10"/>
            <p:cNvSpPr>
              <a:spLocks noChangeArrowheads="1"/>
            </p:cNvSpPr>
            <p:nvPr/>
          </p:nvSpPr>
          <p:spPr bwMode="auto">
            <a:xfrm>
              <a:off x="5104" y="1880"/>
              <a:ext cx="160" cy="156"/>
            </a:xfrm>
            <a:prstGeom prst="rect">
              <a:avLst/>
            </a:prstGeom>
            <a:noFill/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4564" y="1876"/>
              <a:ext cx="160" cy="156"/>
            </a:xfrm>
            <a:prstGeom prst="rect">
              <a:avLst/>
            </a:prstGeom>
            <a:noFill/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grpSp>
          <p:nvGrpSpPr>
            <p:cNvPr id="37" name="Group 12"/>
            <p:cNvGrpSpPr>
              <a:grpSpLocks/>
            </p:cNvGrpSpPr>
            <p:nvPr/>
          </p:nvGrpSpPr>
          <p:grpSpPr bwMode="auto">
            <a:xfrm>
              <a:off x="4754" y="2163"/>
              <a:ext cx="873" cy="306"/>
              <a:chOff x="4754" y="2172"/>
              <a:chExt cx="873" cy="306"/>
            </a:xfrm>
          </p:grpSpPr>
          <p:sp>
            <p:nvSpPr>
              <p:cNvPr id="40" name="Text Box 13"/>
              <p:cNvSpPr txBox="1">
                <a:spLocks noChangeArrowheads="1"/>
              </p:cNvSpPr>
              <p:nvPr/>
            </p:nvSpPr>
            <p:spPr bwMode="auto">
              <a:xfrm>
                <a:off x="5053" y="2175"/>
                <a:ext cx="535" cy="220"/>
              </a:xfrm>
              <a:prstGeom prst="rect">
                <a:avLst/>
              </a:prstGeom>
              <a:solidFill>
                <a:srgbClr val="FFFF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 baseline="30000">
                    <a:cs typeface="Arial" panose="020B0604020202020204" pitchFamily="34" charset="0"/>
                  </a:rPr>
                  <a:t>130</a:t>
                </a:r>
                <a:r>
                  <a:rPr lang="de-DE" altLang="de-DE" sz="1400">
                    <a:cs typeface="Arial" panose="020B0604020202020204" pitchFamily="34" charset="0"/>
                  </a:rPr>
                  <a:t>Cd</a:t>
                </a:r>
                <a:endParaRPr lang="de-DE" altLang="de-DE" sz="1400" baseline="-25000">
                  <a:cs typeface="Arial" panose="020B0604020202020204" pitchFamily="34" charset="0"/>
                </a:endParaRPr>
              </a:p>
            </p:txBody>
          </p:sp>
          <p:grpSp>
            <p:nvGrpSpPr>
              <p:cNvPr id="41" name="Group 14"/>
              <p:cNvGrpSpPr>
                <a:grpSpLocks/>
              </p:cNvGrpSpPr>
              <p:nvPr/>
            </p:nvGrpSpPr>
            <p:grpSpPr bwMode="auto">
              <a:xfrm>
                <a:off x="4754" y="2172"/>
                <a:ext cx="873" cy="306"/>
                <a:chOff x="4754" y="2172"/>
                <a:chExt cx="873" cy="306"/>
              </a:xfrm>
            </p:grpSpPr>
            <p:sp>
              <p:nvSpPr>
                <p:cNvPr id="42" name="Line 15"/>
                <p:cNvSpPr>
                  <a:spLocks noChangeShapeType="1"/>
                </p:cNvSpPr>
                <p:nvPr/>
              </p:nvSpPr>
              <p:spPr bwMode="auto">
                <a:xfrm>
                  <a:off x="4754" y="2240"/>
                  <a:ext cx="311" cy="82"/>
                </a:xfrm>
                <a:prstGeom prst="line">
                  <a:avLst/>
                </a:prstGeom>
                <a:noFill/>
                <a:ln w="31750">
                  <a:solidFill>
                    <a:srgbClr val="CC0000"/>
                  </a:solidFill>
                  <a:round/>
                  <a:headEnd type="triangle" w="sm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5069" y="2314"/>
                  <a:ext cx="558" cy="16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de-DE" altLang="de-DE" sz="1400" baseline="30000">
                      <a:cs typeface="Arial" panose="020B0604020202020204" pitchFamily="34" charset="0"/>
                    </a:rPr>
                    <a:t> 48       82</a:t>
                  </a:r>
                </a:p>
              </p:txBody>
            </p:sp>
            <p:sp>
              <p:nvSpPr>
                <p:cNvPr id="44" name="Rectangle 17"/>
                <p:cNvSpPr>
                  <a:spLocks noChangeArrowheads="1"/>
                </p:cNvSpPr>
                <p:nvPr/>
              </p:nvSpPr>
              <p:spPr bwMode="auto">
                <a:xfrm>
                  <a:off x="5064" y="2172"/>
                  <a:ext cx="416" cy="248"/>
                </a:xfrm>
                <a:prstGeom prst="rect">
                  <a:avLst/>
                </a:prstGeom>
                <a:noFill/>
                <a:ln w="31750">
                  <a:solidFill>
                    <a:srgbClr val="CC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</p:grpSp>
        </p:grpSp>
        <p:sp>
          <p:nvSpPr>
            <p:cNvPr id="38" name="Rectangle 18"/>
            <p:cNvSpPr>
              <a:spLocks noChangeArrowheads="1"/>
            </p:cNvSpPr>
            <p:nvPr/>
          </p:nvSpPr>
          <p:spPr bwMode="auto">
            <a:xfrm>
              <a:off x="5492" y="2128"/>
              <a:ext cx="148" cy="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9" name="Rectangle 19"/>
            <p:cNvSpPr>
              <a:spLocks noChangeArrowheads="1"/>
            </p:cNvSpPr>
            <p:nvPr/>
          </p:nvSpPr>
          <p:spPr bwMode="auto">
            <a:xfrm>
              <a:off x="5032" y="2432"/>
              <a:ext cx="508" cy="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360363" y="4320000"/>
            <a:ext cx="44989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“..the calculated r-abundance ‘hole‘ in the A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 120 region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reflects ... </a:t>
            </a:r>
            <a:r>
              <a:rPr lang="en-US" alt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weakening of the shell strength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below </a:t>
            </a:r>
            <a:r>
              <a:rPr lang="en-US" altLang="de-DE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lang="en-US" altLang="de-DE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                                             </a:t>
            </a:r>
            <a:r>
              <a:rPr lang="en-US" alt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K-L </a:t>
            </a:r>
            <a:r>
              <a:rPr lang="en-US" altLang="de-DE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Kratz</a:t>
            </a:r>
            <a:endParaRPr lang="en-US" alt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5940000" y="4320000"/>
            <a:ext cx="3144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bottleneck at N=82 waiting point near stability? </a:t>
            </a:r>
            <a:endParaRPr lang="en-US" alt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5904000" y="1231200"/>
            <a:ext cx="198000" cy="19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130</a:t>
            </a:r>
            <a:r>
              <a:rPr lang="en-US" dirty="0" smtClean="0"/>
              <a:t>Cd – the key isotope at the A=130 peak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19"/>
            <a:ext cx="5648325" cy="416242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60000" y="6300000"/>
            <a:ext cx="2406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K.-L.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Kratz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Rev. Mod.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Astr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 1988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20000" y="4824000"/>
            <a:ext cx="259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 up the N=82 ladder A~130 “bottle neck”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528000" y="2780928"/>
                <a:ext cx="2658998" cy="29508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baseline="30000" smtClean="0">
                              <a:latin typeface="Cambria Math" panose="02040503050406030204" pitchFamily="18" charset="0"/>
                            </a:rPr>
                            <m:t>130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𝐶𝑑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⨀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130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𝑇𝑒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000" y="2780928"/>
                <a:ext cx="2658998" cy="295081"/>
              </a:xfrm>
              <a:prstGeom prst="rect">
                <a:avLst/>
              </a:prstGeom>
              <a:blipFill>
                <a:blip r:embed="rId3"/>
                <a:stretch>
                  <a:fillRect l="-2055" t="-72549" b="-17254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4121727" y="305272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968000" y="3212928"/>
                <a:ext cx="4136132" cy="251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⨀</m:t>
                          </m:r>
                        </m:sub>
                      </m:sSub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baseline="30000" smtClean="0">
                              <a:latin typeface="Cambria Math" panose="02040503050406030204" pitchFamily="18" charset="0"/>
                            </a:rPr>
                            <m:t>130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𝑇𝑒</m:t>
                          </m:r>
                        </m:e>
                      </m:d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𝑠𝑜𝑙𝑎𝑟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𝑠𝑦𝑠𝑡𝑒𝑚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𝑎𝑏𝑢𝑛𝑑𝑎𝑛𝑐𝑒𝑠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130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𝑇𝑒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000" y="3212928"/>
                <a:ext cx="4136132" cy="251415"/>
              </a:xfrm>
              <a:prstGeom prst="rect">
                <a:avLst/>
              </a:prstGeom>
              <a:blipFill>
                <a:blip r:embed="rId4"/>
                <a:stretch>
                  <a:fillRect l="-737" r="-442" b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00" y="3574204"/>
            <a:ext cx="5160645" cy="486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528000" y="4220928"/>
                <a:ext cx="2195536" cy="22942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baseline="30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130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𝐶𝑑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162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±7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𝑚𝑠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000" y="4220928"/>
                <a:ext cx="2195536" cy="229422"/>
              </a:xfrm>
              <a:prstGeom prst="rect">
                <a:avLst/>
              </a:prstGeom>
              <a:blipFill>
                <a:blip r:embed="rId6"/>
                <a:stretch>
                  <a:fillRect l="-1381" t="-62500" b="-1550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5343" y="6046907"/>
            <a:ext cx="2318657" cy="5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0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N=82 “shell quenching”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4404"/>
            <a:ext cx="4431983" cy="494633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500000" y="1080000"/>
            <a:ext cx="43559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“Shell quenching”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of the spin-orbit coupling strength; caused by strong interaction between bound and continuum states;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due to diffuseness of “neutron-skin” and its influence on the central potential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9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130</a:t>
            </a:r>
            <a:r>
              <a:rPr lang="en-US" dirty="0" smtClean="0"/>
              <a:t>Cd decay spectroscopy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080000"/>
            <a:ext cx="3724275" cy="414337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216155" y="655528"/>
            <a:ext cx="189234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Q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value best reproduced by mass models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N=82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shell quenching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3491880" y="2348880"/>
            <a:ext cx="288032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152000"/>
            <a:ext cx="3391281" cy="3972878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3635896" y="1764000"/>
            <a:ext cx="936104" cy="25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7020272" y="2414189"/>
                <a:ext cx="1068947" cy="2294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272" y="2414189"/>
                <a:ext cx="1068947" cy="229422"/>
              </a:xfrm>
              <a:prstGeom prst="rect">
                <a:avLst/>
              </a:prstGeom>
              <a:blipFill>
                <a:blip r:embed="rId4"/>
                <a:stretch>
                  <a:fillRect l="-2286" t="-68421" r="-31429" b="-16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141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with exotic nuclei</a:t>
            </a:r>
            <a:endParaRPr lang="en-US" dirty="0"/>
          </a:p>
        </p:txBody>
      </p:sp>
      <p:pic>
        <p:nvPicPr>
          <p:cNvPr id="7" name="Bild 6" descr="fair-mesh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08707" y="554400"/>
            <a:ext cx="8926586" cy="505625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98" y="1700808"/>
            <a:ext cx="3246120" cy="234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6156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    </a:t>
            </a:r>
            <a:r>
              <a:rPr lang="en-GB" altLang="de-DE" sz="20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NU</a:t>
            </a:r>
            <a:r>
              <a:rPr lang="en-GB" altLang="de-DE" sz="20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clear</a:t>
            </a:r>
            <a:r>
              <a:rPr lang="en-GB" altLang="de-DE" sz="20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n-GB" altLang="de-DE" sz="20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ST</a:t>
            </a:r>
            <a:r>
              <a:rPr lang="en-GB" altLang="de-DE" sz="20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ructure</a:t>
            </a:r>
            <a:r>
              <a:rPr lang="en-GB" altLang="de-DE" sz="20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en-GB" altLang="de-DE" sz="20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A</a:t>
            </a:r>
            <a:r>
              <a:rPr lang="en-GB" altLang="de-DE" sz="20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strophysics and </a:t>
            </a:r>
            <a:r>
              <a:rPr lang="en-GB" altLang="de-DE" sz="20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R</a:t>
            </a:r>
            <a:r>
              <a:rPr lang="en-GB" altLang="de-DE" sz="20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eaction</a:t>
            </a:r>
          </a:p>
        </p:txBody>
      </p:sp>
    </p:spTree>
    <p:extLst>
      <p:ext uri="{BB962C8B-B14F-4D97-AF65-F5344CB8AC3E}">
        <p14:creationId xmlns:p14="http://schemas.microsoft.com/office/powerpoint/2010/main" val="19845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sing_stopped_campain-po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000" y="0"/>
            <a:ext cx="9831629" cy="688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C2879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2520000"/>
            <a:ext cx="2544762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6504384" y="1711771"/>
            <a:ext cx="1458913" cy="77787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415484" y="1660971"/>
            <a:ext cx="16129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ionization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chambers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dirty="0" smtClean="0">
                <a:solidFill>
                  <a:srgbClr val="000000"/>
                </a:solidFill>
                <a:latin typeface="Times New Roman" pitchFamily="18" charset="0"/>
              </a:rPr>
              <a:t>(MUSIC41,42)</a:t>
            </a:r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auto">
          <a:xfrm>
            <a:off x="4409231" y="2163018"/>
            <a:ext cx="1458913" cy="546100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4505426" y="2132856"/>
            <a:ext cx="1249060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scintillator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dirty="0" smtClean="0">
                <a:solidFill>
                  <a:srgbClr val="000000"/>
                </a:solidFill>
                <a:latin typeface="Times New Roman" pitchFamily="18" charset="0"/>
              </a:rPr>
              <a:t>(SC41)</a:t>
            </a: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548958" y="4771281"/>
            <a:ext cx="1649413" cy="7778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6504508" y="4734769"/>
            <a:ext cx="17399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multiwire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chambers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(MW41,MW42)</a:t>
            </a:r>
          </a:p>
        </p:txBody>
      </p:sp>
      <p:sp>
        <p:nvSpPr>
          <p:cNvPr id="12" name="AutoShape 29"/>
          <p:cNvSpPr>
            <a:spLocks noChangeArrowheads="1"/>
          </p:cNvSpPr>
          <p:nvPr/>
        </p:nvSpPr>
        <p:spPr bwMode="auto">
          <a:xfrm>
            <a:off x="4316338" y="4960194"/>
            <a:ext cx="1020763" cy="31273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4290938" y="4932000"/>
            <a:ext cx="10731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FF0000"/>
                </a:solidFill>
                <a:latin typeface="Times New Roman" pitchFamily="18" charset="0"/>
              </a:rPr>
              <a:t>degrader</a:t>
            </a:r>
          </a:p>
        </p:txBody>
      </p:sp>
      <p:sp>
        <p:nvSpPr>
          <p:cNvPr id="14" name="Line 31"/>
          <p:cNvSpPr>
            <a:spLocks noChangeShapeType="1"/>
          </p:cNvSpPr>
          <p:nvPr/>
        </p:nvSpPr>
        <p:spPr bwMode="auto">
          <a:xfrm flipH="1">
            <a:off x="6915547" y="2464246"/>
            <a:ext cx="219075" cy="820738"/>
          </a:xfrm>
          <a:prstGeom prst="line">
            <a:avLst/>
          </a:prstGeom>
          <a:noFill/>
          <a:ln w="57150">
            <a:solidFill>
              <a:srgbClr val="CC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Line 32"/>
          <p:cNvSpPr>
            <a:spLocks noChangeShapeType="1"/>
          </p:cNvSpPr>
          <p:nvPr/>
        </p:nvSpPr>
        <p:spPr bwMode="auto">
          <a:xfrm>
            <a:off x="7269559" y="2462659"/>
            <a:ext cx="176213" cy="806450"/>
          </a:xfrm>
          <a:prstGeom prst="line">
            <a:avLst/>
          </a:prstGeom>
          <a:noFill/>
          <a:ln w="57150">
            <a:solidFill>
              <a:srgbClr val="CC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Line 33"/>
          <p:cNvSpPr>
            <a:spLocks noChangeShapeType="1"/>
          </p:cNvSpPr>
          <p:nvPr/>
        </p:nvSpPr>
        <p:spPr bwMode="auto">
          <a:xfrm flipH="1" flipV="1">
            <a:off x="6415484" y="3915619"/>
            <a:ext cx="670050" cy="914400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Line 34"/>
          <p:cNvSpPr>
            <a:spLocks noChangeShapeType="1"/>
          </p:cNvSpPr>
          <p:nvPr/>
        </p:nvSpPr>
        <p:spPr bwMode="auto">
          <a:xfrm flipV="1">
            <a:off x="7847533" y="3915619"/>
            <a:ext cx="257175" cy="885825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" name="Line 35"/>
          <p:cNvSpPr>
            <a:spLocks noChangeShapeType="1"/>
          </p:cNvSpPr>
          <p:nvPr/>
        </p:nvSpPr>
        <p:spPr bwMode="auto">
          <a:xfrm flipV="1">
            <a:off x="4829100" y="4104000"/>
            <a:ext cx="11113" cy="8588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0" name="Line 39"/>
          <p:cNvSpPr>
            <a:spLocks noChangeShapeType="1"/>
          </p:cNvSpPr>
          <p:nvPr/>
        </p:nvSpPr>
        <p:spPr bwMode="auto">
          <a:xfrm>
            <a:off x="5152181" y="2669431"/>
            <a:ext cx="144463" cy="727075"/>
          </a:xfrm>
          <a:prstGeom prst="line">
            <a:avLst/>
          </a:prstGeom>
          <a:noFill/>
          <a:ln w="57150">
            <a:solidFill>
              <a:srgbClr val="EAEAE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Pfeil nach links 1"/>
          <p:cNvSpPr/>
          <p:nvPr/>
        </p:nvSpPr>
        <p:spPr bwMode="auto">
          <a:xfrm>
            <a:off x="7668344" y="3284984"/>
            <a:ext cx="1008112" cy="288000"/>
          </a:xfrm>
          <a:prstGeom prst="leftArrow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848000" y="2952000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Line 37"/>
          <p:cNvSpPr>
            <a:spLocks noChangeShapeType="1"/>
          </p:cNvSpPr>
          <p:nvPr/>
        </p:nvSpPr>
        <p:spPr bwMode="auto">
          <a:xfrm>
            <a:off x="2533098" y="5409001"/>
            <a:ext cx="4840983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50" name="Gruppieren 49"/>
          <p:cNvGrpSpPr/>
          <p:nvPr/>
        </p:nvGrpSpPr>
        <p:grpSpPr>
          <a:xfrm>
            <a:off x="5097605" y="1340768"/>
            <a:ext cx="3866883" cy="3342821"/>
            <a:chOff x="4953588" y="1598347"/>
            <a:chExt cx="3866883" cy="3342821"/>
          </a:xfrm>
        </p:grpSpPr>
        <p:sp>
          <p:nvSpPr>
            <p:cNvPr id="40" name="Rectangle 34"/>
            <p:cNvSpPr>
              <a:spLocks noChangeAspect="1" noChangeArrowheads="1"/>
            </p:cNvSpPr>
            <p:nvPr/>
          </p:nvSpPr>
          <p:spPr bwMode="auto">
            <a:xfrm>
              <a:off x="4953588" y="1598347"/>
              <a:ext cx="3866883" cy="332422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0</a:t>
              </a:r>
            </a:p>
          </p:txBody>
        </p:sp>
        <p:sp>
          <p:nvSpPr>
            <p:cNvPr id="42" name="Text Box 36"/>
            <p:cNvSpPr txBox="1">
              <a:spLocks noChangeArrowheads="1"/>
            </p:cNvSpPr>
            <p:nvPr/>
          </p:nvSpPr>
          <p:spPr bwMode="auto">
            <a:xfrm>
              <a:off x="6240656" y="4633391"/>
              <a:ext cx="211307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DGF time ( </a:t>
              </a:r>
              <a:r>
                <a:rPr lang="en-US" altLang="de-DE" sz="1400" b="1" i="1" dirty="0" err="1" smtClean="0">
                  <a:solidFill>
                    <a:srgbClr val="000000"/>
                  </a:solidFill>
                  <a:latin typeface="Arial" pitchFamily="34" charset="0"/>
                </a:rPr>
                <a:t>arbt</a:t>
              </a: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. units )</a:t>
              </a:r>
            </a:p>
          </p:txBody>
        </p:sp>
        <p:sp>
          <p:nvSpPr>
            <p:cNvPr id="44" name="Text Box 38"/>
            <p:cNvSpPr txBox="1">
              <a:spLocks noChangeArrowheads="1"/>
            </p:cNvSpPr>
            <p:nvPr/>
          </p:nvSpPr>
          <p:spPr bwMode="auto">
            <a:xfrm rot="16200000">
              <a:off x="4484257" y="3078633"/>
              <a:ext cx="142859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Energy ( MeV )</a:t>
              </a:r>
            </a:p>
          </p:txBody>
        </p:sp>
        <p:sp>
          <p:nvSpPr>
            <p:cNvPr id="45" name="Text Box 39"/>
            <p:cNvSpPr txBox="1">
              <a:spLocks noChangeAspect="1" noChangeArrowheads="1"/>
            </p:cNvSpPr>
            <p:nvPr/>
          </p:nvSpPr>
          <p:spPr bwMode="auto">
            <a:xfrm>
              <a:off x="5332252" y="1798143"/>
              <a:ext cx="380232" cy="297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1.5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1.0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0.5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0.0</a:t>
              </a:r>
            </a:p>
          </p:txBody>
        </p:sp>
        <p:pic>
          <p:nvPicPr>
            <p:cNvPr id="48" name="Grafik 4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124" y="1832591"/>
              <a:ext cx="2840736" cy="2785872"/>
            </a:xfrm>
            <a:prstGeom prst="rect">
              <a:avLst/>
            </a:prstGeom>
          </p:spPr>
        </p:pic>
        <p:sp>
          <p:nvSpPr>
            <p:cNvPr id="47" name="Line 37"/>
            <p:cNvSpPr>
              <a:spLocks noChangeShapeType="1"/>
            </p:cNvSpPr>
            <p:nvPr/>
          </p:nvSpPr>
          <p:spPr bwMode="auto">
            <a:xfrm>
              <a:off x="5820724" y="4633391"/>
              <a:ext cx="2916000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6" name="Line 40"/>
            <p:cNvSpPr>
              <a:spLocks noChangeShapeType="1"/>
            </p:cNvSpPr>
            <p:nvPr/>
          </p:nvSpPr>
          <p:spPr bwMode="auto">
            <a:xfrm flipV="1">
              <a:off x="5833822" y="1789391"/>
              <a:ext cx="0" cy="28800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51" name="Text Box 45"/>
          <p:cNvSpPr txBox="1">
            <a:spLocks noChangeArrowheads="1"/>
          </p:cNvSpPr>
          <p:nvPr/>
        </p:nvSpPr>
        <p:spPr bwMode="auto">
          <a:xfrm>
            <a:off x="540000" y="6300000"/>
            <a:ext cx="36323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de-DE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Jungclaus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Rev. Lett 99, 132501 (2007)  </a:t>
            </a:r>
          </a:p>
        </p:txBody>
      </p:sp>
      <p:sp>
        <p:nvSpPr>
          <p:cNvPr id="52" name="Text Box 8"/>
          <p:cNvSpPr txBox="1">
            <a:spLocks noChangeArrowheads="1"/>
          </p:cNvSpPr>
          <p:nvPr/>
        </p:nvSpPr>
        <p:spPr bwMode="auto">
          <a:xfrm>
            <a:off x="4932041" y="4803297"/>
            <a:ext cx="183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marL="88900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166813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462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25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88900" marR="0" lvl="0" indent="-1588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Prompt </a:t>
            </a:r>
            <a:r>
              <a:rPr kumimoji="0" lang="en-GB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-flash</a:t>
            </a:r>
          </a:p>
        </p:txBody>
      </p:sp>
      <p:sp>
        <p:nvSpPr>
          <p:cNvPr id="53" name="Line 9"/>
          <p:cNvSpPr>
            <a:spLocks noChangeShapeType="1"/>
          </p:cNvSpPr>
          <p:nvPr/>
        </p:nvSpPr>
        <p:spPr bwMode="auto">
          <a:xfrm flipV="1">
            <a:off x="5938516" y="3963509"/>
            <a:ext cx="673100" cy="8509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5938515" y="764704"/>
            <a:ext cx="2737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 smtClean="0"/>
              <a:t>130</a:t>
            </a:r>
            <a:r>
              <a:rPr lang="en-US" sz="2400" b="1" dirty="0" smtClean="0"/>
              <a:t>Cd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rgbClr val="339933"/>
                </a:solidFill>
              </a:rPr>
              <a:t>DGF-timing</a:t>
            </a:r>
            <a:endParaRPr lang="en-US" sz="2400" b="1" dirty="0">
              <a:solidFill>
                <a:srgbClr val="339933"/>
              </a:solidFill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5832000" y="5373216"/>
            <a:ext cx="3132000" cy="359517"/>
          </a:xfrm>
          <a:prstGeom prst="rect">
            <a:avLst/>
          </a:prstGeom>
          <a:solidFill>
            <a:srgbClr val="CCFFCC"/>
          </a:solidFill>
          <a:ln w="1587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Decay time range: 20 ns ...</a:t>
            </a:r>
            <a:r>
              <a:rPr kumimoji="0" lang="en-GB" alt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s</a:t>
            </a:r>
          </a:p>
        </p:txBody>
      </p:sp>
      <p:pic>
        <p:nvPicPr>
          <p:cNvPr id="60" name="Picture 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5" y="1556792"/>
            <a:ext cx="478631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spectroscopy probes shell closures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99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537692"/>
            <a:ext cx="990600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328738" y="1798489"/>
            <a:ext cx="1490662" cy="3867150"/>
            <a:chOff x="68" y="1525"/>
            <a:chExt cx="939" cy="2436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380" y="3848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380" y="2608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380" y="200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380" y="1824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380" y="1692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64" y="3730"/>
              <a:ext cx="2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0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endParaRPr lang="es-ES" altLang="de-DE" b="1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68" y="2476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(2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68" y="1863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(4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68" y="1685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(6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68" y="1526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(8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667" y="2581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1395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667" y="197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2083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667" y="179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2281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667" y="1525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2428</a:t>
              </a:r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6137275" y="2230537"/>
            <a:ext cx="1482725" cy="3446463"/>
            <a:chOff x="4622" y="1849"/>
            <a:chExt cx="934" cy="2171"/>
          </a:xfrm>
        </p:grpSpPr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4937" y="2732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4937" y="3908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4937" y="202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4937" y="2132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4937" y="2256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4718" y="3789"/>
              <a:ext cx="2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0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endParaRPr lang="es-ES" altLang="de-DE" b="1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endParaRP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4622" y="2599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(2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29" name="Text Box 29"/>
            <p:cNvSpPr txBox="1">
              <a:spLocks noChangeArrowheads="1"/>
            </p:cNvSpPr>
            <p:nvPr/>
          </p:nvSpPr>
          <p:spPr bwMode="auto">
            <a:xfrm>
              <a:off x="4622" y="2150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(4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4622" y="2004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(6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4622" y="1849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(8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5216" y="2709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1325</a:t>
              </a: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5216" y="223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1864</a:t>
              </a:r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5216" y="2097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2002</a:t>
              </a:r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5216" y="185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2128</a:t>
              </a:r>
            </a:p>
          </p:txBody>
        </p:sp>
      </p:grp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2871788" y="4606801"/>
            <a:ext cx="360045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b="1" i="1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Arial" charset="0"/>
              </a:rPr>
              <a:t>two proton holes in the </a:t>
            </a:r>
            <a:r>
              <a:rPr lang="de-DE" altLang="de-DE" sz="2000" b="1" i="1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charset="0"/>
              </a:rPr>
              <a:t>g</a:t>
            </a:r>
            <a:r>
              <a:rPr lang="de-DE" altLang="de-DE" sz="2000" b="1" i="1" baseline="-2500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charset="0"/>
              </a:rPr>
              <a:t>9/2</a:t>
            </a:r>
            <a:r>
              <a:rPr lang="de-DE" altLang="de-DE" sz="2000" b="1" i="1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Arial" charset="0"/>
              </a:rPr>
              <a:t> orbit 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228600" y="1088430"/>
            <a:ext cx="9144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0" y="1105892"/>
            <a:ext cx="2286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0" y="1363067"/>
            <a:ext cx="228600" cy="1143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40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37692"/>
            <a:ext cx="93821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Line 41"/>
          <p:cNvSpPr>
            <a:spLocks noChangeShapeType="1"/>
          </p:cNvSpPr>
          <p:nvPr/>
        </p:nvSpPr>
        <p:spPr bwMode="auto">
          <a:xfrm flipV="1">
            <a:off x="8839200" y="1153517"/>
            <a:ext cx="3048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 flipV="1">
            <a:off x="7848600" y="1134467"/>
            <a:ext cx="990600" cy="400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 flipV="1">
            <a:off x="8839200" y="1363067"/>
            <a:ext cx="304800" cy="1143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3200400" y="5110857"/>
            <a:ext cx="2992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/>
                <a:cs typeface="Arial" charset="0"/>
              </a:rPr>
              <a:t>No dramatic shell quenching!</a:t>
            </a:r>
          </a:p>
        </p:txBody>
      </p:sp>
      <p:grpSp>
        <p:nvGrpSpPr>
          <p:cNvPr id="45" name="Group 45"/>
          <p:cNvGrpSpPr>
            <a:grpSpLocks/>
          </p:cNvGrpSpPr>
          <p:nvPr/>
        </p:nvGrpSpPr>
        <p:grpSpPr bwMode="auto">
          <a:xfrm>
            <a:off x="3276600" y="1491655"/>
            <a:ext cx="2667000" cy="1852612"/>
            <a:chOff x="2071" y="2721"/>
            <a:chExt cx="1680" cy="1167"/>
          </a:xfrm>
        </p:grpSpPr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2071" y="2721"/>
              <a:ext cx="1584" cy="1167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7" name="Line 47"/>
            <p:cNvSpPr>
              <a:spLocks noChangeShapeType="1"/>
            </p:cNvSpPr>
            <p:nvPr/>
          </p:nvSpPr>
          <p:spPr bwMode="auto">
            <a:xfrm>
              <a:off x="2503" y="3605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>
              <a:off x="2503" y="3509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>
              <a:off x="2503" y="3317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0" name="Line 50"/>
            <p:cNvSpPr>
              <a:spLocks noChangeShapeType="1"/>
            </p:cNvSpPr>
            <p:nvPr/>
          </p:nvSpPr>
          <p:spPr bwMode="auto">
            <a:xfrm>
              <a:off x="2503" y="3221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1" name="Line 51"/>
            <p:cNvSpPr>
              <a:spLocks noChangeShapeType="1"/>
            </p:cNvSpPr>
            <p:nvPr/>
          </p:nvSpPr>
          <p:spPr bwMode="auto">
            <a:xfrm>
              <a:off x="2503" y="3029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>
              <a:off x="2647" y="3653"/>
              <a:ext cx="5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N=50</a:t>
              </a:r>
            </a:p>
          </p:txBody>
        </p:sp>
        <p:sp>
          <p:nvSpPr>
            <p:cNvPr id="53" name="Text Box 53"/>
            <p:cNvSpPr txBox="1">
              <a:spLocks noChangeArrowheads="1"/>
            </p:cNvSpPr>
            <p:nvPr/>
          </p:nvSpPr>
          <p:spPr bwMode="auto">
            <a:xfrm>
              <a:off x="2167" y="3535"/>
              <a:ext cx="384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g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7/2</a:t>
              </a:r>
            </a:p>
          </p:txBody>
        </p: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2167" y="3199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s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1/2</a:t>
              </a:r>
            </a:p>
          </p:txBody>
        </p:sp>
        <p:sp>
          <p:nvSpPr>
            <p:cNvPr id="55" name="Text Box 55"/>
            <p:cNvSpPr txBox="1">
              <a:spLocks noChangeArrowheads="1"/>
            </p:cNvSpPr>
            <p:nvPr/>
          </p:nvSpPr>
          <p:spPr bwMode="auto">
            <a:xfrm>
              <a:off x="2167" y="3029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d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3/2</a:t>
              </a:r>
            </a:p>
          </p:txBody>
        </p:sp>
        <p:sp>
          <p:nvSpPr>
            <p:cNvPr id="56" name="Text Box 56"/>
            <p:cNvSpPr txBox="1">
              <a:spLocks noChangeArrowheads="1"/>
            </p:cNvSpPr>
            <p:nvPr/>
          </p:nvSpPr>
          <p:spPr bwMode="auto">
            <a:xfrm>
              <a:off x="2167" y="2837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h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11/2</a:t>
              </a:r>
            </a:p>
          </p:txBody>
        </p:sp>
        <p:sp>
          <p:nvSpPr>
            <p:cNvPr id="57" name="Text Box 57"/>
            <p:cNvSpPr txBox="1">
              <a:spLocks noChangeArrowheads="1"/>
            </p:cNvSpPr>
            <p:nvPr/>
          </p:nvSpPr>
          <p:spPr bwMode="auto">
            <a:xfrm>
              <a:off x="3367" y="3522"/>
              <a:ext cx="240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0</a:t>
              </a:r>
            </a:p>
          </p:txBody>
        </p:sp>
        <p:sp>
          <p:nvSpPr>
            <p:cNvPr id="58" name="Text Box 58"/>
            <p:cNvSpPr txBox="1">
              <a:spLocks noChangeArrowheads="1"/>
            </p:cNvSpPr>
            <p:nvPr/>
          </p:nvSpPr>
          <p:spPr bwMode="auto">
            <a:xfrm>
              <a:off x="3367" y="3413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0.5</a:t>
              </a:r>
            </a:p>
          </p:txBody>
        </p:sp>
        <p:sp>
          <p:nvSpPr>
            <p:cNvPr id="59" name="Text Box 59"/>
            <p:cNvSpPr txBox="1">
              <a:spLocks noChangeArrowheads="1"/>
            </p:cNvSpPr>
            <p:nvPr/>
          </p:nvSpPr>
          <p:spPr bwMode="auto">
            <a:xfrm>
              <a:off x="3367" y="3221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1.6</a:t>
              </a:r>
            </a:p>
          </p:txBody>
        </p:sp>
        <p:sp>
          <p:nvSpPr>
            <p:cNvPr id="60" name="Text Box 60"/>
            <p:cNvSpPr txBox="1">
              <a:spLocks noChangeArrowheads="1"/>
            </p:cNvSpPr>
            <p:nvPr/>
          </p:nvSpPr>
          <p:spPr bwMode="auto">
            <a:xfrm>
              <a:off x="3367" y="3090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2.2</a:t>
              </a:r>
            </a:p>
          </p:txBody>
        </p:sp>
        <p:sp>
          <p:nvSpPr>
            <p:cNvPr id="61" name="Text Box 61"/>
            <p:cNvSpPr txBox="1">
              <a:spLocks noChangeArrowheads="1"/>
            </p:cNvSpPr>
            <p:nvPr/>
          </p:nvSpPr>
          <p:spPr bwMode="auto">
            <a:xfrm>
              <a:off x="3367" y="2933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2.6</a:t>
              </a:r>
            </a:p>
          </p:txBody>
        </p:sp>
        <p:sp>
          <p:nvSpPr>
            <p:cNvPr id="62" name="Text Box 62"/>
            <p:cNvSpPr txBox="1">
              <a:spLocks noChangeArrowheads="1"/>
            </p:cNvSpPr>
            <p:nvPr/>
          </p:nvSpPr>
          <p:spPr bwMode="auto">
            <a:xfrm>
              <a:off x="3319" y="2789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MeV</a:t>
              </a:r>
            </a:p>
          </p:txBody>
        </p:sp>
        <p:sp>
          <p:nvSpPr>
            <p:cNvPr id="63" name="Text Box 63"/>
            <p:cNvSpPr txBox="1">
              <a:spLocks noChangeArrowheads="1"/>
            </p:cNvSpPr>
            <p:nvPr/>
          </p:nvSpPr>
          <p:spPr bwMode="auto">
            <a:xfrm>
              <a:off x="2167" y="3391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d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5/2</a:t>
              </a:r>
            </a:p>
          </p:txBody>
        </p:sp>
        <p:sp>
          <p:nvSpPr>
            <p:cNvPr id="64" name="Text Box 64"/>
            <p:cNvSpPr txBox="1">
              <a:spLocks noChangeArrowheads="1"/>
            </p:cNvSpPr>
            <p:nvPr/>
          </p:nvSpPr>
          <p:spPr bwMode="auto">
            <a:xfrm>
              <a:off x="2637" y="2769"/>
              <a:ext cx="5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N=82</a:t>
              </a:r>
            </a:p>
          </p:txBody>
        </p:sp>
      </p:grpSp>
      <p:sp>
        <p:nvSpPr>
          <p:cNvPr id="65" name="Text Box 65"/>
          <p:cNvSpPr txBox="1">
            <a:spLocks noChangeArrowheads="1"/>
          </p:cNvSpPr>
          <p:nvPr/>
        </p:nvSpPr>
        <p:spPr bwMode="auto">
          <a:xfrm>
            <a:off x="3097213" y="3304580"/>
            <a:ext cx="291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Arial" charset="0"/>
              </a:rPr>
              <a:t> participating neutron-orbitals</a:t>
            </a:r>
          </a:p>
        </p:txBody>
      </p:sp>
      <p:sp>
        <p:nvSpPr>
          <p:cNvPr id="67" name="Text Box 67"/>
          <p:cNvSpPr txBox="1">
            <a:spLocks noChangeArrowheads="1"/>
          </p:cNvSpPr>
          <p:nvPr/>
        </p:nvSpPr>
        <p:spPr bwMode="auto">
          <a:xfrm>
            <a:off x="304800" y="2555280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CC"/>
                </a:solidFill>
                <a:latin typeface="Comic Sans MS" pitchFamily="66" charset="0"/>
                <a:ea typeface="ＭＳ Ｐゴシック"/>
                <a:cs typeface="Arial" charset="0"/>
              </a:rPr>
              <a:t>N=50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FF0000"/>
                </a:solidFill>
                <a:latin typeface="Comic Sans MS" pitchFamily="66" charset="0"/>
                <a:ea typeface="ＭＳ Ｐゴシック"/>
                <a:cs typeface="Arial" charset="0"/>
              </a:rPr>
              <a:t>Z=48</a:t>
            </a:r>
          </a:p>
        </p:txBody>
      </p:sp>
      <p:sp>
        <p:nvSpPr>
          <p:cNvPr id="68" name="Text Box 68"/>
          <p:cNvSpPr txBox="1">
            <a:spLocks noChangeArrowheads="1"/>
          </p:cNvSpPr>
          <p:nvPr/>
        </p:nvSpPr>
        <p:spPr bwMode="auto">
          <a:xfrm>
            <a:off x="8001000" y="2555280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CC"/>
                </a:solidFill>
                <a:latin typeface="Comic Sans MS" pitchFamily="66" charset="0"/>
                <a:ea typeface="ＭＳ Ｐゴシック"/>
                <a:cs typeface="Arial" charset="0"/>
              </a:rPr>
              <a:t>N=82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FF0000"/>
                </a:solidFill>
                <a:latin typeface="Comic Sans MS" pitchFamily="66" charset="0"/>
                <a:ea typeface="ＭＳ Ｐゴシック"/>
                <a:cs typeface="Arial" charset="0"/>
              </a:rPr>
              <a:t>Z=48</a:t>
            </a:r>
          </a:p>
        </p:txBody>
      </p:sp>
      <p:sp>
        <p:nvSpPr>
          <p:cNvPr id="71" name="Text Box 73"/>
          <p:cNvSpPr txBox="1">
            <a:spLocks noChangeArrowheads="1"/>
          </p:cNvSpPr>
          <p:nvPr/>
        </p:nvSpPr>
        <p:spPr bwMode="auto">
          <a:xfrm>
            <a:off x="540000" y="6300000"/>
            <a:ext cx="84629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Blazhev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et al., Phys.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Rev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. C69 (2004) 064304                                                   A.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Jungclaus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et al., Phys.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Rev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Lett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. 99 (2007), 132501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r>
              <a:rPr lang="en-US" baseline="30000" dirty="0" smtClean="0"/>
              <a:t>+</a:t>
            </a:r>
            <a:r>
              <a:rPr lang="en-US" dirty="0" smtClean="0"/>
              <a:t>(g</a:t>
            </a:r>
            <a:r>
              <a:rPr lang="en-US" baseline="-25000" dirty="0" smtClean="0"/>
              <a:t>9/2</a:t>
            </a:r>
            <a:r>
              <a:rPr lang="en-US" dirty="0" smtClean="0"/>
              <a:t>)</a:t>
            </a:r>
            <a:r>
              <a:rPr lang="en-US" baseline="30000" dirty="0" smtClean="0"/>
              <a:t>-2 </a:t>
            </a:r>
            <a:r>
              <a:rPr lang="en-US" dirty="0" smtClean="0"/>
              <a:t>seniority isomers in </a:t>
            </a:r>
            <a:r>
              <a:rPr lang="en-US" baseline="30000" dirty="0" smtClean="0"/>
              <a:t>98</a:t>
            </a:r>
            <a:r>
              <a:rPr lang="en-US" dirty="0" smtClean="0"/>
              <a:t>Cd and </a:t>
            </a:r>
            <a:r>
              <a:rPr lang="en-US" baseline="30000" dirty="0" smtClean="0"/>
              <a:t>130</a:t>
            </a:r>
            <a:r>
              <a:rPr lang="en-US" dirty="0" smtClean="0"/>
              <a:t>Cd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96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Surprising </a:t>
            </a:r>
            <a:r>
              <a:rPr lang="el-GR" dirty="0" smtClean="0"/>
              <a:t>β</a:t>
            </a:r>
            <a:r>
              <a:rPr lang="en-US" dirty="0" smtClean="0"/>
              <a:t>–decay properties of </a:t>
            </a:r>
            <a:r>
              <a:rPr lang="en-US" baseline="30000" dirty="0" smtClean="0"/>
              <a:t>131</a:t>
            </a:r>
            <a:r>
              <a:rPr lang="en-US" dirty="0" smtClean="0"/>
              <a:t>Cd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" y="554400"/>
            <a:ext cx="8652510" cy="59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811" y="324000"/>
            <a:ext cx="4650377" cy="53296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N=82 shell gap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2246811" y="5653646"/>
            <a:ext cx="527580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NONE of the mass models predicts the trend correctly!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21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Enhanced quadrupole and </a:t>
            </a:r>
            <a:r>
              <a:rPr lang="en-US" dirty="0" err="1" smtClean="0"/>
              <a:t>octupole</a:t>
            </a:r>
            <a:r>
              <a:rPr lang="en-US" dirty="0" smtClean="0"/>
              <a:t> strength in doubly-magic </a:t>
            </a:r>
            <a:r>
              <a:rPr lang="en-US" baseline="30000" dirty="0" smtClean="0"/>
              <a:t>132</a:t>
            </a:r>
            <a:r>
              <a:rPr lang="en-US" dirty="0" smtClean="0"/>
              <a:t>Sn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54403"/>
            <a:ext cx="3407569" cy="260746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51520" y="2492896"/>
            <a:ext cx="720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Sb 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166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Yb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92" y="578273"/>
            <a:ext cx="5546408" cy="494633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2" y="3812820"/>
            <a:ext cx="2118360" cy="182118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2" y="5634000"/>
            <a:ext cx="2827020" cy="89916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420000" y="6192000"/>
            <a:ext cx="277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Rosiak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PRL 121, 252501 (2018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2480" y="5731841"/>
            <a:ext cx="731520" cy="82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information on r-process nuclides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558884"/>
            <a:ext cx="9034272" cy="591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8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Waiting point lifetimes with fragmentation facilities</a:t>
            </a:r>
            <a:endParaRPr lang="en-US" dirty="0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60000" y="612000"/>
            <a:ext cx="3810000" cy="41780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29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6858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dirty="0">
                <a:solidFill>
                  <a:srgbClr val="0000CC"/>
                </a:solidFill>
              </a:rPr>
              <a:t>Why fragmentation</a:t>
            </a:r>
            <a:r>
              <a:rPr lang="en-US" altLang="de-DE" dirty="0" smtClean="0">
                <a:solidFill>
                  <a:srgbClr val="0000CC"/>
                </a:solidFill>
              </a:rPr>
              <a:t>?</a:t>
            </a:r>
          </a:p>
          <a:p>
            <a:pPr>
              <a:spcBef>
                <a:spcPct val="50000"/>
              </a:spcBef>
            </a:pPr>
            <a:endParaRPr lang="en-US" altLang="de-DE" sz="800" dirty="0">
              <a:solidFill>
                <a:srgbClr val="0000CC"/>
              </a:solidFill>
            </a:endParaRPr>
          </a:p>
          <a:p>
            <a:pPr lvl="1">
              <a:spcBef>
                <a:spcPct val="15000"/>
              </a:spcBef>
              <a:buFontTx/>
              <a:buChar char="•"/>
            </a:pPr>
            <a:r>
              <a:rPr lang="en-US" altLang="de-DE" sz="1800" b="0" dirty="0"/>
              <a:t>Lifetime measurements can be done with beams from low energy facilities</a:t>
            </a:r>
          </a:p>
          <a:p>
            <a:pPr lvl="1">
              <a:spcBef>
                <a:spcPct val="15000"/>
              </a:spcBef>
              <a:buFontTx/>
              <a:buChar char="•"/>
            </a:pPr>
            <a:r>
              <a:rPr lang="en-US" altLang="de-DE" sz="1800" b="0" dirty="0"/>
              <a:t>But, fragmentation facilities have advantages:</a:t>
            </a:r>
          </a:p>
          <a:p>
            <a:pPr lvl="2">
              <a:spcBef>
                <a:spcPct val="15000"/>
              </a:spcBef>
              <a:buFontTx/>
              <a:buChar char="•"/>
            </a:pPr>
            <a:r>
              <a:rPr lang="en-US" altLang="de-DE" sz="1800" b="0" dirty="0"/>
              <a:t>Use beams of mixed nuclides--Identification on event by event basis</a:t>
            </a:r>
          </a:p>
          <a:p>
            <a:pPr lvl="2">
              <a:spcBef>
                <a:spcPct val="15000"/>
              </a:spcBef>
              <a:buFontTx/>
              <a:buChar char="•"/>
            </a:pPr>
            <a:r>
              <a:rPr lang="en-US" altLang="de-DE" sz="1800" b="0" dirty="0"/>
              <a:t>Greater reach toward </a:t>
            </a:r>
            <a:r>
              <a:rPr lang="en-US" altLang="de-DE" sz="1800" b="0" dirty="0" smtClean="0"/>
              <a:t>dripline</a:t>
            </a:r>
            <a:endParaRPr lang="en-US" altLang="de-DE" sz="1800" b="0" dirty="0"/>
          </a:p>
          <a:p>
            <a:pPr lvl="2">
              <a:spcBef>
                <a:spcPct val="15000"/>
              </a:spcBef>
              <a:buFontTx/>
              <a:buChar char="•"/>
            </a:pPr>
            <a:r>
              <a:rPr lang="en-US" altLang="de-DE" sz="1800" b="0" dirty="0" smtClean="0"/>
              <a:t>FAIR, GSI, RIKEN, NSCL </a:t>
            </a:r>
            <a:r>
              <a:rPr lang="en-US" altLang="de-DE" sz="1800" b="0" u="sng" dirty="0" smtClean="0"/>
              <a:t>and</a:t>
            </a:r>
            <a:r>
              <a:rPr lang="en-US" altLang="de-DE" sz="1800" b="0" dirty="0" smtClean="0"/>
              <a:t>  </a:t>
            </a:r>
            <a:r>
              <a:rPr lang="en-US" altLang="de-DE" sz="1800" b="0" dirty="0"/>
              <a:t>RIA will cover a large part of </a:t>
            </a:r>
            <a:r>
              <a:rPr lang="en-US" altLang="de-DE" sz="1800" dirty="0"/>
              <a:t> </a:t>
            </a:r>
            <a:r>
              <a:rPr lang="en-US" altLang="de-DE" sz="1800" dirty="0" smtClean="0"/>
              <a:t>  </a:t>
            </a:r>
            <a:r>
              <a:rPr lang="en-US" altLang="de-DE" sz="1800" b="0" dirty="0" smtClean="0"/>
              <a:t>r-process </a:t>
            </a:r>
            <a:r>
              <a:rPr lang="en-US" altLang="de-DE" sz="1800" b="0" dirty="0"/>
              <a:t>path</a:t>
            </a:r>
            <a:r>
              <a:rPr lang="en-US" altLang="de-DE" sz="1800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00" y="611999"/>
            <a:ext cx="4809173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8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NuSTAR</a:t>
            </a:r>
            <a:r>
              <a:rPr lang="en-US" dirty="0" smtClean="0"/>
              <a:t> experiments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00"/>
            <a:ext cx="9129903" cy="54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knockout from 304 MeV/u </a:t>
            </a:r>
            <a:r>
              <a:rPr lang="en-US" baseline="30000" dirty="0" smtClean="0"/>
              <a:t>14</a:t>
            </a:r>
            <a:r>
              <a:rPr lang="en-US" dirty="0" smtClean="0"/>
              <a:t>Be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77147" cy="544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0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r>
              <a:rPr lang="en-US" sz="1800" dirty="0" smtClean="0">
                <a:solidFill>
                  <a:schemeClr val="tx1"/>
                </a:solidFill>
              </a:rPr>
              <a:t>adioactive</a:t>
            </a:r>
            <a:r>
              <a:rPr lang="en-US" dirty="0" smtClean="0"/>
              <a:t> I</a:t>
            </a:r>
            <a:r>
              <a:rPr lang="en-US" sz="1800" dirty="0" smtClean="0">
                <a:solidFill>
                  <a:schemeClr val="tx1"/>
                </a:solidFill>
              </a:rPr>
              <a:t>on</a:t>
            </a:r>
            <a:r>
              <a:rPr lang="en-US" dirty="0" smtClean="0"/>
              <a:t> B</a:t>
            </a:r>
            <a:r>
              <a:rPr lang="en-US" sz="1800" dirty="0" smtClean="0">
                <a:solidFill>
                  <a:schemeClr val="tx1"/>
                </a:solidFill>
              </a:rPr>
              <a:t>eams</a:t>
            </a:r>
            <a:r>
              <a:rPr lang="en-US" dirty="0" smtClean="0"/>
              <a:t> production methods</a:t>
            </a:r>
            <a:endParaRPr lang="en-US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720000"/>
            <a:ext cx="3997234" cy="152835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996952"/>
            <a:ext cx="3644537" cy="245418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400000" y="1253344"/>
            <a:ext cx="2759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fragmentation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400000" y="4200171"/>
            <a:ext cx="3132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 fragmentation</a:t>
            </a:r>
          </a:p>
          <a:p>
            <a:endParaRPr lang="en-US" sz="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fragmentation invented at LBNL in the 1980´s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5400000"/>
            <a:ext cx="2971800" cy="10515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709985" y="5292000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768000" y="5112000"/>
            <a:ext cx="590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endParaRPr lang="en-US" sz="1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629629" y="529200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fragments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74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</a:t>
            </a:r>
            <a:r>
              <a:rPr lang="en-US" dirty="0" smtClean="0"/>
              <a:t>H(</a:t>
            </a:r>
            <a:r>
              <a:rPr lang="en-US" baseline="30000" dirty="0" smtClean="0"/>
              <a:t>14</a:t>
            </a:r>
            <a:r>
              <a:rPr lang="en-US" dirty="0" smtClean="0"/>
              <a:t>Be,2pn)</a:t>
            </a:r>
            <a:r>
              <a:rPr lang="en-US" baseline="30000" dirty="0" smtClean="0"/>
              <a:t>12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200"/>
            <a:ext cx="9248013" cy="544487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491880" y="1196752"/>
            <a:ext cx="2437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Breit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Wigner Resonance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652120" y="5157192"/>
            <a:ext cx="317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length (virtual s-state)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28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</a:t>
            </a:r>
            <a:r>
              <a:rPr lang="en-US" dirty="0" smtClean="0"/>
              <a:t>H(</a:t>
            </a:r>
            <a:r>
              <a:rPr lang="en-US" baseline="30000" dirty="0" smtClean="0"/>
              <a:t>14</a:t>
            </a:r>
            <a:r>
              <a:rPr lang="en-US" dirty="0" smtClean="0"/>
              <a:t>Be,2p)</a:t>
            </a:r>
            <a:r>
              <a:rPr lang="en-US" baseline="30000" dirty="0" smtClean="0"/>
              <a:t>13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200"/>
            <a:ext cx="9177147" cy="546849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430297" y="1259468"/>
            <a:ext cx="2437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Breit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Wigner Resonance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184000" y="5517232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3-body resonance state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correlated background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(from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-correlations in initial bound-state wave function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>
            <a:off x="7020272" y="5661248"/>
            <a:ext cx="539992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>
            <a:off x="7020000" y="5904000"/>
            <a:ext cx="539992" cy="0"/>
          </a:xfrm>
          <a:prstGeom prst="line">
            <a:avLst/>
          </a:prstGeom>
          <a:ln w="1905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13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 smtClean="0"/>
              <a:t>15</a:t>
            </a:r>
            <a:r>
              <a:rPr lang="en-US" dirty="0" smtClean="0"/>
              <a:t>O(2p,</a:t>
            </a:r>
            <a:r>
              <a:rPr lang="el-GR" dirty="0" smtClean="0"/>
              <a:t>γ</a:t>
            </a:r>
            <a:r>
              <a:rPr lang="en-US" dirty="0" smtClean="0"/>
              <a:t>)</a:t>
            </a:r>
            <a:r>
              <a:rPr lang="en-US" baseline="30000" dirty="0" smtClean="0"/>
              <a:t>17</a:t>
            </a:r>
            <a:r>
              <a:rPr lang="en-US" dirty="0" smtClean="0"/>
              <a:t>Ne in </a:t>
            </a:r>
            <a:r>
              <a:rPr lang="en-US" dirty="0"/>
              <a:t>N</a:t>
            </a:r>
            <a:r>
              <a:rPr lang="en-US" dirty="0" smtClean="0"/>
              <a:t>uclear Astrophysics: </a:t>
            </a:r>
            <a:r>
              <a:rPr lang="en-US" sz="2000" dirty="0" smtClean="0">
                <a:solidFill>
                  <a:schemeClr val="tx1"/>
                </a:solidFill>
              </a:rPr>
              <a:t>X-ray bursts, </a:t>
            </a:r>
            <a:r>
              <a:rPr lang="en-US" sz="2000" dirty="0" err="1" smtClean="0">
                <a:solidFill>
                  <a:schemeClr val="tx1"/>
                </a:solidFill>
              </a:rPr>
              <a:t>rp</a:t>
            </a:r>
            <a:r>
              <a:rPr lang="en-US" sz="2000" dirty="0" smtClean="0">
                <a:solidFill>
                  <a:schemeClr val="tx1"/>
                </a:solidFill>
              </a:rPr>
              <a:t>-process, neutron stars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91200"/>
            <a:ext cx="9124474" cy="561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Isochronous mass spectroscopy in the ESR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20000"/>
            <a:ext cx="4562203" cy="558600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720000"/>
            <a:ext cx="4085409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5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Scattering of RIB on hydrogen </a:t>
            </a:r>
            <a:r>
              <a:rPr lang="en-US" dirty="0"/>
              <a:t>t</a:t>
            </a:r>
            <a:r>
              <a:rPr lang="en-US" dirty="0" smtClean="0"/>
              <a:t>arget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000" y="720000"/>
            <a:ext cx="4614454" cy="37253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000"/>
            <a:ext cx="4173583" cy="328449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320000" y="836712"/>
            <a:ext cx="158417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4320000" y="1152000"/>
            <a:ext cx="61200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4320000" y="3204000"/>
            <a:ext cx="61200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190830" y="4135114"/>
            <a:ext cx="443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 position and energy with Si detectors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331640" y="5220000"/>
            <a:ext cx="2587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RMS radius of 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feil nach rechts 11"/>
          <p:cNvSpPr/>
          <p:nvPr/>
        </p:nvSpPr>
        <p:spPr>
          <a:xfrm>
            <a:off x="683568" y="5307707"/>
            <a:ext cx="504056" cy="354432"/>
          </a:xfrm>
          <a:prstGeom prst="rightArrow">
            <a:avLst/>
          </a:pr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271361" y="5220000"/>
                <a:ext cx="3926396" cy="62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luminosity: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26</m:t>
                        </m:r>
                      </m:sup>
                    </m:sSup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𝑝𝑎𝑟𝑡𝑖𝑐𝑙𝑒𝑠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361" y="5220000"/>
                <a:ext cx="3926396" cy="629660"/>
              </a:xfrm>
              <a:prstGeom prst="rect">
                <a:avLst/>
              </a:prstGeom>
              <a:blipFill>
                <a:blip r:embed="rId4"/>
                <a:stretch>
                  <a:fillRect l="-2484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/>
          <p:cNvSpPr txBox="1"/>
          <p:nvPr/>
        </p:nvSpPr>
        <p:spPr>
          <a:xfrm>
            <a:off x="5220000" y="6237312"/>
            <a:ext cx="350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von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Schmid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EXL, Phys. Scr. T116 (2015) 014005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6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 smtClean="0"/>
              <a:t>56</a:t>
            </a:r>
            <a:r>
              <a:rPr lang="en-US" dirty="0" smtClean="0"/>
              <a:t>Ni(</a:t>
            </a:r>
            <a:r>
              <a:rPr lang="en-US" dirty="0" err="1" smtClean="0"/>
              <a:t>p,p</a:t>
            </a:r>
            <a:r>
              <a:rPr lang="en-US" dirty="0" smtClean="0"/>
              <a:t>) scattering distribution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220000" y="6237312"/>
            <a:ext cx="350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von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Schmid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EXL, Phys. Scr. T116 (2015) 014005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900000"/>
            <a:ext cx="7772400" cy="467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2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 smtClean="0"/>
              <a:t>56</a:t>
            </a:r>
            <a:r>
              <a:rPr lang="en-US" dirty="0" smtClean="0"/>
              <a:t>Ni(</a:t>
            </a:r>
            <a:r>
              <a:rPr lang="en-US" dirty="0" err="1" smtClean="0"/>
              <a:t>p,p</a:t>
            </a:r>
            <a:r>
              <a:rPr lang="en-US" dirty="0" smtClean="0"/>
              <a:t>) scattering distribution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220000" y="6237312"/>
            <a:ext cx="350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von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Schmid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EXL, Phys. Scr. T116 (2015) 014005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3" y="1440000"/>
            <a:ext cx="7870371" cy="479243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724328" y="676472"/>
            <a:ext cx="5695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Diffraction pattern (like for a wave after a single slit),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Extract radius of nucleus by fitting theory with parameters.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Electron capture in hydrogen-like ions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0" y="1080000"/>
            <a:ext cx="3788228" cy="19855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900000"/>
                <a:ext cx="3611886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Simple theoretical estimate:</a:t>
                </a:r>
              </a:p>
              <a:p>
                <a:endPara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R.B. Firestone, Table of Isotopes, 1996</a:t>
                </a:r>
              </a:p>
              <a:p>
                <a:endPara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Gamow-Teller transition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EC branching ratio: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900000"/>
                <a:ext cx="3611886" cy="1446550"/>
              </a:xfrm>
              <a:prstGeom prst="rect">
                <a:avLst/>
              </a:prstGeom>
              <a:blipFill>
                <a:blip r:embed="rId3"/>
                <a:stretch>
                  <a:fillRect l="-2530" t="-3376" r="-1349" b="-5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29616" y="2450009"/>
                <a:ext cx="2749855" cy="394082"/>
              </a:xfrm>
              <a:prstGeom prst="rect">
                <a:avLst/>
              </a:prstGeom>
              <a:noFill/>
              <a:ln w="31750" cmpd="dbl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𝐸𝐶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(neutral atom) ≈ 1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16" y="2450009"/>
                <a:ext cx="2749855" cy="394082"/>
              </a:xfrm>
              <a:prstGeom prst="rect">
                <a:avLst/>
              </a:prstGeom>
              <a:blipFill>
                <a:blip r:embed="rId4"/>
                <a:stretch>
                  <a:fillRect t="-97143" r="-219" b="-144286"/>
                </a:stretch>
              </a:blipFill>
              <a:ln w="31750" cmpd="dbl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723448" y="2996952"/>
            <a:ext cx="32496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en-U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Bambynek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Rev. Mod. Phys. 49, 1977</a:t>
            </a:r>
          </a:p>
          <a:p>
            <a:endParaRPr lang="en-US" sz="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S-electron density at the nucleus: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729616" y="3736520"/>
                <a:ext cx="1593000" cy="2769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16" y="3736520"/>
                <a:ext cx="1593000" cy="276999"/>
              </a:xfrm>
              <a:prstGeom prst="rect">
                <a:avLst/>
              </a:prstGeom>
              <a:blipFill>
                <a:blip r:embed="rId5"/>
                <a:stretch>
                  <a:fillRect t="-165957" r="-27757" b="-24255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720000" y="4149080"/>
                <a:ext cx="4009431" cy="67076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𝐸𝐶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𝑛𝑒𝑢𝑡𝑟𝑎𝑙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𝑎𝑡𝑜𝑚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type m:val="li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=2.4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149080"/>
                <a:ext cx="4009431" cy="6707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720000" y="4955402"/>
                <a:ext cx="2895343" cy="2769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𝑙𝑖𝑘𝑒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1∗</m:t>
                      </m:r>
                      <m:f>
                        <m:fPr>
                          <m:type m:val="lin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955402"/>
                <a:ext cx="2895343" cy="276999"/>
              </a:xfrm>
              <a:prstGeom prst="rect">
                <a:avLst/>
              </a:prstGeom>
              <a:blipFill>
                <a:blip r:embed="rId7"/>
                <a:stretch>
                  <a:fillRect l="-1258" t="-165957" r="-1258" b="-24255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755576" y="5411182"/>
                <a:ext cx="2290435" cy="394082"/>
              </a:xfrm>
              <a:prstGeom prst="rect">
                <a:avLst/>
              </a:prstGeom>
              <a:noFill/>
              <a:ln w="31750" cmpd="dbl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(H-like) ≈ 2.4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5411182"/>
                <a:ext cx="2290435" cy="394082"/>
              </a:xfrm>
              <a:prstGeom prst="rect">
                <a:avLst/>
              </a:prstGeom>
              <a:blipFill>
                <a:blip r:embed="rId8"/>
                <a:stretch>
                  <a:fillRect t="-98551" b="-147826"/>
                </a:stretch>
              </a:blipFill>
              <a:ln w="31750" cmpd="dbl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5760000" y="3780000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conclusion: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H-like ions should have 41% longer half-life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91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Electron capture in hydrogen-like ions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0" y="1080000"/>
            <a:ext cx="3788228" cy="19855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588496" y="4032000"/>
                <a:ext cx="2290435" cy="394082"/>
              </a:xfrm>
              <a:prstGeom prst="rect">
                <a:avLst/>
              </a:prstGeom>
              <a:noFill/>
              <a:ln w="31750" cmpd="dbl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(H-like) ≈ 2.4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496" y="4032000"/>
                <a:ext cx="2290435" cy="394082"/>
              </a:xfrm>
              <a:prstGeom prst="rect">
                <a:avLst/>
              </a:prstGeom>
              <a:blipFill>
                <a:blip r:embed="rId3"/>
                <a:stretch>
                  <a:fillRect t="-97143" b="-144286"/>
                </a:stretch>
              </a:blipFill>
              <a:ln w="31750" cmpd="dbl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606037"/>
            <a:ext cx="3263755" cy="2463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215949" y="3429000"/>
                <a:ext cx="3140027" cy="2491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G. Audi et al. NPA 729 (2003) 3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𝑛𝑒𝑢𝑡𝑟𝑎𝑙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=0.0034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 of fully-ionized </a:t>
                </a:r>
                <a:r>
                  <a:rPr lang="en-US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140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=0.00172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 of H-like </a:t>
                </a:r>
                <a:r>
                  <a:rPr lang="en-US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140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=0.00213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19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J. </a:t>
                </a:r>
                <a:r>
                  <a:rPr lang="en-US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Kurcewicz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N. </a:t>
                </a:r>
                <a:r>
                  <a:rPr lang="en-US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Winckler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949" y="3429000"/>
                <a:ext cx="3140027" cy="2491901"/>
              </a:xfrm>
              <a:prstGeom prst="rect">
                <a:avLst/>
              </a:prstGeom>
              <a:blipFill>
                <a:blip r:embed="rId5"/>
                <a:stretch>
                  <a:fillRect l="-1550" t="-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/>
          <p:cNvSpPr txBox="1"/>
          <p:nvPr/>
        </p:nvSpPr>
        <p:spPr>
          <a:xfrm>
            <a:off x="5580000" y="364935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Expectation: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588496" y="45000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5580000" y="5123150"/>
                <a:ext cx="2707472" cy="394082"/>
              </a:xfrm>
              <a:prstGeom prst="rect">
                <a:avLst/>
              </a:prstGeom>
              <a:noFill/>
              <a:ln w="31750" cmpd="dbl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(H-like) = 0.81 (8)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000" y="5123150"/>
                <a:ext cx="2707472" cy="394082"/>
              </a:xfrm>
              <a:prstGeom prst="rect">
                <a:avLst/>
              </a:prstGeom>
              <a:blipFill>
                <a:blip r:embed="rId6"/>
                <a:stretch>
                  <a:fillRect t="-97143" r="-668" b="-144286"/>
                </a:stretch>
              </a:blipFill>
              <a:ln w="31750" cmpd="dbl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/>
          <p:cNvSpPr txBox="1"/>
          <p:nvPr/>
        </p:nvSpPr>
        <p:spPr>
          <a:xfrm>
            <a:off x="5588496" y="572400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H-like ions decay ~20% faster than neutral atom!!!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7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Electron capture in hydrogen-like ions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526" y="617561"/>
            <a:ext cx="4976948" cy="304691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083526" y="4077072"/>
            <a:ext cx="5697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A.V. </a:t>
            </a:r>
            <a:r>
              <a:rPr lang="en-U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Gruzinov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J.N. </a:t>
            </a:r>
            <a:r>
              <a:rPr lang="en-U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Bahcall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Astroph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J. 490 (1997) 437</a:t>
            </a:r>
          </a:p>
          <a:p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Ionization of 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in the Sun can be ~20-30%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9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r>
              <a:rPr lang="en-US" sz="1800" dirty="0" smtClean="0">
                <a:solidFill>
                  <a:schemeClr val="tx1"/>
                </a:solidFill>
              </a:rPr>
              <a:t>adioactive</a:t>
            </a:r>
            <a:r>
              <a:rPr lang="en-US" dirty="0" smtClean="0"/>
              <a:t> I</a:t>
            </a:r>
            <a:r>
              <a:rPr lang="en-US" sz="1800" dirty="0" smtClean="0">
                <a:solidFill>
                  <a:schemeClr val="tx1"/>
                </a:solidFill>
              </a:rPr>
              <a:t>on</a:t>
            </a:r>
            <a:r>
              <a:rPr lang="en-US" dirty="0" smtClean="0"/>
              <a:t> B</a:t>
            </a:r>
            <a:r>
              <a:rPr lang="en-US" sz="1800" dirty="0" smtClean="0">
                <a:solidFill>
                  <a:schemeClr val="tx1"/>
                </a:solidFill>
              </a:rPr>
              <a:t>eams</a:t>
            </a:r>
            <a:r>
              <a:rPr lang="en-US" dirty="0" smtClean="0"/>
              <a:t> production methods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40000" y="1260000"/>
            <a:ext cx="3324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Fragmentation, spallation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40000" y="3096000"/>
            <a:ext cx="3849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Coulomb dissociation, fission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00" y="792000"/>
            <a:ext cx="4663440" cy="153325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000" y="2446722"/>
            <a:ext cx="4310743" cy="176022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40000" y="4932000"/>
            <a:ext cx="3302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nuclei, fusion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131" y="4496014"/>
            <a:ext cx="4238897" cy="133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Nucleosynthesis of heavier elements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220000" y="6237312"/>
            <a:ext cx="350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von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Schmid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EXL, Phys. Scr. T116 (2015) 014005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554404"/>
            <a:ext cx="9160329" cy="599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1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approaches</a:t>
            </a:r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40000" y="635000"/>
            <a:ext cx="2871299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RADIOACTIVE 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CAPTURE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535363" y="476250"/>
            <a:ext cx="970137" cy="87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X(p,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)Y</a:t>
            </a:r>
          </a:p>
          <a:p>
            <a:pPr>
              <a:lnSpc>
                <a:spcPct val="150000"/>
              </a:lnSpc>
            </a:pP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,)Y</a:t>
            </a:r>
            <a:endParaRPr lang="en-GB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/>
          <p:cNvSpPr>
            <a:spLocks/>
          </p:cNvSpPr>
          <p:nvPr/>
        </p:nvSpPr>
        <p:spPr bwMode="auto">
          <a:xfrm>
            <a:off x="4551363" y="619125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28384" y="614363"/>
            <a:ext cx="3416321" cy="72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among the most common reactions</a:t>
            </a:r>
          </a:p>
          <a:p>
            <a:pPr algn="ctr"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 nuclear astrophysics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55638" y="1454150"/>
            <a:ext cx="24641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recoil detection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71538" y="1916113"/>
            <a:ext cx="5434501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inverse kinematics  	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forward peaked emission </a:t>
            </a:r>
            <a:r>
              <a:rPr lang="en-GB" altLang="de-DE" dirty="0">
                <a:sym typeface="Symbol" panose="05050102010706020507" pitchFamily="18" charset="2"/>
              </a:rPr>
              <a:t>(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 ~ 1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</a:t>
            </a:r>
            <a:r>
              <a:rPr lang="en-GB" altLang="de-DE" dirty="0">
                <a:sym typeface="Symbol" panose="05050102010706020507" pitchFamily="18" charset="2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sym typeface="Symbol" panose="05050102010706020507" pitchFamily="18" charset="2"/>
              </a:rPr>
              <a:t>		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detection efficiency ~ 100%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871538" y="2781300"/>
            <a:ext cx="50014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BUT: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high suppression factors required (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altLang="de-DE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GB" altLang="de-DE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42975" y="3284538"/>
            <a:ext cx="2688557" cy="369332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 intensities ~ 10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ions/s</a:t>
            </a:r>
          </a:p>
        </p:txBody>
      </p: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1603375" y="3816000"/>
            <a:ext cx="6048375" cy="1871662"/>
            <a:chOff x="256" y="1706"/>
            <a:chExt cx="3452" cy="1006"/>
          </a:xfrm>
        </p:grpSpPr>
        <p:pic>
          <p:nvPicPr>
            <p:cNvPr id="13" name="Picture 11" descr="recoi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" y="1706"/>
              <a:ext cx="3168" cy="1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2518" y="2518"/>
              <a:ext cx="1190" cy="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GB" alt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Smith &amp; </a:t>
              </a:r>
              <a:r>
                <a:rPr lang="en-GB" altLang="de-DE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Rehm</a:t>
              </a:r>
              <a:r>
                <a:rPr lang="en-GB" alt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(2001)</a:t>
              </a:r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969963" y="5760000"/>
            <a:ext cx="6465873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GB" altLang="de-DE" dirty="0"/>
              <a:t>  </a:t>
            </a:r>
          </a:p>
          <a:p>
            <a:pPr>
              <a:lnSpc>
                <a:spcPct val="130000"/>
              </a:lnSpc>
            </a:pPr>
            <a:r>
              <a:rPr lang="en-GB" altLang="de-DE" baseline="30000" dirty="0">
                <a:solidFill>
                  <a:srgbClr val="336699"/>
                </a:solidFill>
                <a:sym typeface="Symbol" panose="05050102010706020507" pitchFamily="18" charset="2"/>
              </a:rPr>
              <a:t>	</a:t>
            </a:r>
            <a:r>
              <a:rPr lang="en-GB" altLang="de-DE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21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Na(p,)</a:t>
            </a:r>
            <a:r>
              <a:rPr lang="en-GB" altLang="de-DE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22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Mg</a:t>
            </a:r>
            <a:r>
              <a:rPr lang="en-GB" altLang="de-DE" dirty="0">
                <a:solidFill>
                  <a:srgbClr val="336699"/>
                </a:solidFill>
                <a:sym typeface="Symbol" panose="05050102010706020507" pitchFamily="18" charset="2"/>
              </a:rPr>
              <a:t>,  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15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O(,)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19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Ne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@ DRAGON – TRIUMF</a:t>
            </a:r>
            <a:endParaRPr lang="en-GB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43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4213" y="5616000"/>
            <a:ext cx="31133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u="sng" dirty="0">
                <a:solidFill>
                  <a:srgbClr val="336699"/>
                </a:solidFill>
                <a:sym typeface="Symbol" panose="05050102010706020507" pitchFamily="18" charset="2"/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delayed decay measurements</a:t>
            </a:r>
            <a:endParaRPr lang="en-GB" altLang="de-DE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20000" y="549275"/>
            <a:ext cx="17844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u="sng" dirty="0">
                <a:solidFill>
                  <a:srgbClr val="336699"/>
                </a:solidFill>
                <a:sym typeface="Symbol" panose="05050102010706020507" pitchFamily="18" charset="2"/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sym typeface="Symbol" panose="05050102010706020507" pitchFamily="18" charset="2"/>
              </a:rPr>
              <a:t>-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ray detection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76600" y="476250"/>
            <a:ext cx="4317913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efficiency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~ </a:t>
            </a:r>
            <a:r>
              <a:rPr lang="en-GB" altLang="de-DE" dirty="0" smtClean="0">
                <a:sym typeface="Symbol" panose="05050102010706020507" pitchFamily="18" charset="2"/>
              </a:rPr>
              <a:t>4</a:t>
            </a:r>
            <a:r>
              <a:rPr lang="en-GB" altLang="de-DE" dirty="0">
                <a:sym typeface="Symbol" panose="05050102010706020507" pitchFamily="18" charset="2"/>
              </a:rPr>
              <a:t>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coverage needed</a:t>
            </a:r>
          </a:p>
          <a:p>
            <a:pPr>
              <a:lnSpc>
                <a:spcPct val="120000"/>
              </a:lnSpc>
            </a:pPr>
            <a:r>
              <a:rPr lang="en-GB" altLang="de-DE" dirty="0">
                <a:sym typeface="Symbol" panose="05050102010706020507" pitchFamily="18" charset="2"/>
              </a:rPr>
              <a:t>-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ray background induced by </a:t>
            </a:r>
            <a:r>
              <a:rPr lang="en-GB" altLang="de-DE" dirty="0">
                <a:sym typeface="Symbol" panose="05050102010706020507" pitchFamily="18" charset="2"/>
              </a:rPr>
              <a:t></a:t>
            </a:r>
            <a:r>
              <a:rPr lang="en-GB" altLang="de-DE" baseline="30000" dirty="0">
                <a:sym typeface="Symbol" panose="05050102010706020507" pitchFamily="18" charset="2"/>
              </a:rPr>
              <a:t>+</a:t>
            </a:r>
            <a:r>
              <a:rPr lang="en-GB" altLang="de-DE" dirty="0">
                <a:sym typeface="Symbol" panose="05050102010706020507" pitchFamily="18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beam decay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64000" y="5256000"/>
            <a:ext cx="4352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 </a:t>
            </a:r>
            <a:r>
              <a:rPr lang="en-GB" altLang="de-DE" baseline="30000" dirty="0">
                <a:solidFill>
                  <a:srgbClr val="336699"/>
                </a:solidFill>
                <a:sym typeface="Symbol" panose="05050102010706020507" pitchFamily="18" charset="2"/>
              </a:rPr>
              <a:t>	</a:t>
            </a:r>
            <a:r>
              <a:rPr lang="en-GB" altLang="de-DE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22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Na(p,)</a:t>
            </a:r>
            <a:r>
              <a:rPr lang="en-GB" altLang="de-DE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23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Mg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@ ANL</a:t>
            </a:r>
            <a:endParaRPr lang="en-GB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64000" y="5940000"/>
            <a:ext cx="67649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 </a:t>
            </a:r>
          </a:p>
          <a:p>
            <a:r>
              <a:rPr lang="en-GB" altLang="de-DE" baseline="30000" dirty="0">
                <a:solidFill>
                  <a:srgbClr val="336699"/>
                </a:solidFill>
                <a:sym typeface="Symbol" panose="05050102010706020507" pitchFamily="18" charset="2"/>
              </a:rPr>
              <a:t>	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19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Ne(p,)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Na(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Ne*()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16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 </a:t>
            </a:r>
            <a:r>
              <a:rPr lang="en-GB" altLang="de-DE" dirty="0">
                <a:sym typeface="Symbol" panose="05050102010706020507" pitchFamily="18" charset="2"/>
              </a:rPr>
              <a:t>	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@ Louvain-la-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Neuve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64000" y="4508500"/>
            <a:ext cx="4278992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 array </a:t>
            </a:r>
          </a:p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absolute efficiency:  9% for 1.33 MeV </a:t>
            </a:r>
            <a:r>
              <a:rPr lang="en-GB" altLang="de-DE" dirty="0">
                <a:latin typeface="Symbol" panose="05050102010706020507" pitchFamily="18" charset="2"/>
              </a:rPr>
              <a:t>g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en-GB" altLang="de-DE" dirty="0"/>
              <a:t> </a:t>
            </a:r>
          </a:p>
        </p:txBody>
      </p:sp>
      <p:pic>
        <p:nvPicPr>
          <p:cNvPr id="10" name="Picture 8" descr="GSfromTar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1660525"/>
            <a:ext cx="3779837" cy="28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19163" y="1196975"/>
            <a:ext cx="1467068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gammasphere</a:t>
            </a:r>
            <a:endParaRPr lang="en-GB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0" descr="GS_focus_Gfa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1341438"/>
            <a:ext cx="2755900" cy="36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302218" y="1367930"/>
            <a:ext cx="14382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courtesy: D. Jenkins</a:t>
            </a:r>
          </a:p>
        </p:txBody>
      </p:sp>
    </p:spTree>
    <p:extLst>
      <p:ext uri="{BB962C8B-B14F-4D97-AF65-F5344CB8AC3E}">
        <p14:creationId xmlns:p14="http://schemas.microsoft.com/office/powerpoint/2010/main" val="365384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 animBg="1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 descr="det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93" y="2304000"/>
            <a:ext cx="4392613" cy="22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20000" y="576000"/>
            <a:ext cx="2717411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 REACTIONS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708400" y="549275"/>
            <a:ext cx="3724096" cy="42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mainly</a:t>
            </a:r>
            <a:r>
              <a:rPr lang="en-GB" altLang="de-DE" dirty="0"/>
              <a:t>  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X(p,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)Y</a:t>
            </a:r>
            <a:r>
              <a:rPr lang="en-GB" altLang="de-DE" dirty="0"/>
              <a:t>   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GB" altLang="de-DE" dirty="0"/>
              <a:t>       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,p)Y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22325" y="1908000"/>
            <a:ext cx="2688557" cy="369332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 intensities ~ 10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ions/s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55650" y="1440000"/>
            <a:ext cx="78204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 strip detector arrays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large solid angle coverage  (e.g. LEDA – see later)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39750" y="1080000"/>
            <a:ext cx="32544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light-heavy nuclei coincidence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40000" y="4428000"/>
            <a:ext cx="7571303" cy="213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   </a:t>
            </a:r>
          </a:p>
          <a:p>
            <a:pPr>
              <a:lnSpc>
                <a:spcPct val="130000"/>
              </a:lnSpc>
            </a:pP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Ne(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,p)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21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Na    @ LLN </a:t>
            </a:r>
            <a:r>
              <a:rPr lang="en-GB" altLang="de-DE" dirty="0">
                <a:sym typeface="Symbol" panose="05050102010706020507" pitchFamily="18" charset="2"/>
              </a:rPr>
              <a:t>	</a:t>
            </a:r>
            <a:r>
              <a:rPr lang="en-GB" altLang="de-DE" dirty="0">
                <a:solidFill>
                  <a:srgbClr val="CC0000"/>
                </a:solidFill>
                <a:sym typeface="Symbol" panose="05050102010706020507" pitchFamily="18" charset="2"/>
              </a:rPr>
              <a:t>	</a:t>
            </a:r>
            <a:r>
              <a:rPr lang="en-GB" altLang="de-DE" sz="1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Groombridge</a:t>
            </a:r>
            <a:r>
              <a:rPr lang="en-GB" altLang="de-DE" sz="1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et al.: </a:t>
            </a:r>
            <a:r>
              <a:rPr lang="en-GB" altLang="de-DE" sz="1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Phys</a:t>
            </a:r>
            <a:r>
              <a:rPr lang="en-GB" altLang="de-DE" sz="1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Rev C 66 (2002) 55802(10)    </a:t>
            </a:r>
            <a:r>
              <a:rPr lang="en-GB" altLang="de-DE" sz="1400" dirty="0">
                <a:solidFill>
                  <a:srgbClr val="CC0000"/>
                </a:solidFill>
                <a:sym typeface="Symbol" panose="05050102010706020507" pitchFamily="18" charset="2"/>
              </a:rPr>
              <a:t>	</a:t>
            </a:r>
          </a:p>
          <a:p>
            <a:pPr>
              <a:lnSpc>
                <a:spcPct val="130000"/>
              </a:lnSpc>
            </a:pPr>
            <a:r>
              <a:rPr lang="en-GB" altLang="de-DE" dirty="0">
                <a:solidFill>
                  <a:srgbClr val="CC0000"/>
                </a:solidFill>
                <a:sym typeface="Symbol" panose="05050102010706020507" pitchFamily="18" charset="2"/>
              </a:rPr>
              <a:t>     	        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&amp; TRIUMF (planned)</a:t>
            </a:r>
            <a:r>
              <a:rPr lang="en-GB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dirty="0">
                <a:solidFill>
                  <a:srgbClr val="CC0000"/>
                </a:solidFill>
                <a:sym typeface="Symbol" panose="05050102010706020507" pitchFamily="18" charset="2"/>
              </a:rPr>
              <a:t>	</a:t>
            </a:r>
            <a:r>
              <a:rPr lang="en-GB" altLang="de-DE" sz="1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TUDA collaboration</a:t>
            </a:r>
          </a:p>
          <a:p>
            <a:pPr>
              <a:lnSpc>
                <a:spcPct val="130000"/>
              </a:lnSpc>
            </a:pPr>
            <a:r>
              <a:rPr lang="en-GB" alt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F(p,</a:t>
            </a:r>
            <a:r>
              <a:rPr lang="el-GR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altLang="de-DE" dirty="0" smtClean="0"/>
              <a:t>     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ORNL</a:t>
            </a:r>
            <a:r>
              <a:rPr lang="en-GB" altLang="de-DE" dirty="0">
                <a:solidFill>
                  <a:srgbClr val="CC0000"/>
                </a:solidFill>
              </a:rPr>
              <a:t>		</a:t>
            </a:r>
            <a:r>
              <a:rPr lang="en-GB" altLang="de-DE" sz="1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Bardayan</a:t>
            </a:r>
            <a:r>
              <a:rPr lang="en-GB" altLang="de-DE" sz="1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al.: </a:t>
            </a:r>
            <a:r>
              <a:rPr lang="en-GB" altLang="de-DE" sz="1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GB" altLang="de-DE" sz="1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Rev C 63 (2001) 65802(6)</a:t>
            </a:r>
          </a:p>
          <a:p>
            <a:pPr>
              <a:lnSpc>
                <a:spcPct val="130000"/>
              </a:lnSpc>
            </a:pPr>
            <a:r>
              <a:rPr lang="en-GB" altLang="de-DE" sz="1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			</a:t>
            </a:r>
            <a:r>
              <a:rPr lang="en-GB" altLang="de-DE" sz="1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Bardayan</a:t>
            </a:r>
            <a:r>
              <a:rPr lang="en-GB" altLang="de-DE" sz="1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al.: </a:t>
            </a:r>
            <a:r>
              <a:rPr lang="en-GB" altLang="de-DE" sz="1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GB" altLang="de-DE" sz="1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Rev Lett 89 (2002) 262501(4)</a:t>
            </a:r>
            <a:endParaRPr lang="en-GB" altLang="de-DE" sz="120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130000"/>
              </a:lnSpc>
            </a:pP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14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O(,p)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17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GB" altLang="de-DE" dirty="0">
                <a:sym typeface="Symbol" panose="05050102010706020507" pitchFamily="18" charset="2"/>
              </a:rPr>
              <a:t>        @ LLN (planned)</a:t>
            </a:r>
            <a:r>
              <a:rPr lang="en-GB" altLang="de-DE" dirty="0">
                <a:solidFill>
                  <a:srgbClr val="CC0000"/>
                </a:solidFill>
                <a:sym typeface="Symbol" panose="05050102010706020507" pitchFamily="18" charset="2"/>
              </a:rPr>
              <a:t>	</a:t>
            </a:r>
            <a:r>
              <a:rPr lang="en-GB" altLang="de-DE" sz="1200" dirty="0" err="1">
                <a:solidFill>
                  <a:srgbClr val="CC0000"/>
                </a:solidFill>
                <a:sym typeface="Symbol" panose="05050102010706020507" pitchFamily="18" charset="2"/>
              </a:rPr>
              <a:t>Aliotta</a:t>
            </a:r>
            <a:r>
              <a:rPr lang="en-GB" altLang="de-DE" sz="1200" dirty="0">
                <a:solidFill>
                  <a:srgbClr val="CC0000"/>
                </a:solidFill>
                <a:sym typeface="Symbol" panose="05050102010706020507" pitchFamily="18" charset="2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7169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approaches</a:t>
            </a:r>
            <a:endParaRPr lang="en-US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4140200" y="3717900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57225" y="576000"/>
            <a:ext cx="3886705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RESONANT ELASTIC SCATTERING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43438" y="595313"/>
            <a:ext cx="2114681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</a:t>
            </a:r>
            <a:r>
              <a:rPr lang="en-GB" altLang="de-DE" dirty="0"/>
              <a:t>    </a:t>
            </a:r>
            <a:r>
              <a:rPr lang="en-GB" altLang="de-DE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</a:t>
            </a:r>
            <a:r>
              <a:rPr lang="en-GB" altLang="de-DE" dirty="0" err="1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p,</a:t>
            </a:r>
            <a:r>
              <a:rPr lang="en-GB" altLang="de-DE" dirty="0" err="1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GB" altLang="de-DE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’</a:t>
            </a:r>
            <a:r>
              <a:rPr lang="en-GB" altLang="de-DE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71550" y="1917675"/>
            <a:ext cx="7200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inverse kinematics  +   suitably thick target (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(CH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+  proton detection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84213" y="5661248"/>
            <a:ext cx="4063933" cy="679673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protons undergo little energy loss, 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little kinematics variation, little straggling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681538" y="908050"/>
            <a:ext cx="35381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ym typeface="Symbol" panose="05050102010706020507" pitchFamily="18" charset="2"/>
              </a:rPr>
              <a:t>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investigate resonance properties </a:t>
            </a: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of compound nucleus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96913" y="1292200"/>
            <a:ext cx="1217000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method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5127625" y="5877148"/>
            <a:ext cx="307975" cy="155575"/>
          </a:xfrm>
          <a:prstGeom prst="notchedRightArrow">
            <a:avLst>
              <a:gd name="adj1" fmla="val 49528"/>
              <a:gd name="adj2" fmla="val 93087"/>
            </a:avLst>
          </a:prstGeom>
          <a:solidFill>
            <a:srgbClr val="336699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 altLang="de-DE">
              <a:solidFill>
                <a:srgbClr val="336699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165642" y="5661248"/>
            <a:ext cx="1980029" cy="679673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retain information </a:t>
            </a:r>
          </a:p>
          <a:p>
            <a:pPr algn="ctr"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resonance shape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038350" y="3190850"/>
            <a:ext cx="1371600" cy="1447800"/>
          </a:xfrm>
          <a:prstGeom prst="rect">
            <a:avLst/>
          </a:prstGeom>
          <a:solidFill>
            <a:srgbClr val="FFFFCC">
              <a:alpha val="70000"/>
            </a:srgbClr>
          </a:solidFill>
          <a:ln w="12700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067175" y="2493938"/>
            <a:ext cx="1356462" cy="307777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spectrum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823184" y="4292575"/>
            <a:ext cx="10486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high-energy</a:t>
            </a:r>
          </a:p>
          <a:p>
            <a:pPr algn="ctr"/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protons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563938" y="4292575"/>
            <a:ext cx="1050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low-energy</a:t>
            </a:r>
          </a:p>
          <a:p>
            <a:pPr algn="ctr"/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protons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947558" y="4567213"/>
            <a:ext cx="9957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beam </a:t>
            </a:r>
          </a:p>
          <a:p>
            <a:pPr algn="ctr"/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loss</a:t>
            </a:r>
          </a:p>
        </p:txBody>
      </p:sp>
      <p:sp>
        <p:nvSpPr>
          <p:cNvPr id="18" name="Freeform 16"/>
          <p:cNvSpPr>
            <a:spLocks noChangeAspect="1"/>
          </p:cNvSpPr>
          <p:nvPr/>
        </p:nvSpPr>
        <p:spPr bwMode="auto">
          <a:xfrm>
            <a:off x="4119563" y="2987650"/>
            <a:ext cx="1244600" cy="1117600"/>
          </a:xfrm>
          <a:custGeom>
            <a:avLst/>
            <a:gdLst>
              <a:gd name="T0" fmla="*/ 0 w 1568"/>
              <a:gd name="T1" fmla="*/ 1405 h 1407"/>
              <a:gd name="T2" fmla="*/ 71 w 1568"/>
              <a:gd name="T3" fmla="*/ 1316 h 1407"/>
              <a:gd name="T4" fmla="*/ 156 w 1568"/>
              <a:gd name="T5" fmla="*/ 1241 h 1407"/>
              <a:gd name="T6" fmla="*/ 207 w 1568"/>
              <a:gd name="T7" fmla="*/ 1135 h 1407"/>
              <a:gd name="T8" fmla="*/ 253 w 1568"/>
              <a:gd name="T9" fmla="*/ 1044 h 1407"/>
              <a:gd name="T10" fmla="*/ 317 w 1568"/>
              <a:gd name="T11" fmla="*/ 866 h 1407"/>
              <a:gd name="T12" fmla="*/ 367 w 1568"/>
              <a:gd name="T13" fmla="*/ 709 h 1407"/>
              <a:gd name="T14" fmla="*/ 408 w 1568"/>
              <a:gd name="T15" fmla="*/ 586 h 1407"/>
              <a:gd name="T16" fmla="*/ 457 w 1568"/>
              <a:gd name="T17" fmla="*/ 504 h 1407"/>
              <a:gd name="T18" fmla="*/ 525 w 1568"/>
              <a:gd name="T19" fmla="*/ 454 h 1407"/>
              <a:gd name="T20" fmla="*/ 605 w 1568"/>
              <a:gd name="T21" fmla="*/ 487 h 1407"/>
              <a:gd name="T22" fmla="*/ 692 w 1568"/>
              <a:gd name="T23" fmla="*/ 585 h 1407"/>
              <a:gd name="T24" fmla="*/ 748 w 1568"/>
              <a:gd name="T25" fmla="*/ 661 h 1407"/>
              <a:gd name="T26" fmla="*/ 812 w 1568"/>
              <a:gd name="T27" fmla="*/ 777 h 1407"/>
              <a:gd name="T28" fmla="*/ 856 w 1568"/>
              <a:gd name="T29" fmla="*/ 897 h 1407"/>
              <a:gd name="T30" fmla="*/ 900 w 1568"/>
              <a:gd name="T31" fmla="*/ 989 h 1407"/>
              <a:gd name="T32" fmla="*/ 920 w 1568"/>
              <a:gd name="T33" fmla="*/ 861 h 1407"/>
              <a:gd name="T34" fmla="*/ 933 w 1568"/>
              <a:gd name="T35" fmla="*/ 681 h 1407"/>
              <a:gd name="T36" fmla="*/ 932 w 1568"/>
              <a:gd name="T37" fmla="*/ 553 h 1407"/>
              <a:gd name="T38" fmla="*/ 944 w 1568"/>
              <a:gd name="T39" fmla="*/ 389 h 1407"/>
              <a:gd name="T40" fmla="*/ 948 w 1568"/>
              <a:gd name="T41" fmla="*/ 253 h 1407"/>
              <a:gd name="T42" fmla="*/ 956 w 1568"/>
              <a:gd name="T43" fmla="*/ 101 h 1407"/>
              <a:gd name="T44" fmla="*/ 978 w 1568"/>
              <a:gd name="T45" fmla="*/ 1 h 1407"/>
              <a:gd name="T46" fmla="*/ 1004 w 1568"/>
              <a:gd name="T47" fmla="*/ 105 h 1407"/>
              <a:gd name="T48" fmla="*/ 1012 w 1568"/>
              <a:gd name="T49" fmla="*/ 217 h 1407"/>
              <a:gd name="T50" fmla="*/ 1024 w 1568"/>
              <a:gd name="T51" fmla="*/ 318 h 1407"/>
              <a:gd name="T52" fmla="*/ 1040 w 1568"/>
              <a:gd name="T53" fmla="*/ 413 h 1407"/>
              <a:gd name="T54" fmla="*/ 1056 w 1568"/>
              <a:gd name="T55" fmla="*/ 501 h 1407"/>
              <a:gd name="T56" fmla="*/ 1088 w 1568"/>
              <a:gd name="T57" fmla="*/ 581 h 1407"/>
              <a:gd name="T58" fmla="*/ 1114 w 1568"/>
              <a:gd name="T59" fmla="*/ 636 h 1407"/>
              <a:gd name="T60" fmla="*/ 1148 w 1568"/>
              <a:gd name="T61" fmla="*/ 569 h 1407"/>
              <a:gd name="T62" fmla="*/ 1168 w 1568"/>
              <a:gd name="T63" fmla="*/ 493 h 1407"/>
              <a:gd name="T64" fmla="*/ 1188 w 1568"/>
              <a:gd name="T65" fmla="*/ 405 h 1407"/>
              <a:gd name="T66" fmla="*/ 1228 w 1568"/>
              <a:gd name="T67" fmla="*/ 445 h 1407"/>
              <a:gd name="T68" fmla="*/ 1264 w 1568"/>
              <a:gd name="T69" fmla="*/ 525 h 1407"/>
              <a:gd name="T70" fmla="*/ 1304 w 1568"/>
              <a:gd name="T71" fmla="*/ 609 h 1407"/>
              <a:gd name="T72" fmla="*/ 1360 w 1568"/>
              <a:gd name="T73" fmla="*/ 677 h 1407"/>
              <a:gd name="T74" fmla="*/ 1420 w 1568"/>
              <a:gd name="T75" fmla="*/ 741 h 1407"/>
              <a:gd name="T76" fmla="*/ 1460 w 1568"/>
              <a:gd name="T77" fmla="*/ 801 h 1407"/>
              <a:gd name="T78" fmla="*/ 1480 w 1568"/>
              <a:gd name="T79" fmla="*/ 937 h 1407"/>
              <a:gd name="T80" fmla="*/ 1492 w 1568"/>
              <a:gd name="T81" fmla="*/ 1081 h 1407"/>
              <a:gd name="T82" fmla="*/ 1500 w 1568"/>
              <a:gd name="T83" fmla="*/ 1221 h 1407"/>
              <a:gd name="T84" fmla="*/ 1520 w 1568"/>
              <a:gd name="T85" fmla="*/ 1357 h 1407"/>
              <a:gd name="T86" fmla="*/ 1568 w 1568"/>
              <a:gd name="T87" fmla="*/ 1407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68" h="1407">
                <a:moveTo>
                  <a:pt x="0" y="1405"/>
                </a:moveTo>
                <a:cubicBezTo>
                  <a:pt x="11" y="1390"/>
                  <a:pt x="45" y="1343"/>
                  <a:pt x="71" y="1316"/>
                </a:cubicBezTo>
                <a:cubicBezTo>
                  <a:pt x="97" y="1289"/>
                  <a:pt x="133" y="1271"/>
                  <a:pt x="156" y="1241"/>
                </a:cubicBezTo>
                <a:cubicBezTo>
                  <a:pt x="179" y="1211"/>
                  <a:pt x="191" y="1168"/>
                  <a:pt x="207" y="1135"/>
                </a:cubicBezTo>
                <a:cubicBezTo>
                  <a:pt x="223" y="1102"/>
                  <a:pt x="235" y="1089"/>
                  <a:pt x="253" y="1044"/>
                </a:cubicBezTo>
                <a:cubicBezTo>
                  <a:pt x="271" y="999"/>
                  <a:pt x="298" y="922"/>
                  <a:pt x="317" y="866"/>
                </a:cubicBezTo>
                <a:cubicBezTo>
                  <a:pt x="336" y="810"/>
                  <a:pt x="352" y="756"/>
                  <a:pt x="367" y="709"/>
                </a:cubicBezTo>
                <a:cubicBezTo>
                  <a:pt x="382" y="662"/>
                  <a:pt x="393" y="620"/>
                  <a:pt x="408" y="586"/>
                </a:cubicBezTo>
                <a:cubicBezTo>
                  <a:pt x="423" y="552"/>
                  <a:pt x="438" y="526"/>
                  <a:pt x="457" y="504"/>
                </a:cubicBezTo>
                <a:cubicBezTo>
                  <a:pt x="476" y="482"/>
                  <a:pt x="500" y="457"/>
                  <a:pt x="525" y="454"/>
                </a:cubicBezTo>
                <a:cubicBezTo>
                  <a:pt x="550" y="451"/>
                  <a:pt x="577" y="465"/>
                  <a:pt x="605" y="487"/>
                </a:cubicBezTo>
                <a:cubicBezTo>
                  <a:pt x="633" y="509"/>
                  <a:pt x="668" y="556"/>
                  <a:pt x="692" y="585"/>
                </a:cubicBezTo>
                <a:cubicBezTo>
                  <a:pt x="716" y="614"/>
                  <a:pt x="728" y="629"/>
                  <a:pt x="748" y="661"/>
                </a:cubicBezTo>
                <a:cubicBezTo>
                  <a:pt x="768" y="693"/>
                  <a:pt x="794" y="738"/>
                  <a:pt x="812" y="777"/>
                </a:cubicBezTo>
                <a:cubicBezTo>
                  <a:pt x="830" y="816"/>
                  <a:pt x="841" y="862"/>
                  <a:pt x="856" y="897"/>
                </a:cubicBezTo>
                <a:cubicBezTo>
                  <a:pt x="871" y="932"/>
                  <a:pt x="889" y="995"/>
                  <a:pt x="900" y="989"/>
                </a:cubicBezTo>
                <a:cubicBezTo>
                  <a:pt x="911" y="983"/>
                  <a:pt x="914" y="912"/>
                  <a:pt x="920" y="861"/>
                </a:cubicBezTo>
                <a:cubicBezTo>
                  <a:pt x="926" y="810"/>
                  <a:pt x="931" y="732"/>
                  <a:pt x="933" y="681"/>
                </a:cubicBezTo>
                <a:cubicBezTo>
                  <a:pt x="935" y="630"/>
                  <a:pt x="930" y="602"/>
                  <a:pt x="932" y="553"/>
                </a:cubicBezTo>
                <a:cubicBezTo>
                  <a:pt x="934" y="504"/>
                  <a:pt x="941" y="439"/>
                  <a:pt x="944" y="389"/>
                </a:cubicBezTo>
                <a:cubicBezTo>
                  <a:pt x="947" y="339"/>
                  <a:pt x="946" y="301"/>
                  <a:pt x="948" y="253"/>
                </a:cubicBezTo>
                <a:cubicBezTo>
                  <a:pt x="950" y="205"/>
                  <a:pt x="951" y="143"/>
                  <a:pt x="956" y="101"/>
                </a:cubicBezTo>
                <a:cubicBezTo>
                  <a:pt x="961" y="59"/>
                  <a:pt x="970" y="0"/>
                  <a:pt x="978" y="1"/>
                </a:cubicBezTo>
                <a:cubicBezTo>
                  <a:pt x="986" y="2"/>
                  <a:pt x="998" y="69"/>
                  <a:pt x="1004" y="105"/>
                </a:cubicBezTo>
                <a:cubicBezTo>
                  <a:pt x="1010" y="141"/>
                  <a:pt x="1009" y="182"/>
                  <a:pt x="1012" y="217"/>
                </a:cubicBezTo>
                <a:cubicBezTo>
                  <a:pt x="1015" y="252"/>
                  <a:pt x="1019" y="285"/>
                  <a:pt x="1024" y="318"/>
                </a:cubicBezTo>
                <a:cubicBezTo>
                  <a:pt x="1029" y="351"/>
                  <a:pt x="1035" y="383"/>
                  <a:pt x="1040" y="413"/>
                </a:cubicBezTo>
                <a:cubicBezTo>
                  <a:pt x="1045" y="443"/>
                  <a:pt x="1048" y="473"/>
                  <a:pt x="1056" y="501"/>
                </a:cubicBezTo>
                <a:cubicBezTo>
                  <a:pt x="1064" y="529"/>
                  <a:pt x="1078" y="559"/>
                  <a:pt x="1088" y="581"/>
                </a:cubicBezTo>
                <a:cubicBezTo>
                  <a:pt x="1098" y="603"/>
                  <a:pt x="1104" y="638"/>
                  <a:pt x="1114" y="636"/>
                </a:cubicBezTo>
                <a:cubicBezTo>
                  <a:pt x="1124" y="634"/>
                  <a:pt x="1139" y="593"/>
                  <a:pt x="1148" y="569"/>
                </a:cubicBezTo>
                <a:cubicBezTo>
                  <a:pt x="1157" y="545"/>
                  <a:pt x="1161" y="520"/>
                  <a:pt x="1168" y="493"/>
                </a:cubicBezTo>
                <a:cubicBezTo>
                  <a:pt x="1175" y="466"/>
                  <a:pt x="1178" y="413"/>
                  <a:pt x="1188" y="405"/>
                </a:cubicBezTo>
                <a:cubicBezTo>
                  <a:pt x="1198" y="397"/>
                  <a:pt x="1215" y="425"/>
                  <a:pt x="1228" y="445"/>
                </a:cubicBezTo>
                <a:cubicBezTo>
                  <a:pt x="1241" y="465"/>
                  <a:pt x="1251" y="498"/>
                  <a:pt x="1264" y="525"/>
                </a:cubicBezTo>
                <a:cubicBezTo>
                  <a:pt x="1277" y="552"/>
                  <a:pt x="1288" y="584"/>
                  <a:pt x="1304" y="609"/>
                </a:cubicBezTo>
                <a:cubicBezTo>
                  <a:pt x="1320" y="634"/>
                  <a:pt x="1341" y="655"/>
                  <a:pt x="1360" y="677"/>
                </a:cubicBezTo>
                <a:cubicBezTo>
                  <a:pt x="1379" y="699"/>
                  <a:pt x="1403" y="720"/>
                  <a:pt x="1420" y="741"/>
                </a:cubicBezTo>
                <a:cubicBezTo>
                  <a:pt x="1437" y="762"/>
                  <a:pt x="1450" y="768"/>
                  <a:pt x="1460" y="801"/>
                </a:cubicBezTo>
                <a:cubicBezTo>
                  <a:pt x="1470" y="834"/>
                  <a:pt x="1475" y="890"/>
                  <a:pt x="1480" y="937"/>
                </a:cubicBezTo>
                <a:cubicBezTo>
                  <a:pt x="1485" y="984"/>
                  <a:pt x="1489" y="1034"/>
                  <a:pt x="1492" y="1081"/>
                </a:cubicBezTo>
                <a:cubicBezTo>
                  <a:pt x="1495" y="1128"/>
                  <a:pt x="1495" y="1175"/>
                  <a:pt x="1500" y="1221"/>
                </a:cubicBezTo>
                <a:cubicBezTo>
                  <a:pt x="1505" y="1267"/>
                  <a:pt x="1509" y="1326"/>
                  <a:pt x="1520" y="1357"/>
                </a:cubicBezTo>
                <a:cubicBezTo>
                  <a:pt x="1531" y="1388"/>
                  <a:pt x="1558" y="1397"/>
                  <a:pt x="1568" y="1407"/>
                </a:cubicBezTo>
              </a:path>
            </a:pathLst>
          </a:custGeom>
          <a:noFill/>
          <a:ln w="19050" cmpd="sng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Freeform 17"/>
          <p:cNvSpPr>
            <a:spLocks noChangeAspect="1"/>
          </p:cNvSpPr>
          <p:nvPr/>
        </p:nvSpPr>
        <p:spPr bwMode="auto">
          <a:xfrm>
            <a:off x="6423025" y="3103538"/>
            <a:ext cx="1244600" cy="1117600"/>
          </a:xfrm>
          <a:custGeom>
            <a:avLst/>
            <a:gdLst>
              <a:gd name="T0" fmla="*/ 0 w 1568"/>
              <a:gd name="T1" fmla="*/ 1405 h 1407"/>
              <a:gd name="T2" fmla="*/ 71 w 1568"/>
              <a:gd name="T3" fmla="*/ 1316 h 1407"/>
              <a:gd name="T4" fmla="*/ 156 w 1568"/>
              <a:gd name="T5" fmla="*/ 1241 h 1407"/>
              <a:gd name="T6" fmla="*/ 207 w 1568"/>
              <a:gd name="T7" fmla="*/ 1135 h 1407"/>
              <a:gd name="T8" fmla="*/ 253 w 1568"/>
              <a:gd name="T9" fmla="*/ 1044 h 1407"/>
              <a:gd name="T10" fmla="*/ 317 w 1568"/>
              <a:gd name="T11" fmla="*/ 866 h 1407"/>
              <a:gd name="T12" fmla="*/ 367 w 1568"/>
              <a:gd name="T13" fmla="*/ 709 h 1407"/>
              <a:gd name="T14" fmla="*/ 408 w 1568"/>
              <a:gd name="T15" fmla="*/ 586 h 1407"/>
              <a:gd name="T16" fmla="*/ 457 w 1568"/>
              <a:gd name="T17" fmla="*/ 504 h 1407"/>
              <a:gd name="T18" fmla="*/ 525 w 1568"/>
              <a:gd name="T19" fmla="*/ 454 h 1407"/>
              <a:gd name="T20" fmla="*/ 605 w 1568"/>
              <a:gd name="T21" fmla="*/ 487 h 1407"/>
              <a:gd name="T22" fmla="*/ 692 w 1568"/>
              <a:gd name="T23" fmla="*/ 585 h 1407"/>
              <a:gd name="T24" fmla="*/ 748 w 1568"/>
              <a:gd name="T25" fmla="*/ 661 h 1407"/>
              <a:gd name="T26" fmla="*/ 812 w 1568"/>
              <a:gd name="T27" fmla="*/ 777 h 1407"/>
              <a:gd name="T28" fmla="*/ 856 w 1568"/>
              <a:gd name="T29" fmla="*/ 897 h 1407"/>
              <a:gd name="T30" fmla="*/ 900 w 1568"/>
              <a:gd name="T31" fmla="*/ 989 h 1407"/>
              <a:gd name="T32" fmla="*/ 920 w 1568"/>
              <a:gd name="T33" fmla="*/ 861 h 1407"/>
              <a:gd name="T34" fmla="*/ 933 w 1568"/>
              <a:gd name="T35" fmla="*/ 681 h 1407"/>
              <a:gd name="T36" fmla="*/ 932 w 1568"/>
              <a:gd name="T37" fmla="*/ 553 h 1407"/>
              <a:gd name="T38" fmla="*/ 944 w 1568"/>
              <a:gd name="T39" fmla="*/ 389 h 1407"/>
              <a:gd name="T40" fmla="*/ 948 w 1568"/>
              <a:gd name="T41" fmla="*/ 253 h 1407"/>
              <a:gd name="T42" fmla="*/ 956 w 1568"/>
              <a:gd name="T43" fmla="*/ 101 h 1407"/>
              <a:gd name="T44" fmla="*/ 978 w 1568"/>
              <a:gd name="T45" fmla="*/ 1 h 1407"/>
              <a:gd name="T46" fmla="*/ 1004 w 1568"/>
              <a:gd name="T47" fmla="*/ 105 h 1407"/>
              <a:gd name="T48" fmla="*/ 1012 w 1568"/>
              <a:gd name="T49" fmla="*/ 217 h 1407"/>
              <a:gd name="T50" fmla="*/ 1024 w 1568"/>
              <a:gd name="T51" fmla="*/ 318 h 1407"/>
              <a:gd name="T52" fmla="*/ 1040 w 1568"/>
              <a:gd name="T53" fmla="*/ 413 h 1407"/>
              <a:gd name="T54" fmla="*/ 1056 w 1568"/>
              <a:gd name="T55" fmla="*/ 501 h 1407"/>
              <a:gd name="T56" fmla="*/ 1088 w 1568"/>
              <a:gd name="T57" fmla="*/ 581 h 1407"/>
              <a:gd name="T58" fmla="*/ 1114 w 1568"/>
              <a:gd name="T59" fmla="*/ 636 h 1407"/>
              <a:gd name="T60" fmla="*/ 1148 w 1568"/>
              <a:gd name="T61" fmla="*/ 569 h 1407"/>
              <a:gd name="T62" fmla="*/ 1168 w 1568"/>
              <a:gd name="T63" fmla="*/ 493 h 1407"/>
              <a:gd name="T64" fmla="*/ 1188 w 1568"/>
              <a:gd name="T65" fmla="*/ 405 h 1407"/>
              <a:gd name="T66" fmla="*/ 1228 w 1568"/>
              <a:gd name="T67" fmla="*/ 445 h 1407"/>
              <a:gd name="T68" fmla="*/ 1264 w 1568"/>
              <a:gd name="T69" fmla="*/ 525 h 1407"/>
              <a:gd name="T70" fmla="*/ 1304 w 1568"/>
              <a:gd name="T71" fmla="*/ 609 h 1407"/>
              <a:gd name="T72" fmla="*/ 1360 w 1568"/>
              <a:gd name="T73" fmla="*/ 677 h 1407"/>
              <a:gd name="T74" fmla="*/ 1420 w 1568"/>
              <a:gd name="T75" fmla="*/ 741 h 1407"/>
              <a:gd name="T76" fmla="*/ 1460 w 1568"/>
              <a:gd name="T77" fmla="*/ 801 h 1407"/>
              <a:gd name="T78" fmla="*/ 1480 w 1568"/>
              <a:gd name="T79" fmla="*/ 937 h 1407"/>
              <a:gd name="T80" fmla="*/ 1492 w 1568"/>
              <a:gd name="T81" fmla="*/ 1081 h 1407"/>
              <a:gd name="T82" fmla="*/ 1500 w 1568"/>
              <a:gd name="T83" fmla="*/ 1221 h 1407"/>
              <a:gd name="T84" fmla="*/ 1520 w 1568"/>
              <a:gd name="T85" fmla="*/ 1357 h 1407"/>
              <a:gd name="T86" fmla="*/ 1568 w 1568"/>
              <a:gd name="T87" fmla="*/ 1407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68" h="1407">
                <a:moveTo>
                  <a:pt x="0" y="1405"/>
                </a:moveTo>
                <a:cubicBezTo>
                  <a:pt x="11" y="1390"/>
                  <a:pt x="45" y="1343"/>
                  <a:pt x="71" y="1316"/>
                </a:cubicBezTo>
                <a:cubicBezTo>
                  <a:pt x="97" y="1289"/>
                  <a:pt x="133" y="1271"/>
                  <a:pt x="156" y="1241"/>
                </a:cubicBezTo>
                <a:cubicBezTo>
                  <a:pt x="179" y="1211"/>
                  <a:pt x="191" y="1168"/>
                  <a:pt x="207" y="1135"/>
                </a:cubicBezTo>
                <a:cubicBezTo>
                  <a:pt x="223" y="1102"/>
                  <a:pt x="235" y="1089"/>
                  <a:pt x="253" y="1044"/>
                </a:cubicBezTo>
                <a:cubicBezTo>
                  <a:pt x="271" y="999"/>
                  <a:pt x="298" y="922"/>
                  <a:pt x="317" y="866"/>
                </a:cubicBezTo>
                <a:cubicBezTo>
                  <a:pt x="336" y="810"/>
                  <a:pt x="352" y="756"/>
                  <a:pt x="367" y="709"/>
                </a:cubicBezTo>
                <a:cubicBezTo>
                  <a:pt x="382" y="662"/>
                  <a:pt x="393" y="620"/>
                  <a:pt x="408" y="586"/>
                </a:cubicBezTo>
                <a:cubicBezTo>
                  <a:pt x="423" y="552"/>
                  <a:pt x="438" y="526"/>
                  <a:pt x="457" y="504"/>
                </a:cubicBezTo>
                <a:cubicBezTo>
                  <a:pt x="476" y="482"/>
                  <a:pt x="500" y="457"/>
                  <a:pt x="525" y="454"/>
                </a:cubicBezTo>
                <a:cubicBezTo>
                  <a:pt x="550" y="451"/>
                  <a:pt x="577" y="465"/>
                  <a:pt x="605" y="487"/>
                </a:cubicBezTo>
                <a:cubicBezTo>
                  <a:pt x="633" y="509"/>
                  <a:pt x="668" y="556"/>
                  <a:pt x="692" y="585"/>
                </a:cubicBezTo>
                <a:cubicBezTo>
                  <a:pt x="716" y="614"/>
                  <a:pt x="728" y="629"/>
                  <a:pt x="748" y="661"/>
                </a:cubicBezTo>
                <a:cubicBezTo>
                  <a:pt x="768" y="693"/>
                  <a:pt x="794" y="738"/>
                  <a:pt x="812" y="777"/>
                </a:cubicBezTo>
                <a:cubicBezTo>
                  <a:pt x="830" y="816"/>
                  <a:pt x="841" y="862"/>
                  <a:pt x="856" y="897"/>
                </a:cubicBezTo>
                <a:cubicBezTo>
                  <a:pt x="871" y="932"/>
                  <a:pt x="889" y="995"/>
                  <a:pt x="900" y="989"/>
                </a:cubicBezTo>
                <a:cubicBezTo>
                  <a:pt x="911" y="983"/>
                  <a:pt x="914" y="912"/>
                  <a:pt x="920" y="861"/>
                </a:cubicBezTo>
                <a:cubicBezTo>
                  <a:pt x="926" y="810"/>
                  <a:pt x="931" y="732"/>
                  <a:pt x="933" y="681"/>
                </a:cubicBezTo>
                <a:cubicBezTo>
                  <a:pt x="935" y="630"/>
                  <a:pt x="930" y="602"/>
                  <a:pt x="932" y="553"/>
                </a:cubicBezTo>
                <a:cubicBezTo>
                  <a:pt x="934" y="504"/>
                  <a:pt x="941" y="439"/>
                  <a:pt x="944" y="389"/>
                </a:cubicBezTo>
                <a:cubicBezTo>
                  <a:pt x="947" y="339"/>
                  <a:pt x="946" y="301"/>
                  <a:pt x="948" y="253"/>
                </a:cubicBezTo>
                <a:cubicBezTo>
                  <a:pt x="950" y="205"/>
                  <a:pt x="951" y="143"/>
                  <a:pt x="956" y="101"/>
                </a:cubicBezTo>
                <a:cubicBezTo>
                  <a:pt x="961" y="59"/>
                  <a:pt x="970" y="0"/>
                  <a:pt x="978" y="1"/>
                </a:cubicBezTo>
                <a:cubicBezTo>
                  <a:pt x="986" y="2"/>
                  <a:pt x="998" y="69"/>
                  <a:pt x="1004" y="105"/>
                </a:cubicBezTo>
                <a:cubicBezTo>
                  <a:pt x="1010" y="141"/>
                  <a:pt x="1009" y="182"/>
                  <a:pt x="1012" y="217"/>
                </a:cubicBezTo>
                <a:cubicBezTo>
                  <a:pt x="1015" y="252"/>
                  <a:pt x="1019" y="285"/>
                  <a:pt x="1024" y="318"/>
                </a:cubicBezTo>
                <a:cubicBezTo>
                  <a:pt x="1029" y="351"/>
                  <a:pt x="1035" y="383"/>
                  <a:pt x="1040" y="413"/>
                </a:cubicBezTo>
                <a:cubicBezTo>
                  <a:pt x="1045" y="443"/>
                  <a:pt x="1048" y="473"/>
                  <a:pt x="1056" y="501"/>
                </a:cubicBezTo>
                <a:cubicBezTo>
                  <a:pt x="1064" y="529"/>
                  <a:pt x="1078" y="559"/>
                  <a:pt x="1088" y="581"/>
                </a:cubicBezTo>
                <a:cubicBezTo>
                  <a:pt x="1098" y="603"/>
                  <a:pt x="1104" y="638"/>
                  <a:pt x="1114" y="636"/>
                </a:cubicBezTo>
                <a:cubicBezTo>
                  <a:pt x="1124" y="634"/>
                  <a:pt x="1139" y="593"/>
                  <a:pt x="1148" y="569"/>
                </a:cubicBezTo>
                <a:cubicBezTo>
                  <a:pt x="1157" y="545"/>
                  <a:pt x="1161" y="520"/>
                  <a:pt x="1168" y="493"/>
                </a:cubicBezTo>
                <a:cubicBezTo>
                  <a:pt x="1175" y="466"/>
                  <a:pt x="1178" y="413"/>
                  <a:pt x="1188" y="405"/>
                </a:cubicBezTo>
                <a:cubicBezTo>
                  <a:pt x="1198" y="397"/>
                  <a:pt x="1215" y="425"/>
                  <a:pt x="1228" y="445"/>
                </a:cubicBezTo>
                <a:cubicBezTo>
                  <a:pt x="1241" y="465"/>
                  <a:pt x="1251" y="498"/>
                  <a:pt x="1264" y="525"/>
                </a:cubicBezTo>
                <a:cubicBezTo>
                  <a:pt x="1277" y="552"/>
                  <a:pt x="1288" y="584"/>
                  <a:pt x="1304" y="609"/>
                </a:cubicBezTo>
                <a:cubicBezTo>
                  <a:pt x="1320" y="634"/>
                  <a:pt x="1341" y="655"/>
                  <a:pt x="1360" y="677"/>
                </a:cubicBezTo>
                <a:cubicBezTo>
                  <a:pt x="1379" y="699"/>
                  <a:pt x="1403" y="720"/>
                  <a:pt x="1420" y="741"/>
                </a:cubicBezTo>
                <a:cubicBezTo>
                  <a:pt x="1437" y="762"/>
                  <a:pt x="1450" y="768"/>
                  <a:pt x="1460" y="801"/>
                </a:cubicBezTo>
                <a:cubicBezTo>
                  <a:pt x="1470" y="834"/>
                  <a:pt x="1475" y="890"/>
                  <a:pt x="1480" y="937"/>
                </a:cubicBezTo>
                <a:cubicBezTo>
                  <a:pt x="1485" y="984"/>
                  <a:pt x="1489" y="1034"/>
                  <a:pt x="1492" y="1081"/>
                </a:cubicBezTo>
                <a:cubicBezTo>
                  <a:pt x="1495" y="1128"/>
                  <a:pt x="1495" y="1175"/>
                  <a:pt x="1500" y="1221"/>
                </a:cubicBezTo>
                <a:cubicBezTo>
                  <a:pt x="1505" y="1267"/>
                  <a:pt x="1509" y="1326"/>
                  <a:pt x="1520" y="1357"/>
                </a:cubicBezTo>
                <a:cubicBezTo>
                  <a:pt x="1531" y="1388"/>
                  <a:pt x="1558" y="1397"/>
                  <a:pt x="1568" y="1407"/>
                </a:cubicBezTo>
              </a:path>
            </a:pathLst>
          </a:custGeom>
          <a:noFill/>
          <a:ln w="19050" cmpd="sng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971550" y="4508475"/>
            <a:ext cx="11525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947558" y="3717900"/>
            <a:ext cx="9957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beam </a:t>
            </a:r>
          </a:p>
          <a:p>
            <a:pPr algn="ctr"/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loss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6272213" y="2493938"/>
            <a:ext cx="1535998" cy="307777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 function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6300788" y="4500538"/>
            <a:ext cx="1655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6784975" y="4637063"/>
            <a:ext cx="6703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1939351" y="2780843"/>
            <a:ext cx="15695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target thickness </a:t>
            </a:r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de-DE" sz="140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2051050" y="3717900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684213" y="1773213"/>
            <a:ext cx="7920037" cy="3455987"/>
          </a:xfrm>
          <a:prstGeom prst="rect">
            <a:avLst/>
          </a:prstGeom>
          <a:noFill/>
          <a:ln w="19050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971550" y="4292575"/>
            <a:ext cx="23764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 flipV="1">
            <a:off x="3348038" y="4149700"/>
            <a:ext cx="792162" cy="142875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 flipV="1">
            <a:off x="2195513" y="4076675"/>
            <a:ext cx="3097212" cy="43180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30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1" grpId="0" animBg="1"/>
      <p:bldP spid="12" grpId="0" animBg="1"/>
      <p:bldP spid="14" grpId="0" animBg="1"/>
      <p:bldP spid="15" grpId="0"/>
      <p:bldP spid="16" grpId="0"/>
      <p:bldP spid="17" grpId="0"/>
      <p:bldP spid="21" grpId="0"/>
      <p:bldP spid="22" grpId="0" animBg="1"/>
      <p:bldP spid="24" grpId="0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real case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8" r="18198" b="9108"/>
          <a:stretch>
            <a:fillRect/>
          </a:stretch>
        </p:blipFill>
        <p:spPr bwMode="auto">
          <a:xfrm>
            <a:off x="611188" y="1412776"/>
            <a:ext cx="4035425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43438" y="6300000"/>
            <a:ext cx="28424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Coszach</a:t>
            </a:r>
            <a:r>
              <a:rPr lang="en-GB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al.: </a:t>
            </a:r>
            <a:r>
              <a:rPr lang="en-GB" altLang="de-D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GB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Rev C 50 (1994) 1695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6596063" y="2947889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7677150" y="2947889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6596063" y="3884514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300663" y="4748114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 rot="16200000">
            <a:off x="5114925" y="3270151"/>
            <a:ext cx="1371600" cy="1447800"/>
          </a:xfrm>
          <a:prstGeom prst="rect">
            <a:avLst/>
          </a:prstGeom>
          <a:solidFill>
            <a:srgbClr val="FFFFCC">
              <a:alpha val="70000"/>
            </a:srgbClr>
          </a:solidFill>
          <a:ln w="12700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Freeform 9"/>
          <p:cNvSpPr>
            <a:spLocks noChangeAspect="1"/>
          </p:cNvSpPr>
          <p:nvPr/>
        </p:nvSpPr>
        <p:spPr bwMode="auto">
          <a:xfrm rot="16200000">
            <a:off x="5199063" y="3443189"/>
            <a:ext cx="1244600" cy="1117600"/>
          </a:xfrm>
          <a:custGeom>
            <a:avLst/>
            <a:gdLst>
              <a:gd name="T0" fmla="*/ 0 w 1568"/>
              <a:gd name="T1" fmla="*/ 1405 h 1407"/>
              <a:gd name="T2" fmla="*/ 71 w 1568"/>
              <a:gd name="T3" fmla="*/ 1316 h 1407"/>
              <a:gd name="T4" fmla="*/ 156 w 1568"/>
              <a:gd name="T5" fmla="*/ 1241 h 1407"/>
              <a:gd name="T6" fmla="*/ 207 w 1568"/>
              <a:gd name="T7" fmla="*/ 1135 h 1407"/>
              <a:gd name="T8" fmla="*/ 253 w 1568"/>
              <a:gd name="T9" fmla="*/ 1044 h 1407"/>
              <a:gd name="T10" fmla="*/ 317 w 1568"/>
              <a:gd name="T11" fmla="*/ 866 h 1407"/>
              <a:gd name="T12" fmla="*/ 367 w 1568"/>
              <a:gd name="T13" fmla="*/ 709 h 1407"/>
              <a:gd name="T14" fmla="*/ 408 w 1568"/>
              <a:gd name="T15" fmla="*/ 586 h 1407"/>
              <a:gd name="T16" fmla="*/ 457 w 1568"/>
              <a:gd name="T17" fmla="*/ 504 h 1407"/>
              <a:gd name="T18" fmla="*/ 525 w 1568"/>
              <a:gd name="T19" fmla="*/ 454 h 1407"/>
              <a:gd name="T20" fmla="*/ 605 w 1568"/>
              <a:gd name="T21" fmla="*/ 487 h 1407"/>
              <a:gd name="T22" fmla="*/ 692 w 1568"/>
              <a:gd name="T23" fmla="*/ 585 h 1407"/>
              <a:gd name="T24" fmla="*/ 748 w 1568"/>
              <a:gd name="T25" fmla="*/ 661 h 1407"/>
              <a:gd name="T26" fmla="*/ 812 w 1568"/>
              <a:gd name="T27" fmla="*/ 777 h 1407"/>
              <a:gd name="T28" fmla="*/ 856 w 1568"/>
              <a:gd name="T29" fmla="*/ 897 h 1407"/>
              <a:gd name="T30" fmla="*/ 900 w 1568"/>
              <a:gd name="T31" fmla="*/ 989 h 1407"/>
              <a:gd name="T32" fmla="*/ 920 w 1568"/>
              <a:gd name="T33" fmla="*/ 861 h 1407"/>
              <a:gd name="T34" fmla="*/ 933 w 1568"/>
              <a:gd name="T35" fmla="*/ 681 h 1407"/>
              <a:gd name="T36" fmla="*/ 932 w 1568"/>
              <a:gd name="T37" fmla="*/ 553 h 1407"/>
              <a:gd name="T38" fmla="*/ 944 w 1568"/>
              <a:gd name="T39" fmla="*/ 389 h 1407"/>
              <a:gd name="T40" fmla="*/ 948 w 1568"/>
              <a:gd name="T41" fmla="*/ 253 h 1407"/>
              <a:gd name="T42" fmla="*/ 956 w 1568"/>
              <a:gd name="T43" fmla="*/ 101 h 1407"/>
              <a:gd name="T44" fmla="*/ 978 w 1568"/>
              <a:gd name="T45" fmla="*/ 1 h 1407"/>
              <a:gd name="T46" fmla="*/ 1004 w 1568"/>
              <a:gd name="T47" fmla="*/ 105 h 1407"/>
              <a:gd name="T48" fmla="*/ 1012 w 1568"/>
              <a:gd name="T49" fmla="*/ 217 h 1407"/>
              <a:gd name="T50" fmla="*/ 1024 w 1568"/>
              <a:gd name="T51" fmla="*/ 318 h 1407"/>
              <a:gd name="T52" fmla="*/ 1040 w 1568"/>
              <a:gd name="T53" fmla="*/ 413 h 1407"/>
              <a:gd name="T54" fmla="*/ 1056 w 1568"/>
              <a:gd name="T55" fmla="*/ 501 h 1407"/>
              <a:gd name="T56" fmla="*/ 1088 w 1568"/>
              <a:gd name="T57" fmla="*/ 581 h 1407"/>
              <a:gd name="T58" fmla="*/ 1114 w 1568"/>
              <a:gd name="T59" fmla="*/ 636 h 1407"/>
              <a:gd name="T60" fmla="*/ 1148 w 1568"/>
              <a:gd name="T61" fmla="*/ 569 h 1407"/>
              <a:gd name="T62" fmla="*/ 1168 w 1568"/>
              <a:gd name="T63" fmla="*/ 493 h 1407"/>
              <a:gd name="T64" fmla="*/ 1188 w 1568"/>
              <a:gd name="T65" fmla="*/ 405 h 1407"/>
              <a:gd name="T66" fmla="*/ 1228 w 1568"/>
              <a:gd name="T67" fmla="*/ 445 h 1407"/>
              <a:gd name="T68" fmla="*/ 1264 w 1568"/>
              <a:gd name="T69" fmla="*/ 525 h 1407"/>
              <a:gd name="T70" fmla="*/ 1304 w 1568"/>
              <a:gd name="T71" fmla="*/ 609 h 1407"/>
              <a:gd name="T72" fmla="*/ 1360 w 1568"/>
              <a:gd name="T73" fmla="*/ 677 h 1407"/>
              <a:gd name="T74" fmla="*/ 1420 w 1568"/>
              <a:gd name="T75" fmla="*/ 741 h 1407"/>
              <a:gd name="T76" fmla="*/ 1460 w 1568"/>
              <a:gd name="T77" fmla="*/ 801 h 1407"/>
              <a:gd name="T78" fmla="*/ 1480 w 1568"/>
              <a:gd name="T79" fmla="*/ 937 h 1407"/>
              <a:gd name="T80" fmla="*/ 1492 w 1568"/>
              <a:gd name="T81" fmla="*/ 1081 h 1407"/>
              <a:gd name="T82" fmla="*/ 1500 w 1568"/>
              <a:gd name="T83" fmla="*/ 1221 h 1407"/>
              <a:gd name="T84" fmla="*/ 1520 w 1568"/>
              <a:gd name="T85" fmla="*/ 1357 h 1407"/>
              <a:gd name="T86" fmla="*/ 1568 w 1568"/>
              <a:gd name="T87" fmla="*/ 1407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68" h="1407">
                <a:moveTo>
                  <a:pt x="0" y="1405"/>
                </a:moveTo>
                <a:cubicBezTo>
                  <a:pt x="11" y="1390"/>
                  <a:pt x="45" y="1343"/>
                  <a:pt x="71" y="1316"/>
                </a:cubicBezTo>
                <a:cubicBezTo>
                  <a:pt x="97" y="1289"/>
                  <a:pt x="133" y="1271"/>
                  <a:pt x="156" y="1241"/>
                </a:cubicBezTo>
                <a:cubicBezTo>
                  <a:pt x="179" y="1211"/>
                  <a:pt x="191" y="1168"/>
                  <a:pt x="207" y="1135"/>
                </a:cubicBezTo>
                <a:cubicBezTo>
                  <a:pt x="223" y="1102"/>
                  <a:pt x="235" y="1089"/>
                  <a:pt x="253" y="1044"/>
                </a:cubicBezTo>
                <a:cubicBezTo>
                  <a:pt x="271" y="999"/>
                  <a:pt x="298" y="922"/>
                  <a:pt x="317" y="866"/>
                </a:cubicBezTo>
                <a:cubicBezTo>
                  <a:pt x="336" y="810"/>
                  <a:pt x="352" y="756"/>
                  <a:pt x="367" y="709"/>
                </a:cubicBezTo>
                <a:cubicBezTo>
                  <a:pt x="382" y="662"/>
                  <a:pt x="393" y="620"/>
                  <a:pt x="408" y="586"/>
                </a:cubicBezTo>
                <a:cubicBezTo>
                  <a:pt x="423" y="552"/>
                  <a:pt x="438" y="526"/>
                  <a:pt x="457" y="504"/>
                </a:cubicBezTo>
                <a:cubicBezTo>
                  <a:pt x="476" y="482"/>
                  <a:pt x="500" y="457"/>
                  <a:pt x="525" y="454"/>
                </a:cubicBezTo>
                <a:cubicBezTo>
                  <a:pt x="550" y="451"/>
                  <a:pt x="577" y="465"/>
                  <a:pt x="605" y="487"/>
                </a:cubicBezTo>
                <a:cubicBezTo>
                  <a:pt x="633" y="509"/>
                  <a:pt x="668" y="556"/>
                  <a:pt x="692" y="585"/>
                </a:cubicBezTo>
                <a:cubicBezTo>
                  <a:pt x="716" y="614"/>
                  <a:pt x="728" y="629"/>
                  <a:pt x="748" y="661"/>
                </a:cubicBezTo>
                <a:cubicBezTo>
                  <a:pt x="768" y="693"/>
                  <a:pt x="794" y="738"/>
                  <a:pt x="812" y="777"/>
                </a:cubicBezTo>
                <a:cubicBezTo>
                  <a:pt x="830" y="816"/>
                  <a:pt x="841" y="862"/>
                  <a:pt x="856" y="897"/>
                </a:cubicBezTo>
                <a:cubicBezTo>
                  <a:pt x="871" y="932"/>
                  <a:pt x="889" y="995"/>
                  <a:pt x="900" y="989"/>
                </a:cubicBezTo>
                <a:cubicBezTo>
                  <a:pt x="911" y="983"/>
                  <a:pt x="914" y="912"/>
                  <a:pt x="920" y="861"/>
                </a:cubicBezTo>
                <a:cubicBezTo>
                  <a:pt x="926" y="810"/>
                  <a:pt x="931" y="732"/>
                  <a:pt x="933" y="681"/>
                </a:cubicBezTo>
                <a:cubicBezTo>
                  <a:pt x="935" y="630"/>
                  <a:pt x="930" y="602"/>
                  <a:pt x="932" y="553"/>
                </a:cubicBezTo>
                <a:cubicBezTo>
                  <a:pt x="934" y="504"/>
                  <a:pt x="941" y="439"/>
                  <a:pt x="944" y="389"/>
                </a:cubicBezTo>
                <a:cubicBezTo>
                  <a:pt x="947" y="339"/>
                  <a:pt x="946" y="301"/>
                  <a:pt x="948" y="253"/>
                </a:cubicBezTo>
                <a:cubicBezTo>
                  <a:pt x="950" y="205"/>
                  <a:pt x="951" y="143"/>
                  <a:pt x="956" y="101"/>
                </a:cubicBezTo>
                <a:cubicBezTo>
                  <a:pt x="961" y="59"/>
                  <a:pt x="970" y="0"/>
                  <a:pt x="978" y="1"/>
                </a:cubicBezTo>
                <a:cubicBezTo>
                  <a:pt x="986" y="2"/>
                  <a:pt x="998" y="69"/>
                  <a:pt x="1004" y="105"/>
                </a:cubicBezTo>
                <a:cubicBezTo>
                  <a:pt x="1010" y="141"/>
                  <a:pt x="1009" y="182"/>
                  <a:pt x="1012" y="217"/>
                </a:cubicBezTo>
                <a:cubicBezTo>
                  <a:pt x="1015" y="252"/>
                  <a:pt x="1019" y="285"/>
                  <a:pt x="1024" y="318"/>
                </a:cubicBezTo>
                <a:cubicBezTo>
                  <a:pt x="1029" y="351"/>
                  <a:pt x="1035" y="383"/>
                  <a:pt x="1040" y="413"/>
                </a:cubicBezTo>
                <a:cubicBezTo>
                  <a:pt x="1045" y="443"/>
                  <a:pt x="1048" y="473"/>
                  <a:pt x="1056" y="501"/>
                </a:cubicBezTo>
                <a:cubicBezTo>
                  <a:pt x="1064" y="529"/>
                  <a:pt x="1078" y="559"/>
                  <a:pt x="1088" y="581"/>
                </a:cubicBezTo>
                <a:cubicBezTo>
                  <a:pt x="1098" y="603"/>
                  <a:pt x="1104" y="638"/>
                  <a:pt x="1114" y="636"/>
                </a:cubicBezTo>
                <a:cubicBezTo>
                  <a:pt x="1124" y="634"/>
                  <a:pt x="1139" y="593"/>
                  <a:pt x="1148" y="569"/>
                </a:cubicBezTo>
                <a:cubicBezTo>
                  <a:pt x="1157" y="545"/>
                  <a:pt x="1161" y="520"/>
                  <a:pt x="1168" y="493"/>
                </a:cubicBezTo>
                <a:cubicBezTo>
                  <a:pt x="1175" y="466"/>
                  <a:pt x="1178" y="413"/>
                  <a:pt x="1188" y="405"/>
                </a:cubicBezTo>
                <a:cubicBezTo>
                  <a:pt x="1198" y="397"/>
                  <a:pt x="1215" y="425"/>
                  <a:pt x="1228" y="445"/>
                </a:cubicBezTo>
                <a:cubicBezTo>
                  <a:pt x="1241" y="465"/>
                  <a:pt x="1251" y="498"/>
                  <a:pt x="1264" y="525"/>
                </a:cubicBezTo>
                <a:cubicBezTo>
                  <a:pt x="1277" y="552"/>
                  <a:pt x="1288" y="584"/>
                  <a:pt x="1304" y="609"/>
                </a:cubicBezTo>
                <a:cubicBezTo>
                  <a:pt x="1320" y="634"/>
                  <a:pt x="1341" y="655"/>
                  <a:pt x="1360" y="677"/>
                </a:cubicBezTo>
                <a:cubicBezTo>
                  <a:pt x="1379" y="699"/>
                  <a:pt x="1403" y="720"/>
                  <a:pt x="1420" y="741"/>
                </a:cubicBezTo>
                <a:cubicBezTo>
                  <a:pt x="1437" y="762"/>
                  <a:pt x="1450" y="768"/>
                  <a:pt x="1460" y="801"/>
                </a:cubicBezTo>
                <a:cubicBezTo>
                  <a:pt x="1470" y="834"/>
                  <a:pt x="1475" y="890"/>
                  <a:pt x="1480" y="937"/>
                </a:cubicBezTo>
                <a:cubicBezTo>
                  <a:pt x="1485" y="984"/>
                  <a:pt x="1489" y="1034"/>
                  <a:pt x="1492" y="1081"/>
                </a:cubicBezTo>
                <a:cubicBezTo>
                  <a:pt x="1495" y="1128"/>
                  <a:pt x="1495" y="1175"/>
                  <a:pt x="1500" y="1221"/>
                </a:cubicBezTo>
                <a:cubicBezTo>
                  <a:pt x="1505" y="1267"/>
                  <a:pt x="1509" y="1326"/>
                  <a:pt x="1520" y="1357"/>
                </a:cubicBezTo>
                <a:cubicBezTo>
                  <a:pt x="1531" y="1388"/>
                  <a:pt x="1558" y="1397"/>
                  <a:pt x="1568" y="1407"/>
                </a:cubicBezTo>
              </a:path>
            </a:pathLst>
          </a:custGeom>
          <a:noFill/>
          <a:ln w="19050" cmpd="sng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350963" y="620713"/>
            <a:ext cx="4416594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baseline="30000" dirty="0" smtClean="0">
                <a:solidFill>
                  <a:srgbClr val="336699"/>
                </a:solidFill>
              </a:rPr>
              <a:t>1</a:t>
            </a:r>
            <a:r>
              <a:rPr lang="en-GB" altLang="de-DE" baseline="30000" dirty="0" smtClean="0">
                <a:solidFill>
                  <a:srgbClr val="0000CC"/>
                </a:solidFill>
              </a:rPr>
              <a:t>9</a:t>
            </a:r>
            <a:r>
              <a:rPr lang="en-GB" altLang="de-DE" dirty="0" smtClean="0">
                <a:solidFill>
                  <a:srgbClr val="0000CC"/>
                </a:solidFill>
              </a:rPr>
              <a:t>Ne(</a:t>
            </a:r>
            <a:r>
              <a:rPr lang="en-GB" altLang="de-DE" dirty="0" err="1" smtClean="0">
                <a:solidFill>
                  <a:srgbClr val="0000CC"/>
                </a:solidFill>
              </a:rPr>
              <a:t>p,p</a:t>
            </a:r>
            <a:r>
              <a:rPr lang="en-GB" altLang="de-DE" dirty="0" smtClean="0">
                <a:solidFill>
                  <a:srgbClr val="0000CC"/>
                </a:solidFill>
              </a:rPr>
              <a:t>’)</a:t>
            </a:r>
            <a:r>
              <a:rPr lang="en-GB" altLang="de-DE" baseline="30000" dirty="0">
                <a:solidFill>
                  <a:srgbClr val="0000CC"/>
                </a:solidFill>
              </a:rPr>
              <a:t>19</a:t>
            </a:r>
            <a:r>
              <a:rPr lang="en-GB" altLang="de-DE" dirty="0">
                <a:solidFill>
                  <a:srgbClr val="0000CC"/>
                </a:solidFill>
              </a:rPr>
              <a:t>Ne</a:t>
            </a:r>
            <a:r>
              <a:rPr lang="en-GB" altLang="de-DE" dirty="0">
                <a:solidFill>
                  <a:srgbClr val="336699"/>
                </a:solidFill>
              </a:rPr>
              <a:t> </a:t>
            </a:r>
            <a:r>
              <a:rPr lang="en-GB" altLang="de-DE" dirty="0"/>
              <a:t>	</a:t>
            </a: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resonant elastic scattering</a:t>
            </a: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6596063" y="3668614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6596063" y="5611714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353050" y="4821139"/>
            <a:ext cx="944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aseline="30000"/>
              <a:t>19</a:t>
            </a:r>
            <a:r>
              <a:rPr lang="en-GB" altLang="de-DE"/>
              <a:t>Ne + p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862763" y="5684739"/>
            <a:ext cx="598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aseline="30000"/>
              <a:t>20</a:t>
            </a:r>
            <a:r>
              <a:rPr lang="en-GB" altLang="de-DE"/>
              <a:t>Ne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203575" y="2565301"/>
            <a:ext cx="288925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1835150" y="4797326"/>
            <a:ext cx="2016125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1931988" y="4868764"/>
            <a:ext cx="1703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>
                <a:solidFill>
                  <a:srgbClr val="FF6600"/>
                </a:solidFill>
              </a:rPr>
              <a:t>target thickness </a:t>
            </a:r>
            <a:r>
              <a:rPr lang="en-GB" altLang="de-DE" sz="1400">
                <a:solidFill>
                  <a:srgbClr val="FF6600"/>
                </a:solidFill>
                <a:latin typeface="Symbol" panose="05050102010706020507" pitchFamily="18" charset="2"/>
              </a:rPr>
              <a:t>D</a:t>
            </a:r>
            <a:r>
              <a:rPr lang="en-GB" altLang="de-DE" sz="1400">
                <a:solidFill>
                  <a:srgbClr val="FF6600"/>
                </a:solidFill>
              </a:rPr>
              <a:t>E</a:t>
            </a: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H="1">
            <a:off x="2771775" y="1628676"/>
            <a:ext cx="1871663" cy="86360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731615" y="1484214"/>
            <a:ext cx="1922321" cy="39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 function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368000" y="620688"/>
            <a:ext cx="1439862" cy="431800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auto">
          <a:xfrm>
            <a:off x="3563938" y="5373589"/>
            <a:ext cx="2808287" cy="517525"/>
          </a:xfrm>
          <a:prstGeom prst="curvedUpArrow">
            <a:avLst>
              <a:gd name="adj1" fmla="val 55846"/>
              <a:gd name="adj2" fmla="val 219643"/>
              <a:gd name="adj3" fmla="val 35889"/>
            </a:avLst>
          </a:prstGeom>
          <a:gradFill rotWithShape="1">
            <a:gsLst>
              <a:gs pos="0">
                <a:srgbClr val="FF9933">
                  <a:alpha val="50000"/>
                </a:srgbClr>
              </a:gs>
              <a:gs pos="100000">
                <a:srgbClr val="336699"/>
              </a:gs>
            </a:gsLst>
            <a:lin ang="0" scaled="1"/>
          </a:gra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rot="16200000">
            <a:off x="4248150" y="3994052"/>
            <a:ext cx="1368425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00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Resonant elastic scattering</a:t>
            </a:r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39750" y="4680000"/>
            <a:ext cx="86334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requirement: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proton width</a:t>
            </a:r>
            <a:r>
              <a:rPr lang="en-GB" altLang="de-DE" dirty="0"/>
              <a:t> </a:t>
            </a:r>
            <a:r>
              <a:rPr lang="en-GB" altLang="de-DE" dirty="0" err="1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en-GB" altLang="de-DE" baseline="-25000" dirty="0" err="1">
                <a:solidFill>
                  <a:srgbClr val="0000CC"/>
                </a:solidFill>
              </a:rPr>
              <a:t>p</a:t>
            </a:r>
            <a:r>
              <a:rPr lang="en-GB" altLang="de-DE" dirty="0">
                <a:solidFill>
                  <a:srgbClr val="0000CC"/>
                </a:solidFill>
                <a:latin typeface="Symbol" panose="05050102010706020507" pitchFamily="18" charset="2"/>
              </a:rPr>
              <a:t> </a:t>
            </a:r>
            <a:r>
              <a:rPr lang="en-GB" altLang="de-DE" dirty="0">
                <a:solidFill>
                  <a:srgbClr val="0000CC"/>
                </a:solidFill>
              </a:rPr>
              <a:t> </a:t>
            </a:r>
            <a:r>
              <a:rPr lang="en-GB" altLang="de-DE" dirty="0">
                <a:solidFill>
                  <a:srgbClr val="0000CC"/>
                </a:solidFill>
                <a:cs typeface="Arial" panose="020B0604020202020204" pitchFamily="34" charset="0"/>
              </a:rPr>
              <a:t>≥</a:t>
            </a:r>
            <a:r>
              <a:rPr lang="en-GB" altLang="de-DE" dirty="0">
                <a:solidFill>
                  <a:srgbClr val="0000CC"/>
                </a:solidFill>
              </a:rPr>
              <a:t> 1 </a:t>
            </a:r>
            <a:r>
              <a:rPr lang="en-GB" altLang="de-DE" dirty="0" err="1">
                <a:solidFill>
                  <a:srgbClr val="0000CC"/>
                </a:solidFill>
              </a:rPr>
              <a:t>keV</a:t>
            </a:r>
            <a:r>
              <a:rPr lang="en-GB" altLang="de-DE" dirty="0">
                <a:solidFill>
                  <a:srgbClr val="0000CC"/>
                </a:solidFill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current limits in detection energy resolution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9750" y="3240000"/>
            <a:ext cx="2688557" cy="369332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 intensities ~ 10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ions/s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40694" y="5760000"/>
            <a:ext cx="5891100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GB" altLang="de-DE" dirty="0"/>
              <a:t> 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11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C(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p,p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GB" altLang="de-DE" dirty="0">
                <a:sym typeface="Symbol" panose="05050102010706020507" pitchFamily="18" charset="2"/>
              </a:rPr>
              <a:t> &amp; 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7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Be(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p,p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GB" altLang="de-DE" dirty="0">
                <a:sym typeface="Symbol" panose="05050102010706020507" pitchFamily="18" charset="2"/>
              </a:rPr>
              <a:t> 	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@ LLN</a:t>
            </a:r>
          </a:p>
          <a:p>
            <a:pPr>
              <a:lnSpc>
                <a:spcPct val="130000"/>
              </a:lnSpc>
            </a:pPr>
            <a:r>
              <a:rPr lang="en-GB" altLang="de-DE" dirty="0">
                <a:sym typeface="Symbol" panose="05050102010706020507" pitchFamily="18" charset="2"/>
              </a:rPr>
              <a:t>	</a:t>
            </a:r>
            <a:r>
              <a:rPr lang="en-GB" altLang="de-DE" dirty="0">
                <a:solidFill>
                  <a:srgbClr val="006600"/>
                </a:solidFill>
                <a:sym typeface="Symbol" panose="05050102010706020507" pitchFamily="18" charset="2"/>
              </a:rPr>
              <a:t>  </a:t>
            </a:r>
            <a:r>
              <a:rPr lang="en-GB" altLang="de-DE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21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Na(</a:t>
            </a:r>
            <a:r>
              <a:rPr lang="en-GB" altLang="de-DE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p,p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GB" altLang="de-DE" dirty="0">
                <a:solidFill>
                  <a:srgbClr val="336699"/>
                </a:solidFill>
                <a:sym typeface="Symbol" panose="05050102010706020507" pitchFamily="18" charset="2"/>
              </a:rPr>
              <a:t>		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@ TUDA - TRIUMF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8313" y="981075"/>
            <a:ext cx="22749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useful approach when: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8313" y="1268413"/>
            <a:ext cx="4971233" cy="106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resonance energy not known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partial widths not known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very weak resonance(s) dominate(s) reaction rate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68313" y="2205038"/>
            <a:ext cx="803938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fit to experimental data (e.g. by </a:t>
            </a:r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R-matrix analysis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to determine resonance properties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20700" y="576000"/>
            <a:ext cx="1069524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relevance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50863" y="4140000"/>
            <a:ext cx="1172116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limitations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39750" y="3636000"/>
            <a:ext cx="60324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 enough thanks to high elastic scattering cross sections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2000" y="2700000"/>
            <a:ext cx="1120820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50863" y="5112000"/>
            <a:ext cx="7701788" cy="67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progressively harder at lower energies due to increase in Rutherford cross section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decrease in resonance widths because of penetrability effects</a:t>
            </a:r>
          </a:p>
        </p:txBody>
      </p:sp>
    </p:spTree>
    <p:extLst>
      <p:ext uri="{BB962C8B-B14F-4D97-AF65-F5344CB8AC3E}">
        <p14:creationId xmlns:p14="http://schemas.microsoft.com/office/powerpoint/2010/main" val="40636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1" grpId="0" animBg="1"/>
      <p:bldP spid="12" grpId="0"/>
      <p:bldP spid="13" grpId="0" animBg="1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4213" y="706438"/>
            <a:ext cx="2775119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  REACTIONS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81438" y="1200150"/>
            <a:ext cx="475027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</a:t>
            </a:r>
            <a:r>
              <a:rPr lang="en-GB" altLang="de-DE" dirty="0"/>
              <a:t>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de-D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d,</a:t>
            </a:r>
            <a:r>
              <a:rPr lang="en-GB" altLang="de-D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altLang="de-DE" dirty="0"/>
              <a:t>     </a:t>
            </a:r>
          </a:p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investigate </a:t>
            </a:r>
            <a:r>
              <a:rPr lang="en-GB" altLang="de-DE" dirty="0">
                <a:solidFill>
                  <a:srgbClr val="0000CC"/>
                </a:solidFill>
                <a:sym typeface="Symbol" panose="05050102010706020507" pitchFamily="18" charset="2"/>
              </a:rPr>
              <a:t>(n,)</a:t>
            </a:r>
            <a:r>
              <a:rPr lang="en-GB" altLang="de-DE" dirty="0">
                <a:sym typeface="Symbol" panose="05050102010706020507" pitchFamily="18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reactions for </a:t>
            </a:r>
            <a:r>
              <a:rPr lang="en-GB" altLang="de-DE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s-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(or </a:t>
            </a:r>
            <a:r>
              <a:rPr lang="en-GB" altLang="de-DE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r-</a:t>
            </a:r>
            <a:r>
              <a:rPr lang="en-GB" altLang="de-DE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GB" altLang="de-DE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process</a:t>
            </a:r>
            <a:endParaRPr lang="en-GB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12788" y="1255713"/>
            <a:ext cx="2688557" cy="369332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 intensities ~ 10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ions/s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01675" y="2506663"/>
            <a:ext cx="3211135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TIME-INVERSE  REACTIONS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4213" y="3946525"/>
            <a:ext cx="4102405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&amp; LIFETIME MEASUREMENTS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848100" y="2767013"/>
            <a:ext cx="4467890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  Coulomb  dissociation   </a:t>
            </a:r>
          </a:p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investigate </a:t>
            </a:r>
            <a:r>
              <a:rPr lang="en-GB" altLang="de-DE" dirty="0">
                <a:solidFill>
                  <a:srgbClr val="0000CC"/>
                </a:solidFill>
                <a:sym typeface="Symbol" panose="05050102010706020507" pitchFamily="18" charset="2"/>
              </a:rPr>
              <a:t>(x,)</a:t>
            </a:r>
            <a:r>
              <a:rPr lang="en-GB" altLang="de-DE" dirty="0">
                <a:solidFill>
                  <a:srgbClr val="336699"/>
                </a:solidFill>
                <a:sym typeface="Symbol" panose="05050102010706020507" pitchFamily="18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radiative capture reactions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55638" y="4532313"/>
            <a:ext cx="22515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and much more…</a:t>
            </a:r>
          </a:p>
        </p:txBody>
      </p:sp>
    </p:spTree>
    <p:extLst>
      <p:ext uri="{BB962C8B-B14F-4D97-AF65-F5344CB8AC3E}">
        <p14:creationId xmlns:p14="http://schemas.microsoft.com/office/powerpoint/2010/main" val="38386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for </a:t>
            </a:r>
            <a:r>
              <a:rPr lang="en-US" baseline="30000" dirty="0" smtClean="0"/>
              <a:t>22</a:t>
            </a:r>
            <a:r>
              <a:rPr lang="en-US" dirty="0" smtClean="0"/>
              <a:t>Na</a:t>
            </a:r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8313" y="2420888"/>
            <a:ext cx="5764212" cy="11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novae are thought to be principal galactic site for </a:t>
            </a:r>
            <a:r>
              <a:rPr lang="en-GB" altLang="de-DE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altLang="de-DE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decay has conveniently short half-life</a:t>
            </a:r>
          </a:p>
          <a:p>
            <a:pPr>
              <a:lnSpc>
                <a:spcPct val="130000"/>
              </a:lnSpc>
            </a:pPr>
            <a:r>
              <a:rPr lang="en-GB" altLang="de-DE" dirty="0">
                <a:latin typeface="Comic Sans MS" panose="030F0702030302020204" pitchFamily="66" charset="0"/>
                <a:sym typeface="Symbol" panose="05050102010706020507" pitchFamily="18" charset="2"/>
              </a:rPr>
              <a:t> 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hence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limits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its detection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33413" y="498475"/>
            <a:ext cx="776366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novae models     </a:t>
            </a:r>
            <a:r>
              <a:rPr lang="en-GB" altLang="de-DE" dirty="0">
                <a:latin typeface="Comic Sans MS" panose="030F0702030302020204" pitchFamily="66" charset="0"/>
                <a:sym typeface="Symbol" panose="05050102010706020507" pitchFamily="18" charset="2"/>
              </a:rPr>
              <a:t>   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measurable</a:t>
            </a:r>
            <a:r>
              <a:rPr lang="en-GB" altLang="de-DE" dirty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en-GB" altLang="de-DE" dirty="0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en-GB" altLang="de-DE" dirty="0">
                <a:solidFill>
                  <a:srgbClr val="0000CC"/>
                </a:solidFill>
                <a:latin typeface="Comic Sans MS" panose="030F0702030302020204" pitchFamily="66" charset="0"/>
              </a:rPr>
              <a:t>-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 fluxes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observable within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few kilo-parsecs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41338" y="1412776"/>
            <a:ext cx="3788217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Na: the fingerprint of a nova outburst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716463" y="1484214"/>
            <a:ext cx="2849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200">
                <a:solidFill>
                  <a:srgbClr val="800000"/>
                </a:solidFill>
                <a:latin typeface="Comic Sans MS" panose="030F0702030302020204" pitchFamily="66" charset="0"/>
              </a:rPr>
              <a:t>Clayton &amp; Hoyle, ApJ L101 (1974) 187</a:t>
            </a: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5795963" y="1988840"/>
            <a:ext cx="2967037" cy="1690688"/>
            <a:chOff x="2744" y="3716"/>
            <a:chExt cx="1869" cy="1065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744" y="3716"/>
              <a:ext cx="53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200">
                  <a:solidFill>
                    <a:srgbClr val="336699"/>
                  </a:solidFill>
                  <a:latin typeface="Comic Sans MS" panose="030F0702030302020204" pitchFamily="66" charset="0"/>
                </a:rPr>
                <a:t>t</a:t>
              </a:r>
              <a:r>
                <a:rPr lang="en-GB" altLang="de-DE" sz="1200" baseline="-25000">
                  <a:solidFill>
                    <a:srgbClr val="336699"/>
                  </a:solidFill>
                  <a:latin typeface="Comic Sans MS" panose="030F0702030302020204" pitchFamily="66" charset="0"/>
                </a:rPr>
                <a:t>½</a:t>
              </a:r>
              <a:r>
                <a:rPr lang="en-GB" altLang="de-DE" sz="1200">
                  <a:solidFill>
                    <a:srgbClr val="336699"/>
                  </a:solidFill>
                  <a:latin typeface="Comic Sans MS" panose="030F0702030302020204" pitchFamily="66" charset="0"/>
                </a:rPr>
                <a:t> = 2.6 y</a:t>
              </a: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2790" y="3909"/>
              <a:ext cx="5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927" y="3955"/>
              <a:ext cx="36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de-DE" sz="1400" baseline="30000">
                  <a:latin typeface="Comic Sans MS" panose="030F0702030302020204" pitchFamily="66" charset="0"/>
                </a:rPr>
                <a:t>22</a:t>
              </a:r>
              <a:r>
                <a:rPr lang="en-GB" altLang="de-DE" sz="1400">
                  <a:latin typeface="Comic Sans MS" panose="030F0702030302020204" pitchFamily="66" charset="0"/>
                </a:rPr>
                <a:t>Na</a:t>
              </a:r>
              <a:endParaRPr lang="en-US" altLang="de-DE" sz="1400">
                <a:latin typeface="Comic Sans MS" panose="030F0702030302020204" pitchFamily="66" charset="0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3425" y="3955"/>
              <a:ext cx="227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3607" y="4227"/>
              <a:ext cx="5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3607" y="4544"/>
              <a:ext cx="5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3879" y="4227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3912" y="4273"/>
              <a:ext cx="7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="1">
                  <a:solidFill>
                    <a:srgbClr val="336699"/>
                  </a:solidFill>
                  <a:latin typeface="Symbol" panose="05050102010706020507" pitchFamily="18" charset="2"/>
                </a:rPr>
                <a:t>g</a:t>
              </a:r>
              <a:r>
                <a:rPr lang="en-GB" altLang="de-DE" sz="1400">
                  <a:solidFill>
                    <a:srgbClr val="336699"/>
                  </a:solidFill>
                  <a:latin typeface="Comic Sans MS" panose="030F0702030302020204" pitchFamily="66" charset="0"/>
                </a:rPr>
                <a:t>  </a:t>
              </a:r>
              <a:r>
                <a:rPr lang="en-GB" altLang="de-DE" sz="1200">
                  <a:solidFill>
                    <a:srgbClr val="336699"/>
                  </a:solidFill>
                  <a:latin typeface="Comic Sans MS" panose="030F0702030302020204" pitchFamily="66" charset="0"/>
                </a:rPr>
                <a:t>1.275 MeV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548" y="391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200" b="1">
                  <a:latin typeface="Symbol" panose="05050102010706020507" pitchFamily="18" charset="2"/>
                </a:rPr>
                <a:t>b</a:t>
              </a:r>
              <a:r>
                <a:rPr lang="en-GB" altLang="de-DE" sz="1200" baseline="30000">
                  <a:latin typeface="Symbol" panose="05050102010706020507" pitchFamily="18" charset="2"/>
                </a:rPr>
                <a:t>+</a:t>
              </a: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3697" y="4589"/>
              <a:ext cx="36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de-DE" sz="1400" baseline="30000">
                  <a:latin typeface="Comic Sans MS" panose="030F0702030302020204" pitchFamily="66" charset="0"/>
                </a:rPr>
                <a:t>22</a:t>
              </a:r>
              <a:r>
                <a:rPr lang="en-GB" altLang="de-DE" sz="1400">
                  <a:latin typeface="Comic Sans MS" panose="030F0702030302020204" pitchFamily="66" charset="0"/>
                </a:rPr>
                <a:t>Ne</a:t>
              </a:r>
              <a:endParaRPr lang="en-US" altLang="de-DE" sz="1400">
                <a:latin typeface="Comic Sans MS" panose="030F0702030302020204" pitchFamily="66" charset="0"/>
              </a:endParaRPr>
            </a:p>
          </p:txBody>
        </p:sp>
      </p:grp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2195513" y="908050"/>
            <a:ext cx="470353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idea: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observe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b="1" dirty="0">
                <a:solidFill>
                  <a:srgbClr val="336699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g</a:t>
            </a:r>
            <a:r>
              <a:rPr lang="en-GB" altLang="de-DE" dirty="0">
                <a:solidFill>
                  <a:srgbClr val="336699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-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ray signature to test nova models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41338" y="1917601"/>
            <a:ext cx="1281120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Na?  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1412875" y="5381773"/>
            <a:ext cx="2480166" cy="369332"/>
          </a:xfrm>
          <a:prstGeom prst="rect">
            <a:avLst/>
          </a:prstGeom>
          <a:solidFill>
            <a:schemeClr val="folHlink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altLang="de-DE" sz="18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 (</a:t>
            </a:r>
            <a:r>
              <a:rPr lang="en-GB" altLang="de-DE" sz="18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sz="1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clear) inputs?</a:t>
            </a:r>
          </a:p>
        </p:txBody>
      </p:sp>
      <p:pic>
        <p:nvPicPr>
          <p:cNvPr id="22" name="Picture 20" descr="nova_spe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113361"/>
            <a:ext cx="3959225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1331913" y="4900761"/>
            <a:ext cx="22300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observation to date</a:t>
            </a:r>
          </a:p>
        </p:txBody>
      </p:sp>
      <p:graphicFrame>
        <p:nvGraphicFramePr>
          <p:cNvPr id="24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811516"/>
              </p:ext>
            </p:extLst>
          </p:nvPr>
        </p:nvGraphicFramePr>
        <p:xfrm>
          <a:off x="684213" y="4876948"/>
          <a:ext cx="40005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Clip" r:id="rId4" imgW="1857600" imgH="3995640" progId="MS_ClipArt_Gallery.2">
                  <p:embed/>
                </p:oleObj>
              </mc:Choice>
              <mc:Fallback>
                <p:oleObj name="Clip" r:id="rId4" imgW="1857600" imgH="3995640" progId="MS_ClipArt_Gallery.2">
                  <p:embed/>
                  <p:pic>
                    <p:nvPicPr>
                      <p:cNvPr id="617494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876948"/>
                        <a:ext cx="400050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82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20" grpId="0" animBg="1"/>
      <p:bldP spid="21" grpId="0" animBg="1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22</a:t>
            </a:r>
            <a:r>
              <a:rPr lang="en-US" dirty="0" smtClean="0"/>
              <a:t>Na production and destruction processes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1052736"/>
            <a:ext cx="3049587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73100" y="1627411"/>
            <a:ext cx="47371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Ne(p,</a:t>
            </a:r>
            <a:r>
              <a:rPr lang="el-GR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baseline="30000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GB" altLang="de-DE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Na(</a:t>
            </a:r>
            <a:r>
              <a:rPr lang="el-GR" altLang="de-DE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GB" altLang="de-DE" baseline="30000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altLang="de-DE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baseline="30000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GB" altLang="de-DE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Ne(p,</a:t>
            </a:r>
            <a:r>
              <a:rPr lang="el-GR" altLang="de-DE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baseline="30000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altLang="de-DE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altLang="de-DE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de-DE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NeNa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GB" altLang="de-DE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Ne(p,</a:t>
            </a:r>
            <a:r>
              <a:rPr lang="el-GR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baseline="30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GB" altLang="de-DE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Na(p,</a:t>
            </a:r>
            <a:r>
              <a:rPr lang="el-GR" altLang="de-DE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baseline="30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altLang="de-DE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Mg(</a:t>
            </a:r>
            <a:r>
              <a:rPr lang="el-GR" altLang="de-DE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GB" altLang="de-DE" baseline="30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altLang="de-DE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baseline="30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de-DE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NeNa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787900" y="620713"/>
            <a:ext cx="33970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solidFill>
                  <a:srgbClr val="FF0000"/>
                </a:solidFill>
              </a:rPr>
              <a:t>Jos</a:t>
            </a:r>
            <a:r>
              <a:rPr lang="en-US" altLang="de-DE" sz="1400" dirty="0">
                <a:solidFill>
                  <a:srgbClr val="FF0000"/>
                </a:solidFill>
              </a:rPr>
              <a:t>é: </a:t>
            </a:r>
            <a:r>
              <a:rPr lang="en-US" altLang="de-DE" sz="1400" dirty="0" err="1">
                <a:solidFill>
                  <a:srgbClr val="FF0000"/>
                </a:solidFill>
              </a:rPr>
              <a:t>arXiv:astro-ph</a:t>
            </a:r>
            <a:r>
              <a:rPr lang="en-US" altLang="de-DE" sz="1400" dirty="0">
                <a:solidFill>
                  <a:srgbClr val="FF0000"/>
                </a:solidFill>
              </a:rPr>
              <a:t>/0407558 v1 27 Jul 2004</a:t>
            </a:r>
            <a:endParaRPr lang="en-GB" altLang="de-DE" sz="1400" dirty="0">
              <a:solidFill>
                <a:srgbClr val="FF00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61988" y="549275"/>
            <a:ext cx="4019049" cy="39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Ne-enriched envelopes of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novae: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73100" y="2821211"/>
            <a:ext cx="2654894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altLang="de-DE" u="sng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destruction of </a:t>
            </a:r>
            <a:r>
              <a:rPr lang="en-GB" altLang="de-DE" u="sng" baseline="300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altLang="de-DE" u="sng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</a:p>
          <a:p>
            <a:pPr>
              <a:lnSpc>
                <a:spcPct val="80000"/>
              </a:lnSpc>
            </a:pPr>
            <a:endParaRPr lang="en-GB" altLang="de-DE" u="sng" dirty="0">
              <a:solidFill>
                <a:srgbClr val="FF6600"/>
              </a:solidFill>
            </a:endParaRPr>
          </a:p>
          <a:p>
            <a:pPr>
              <a:lnSpc>
                <a:spcPct val="8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en-GB" altLang="de-DE" baseline="30000" dirty="0">
                <a:solidFill>
                  <a:srgbClr val="FF9933"/>
                </a:solidFill>
              </a:rPr>
              <a:t>  </a:t>
            </a:r>
            <a:r>
              <a:rPr lang="en-GB" altLang="de-DE" baseline="300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altLang="de-DE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Na(</a:t>
            </a:r>
            <a:r>
              <a:rPr lang="en-GB" altLang="de-DE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altLang="de-DE" dirty="0" err="1">
                <a:solidFill>
                  <a:srgbClr val="FF6600"/>
                </a:solidFill>
              </a:rPr>
              <a:t>,</a:t>
            </a:r>
            <a:r>
              <a:rPr lang="en-GB" altLang="de-DE" dirty="0" err="1">
                <a:solidFill>
                  <a:srgbClr val="FF6600"/>
                </a:solidFill>
                <a:latin typeface="Symbol" panose="05050102010706020507" pitchFamily="18" charset="2"/>
              </a:rPr>
              <a:t>g</a:t>
            </a:r>
            <a:r>
              <a:rPr lang="en-GB" altLang="de-DE" dirty="0">
                <a:solidFill>
                  <a:srgbClr val="FF6600"/>
                </a:solidFill>
              </a:rPr>
              <a:t>)</a:t>
            </a:r>
            <a:r>
              <a:rPr lang="en-GB" altLang="de-DE" baseline="300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GB" altLang="de-DE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</a:t>
            </a:r>
            <a:r>
              <a:rPr lang="en-GB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(mainly)</a:t>
            </a:r>
            <a:endParaRPr lang="en-GB" altLang="de-DE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5915025" y="1913161"/>
            <a:ext cx="0" cy="2873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6202363" y="2776761"/>
            <a:ext cx="288925" cy="287337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6202363" y="1913161"/>
            <a:ext cx="288925" cy="2873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6778625" y="2776761"/>
            <a:ext cx="0" cy="287337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Rectangle 11"/>
          <p:cNvSpPr>
            <a:spLocks noChangeAspect="1" noChangeArrowheads="1"/>
          </p:cNvSpPr>
          <p:nvPr/>
        </p:nvSpPr>
        <p:spPr bwMode="auto">
          <a:xfrm>
            <a:off x="6523038" y="3040286"/>
            <a:ext cx="561975" cy="561975"/>
          </a:xfrm>
          <a:prstGeom prst="rect">
            <a:avLst/>
          </a:prstGeom>
          <a:noFill/>
          <a:ln w="38100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Rectangle 12"/>
          <p:cNvSpPr>
            <a:spLocks noChangeAspect="1" noChangeArrowheads="1"/>
          </p:cNvSpPr>
          <p:nvPr/>
        </p:nvSpPr>
        <p:spPr bwMode="auto">
          <a:xfrm>
            <a:off x="5640388" y="1351186"/>
            <a:ext cx="561975" cy="561975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5645150" y="2165573"/>
            <a:ext cx="0" cy="57626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rot="16200000" flipV="1">
            <a:off x="5935663" y="1930623"/>
            <a:ext cx="0" cy="5397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rot="16200000" flipV="1">
            <a:off x="5914232" y="2453704"/>
            <a:ext cx="0" cy="576263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6205538" y="2197323"/>
            <a:ext cx="0" cy="576263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7"/>
          <p:cNvSpPr>
            <a:spLocks noChangeAspect="1" noChangeArrowheads="1"/>
          </p:cNvSpPr>
          <p:nvPr/>
        </p:nvSpPr>
        <p:spPr bwMode="auto">
          <a:xfrm>
            <a:off x="5640388" y="3029173"/>
            <a:ext cx="561975" cy="56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5915025" y="2741836"/>
            <a:ext cx="0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Rectangle 19"/>
          <p:cNvSpPr>
            <a:spLocks noChangeAspect="1" noChangeArrowheads="1"/>
          </p:cNvSpPr>
          <p:nvPr/>
        </p:nvSpPr>
        <p:spPr bwMode="auto">
          <a:xfrm>
            <a:off x="6505575" y="2194148"/>
            <a:ext cx="561975" cy="561975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V="1">
            <a:off x="6667500" y="1913161"/>
            <a:ext cx="0" cy="287337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Rectangle 21"/>
          <p:cNvSpPr>
            <a:spLocks noChangeAspect="1" noChangeArrowheads="1"/>
          </p:cNvSpPr>
          <p:nvPr/>
        </p:nvSpPr>
        <p:spPr bwMode="auto">
          <a:xfrm>
            <a:off x="6513513" y="1340073"/>
            <a:ext cx="561975" cy="561975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668338" y="1122586"/>
            <a:ext cx="1987532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 </a:t>
            </a:r>
            <a:r>
              <a:rPr lang="en-GB" altLang="de-DE" u="sng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1319213" y="4581128"/>
            <a:ext cx="6472285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GB" altLang="de-DE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measurement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GB" altLang="de-DE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GB" alt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Na(</a:t>
            </a:r>
            <a:r>
              <a:rPr lang="en-GB" altLang="de-D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altLang="de-DE" b="1" dirty="0" err="1">
                <a:solidFill>
                  <a:srgbClr val="FF0000"/>
                </a:solidFill>
                <a:latin typeface="Symbol" panose="05050102010706020507" pitchFamily="18" charset="2"/>
              </a:rPr>
              <a:t>,g</a:t>
            </a:r>
            <a:r>
              <a:rPr lang="en-GB" altLang="de-DE" b="1" dirty="0">
                <a:solidFill>
                  <a:srgbClr val="FF0000"/>
                </a:solidFill>
                <a:latin typeface="Symbol" panose="05050102010706020507" pitchFamily="18" charset="2"/>
              </a:rPr>
              <a:t>)</a:t>
            </a:r>
            <a:r>
              <a:rPr lang="en-GB" altLang="de-DE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alt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rate </a:t>
            </a:r>
          </a:p>
          <a:p>
            <a:pPr>
              <a:lnSpc>
                <a:spcPct val="130000"/>
              </a:lnSpc>
            </a:pPr>
            <a:r>
              <a:rPr lang="en-GB" altLang="de-DE" dirty="0"/>
              <a:t> 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recently performed with  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DRAGON recoil separator @ TRIUMF </a:t>
            </a:r>
          </a:p>
          <a:p>
            <a:pPr>
              <a:lnSpc>
                <a:spcPct val="130000"/>
              </a:lnSpc>
            </a:pPr>
            <a:endParaRPr lang="en-GB" altLang="de-DE" dirty="0">
              <a:solidFill>
                <a:srgbClr val="CC0000"/>
              </a:solidFill>
            </a:endParaRPr>
          </a:p>
          <a:p>
            <a:pPr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</a:t>
            </a:r>
            <a:r>
              <a:rPr lang="en-GB" altLang="de-DE" u="sng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indirect determination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en-GB" altLang="de-DE" b="1" baseline="300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altLang="de-DE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Na(</a:t>
            </a:r>
            <a:r>
              <a:rPr lang="en-GB" altLang="de-DE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altLang="de-DE" b="1" dirty="0" err="1">
                <a:solidFill>
                  <a:srgbClr val="FF6600"/>
                </a:solidFill>
                <a:latin typeface="Symbol" panose="05050102010706020507" pitchFamily="18" charset="2"/>
              </a:rPr>
              <a:t>,g</a:t>
            </a:r>
            <a:r>
              <a:rPr lang="en-GB" altLang="de-DE" b="1" dirty="0">
                <a:solidFill>
                  <a:srgbClr val="FF6600"/>
                </a:solidFill>
                <a:latin typeface="Symbol" panose="05050102010706020507" pitchFamily="18" charset="2"/>
              </a:rPr>
              <a:t>)</a:t>
            </a:r>
            <a:r>
              <a:rPr lang="en-GB" altLang="de-DE" b="1" baseline="300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GB" altLang="de-DE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GB" altLang="de-DE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 </a:t>
            </a:r>
          </a:p>
          <a:p>
            <a:pPr>
              <a:lnSpc>
                <a:spcPct val="130000"/>
              </a:lnSpc>
            </a:pPr>
            <a:r>
              <a:rPr lang="en-GB" altLang="de-DE" dirty="0"/>
              <a:t>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carried out with the </a:t>
            </a:r>
            <a:r>
              <a:rPr lang="en-GB" altLang="de-DE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Gamma-sphere array @ ANL</a:t>
            </a:r>
          </a:p>
        </p:txBody>
      </p:sp>
    </p:spTree>
    <p:extLst>
      <p:ext uri="{BB962C8B-B14F-4D97-AF65-F5344CB8AC3E}">
        <p14:creationId xmlns:p14="http://schemas.microsoft.com/office/powerpoint/2010/main" val="69650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r>
              <a:rPr lang="en-US" sz="1800" dirty="0" smtClean="0">
                <a:solidFill>
                  <a:schemeClr val="tx1"/>
                </a:solidFill>
              </a:rPr>
              <a:t>adioactive</a:t>
            </a:r>
            <a:r>
              <a:rPr lang="en-US" dirty="0" smtClean="0"/>
              <a:t> I</a:t>
            </a:r>
            <a:r>
              <a:rPr lang="en-US" sz="1800" dirty="0" smtClean="0">
                <a:solidFill>
                  <a:schemeClr val="tx1"/>
                </a:solidFill>
              </a:rPr>
              <a:t>on</a:t>
            </a:r>
            <a:r>
              <a:rPr lang="en-US" dirty="0" smtClean="0"/>
              <a:t> B</a:t>
            </a:r>
            <a:r>
              <a:rPr lang="en-US" sz="1800" dirty="0" smtClean="0">
                <a:solidFill>
                  <a:schemeClr val="tx1"/>
                </a:solidFill>
              </a:rPr>
              <a:t>eams</a:t>
            </a:r>
            <a:r>
              <a:rPr lang="en-US" dirty="0" smtClean="0"/>
              <a:t> production methods</a:t>
            </a:r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102620" y="554400"/>
            <a:ext cx="693875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Isotope Separation on Line (ISOL)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(CERN, LLN, ORNL, TRIUMF)</a:t>
            </a:r>
            <a:endParaRPr lang="en-GB" altLang="de-DE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Projectile Fragmentation (PF)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(GANIL, GSI, MSU, RIKEN)</a:t>
            </a:r>
            <a:endParaRPr lang="en-GB" altLang="de-DE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in-flight production 		(ANL, Notre Dame, TAMU)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 mode production 		(suitable for long-lived species)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</a:rPr>
              <a:t> </a:t>
            </a:r>
            <a:r>
              <a:rPr lang="en-GB" altLang="de-DE" dirty="0"/>
              <a:t>…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196000"/>
            <a:ext cx="2952750" cy="24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2379356"/>
            <a:ext cx="3455987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040000" y="4572000"/>
            <a:ext cx="36872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r>
              <a:rPr lang="en-GB" altLang="de-DE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GB" altLang="de-DE" sz="1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independent from chemical properties</a:t>
            </a:r>
          </a:p>
          <a:p>
            <a:r>
              <a:rPr lang="en-GB" altLang="de-DE" sz="1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no limitations on t</a:t>
            </a:r>
            <a:r>
              <a:rPr lang="en-GB" altLang="de-DE" sz="1600" baseline="-25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½</a:t>
            </a:r>
            <a:r>
              <a:rPr lang="en-GB" altLang="de-DE" sz="1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(fast separation)</a:t>
            </a:r>
            <a:endParaRPr lang="en-GB" altLang="de-DE" sz="16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040000" y="5364000"/>
            <a:ext cx="3778086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r>
              <a:rPr lang="en-GB" altLang="de-DE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GB" altLang="de-DE" sz="1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typical beam energies too high for NA</a:t>
            </a:r>
          </a:p>
          <a:p>
            <a:r>
              <a:rPr lang="en-GB" altLang="de-DE" sz="1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poorer beam quality (energy, size)</a:t>
            </a:r>
          </a:p>
          <a:p>
            <a:r>
              <a:rPr lang="en-GB" altLang="de-DE" sz="1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possible beam contaminations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8000" y="4570413"/>
            <a:ext cx="194636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en-GB" altLang="de-DE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altLang="de-DE" sz="1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excellent quality</a:t>
            </a:r>
          </a:p>
          <a:p>
            <a:r>
              <a:rPr lang="en-GB" altLang="de-DE" sz="1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</a:t>
            </a:r>
            <a:r>
              <a:rPr lang="en-GB" altLang="de-DE" sz="16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high </a:t>
            </a:r>
            <a:r>
              <a:rPr lang="en-GB" altLang="de-DE" sz="1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purity</a:t>
            </a:r>
          </a:p>
          <a:p>
            <a:r>
              <a:rPr lang="en-GB" altLang="de-DE" sz="1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</a:t>
            </a:r>
            <a:r>
              <a:rPr lang="en-GB" altLang="de-DE" sz="16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high </a:t>
            </a:r>
            <a:r>
              <a:rPr lang="en-GB" altLang="de-DE" sz="1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intensities</a:t>
            </a:r>
            <a:endParaRPr lang="en-GB" altLang="de-DE" sz="16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8000" y="5364000"/>
            <a:ext cx="459882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 </a:t>
            </a:r>
            <a:r>
              <a:rPr lang="en-GB" altLang="de-DE" sz="1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limited number of species </a:t>
            </a:r>
          </a:p>
          <a:p>
            <a:r>
              <a:rPr lang="en-GB" altLang="de-DE" sz="1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different production for different species</a:t>
            </a:r>
          </a:p>
          <a:p>
            <a:r>
              <a:rPr lang="en-GB" altLang="de-DE" sz="1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limited to nuclei with t</a:t>
            </a:r>
            <a:r>
              <a:rPr lang="en-GB" altLang="de-DE" sz="1600" baseline="-25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½</a:t>
            </a:r>
            <a:r>
              <a:rPr lang="en-GB" altLang="de-DE" sz="1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≥ 1s (allow for diffusion)</a:t>
            </a:r>
            <a:endParaRPr lang="en-GB" altLang="de-DE" sz="160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644000" y="6264000"/>
            <a:ext cx="44640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200" dirty="0"/>
              <a:t>M.S. Smith and K.E. </a:t>
            </a:r>
            <a:r>
              <a:rPr lang="en-GB" altLang="de-DE" sz="1200" dirty="0" err="1"/>
              <a:t>Rehm</a:t>
            </a:r>
            <a:r>
              <a:rPr lang="en-GB" altLang="de-DE" sz="1200" dirty="0"/>
              <a:t>, Ann. Rev.  </a:t>
            </a:r>
            <a:r>
              <a:rPr lang="en-GB" altLang="de-DE" sz="1200" dirty="0" err="1"/>
              <a:t>Nucl</a:t>
            </a:r>
            <a:r>
              <a:rPr lang="en-GB" altLang="de-DE" sz="1200" dirty="0"/>
              <a:t>. Part. </a:t>
            </a:r>
            <a:r>
              <a:rPr lang="en-GB" altLang="de-DE" sz="1200" dirty="0" err="1"/>
              <a:t>Sci</a:t>
            </a:r>
            <a:r>
              <a:rPr lang="en-GB" altLang="de-DE" sz="1200" dirty="0"/>
              <a:t>, 51 (2001) 91-130</a:t>
            </a:r>
          </a:p>
        </p:txBody>
      </p:sp>
    </p:spTree>
    <p:extLst>
      <p:ext uri="{BB962C8B-B14F-4D97-AF65-F5344CB8AC3E}">
        <p14:creationId xmlns:p14="http://schemas.microsoft.com/office/powerpoint/2010/main" val="39422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Considerations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2625" y="620713"/>
            <a:ext cx="8065839" cy="121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altLang="de-DE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21 mass region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for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nova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en-GB" altLang="de-DE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0.4)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[and </a:t>
            </a:r>
            <a:r>
              <a:rPr lang="en-GB" altLang="de-DE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burst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temperatures 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en-GB" altLang="de-DE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2)]</a:t>
            </a:r>
          </a:p>
          <a:p>
            <a:endParaRPr lang="en-GB" alt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 densities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GB" altLang="de-DE" u="sng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4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capture reactions dominated by capture into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narrow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isolated resonances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151448"/>
              </p:ext>
            </p:extLst>
          </p:nvPr>
        </p:nvGraphicFramePr>
        <p:xfrm>
          <a:off x="5870575" y="3837137"/>
          <a:ext cx="230187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" name="Formel" r:id="rId3" imgW="2234880" imgH="558720" progId="Equation.3">
                  <p:embed/>
                </p:oleObj>
              </mc:Choice>
              <mc:Fallback>
                <p:oleObj name="Formel" r:id="rId3" imgW="2234880" imgH="558720" progId="Equation.3">
                  <p:embed/>
                  <p:pic>
                    <p:nvPicPr>
                      <p:cNvPr id="5038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575" y="3837137"/>
                        <a:ext cx="2301875" cy="576262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14999"/>
                        </a:schemeClr>
                      </a:solidFill>
                      <a:ln w="9525">
                        <a:solidFill>
                          <a:srgbClr val="3366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914341"/>
              </p:ext>
            </p:extLst>
          </p:nvPr>
        </p:nvGraphicFramePr>
        <p:xfrm>
          <a:off x="757238" y="3838724"/>
          <a:ext cx="32893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" name="Formel" r:id="rId5" imgW="3288960" imgH="647640" progId="Equation.3">
                  <p:embed/>
                </p:oleObj>
              </mc:Choice>
              <mc:Fallback>
                <p:oleObj name="Formel" r:id="rId5" imgW="3288960" imgH="647640" progId="Equation.3">
                  <p:embed/>
                  <p:pic>
                    <p:nvPicPr>
                      <p:cNvPr id="5038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8" y="3838724"/>
                        <a:ext cx="3289300" cy="647700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14999"/>
                        </a:schemeClr>
                      </a:solidFill>
                      <a:ln w="9525">
                        <a:solidFill>
                          <a:srgbClr val="3366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76275" y="1844824"/>
            <a:ext cx="7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recall: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622425" y="6115918"/>
            <a:ext cx="57717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need: knowledge of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 energy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  <a:r>
              <a:rPr lang="en-GB" altLang="de-DE" u="sng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state</a:t>
            </a:r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758962"/>
              </p:ext>
            </p:extLst>
          </p:nvPr>
        </p:nvGraphicFramePr>
        <p:xfrm>
          <a:off x="2095500" y="5331693"/>
          <a:ext cx="446405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" name="Formel" r:id="rId7" imgW="3124080" imgH="482400" progId="Equation.3">
                  <p:embed/>
                </p:oleObj>
              </mc:Choice>
              <mc:Fallback>
                <p:oleObj name="Formel" r:id="rId7" imgW="3124080" imgH="482400" progId="Equation.3">
                  <p:embed/>
                  <p:pic>
                    <p:nvPicPr>
                      <p:cNvPr id="5038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0" y="5331693"/>
                        <a:ext cx="4464050" cy="688975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14999"/>
                        </a:schemeClr>
                      </a:solidFill>
                      <a:ln w="9525">
                        <a:solidFill>
                          <a:srgbClr val="3366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646613" y="3940324"/>
            <a:ext cx="5950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982788" y="4941168"/>
            <a:ext cx="1954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stellar reaction rate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632575" y="5547593"/>
            <a:ext cx="14542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/>
              <a:t>(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66750" y="3405337"/>
            <a:ext cx="13324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rate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780088" y="3405337"/>
            <a:ext cx="17684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resonant strength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860286"/>
              </p:ext>
            </p:extLst>
          </p:nvPr>
        </p:nvGraphicFramePr>
        <p:xfrm>
          <a:off x="758825" y="2254399"/>
          <a:ext cx="38227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7" name="Formel" r:id="rId9" imgW="3822480" imgH="571320" progId="Equation.3">
                  <p:embed/>
                </p:oleObj>
              </mc:Choice>
              <mc:Fallback>
                <p:oleObj name="Formel" r:id="rId9" imgW="3822480" imgH="571320" progId="Equation.3">
                  <p:embed/>
                  <p:pic>
                    <p:nvPicPr>
                      <p:cNvPr id="50382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2254399"/>
                        <a:ext cx="3822700" cy="571500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14999"/>
                        </a:schemeClr>
                      </a:solidFill>
                      <a:ln w="9525">
                        <a:solidFill>
                          <a:srgbClr val="3366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914900" y="2368699"/>
            <a:ext cx="26504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Breit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-Wigner cross section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666750" y="2944962"/>
            <a:ext cx="62504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fold in with Maxwell-Boltzmann distribution and integrate to get:</a:t>
            </a:r>
          </a:p>
        </p:txBody>
      </p:sp>
    </p:spTree>
    <p:extLst>
      <p:ext uri="{BB962C8B-B14F-4D97-AF65-F5344CB8AC3E}">
        <p14:creationId xmlns:p14="http://schemas.microsoft.com/office/powerpoint/2010/main" val="185622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approach</a:t>
            </a:r>
            <a:endParaRPr lang="en-US" dirty="0"/>
          </a:p>
        </p:txBody>
      </p:sp>
      <p:pic>
        <p:nvPicPr>
          <p:cNvPr id="4" name="Picture 3" descr="tud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51200"/>
            <a:ext cx="3960812" cy="2933700"/>
          </a:xfrm>
          <a:prstGeom prst="rect">
            <a:avLst/>
          </a:prstGeom>
          <a:noFill/>
          <a:ln w="4127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55650" y="469900"/>
            <a:ext cx="7237879" cy="72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mass and energy region: </a:t>
            </a:r>
          </a:p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sections determined by properties of single resonances in final nucleus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59739" y="1408113"/>
            <a:ext cx="30636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altLang="de-DE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step:</a:t>
            </a:r>
          </a:p>
          <a:p>
            <a:pPr algn="ctr"/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locate states of interest in 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</a:p>
          <a:p>
            <a:pPr algn="ctr"/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resonant elastic scattering </a:t>
            </a:r>
          </a:p>
          <a:p>
            <a:pPr algn="ctr"/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Na(</a:t>
            </a:r>
            <a:r>
              <a:rPr lang="en-GB" altLang="de-D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p,p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214078" y="1470025"/>
            <a:ext cx="2935419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de-DE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step:</a:t>
            </a:r>
          </a:p>
          <a:p>
            <a:pPr algn="ctr"/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capture cross section</a:t>
            </a:r>
          </a:p>
          <a:p>
            <a:pPr algn="ctr"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altLang="de-DE" baseline="30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Na(</a:t>
            </a:r>
            <a:r>
              <a:rPr lang="en-GB" altLang="de-DE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altLang="de-DE" dirty="0" err="1">
                <a:solidFill>
                  <a:srgbClr val="336699"/>
                </a:solidFill>
              </a:rPr>
              <a:t>,</a:t>
            </a:r>
            <a:r>
              <a:rPr lang="en-GB" altLang="de-DE" dirty="0" err="1">
                <a:solidFill>
                  <a:srgbClr val="336699"/>
                </a:solidFill>
                <a:latin typeface="Symbol" panose="05050102010706020507" pitchFamily="18" charset="2"/>
              </a:rPr>
              <a:t>g</a:t>
            </a:r>
            <a:r>
              <a:rPr lang="en-GB" altLang="de-DE" dirty="0">
                <a:solidFill>
                  <a:srgbClr val="336699"/>
                </a:solidFill>
              </a:rPr>
              <a:t>)</a:t>
            </a:r>
            <a:r>
              <a:rPr lang="en-GB" altLang="de-DE" baseline="30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00563" y="2867025"/>
            <a:ext cx="41921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etector of </a:t>
            </a:r>
            <a:r>
              <a:rPr lang="en-GB" altLang="de-DE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ecoils </a:t>
            </a:r>
            <a:r>
              <a:rPr lang="en-GB" altLang="de-DE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 </a:t>
            </a:r>
            <a:r>
              <a:rPr lang="en-GB" altLang="de-DE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ammas </a:t>
            </a:r>
            <a:r>
              <a:rPr lang="en-GB" altLang="de-DE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GB" altLang="de-DE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uclear reactions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08000" y="2825750"/>
            <a:ext cx="3703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RIUMF</a:t>
            </a:r>
            <a:r>
              <a:rPr lang="en-GB" altLang="de-DE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GB" altLang="de-DE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etector</a:t>
            </a:r>
            <a:r>
              <a:rPr lang="en-GB" altLang="de-DE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rray</a:t>
            </a:r>
            <a:r>
              <a:rPr lang="en-GB" altLang="de-DE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facility</a:t>
            </a:r>
          </a:p>
        </p:txBody>
      </p:sp>
      <p:pic>
        <p:nvPicPr>
          <p:cNvPr id="10" name="Picture 9" descr="DAURIA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213100"/>
            <a:ext cx="4132262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62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results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46"/>
          <a:stretch>
            <a:fillRect/>
          </a:stretch>
        </p:blipFill>
        <p:spPr bwMode="auto">
          <a:xfrm>
            <a:off x="250825" y="1300163"/>
            <a:ext cx="3095625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185863" y="2498725"/>
            <a:ext cx="1512887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185863" y="1960563"/>
            <a:ext cx="1512887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185863" y="1512888"/>
            <a:ext cx="1512887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41327" r="3706" b="19286"/>
          <a:stretch>
            <a:fillRect/>
          </a:stretch>
        </p:blipFill>
        <p:spPr bwMode="auto">
          <a:xfrm>
            <a:off x="3633788" y="2030413"/>
            <a:ext cx="4375150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300288" y="1196975"/>
            <a:ext cx="469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000">
                <a:latin typeface="Times New Roman" panose="02020603050405020304" pitchFamily="18" charset="0"/>
              </a:rPr>
              <a:t>6.813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 flipV="1">
            <a:off x="2770188" y="2592388"/>
            <a:ext cx="2808287" cy="9810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 flipV="1">
            <a:off x="2770188" y="2016125"/>
            <a:ext cx="3889375" cy="19177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2770188" y="1584325"/>
            <a:ext cx="4608512" cy="2565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995738" y="1052513"/>
            <a:ext cx="3879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>
                <a:solidFill>
                  <a:srgbClr val="CC0000"/>
                </a:solidFill>
              </a:rPr>
              <a:t>C. Ruiz et al: Phys. Rev C65 (2002) 42801 (R) 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452919" y="549275"/>
            <a:ext cx="6393738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determined resonance energies, widths and spin-parity assignments</a:t>
            </a:r>
            <a:endParaRPr lang="en-US" altLang="de-DE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17"/>
          <a:stretch>
            <a:fillRect/>
          </a:stretch>
        </p:blipFill>
        <p:spPr bwMode="auto">
          <a:xfrm>
            <a:off x="3031554" y="5373216"/>
            <a:ext cx="6076950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2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DRAGON facility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1628874"/>
            <a:ext cx="4435475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11188" y="476250"/>
            <a:ext cx="53335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etector of </a:t>
            </a:r>
            <a:r>
              <a:rPr lang="en-GB" altLang="de-DE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ecoils </a:t>
            </a:r>
            <a:r>
              <a:rPr lang="en-GB" altLang="de-DE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 </a:t>
            </a:r>
            <a:r>
              <a:rPr lang="en-GB" altLang="de-DE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ammas </a:t>
            </a:r>
            <a:r>
              <a:rPr lang="en-GB" altLang="de-DE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GB" altLang="de-DE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uclear reactions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61654" y="836712"/>
            <a:ext cx="1741118" cy="738664"/>
          </a:xfrm>
          <a:prstGeom prst="rect">
            <a:avLst/>
          </a:prstGeom>
          <a:solidFill>
            <a:schemeClr val="accent2">
              <a:alpha val="10001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differentially pumped</a:t>
            </a:r>
          </a:p>
          <a:p>
            <a:pPr algn="ctr"/>
            <a:r>
              <a:rPr lang="en-GB" altLang="de-DE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window-less</a:t>
            </a:r>
          </a:p>
          <a:p>
            <a:pPr algn="ctr"/>
            <a:r>
              <a:rPr lang="en-GB" altLang="de-DE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target (~ 12cm)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26040" y="2203549"/>
            <a:ext cx="1613582" cy="738664"/>
          </a:xfrm>
          <a:prstGeom prst="rect">
            <a:avLst/>
          </a:prstGeom>
          <a:solidFill>
            <a:schemeClr val="accent2">
              <a:alpha val="10001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BGO</a:t>
            </a:r>
          </a:p>
          <a:p>
            <a:pPr algn="ctr"/>
            <a:r>
              <a:rPr lang="en-GB" altLang="de-DE" sz="1400" dirty="0">
                <a:solidFill>
                  <a:srgbClr val="336699"/>
                </a:solidFill>
                <a:latin typeface="Symbol" panose="05050102010706020507" pitchFamily="18" charset="2"/>
              </a:rPr>
              <a:t>g</a:t>
            </a:r>
            <a:r>
              <a:rPr lang="en-GB" altLang="de-DE" sz="1400" dirty="0">
                <a:solidFill>
                  <a:srgbClr val="336699"/>
                </a:solidFill>
              </a:rPr>
              <a:t>-</a:t>
            </a:r>
            <a:r>
              <a:rPr lang="en-GB" altLang="de-DE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 detector array</a:t>
            </a:r>
          </a:p>
          <a:p>
            <a:pPr algn="ctr"/>
            <a:r>
              <a:rPr lang="en-GB" altLang="de-DE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90%  of  </a:t>
            </a:r>
            <a:r>
              <a:rPr lang="en-GB" altLang="de-DE" sz="1400" dirty="0">
                <a:solidFill>
                  <a:srgbClr val="336699"/>
                </a:solidFill>
              </a:rPr>
              <a:t>4</a:t>
            </a:r>
            <a:r>
              <a:rPr lang="en-GB" altLang="de-DE" sz="1400" dirty="0">
                <a:solidFill>
                  <a:srgbClr val="336699"/>
                </a:solidFill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428701" y="2635349"/>
            <a:ext cx="2404824" cy="738664"/>
          </a:xfrm>
          <a:prstGeom prst="rect">
            <a:avLst/>
          </a:prstGeom>
          <a:solidFill>
            <a:schemeClr val="accent2">
              <a:alpha val="10001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two-stage</a:t>
            </a:r>
          </a:p>
          <a:p>
            <a:pPr algn="ctr"/>
            <a:r>
              <a:rPr lang="en-GB" altLang="de-DE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recoil separator</a:t>
            </a:r>
          </a:p>
          <a:p>
            <a:pPr algn="ctr"/>
            <a:r>
              <a:rPr lang="en-GB" altLang="de-DE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(magnetic and electric dipoles)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94073" y="5227737"/>
            <a:ext cx="2680542" cy="738664"/>
          </a:xfrm>
          <a:prstGeom prst="rect">
            <a:avLst/>
          </a:prstGeom>
          <a:solidFill>
            <a:schemeClr val="accent2">
              <a:alpha val="10001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DSSSD</a:t>
            </a:r>
          </a:p>
          <a:p>
            <a:pPr algn="ctr"/>
            <a:r>
              <a:rPr lang="en-GB" altLang="de-DE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sided silicon strip detectors</a:t>
            </a:r>
          </a:p>
          <a:p>
            <a:pPr algn="ctr"/>
            <a:r>
              <a:rPr lang="en-GB" altLang="de-DE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recoil detection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50825" y="6220544"/>
            <a:ext cx="757912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200" dirty="0">
                <a:latin typeface="Times-Roman" charset="0"/>
              </a:rPr>
              <a:t>see: </a:t>
            </a:r>
            <a:r>
              <a:rPr lang="en-GB" altLang="de-DE" sz="1200" dirty="0">
                <a:solidFill>
                  <a:srgbClr val="CC0000"/>
                </a:solidFill>
                <a:latin typeface="Times-Roman" charset="0"/>
              </a:rPr>
              <a:t>J.M. </a:t>
            </a:r>
            <a:r>
              <a:rPr lang="en-GB" altLang="de-DE" sz="1200" dirty="0" err="1">
                <a:solidFill>
                  <a:srgbClr val="CC0000"/>
                </a:solidFill>
                <a:latin typeface="Times-Roman" charset="0"/>
              </a:rPr>
              <a:t>D’Auria</a:t>
            </a:r>
            <a:r>
              <a:rPr lang="en-GB" altLang="de-DE" sz="1200" dirty="0">
                <a:solidFill>
                  <a:srgbClr val="CC0000"/>
                </a:solidFill>
                <a:latin typeface="Times-Roman" charset="0"/>
              </a:rPr>
              <a:t> </a:t>
            </a:r>
            <a:r>
              <a:rPr lang="en-GB" altLang="de-DE" sz="1200" dirty="0">
                <a:solidFill>
                  <a:srgbClr val="CC0000"/>
                </a:solidFill>
                <a:latin typeface="Times-Italic" charset="0"/>
              </a:rPr>
              <a:t>et al.</a:t>
            </a:r>
            <a:r>
              <a:rPr lang="en-GB" altLang="de-DE" sz="1200" dirty="0">
                <a:solidFill>
                  <a:srgbClr val="CC0000"/>
                </a:solidFill>
                <a:latin typeface="Times-Roman" charset="0"/>
              </a:rPr>
              <a:t>, </a:t>
            </a:r>
            <a:r>
              <a:rPr lang="en-GB" altLang="de-DE" sz="1200" dirty="0" err="1">
                <a:solidFill>
                  <a:srgbClr val="CC0000"/>
                </a:solidFill>
                <a:latin typeface="Times-Roman" charset="0"/>
              </a:rPr>
              <a:t>Nucl</a:t>
            </a:r>
            <a:r>
              <a:rPr lang="en-GB" altLang="de-DE" sz="1200" dirty="0">
                <a:solidFill>
                  <a:srgbClr val="CC0000"/>
                </a:solidFill>
                <a:latin typeface="Times-Roman" charset="0"/>
              </a:rPr>
              <a:t> </a:t>
            </a:r>
            <a:r>
              <a:rPr lang="en-GB" altLang="de-DE" sz="1200" dirty="0" err="1">
                <a:solidFill>
                  <a:srgbClr val="CC0000"/>
                </a:solidFill>
                <a:latin typeface="Times-Roman" charset="0"/>
              </a:rPr>
              <a:t>Phys</a:t>
            </a:r>
            <a:r>
              <a:rPr lang="en-GB" altLang="de-DE" sz="1200" dirty="0">
                <a:solidFill>
                  <a:srgbClr val="CC0000"/>
                </a:solidFill>
                <a:latin typeface="Times-Roman" charset="0"/>
              </a:rPr>
              <a:t> A </a:t>
            </a:r>
            <a:r>
              <a:rPr lang="en-GB" altLang="de-DE" sz="1200" dirty="0">
                <a:solidFill>
                  <a:srgbClr val="CC0000"/>
                </a:solidFill>
                <a:latin typeface="Times-Bold" charset="0"/>
              </a:rPr>
              <a:t>701 </a:t>
            </a:r>
            <a:r>
              <a:rPr lang="en-GB" altLang="de-DE" sz="1200" dirty="0">
                <a:solidFill>
                  <a:srgbClr val="CC0000"/>
                </a:solidFill>
                <a:latin typeface="Times-Roman" charset="0"/>
              </a:rPr>
              <a:t>(2002) 625 </a:t>
            </a:r>
            <a:r>
              <a:rPr lang="en-GB" altLang="de-DE" sz="1200" dirty="0">
                <a:latin typeface="Times-Roman" charset="0"/>
              </a:rPr>
              <a:t>and</a:t>
            </a:r>
            <a:r>
              <a:rPr lang="en-GB" altLang="de-DE" sz="1200" dirty="0">
                <a:solidFill>
                  <a:srgbClr val="CC0000"/>
                </a:solidFill>
                <a:latin typeface="Times-Roman" charset="0"/>
              </a:rPr>
              <a:t> D. Hutcheon </a:t>
            </a:r>
            <a:r>
              <a:rPr lang="en-GB" altLang="de-DE" sz="1200" dirty="0">
                <a:solidFill>
                  <a:srgbClr val="CC0000"/>
                </a:solidFill>
                <a:latin typeface="Times-Italic" charset="0"/>
              </a:rPr>
              <a:t>et al.</a:t>
            </a:r>
            <a:r>
              <a:rPr lang="en-GB" altLang="de-DE" sz="1200" dirty="0">
                <a:solidFill>
                  <a:srgbClr val="CC0000"/>
                </a:solidFill>
                <a:latin typeface="Times-Roman" charset="0"/>
              </a:rPr>
              <a:t>, NIM A </a:t>
            </a:r>
            <a:r>
              <a:rPr lang="en-GB" altLang="de-DE" sz="1200" dirty="0">
                <a:solidFill>
                  <a:srgbClr val="CC0000"/>
                </a:solidFill>
                <a:latin typeface="Times-Bold" charset="0"/>
              </a:rPr>
              <a:t>498</a:t>
            </a:r>
            <a:r>
              <a:rPr lang="en-GB" altLang="de-DE" sz="1200" dirty="0">
                <a:solidFill>
                  <a:srgbClr val="CC0000"/>
                </a:solidFill>
                <a:latin typeface="Times-Roman" charset="0"/>
              </a:rPr>
              <a:t> (2003) 190 </a:t>
            </a:r>
            <a:r>
              <a:rPr lang="en-GB" altLang="de-DE" sz="1200" dirty="0">
                <a:latin typeface="Times-Roman" charset="0"/>
              </a:rPr>
              <a:t>for details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384300" y="2995712"/>
            <a:ext cx="646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(start)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403350" y="4868962"/>
            <a:ext cx="636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(stop)</a:t>
            </a:r>
          </a:p>
        </p:txBody>
      </p:sp>
    </p:spTree>
    <p:extLst>
      <p:ext uri="{BB962C8B-B14F-4D97-AF65-F5344CB8AC3E}">
        <p14:creationId xmlns:p14="http://schemas.microsoft.com/office/powerpoint/2010/main" val="20279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results</a:t>
            </a:r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39750" y="1893888"/>
            <a:ext cx="3332163" cy="3541712"/>
            <a:chOff x="463" y="700"/>
            <a:chExt cx="1782" cy="1914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" y="700"/>
              <a:ext cx="1782" cy="1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234" y="1721"/>
              <a:ext cx="907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7400" y="1138238"/>
            <a:ext cx="3980577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 err="1">
                <a:latin typeface="Symbol" panose="05050102010706020507" pitchFamily="18" charset="2"/>
              </a:rPr>
              <a:t>wg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for state at E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5.714 MeV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43213" y="6093296"/>
            <a:ext cx="3195637" cy="346075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>
                <a:latin typeface="Symbol" panose="05050102010706020507" pitchFamily="18" charset="2"/>
              </a:rPr>
              <a:t>wg</a:t>
            </a:r>
            <a:r>
              <a:rPr lang="en-GB" altLang="de-DE"/>
              <a:t> = 1.03 </a:t>
            </a:r>
            <a:r>
              <a:rPr lang="en-US" altLang="de-DE">
                <a:cs typeface="Arial" panose="020B0604020202020204" pitchFamily="34" charset="0"/>
              </a:rPr>
              <a:t>± 0.16</a:t>
            </a:r>
            <a:r>
              <a:rPr lang="en-US" altLang="de-DE" baseline="-25000">
                <a:cs typeface="Arial" panose="020B0604020202020204" pitchFamily="34" charset="0"/>
              </a:rPr>
              <a:t>stat</a:t>
            </a:r>
            <a:r>
              <a:rPr lang="en-US" altLang="de-DE">
                <a:cs typeface="Arial" panose="020B0604020202020204" pitchFamily="34" charset="0"/>
              </a:rPr>
              <a:t> ± 0.14</a:t>
            </a:r>
            <a:r>
              <a:rPr lang="en-US" altLang="de-DE" baseline="-25000">
                <a:cs typeface="Arial" panose="020B0604020202020204" pitchFamily="34" charset="0"/>
              </a:rPr>
              <a:t>sys</a:t>
            </a:r>
            <a:r>
              <a:rPr lang="en-US" altLang="de-DE">
                <a:cs typeface="Arial" panose="020B0604020202020204" pitchFamily="34" charset="0"/>
              </a:rPr>
              <a:t> meV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60413" y="692150"/>
            <a:ext cx="39292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Bishop et al.: </a:t>
            </a:r>
            <a:r>
              <a:rPr lang="en-GB" altLang="de-DE" sz="14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Rev Lett 90 (2003) 162501(4)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"/>
          <a:stretch>
            <a:fillRect/>
          </a:stretch>
        </p:blipFill>
        <p:spPr bwMode="auto">
          <a:xfrm>
            <a:off x="4284663" y="3660775"/>
            <a:ext cx="4224337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535238" y="5314950"/>
            <a:ext cx="4968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200" baseline="30000">
                <a:latin typeface="Times New Roman" panose="02020603050405020304" pitchFamily="18" charset="0"/>
              </a:rPr>
              <a:t>22</a:t>
            </a:r>
            <a:r>
              <a:rPr lang="en-GB" altLang="de-DE" sz="1200">
                <a:latin typeface="Times New Roman" panose="02020603050405020304" pitchFamily="18" charset="0"/>
              </a:rPr>
              <a:t>Mg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932363" y="1811338"/>
            <a:ext cx="3510898" cy="1643527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thick-target yield measurement</a:t>
            </a:r>
          </a:p>
          <a:p>
            <a:pPr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202 -221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baseline="30000" dirty="0">
                <a:solidFill>
                  <a:srgbClr val="CC0000"/>
                </a:solidFill>
              </a:rPr>
              <a:t> </a:t>
            </a:r>
            <a:r>
              <a:rPr lang="en-GB" altLang="de-DE" baseline="30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GB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~ </a:t>
            </a:r>
            <a:r>
              <a:rPr lang="en-GB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altLang="de-DE" baseline="30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GB" altLang="de-DE" baseline="30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GB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22.5 s)</a:t>
            </a:r>
          </a:p>
          <a:p>
            <a:pPr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4.6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Torr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69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target thickness in cross section measurements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35013" y="476250"/>
            <a:ext cx="60938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width </a:t>
            </a:r>
            <a:r>
              <a:rPr lang="en-GB" altLang="de-DE" u="sng" dirty="0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en-GB" altLang="de-DE" dirty="0"/>
              <a:t>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 </a:t>
            </a:r>
            <a:r>
              <a:rPr lang="en-GB" altLang="de-DE" u="sng" dirty="0">
                <a:solidFill>
                  <a:srgbClr val="0000CC"/>
                </a:solidFill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54063" y="1198563"/>
            <a:ext cx="3304238" cy="15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GB" altLang="de-DE" b="1" dirty="0">
                <a:solidFill>
                  <a:srgbClr val="336699"/>
                </a:solidFill>
                <a:latin typeface="Symbol" panose="05050102010706020507" pitchFamily="18" charset="2"/>
              </a:rPr>
              <a:t>D</a:t>
            </a:r>
            <a:r>
              <a:rPr lang="en-GB" altLang="de-DE" b="1" dirty="0">
                <a:solidFill>
                  <a:srgbClr val="336699"/>
                </a:solidFill>
              </a:rPr>
              <a:t> &lt;&lt; </a:t>
            </a:r>
            <a:r>
              <a:rPr lang="en-GB" altLang="de-DE" b="1" dirty="0">
                <a:solidFill>
                  <a:srgbClr val="336699"/>
                </a:solidFill>
                <a:latin typeface="Symbol" panose="05050102010706020507" pitchFamily="18" charset="2"/>
              </a:rPr>
              <a:t>G</a:t>
            </a:r>
            <a:r>
              <a:rPr lang="en-GB" altLang="de-DE" b="1" dirty="0">
                <a:solidFill>
                  <a:srgbClr val="336699"/>
                </a:solidFill>
              </a:rPr>
              <a:t>   </a:t>
            </a:r>
          </a:p>
          <a:p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thin-target case  </a:t>
            </a:r>
          </a:p>
          <a:p>
            <a:endParaRPr lang="en-GB" altLang="de-DE" u="sng" dirty="0">
              <a:sym typeface="Symbol" panose="05050102010706020507" pitchFamily="18" charset="2"/>
            </a:endParaRPr>
          </a:p>
          <a:p>
            <a:pPr>
              <a:lnSpc>
                <a:spcPct val="110000"/>
              </a:lnSpc>
            </a:pPr>
            <a:r>
              <a:rPr lang="en-GB" altLang="de-DE" dirty="0">
                <a:sym typeface="Symbol" panose="05050102010706020507" pitchFamily="18" charset="2"/>
              </a:rPr>
              <a:t>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yield measurement 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proportional to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resonance profile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95325" y="3213100"/>
            <a:ext cx="3664914" cy="183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GB" altLang="de-DE" dirty="0"/>
              <a:t> </a:t>
            </a:r>
            <a:r>
              <a:rPr lang="en-GB" altLang="de-DE" b="1" dirty="0">
                <a:solidFill>
                  <a:srgbClr val="336699"/>
                </a:solidFill>
                <a:latin typeface="Symbol" panose="05050102010706020507" pitchFamily="18" charset="2"/>
              </a:rPr>
              <a:t>D</a:t>
            </a:r>
            <a:r>
              <a:rPr lang="en-GB" altLang="de-DE" b="1" dirty="0">
                <a:solidFill>
                  <a:srgbClr val="336699"/>
                </a:solidFill>
              </a:rPr>
              <a:t> &gt;&gt; </a:t>
            </a:r>
            <a:r>
              <a:rPr lang="en-GB" altLang="de-DE" b="1" dirty="0">
                <a:solidFill>
                  <a:srgbClr val="336699"/>
                </a:solidFill>
                <a:latin typeface="Symbol" panose="05050102010706020507" pitchFamily="18" charset="2"/>
              </a:rPr>
              <a:t>G</a:t>
            </a:r>
            <a:r>
              <a:rPr lang="en-GB" altLang="de-DE" dirty="0"/>
              <a:t>   </a:t>
            </a:r>
          </a:p>
          <a:p>
            <a:r>
              <a:rPr lang="en-GB" altLang="de-DE" u="sng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thick-target case  </a:t>
            </a:r>
          </a:p>
          <a:p>
            <a:endParaRPr lang="en-GB" altLang="de-DE" u="sng" dirty="0">
              <a:solidFill>
                <a:srgbClr val="336699"/>
              </a:solidFill>
              <a:sym typeface="Symbol" panose="05050102010706020507" pitchFamily="18" charset="2"/>
            </a:endParaRPr>
          </a:p>
          <a:p>
            <a:pPr>
              <a:lnSpc>
                <a:spcPct val="110000"/>
              </a:lnSpc>
            </a:pPr>
            <a:r>
              <a:rPr lang="en-GB" altLang="de-DE" dirty="0">
                <a:sym typeface="Symbol" panose="05050102010706020507" pitchFamily="18" charset="2"/>
              </a:rPr>
              <a:t>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yield measurement 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integrated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Breit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-Wigner cross section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smooth step function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898526"/>
              </p:ext>
            </p:extLst>
          </p:nvPr>
        </p:nvGraphicFramePr>
        <p:xfrm>
          <a:off x="803275" y="5301208"/>
          <a:ext cx="3121025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" name="Formel" r:id="rId3" imgW="2400120" imgH="469800" progId="Equation.3">
                  <p:embed/>
                </p:oleObj>
              </mc:Choice>
              <mc:Fallback>
                <p:oleObj name="Formel" r:id="rId3" imgW="2400120" imgH="469800" progId="Equation.3">
                  <p:embed/>
                  <p:pic>
                    <p:nvPicPr>
                      <p:cNvPr id="64307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275" y="5301208"/>
                        <a:ext cx="3121025" cy="611188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14999"/>
                        </a:schemeClr>
                      </a:solidFill>
                      <a:ln w="9525">
                        <a:solidFill>
                          <a:srgbClr val="3366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627313" y="6080844"/>
            <a:ext cx="3601307" cy="436466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yield measurement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gives </a:t>
            </a:r>
            <a:r>
              <a:rPr lang="en-GB" altLang="de-DE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directly </a:t>
            </a:r>
            <a:r>
              <a:rPr lang="en-GB" altLang="de-DE" b="1" dirty="0" err="1">
                <a:solidFill>
                  <a:srgbClr val="336699"/>
                </a:solidFill>
                <a:latin typeface="Symbol" panose="05050102010706020507" pitchFamily="18" charset="2"/>
              </a:rPr>
              <a:t>wg</a:t>
            </a:r>
            <a:endParaRPr lang="en-GB" altLang="de-DE" b="1" dirty="0">
              <a:solidFill>
                <a:srgbClr val="336699"/>
              </a:solidFill>
              <a:latin typeface="Symbol" panose="05050102010706020507" pitchFamily="18" charset="2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140200" y="1052513"/>
            <a:ext cx="4105275" cy="2019300"/>
            <a:chOff x="2608" y="775"/>
            <a:chExt cx="2586" cy="1272"/>
          </a:xfrm>
        </p:grpSpPr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V="1">
              <a:off x="3065" y="775"/>
              <a:ext cx="0" cy="10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3065" y="1835"/>
              <a:ext cx="212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4053" y="831"/>
              <a:ext cx="77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>
                  <a:latin typeface="Symbol" panose="05050102010706020507" pitchFamily="18" charset="2"/>
                </a:rPr>
                <a:t>s</a:t>
              </a:r>
              <a:r>
                <a:rPr lang="en-GB" altLang="de-DE" sz="1400" baseline="-25000"/>
                <a:t>max</a:t>
              </a:r>
              <a:r>
                <a:rPr lang="en-GB" altLang="de-DE" sz="1400"/>
                <a:t> at E= E</a:t>
              </a:r>
              <a:r>
                <a:rPr lang="en-GB" altLang="de-DE" sz="1400" baseline="-25000"/>
                <a:t>R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4206" y="1277"/>
              <a:ext cx="65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/>
                <a:t>FWHM = </a:t>
              </a:r>
              <a:r>
                <a:rPr lang="en-GB" altLang="de-DE" sz="1400">
                  <a:latin typeface="Symbol" panose="05050102010706020507" pitchFamily="18" charset="2"/>
                </a:rPr>
                <a:t>G</a:t>
              </a: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3103" y="880"/>
              <a:ext cx="879" cy="915"/>
            </a:xfrm>
            <a:custGeom>
              <a:avLst/>
              <a:gdLst>
                <a:gd name="T0" fmla="*/ 0 w 1049"/>
                <a:gd name="T1" fmla="*/ 1058 h 1058"/>
                <a:gd name="T2" fmla="*/ 177 w 1049"/>
                <a:gd name="T3" fmla="*/ 1037 h 1058"/>
                <a:gd name="T4" fmla="*/ 366 w 1049"/>
                <a:gd name="T5" fmla="*/ 980 h 1058"/>
                <a:gd name="T6" fmla="*/ 547 w 1049"/>
                <a:gd name="T7" fmla="*/ 881 h 1058"/>
                <a:gd name="T8" fmla="*/ 703 w 1049"/>
                <a:gd name="T9" fmla="*/ 700 h 1058"/>
                <a:gd name="T10" fmla="*/ 802 w 1049"/>
                <a:gd name="T11" fmla="*/ 486 h 1058"/>
                <a:gd name="T12" fmla="*/ 860 w 1049"/>
                <a:gd name="T13" fmla="*/ 289 h 1058"/>
                <a:gd name="T14" fmla="*/ 907 w 1049"/>
                <a:gd name="T15" fmla="*/ 106 h 1058"/>
                <a:gd name="T16" fmla="*/ 975 w 1049"/>
                <a:gd name="T17" fmla="*/ 1 h 1058"/>
                <a:gd name="T18" fmla="*/ 1049 w 1049"/>
                <a:gd name="T19" fmla="*/ 99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9" h="1058">
                  <a:moveTo>
                    <a:pt x="0" y="1058"/>
                  </a:moveTo>
                  <a:cubicBezTo>
                    <a:pt x="29" y="1055"/>
                    <a:pt x="116" y="1050"/>
                    <a:pt x="177" y="1037"/>
                  </a:cubicBezTo>
                  <a:cubicBezTo>
                    <a:pt x="238" y="1024"/>
                    <a:pt x="304" y="1006"/>
                    <a:pt x="366" y="980"/>
                  </a:cubicBezTo>
                  <a:cubicBezTo>
                    <a:pt x="428" y="954"/>
                    <a:pt x="491" y="928"/>
                    <a:pt x="547" y="881"/>
                  </a:cubicBezTo>
                  <a:cubicBezTo>
                    <a:pt x="603" y="834"/>
                    <a:pt x="660" y="766"/>
                    <a:pt x="703" y="700"/>
                  </a:cubicBezTo>
                  <a:cubicBezTo>
                    <a:pt x="746" y="634"/>
                    <a:pt x="776" y="555"/>
                    <a:pt x="802" y="486"/>
                  </a:cubicBezTo>
                  <a:cubicBezTo>
                    <a:pt x="828" y="417"/>
                    <a:pt x="842" y="352"/>
                    <a:pt x="860" y="289"/>
                  </a:cubicBezTo>
                  <a:cubicBezTo>
                    <a:pt x="878" y="226"/>
                    <a:pt x="888" y="154"/>
                    <a:pt x="907" y="106"/>
                  </a:cubicBezTo>
                  <a:cubicBezTo>
                    <a:pt x="926" y="58"/>
                    <a:pt x="951" y="2"/>
                    <a:pt x="975" y="1"/>
                  </a:cubicBezTo>
                  <a:cubicBezTo>
                    <a:pt x="999" y="0"/>
                    <a:pt x="1037" y="83"/>
                    <a:pt x="1049" y="99"/>
                  </a:cubicBezTo>
                </a:path>
              </a:pathLst>
            </a:custGeom>
            <a:noFill/>
            <a:ln w="222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3859" y="880"/>
              <a:ext cx="879" cy="915"/>
            </a:xfrm>
            <a:custGeom>
              <a:avLst/>
              <a:gdLst>
                <a:gd name="T0" fmla="*/ 0 w 1049"/>
                <a:gd name="T1" fmla="*/ 1058 h 1058"/>
                <a:gd name="T2" fmla="*/ 177 w 1049"/>
                <a:gd name="T3" fmla="*/ 1037 h 1058"/>
                <a:gd name="T4" fmla="*/ 366 w 1049"/>
                <a:gd name="T5" fmla="*/ 980 h 1058"/>
                <a:gd name="T6" fmla="*/ 547 w 1049"/>
                <a:gd name="T7" fmla="*/ 881 h 1058"/>
                <a:gd name="T8" fmla="*/ 703 w 1049"/>
                <a:gd name="T9" fmla="*/ 700 h 1058"/>
                <a:gd name="T10" fmla="*/ 802 w 1049"/>
                <a:gd name="T11" fmla="*/ 486 h 1058"/>
                <a:gd name="T12" fmla="*/ 860 w 1049"/>
                <a:gd name="T13" fmla="*/ 289 h 1058"/>
                <a:gd name="T14" fmla="*/ 907 w 1049"/>
                <a:gd name="T15" fmla="*/ 106 h 1058"/>
                <a:gd name="T16" fmla="*/ 975 w 1049"/>
                <a:gd name="T17" fmla="*/ 1 h 1058"/>
                <a:gd name="T18" fmla="*/ 1049 w 1049"/>
                <a:gd name="T19" fmla="*/ 99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9" h="1058">
                  <a:moveTo>
                    <a:pt x="0" y="1058"/>
                  </a:moveTo>
                  <a:cubicBezTo>
                    <a:pt x="29" y="1055"/>
                    <a:pt x="116" y="1050"/>
                    <a:pt x="177" y="1037"/>
                  </a:cubicBezTo>
                  <a:cubicBezTo>
                    <a:pt x="238" y="1024"/>
                    <a:pt x="304" y="1006"/>
                    <a:pt x="366" y="980"/>
                  </a:cubicBezTo>
                  <a:cubicBezTo>
                    <a:pt x="428" y="954"/>
                    <a:pt x="491" y="928"/>
                    <a:pt x="547" y="881"/>
                  </a:cubicBezTo>
                  <a:cubicBezTo>
                    <a:pt x="603" y="834"/>
                    <a:pt x="660" y="766"/>
                    <a:pt x="703" y="700"/>
                  </a:cubicBezTo>
                  <a:cubicBezTo>
                    <a:pt x="746" y="634"/>
                    <a:pt x="776" y="555"/>
                    <a:pt x="802" y="486"/>
                  </a:cubicBezTo>
                  <a:cubicBezTo>
                    <a:pt x="828" y="417"/>
                    <a:pt x="842" y="352"/>
                    <a:pt x="860" y="289"/>
                  </a:cubicBezTo>
                  <a:cubicBezTo>
                    <a:pt x="878" y="226"/>
                    <a:pt x="888" y="154"/>
                    <a:pt x="907" y="106"/>
                  </a:cubicBezTo>
                  <a:cubicBezTo>
                    <a:pt x="926" y="58"/>
                    <a:pt x="951" y="2"/>
                    <a:pt x="975" y="1"/>
                  </a:cubicBezTo>
                  <a:cubicBezTo>
                    <a:pt x="999" y="0"/>
                    <a:pt x="1037" y="83"/>
                    <a:pt x="1049" y="99"/>
                  </a:cubicBezTo>
                </a:path>
              </a:pathLst>
            </a:custGeom>
            <a:noFill/>
            <a:ln w="222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3749" y="1403"/>
              <a:ext cx="3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rot="16200000" flipH="1">
              <a:off x="3862" y="1815"/>
              <a:ext cx="1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825" y="1874"/>
              <a:ext cx="22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200"/>
                <a:t>E</a:t>
              </a:r>
              <a:r>
                <a:rPr lang="en-GB" altLang="de-DE" sz="1200" baseline="-25000"/>
                <a:t>R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608" y="775"/>
              <a:ext cx="4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/>
                <a:t>Y/Y</a:t>
              </a:r>
              <a:r>
                <a:rPr lang="en-GB" altLang="de-DE" baseline="-25000"/>
                <a:t>max</a:t>
              </a: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V="1">
              <a:off x="3742" y="1389"/>
              <a:ext cx="0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4105" y="1389"/>
              <a:ext cx="0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4067175" y="2708275"/>
            <a:ext cx="4203700" cy="2654300"/>
            <a:chOff x="2562" y="1752"/>
            <a:chExt cx="2648" cy="1672"/>
          </a:xfrm>
        </p:grpSpPr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V="1">
              <a:off x="3065" y="1910"/>
              <a:ext cx="0" cy="12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3065" y="3165"/>
              <a:ext cx="212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103" y="2051"/>
              <a:ext cx="1554" cy="1075"/>
            </a:xfrm>
            <a:custGeom>
              <a:avLst/>
              <a:gdLst>
                <a:gd name="T0" fmla="*/ 0 w 1554"/>
                <a:gd name="T1" fmla="*/ 1075 h 1075"/>
                <a:gd name="T2" fmla="*/ 148 w 1554"/>
                <a:gd name="T3" fmla="*/ 1057 h 1075"/>
                <a:gd name="T4" fmla="*/ 292 w 1554"/>
                <a:gd name="T5" fmla="*/ 1033 h 1075"/>
                <a:gd name="T6" fmla="*/ 458 w 1554"/>
                <a:gd name="T7" fmla="*/ 976 h 1075"/>
                <a:gd name="T8" fmla="*/ 623 w 1554"/>
                <a:gd name="T9" fmla="*/ 855 h 1075"/>
                <a:gd name="T10" fmla="*/ 741 w 1554"/>
                <a:gd name="T11" fmla="*/ 699 h 1075"/>
                <a:gd name="T12" fmla="*/ 824 w 1554"/>
                <a:gd name="T13" fmla="*/ 535 h 1075"/>
                <a:gd name="T14" fmla="*/ 900 w 1554"/>
                <a:gd name="T15" fmla="*/ 392 h 1075"/>
                <a:gd name="T16" fmla="*/ 975 w 1554"/>
                <a:gd name="T17" fmla="*/ 243 h 1075"/>
                <a:gd name="T18" fmla="*/ 1069 w 1554"/>
                <a:gd name="T19" fmla="*/ 123 h 1075"/>
                <a:gd name="T20" fmla="*/ 1192 w 1554"/>
                <a:gd name="T21" fmla="*/ 49 h 1075"/>
                <a:gd name="T22" fmla="*/ 1390 w 1554"/>
                <a:gd name="T23" fmla="*/ 16 h 1075"/>
                <a:gd name="T24" fmla="*/ 1554 w 1554"/>
                <a:gd name="T25" fmla="*/ 0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54" h="1075">
                  <a:moveTo>
                    <a:pt x="0" y="1075"/>
                  </a:moveTo>
                  <a:cubicBezTo>
                    <a:pt x="24" y="1072"/>
                    <a:pt x="100" y="1064"/>
                    <a:pt x="148" y="1057"/>
                  </a:cubicBezTo>
                  <a:cubicBezTo>
                    <a:pt x="197" y="1050"/>
                    <a:pt x="240" y="1046"/>
                    <a:pt x="292" y="1033"/>
                  </a:cubicBezTo>
                  <a:cubicBezTo>
                    <a:pt x="344" y="1020"/>
                    <a:pt x="403" y="1006"/>
                    <a:pt x="458" y="976"/>
                  </a:cubicBezTo>
                  <a:cubicBezTo>
                    <a:pt x="514" y="947"/>
                    <a:pt x="576" y="901"/>
                    <a:pt x="623" y="855"/>
                  </a:cubicBezTo>
                  <a:cubicBezTo>
                    <a:pt x="670" y="809"/>
                    <a:pt x="707" y="752"/>
                    <a:pt x="741" y="699"/>
                  </a:cubicBezTo>
                  <a:cubicBezTo>
                    <a:pt x="774" y="645"/>
                    <a:pt x="797" y="586"/>
                    <a:pt x="824" y="535"/>
                  </a:cubicBezTo>
                  <a:cubicBezTo>
                    <a:pt x="850" y="484"/>
                    <a:pt x="875" y="441"/>
                    <a:pt x="900" y="392"/>
                  </a:cubicBezTo>
                  <a:cubicBezTo>
                    <a:pt x="925" y="344"/>
                    <a:pt x="947" y="288"/>
                    <a:pt x="975" y="243"/>
                  </a:cubicBezTo>
                  <a:cubicBezTo>
                    <a:pt x="1003" y="198"/>
                    <a:pt x="1033" y="155"/>
                    <a:pt x="1069" y="123"/>
                  </a:cubicBezTo>
                  <a:cubicBezTo>
                    <a:pt x="1105" y="91"/>
                    <a:pt x="1139" y="67"/>
                    <a:pt x="1192" y="49"/>
                  </a:cubicBezTo>
                  <a:cubicBezTo>
                    <a:pt x="1245" y="31"/>
                    <a:pt x="1330" y="24"/>
                    <a:pt x="1390" y="16"/>
                  </a:cubicBezTo>
                  <a:cubicBezTo>
                    <a:pt x="1450" y="8"/>
                    <a:pt x="1520" y="3"/>
                    <a:pt x="1554" y="0"/>
                  </a:cubicBezTo>
                </a:path>
              </a:pathLst>
            </a:custGeom>
            <a:noFill/>
            <a:ln w="22225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3749" y="2930"/>
              <a:ext cx="3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H="1">
              <a:off x="3026" y="2028"/>
              <a:ext cx="17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H="1">
              <a:off x="3026" y="2302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809" y="1949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200"/>
                <a:t>1</a:t>
              </a: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2761" y="2505"/>
              <a:ext cx="24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200"/>
                <a:t>1/2</a:t>
              </a: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2761" y="2819"/>
              <a:ext cx="24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200"/>
                <a:t>1/4</a:t>
              </a: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 flipH="1">
              <a:off x="3026" y="2891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3826" y="3251"/>
              <a:ext cx="22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200"/>
                <a:t>E</a:t>
              </a:r>
              <a:r>
                <a:rPr lang="en-GB" altLang="de-DE" sz="1200" baseline="-25000"/>
                <a:t>R</a:t>
              </a:r>
            </a:p>
          </p:txBody>
        </p:sp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>
              <a:off x="2761" y="2223"/>
              <a:ext cx="24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200"/>
                <a:t>3/4</a:t>
              </a:r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>
              <a:off x="3065" y="2596"/>
              <a:ext cx="8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3921" y="2616"/>
              <a:ext cx="0" cy="54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4281" y="2452"/>
              <a:ext cx="929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/>
                <a:t>negligible beam </a:t>
              </a:r>
            </a:p>
            <a:p>
              <a:r>
                <a:rPr lang="en-GB" altLang="de-DE" sz="1400"/>
                <a:t>energy spread</a:t>
              </a:r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2562" y="1752"/>
              <a:ext cx="4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/>
                <a:t>Y/Y</a:t>
              </a:r>
              <a:r>
                <a:rPr lang="en-GB" altLang="de-DE" baseline="-25000"/>
                <a:t>max</a:t>
              </a:r>
            </a:p>
          </p:txBody>
        </p:sp>
        <p:sp>
          <p:nvSpPr>
            <p:cNvPr id="39" name="Line 38"/>
            <p:cNvSpPr>
              <a:spLocks noChangeShapeType="1"/>
            </p:cNvSpPr>
            <p:nvPr/>
          </p:nvSpPr>
          <p:spPr bwMode="auto">
            <a:xfrm>
              <a:off x="3742" y="2925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>
              <a:off x="4105" y="2290"/>
              <a:ext cx="0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081737"/>
              </p:ext>
            </p:extLst>
          </p:nvPr>
        </p:nvGraphicFramePr>
        <p:xfrm>
          <a:off x="5292725" y="5336133"/>
          <a:ext cx="227965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" name="Formel" r:id="rId5" imgW="1752480" imgH="469800" progId="Equation.3">
                  <p:embed/>
                </p:oleObj>
              </mc:Choice>
              <mc:Fallback>
                <p:oleObj name="Formel" r:id="rId5" imgW="1752480" imgH="469800" progId="Equation.3">
                  <p:embed/>
                  <p:pic>
                    <p:nvPicPr>
                      <p:cNvPr id="643112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5336133"/>
                        <a:ext cx="2279650" cy="611188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14999"/>
                        </a:schemeClr>
                      </a:solidFill>
                      <a:ln w="9525">
                        <a:solidFill>
                          <a:srgbClr val="3366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 Box 41"/>
          <p:cNvSpPr txBox="1">
            <a:spLocks noChangeArrowheads="1"/>
          </p:cNvSpPr>
          <p:nvPr/>
        </p:nvSpPr>
        <p:spPr bwMode="auto">
          <a:xfrm>
            <a:off x="4165600" y="5480596"/>
            <a:ext cx="766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>
                <a:latin typeface="Symbol" panose="05050102010706020507" pitchFamily="18" charset="2"/>
              </a:rPr>
              <a:t>D</a:t>
            </a:r>
            <a:r>
              <a:rPr lang="en-GB" altLang="de-DE"/>
              <a:t> </a:t>
            </a:r>
            <a:r>
              <a:rPr lang="en-GB" altLang="de-DE">
                <a:sym typeface="Symbol" panose="05050102010706020507" pitchFamily="18" charset="2"/>
              </a:rPr>
              <a:t> </a:t>
            </a:r>
          </a:p>
        </p:txBody>
      </p:sp>
    </p:spTree>
    <p:extLst>
      <p:ext uri="{BB962C8B-B14F-4D97-AF65-F5344CB8AC3E}">
        <p14:creationId xmlns:p14="http://schemas.microsoft.com/office/powerpoint/2010/main" val="212987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4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results</a:t>
            </a:r>
            <a:endParaRPr lang="en-US" dirty="0"/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68313" y="1412776"/>
            <a:ext cx="3059112" cy="4389438"/>
            <a:chOff x="295" y="1026"/>
            <a:chExt cx="1927" cy="2765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46"/>
            <a:stretch>
              <a:fillRect/>
            </a:stretch>
          </p:blipFill>
          <p:spPr bwMode="auto">
            <a:xfrm>
              <a:off x="295" y="1026"/>
              <a:ext cx="1927" cy="2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877" y="1724"/>
              <a:ext cx="942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877" y="1409"/>
              <a:ext cx="942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877" y="2562"/>
              <a:ext cx="94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877" y="2268"/>
              <a:ext cx="94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877" y="1891"/>
              <a:ext cx="942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877" y="2142"/>
              <a:ext cx="942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877" y="1493"/>
              <a:ext cx="942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31838" y="908050"/>
            <a:ext cx="7966476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en-GB" altLang="de-DE" dirty="0"/>
              <a:t> </a:t>
            </a:r>
            <a:r>
              <a:rPr lang="en-GB" altLang="de-DE" u="sng" dirty="0" err="1">
                <a:solidFill>
                  <a:srgbClr val="336699"/>
                </a:solidFill>
                <a:latin typeface="Symbol" panose="05050102010706020507" pitchFamily="18" charset="2"/>
              </a:rPr>
              <a:t>wg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altLang="de-DE" u="sng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seven resonances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astrophysical relevance in </a:t>
            </a:r>
            <a:r>
              <a:rPr lang="en-GB" altLang="de-DE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altLang="de-DE" baseline="-25000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200-1103 </a:t>
            </a:r>
            <a:r>
              <a:rPr lang="en-GB" altLang="de-DE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n-GB" altLang="de-DE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3020914"/>
            <a:ext cx="475297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84213" y="549275"/>
            <a:ext cx="402546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J.M. </a:t>
            </a:r>
            <a:r>
              <a:rPr lang="en-GB" altLang="de-DE" sz="14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D’Auria</a:t>
            </a:r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al.: </a:t>
            </a:r>
            <a:r>
              <a:rPr lang="en-GB" altLang="de-DE" sz="14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Rev C 69 (2004) 65803(16)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4787900" y="1412776"/>
            <a:ext cx="3515706" cy="1600695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thick-target yield measurement</a:t>
            </a:r>
          </a:p>
          <a:p>
            <a:pPr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0.2 – 1.1 MeV</a:t>
            </a:r>
          </a:p>
          <a:p>
            <a:pPr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baseline="30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r>
              <a:rPr lang="en-GB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≤ </a:t>
            </a:r>
            <a:r>
              <a:rPr lang="en-GB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altLang="de-DE" baseline="30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GB" altLang="de-DE" baseline="30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GB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22.5 s)</a:t>
            </a:r>
          </a:p>
          <a:p>
            <a:pPr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~ 5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Torr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924300" y="4076601"/>
            <a:ext cx="4679950" cy="215900"/>
          </a:xfrm>
          <a:prstGeom prst="rect">
            <a:avLst/>
          </a:prstGeom>
          <a:pattFill prst="dkUpDiag">
            <a:fgClr>
              <a:srgbClr val="C0C0C0">
                <a:alpha val="50000"/>
              </a:srgbClr>
            </a:fgClr>
            <a:bgClr>
              <a:srgbClr val="FFFFFF">
                <a:alpha val="50000"/>
              </a:srgbClr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687040" y="5805264"/>
            <a:ext cx="7806432" cy="70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altLang="de-DE" sz="1600" u="sng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little agreement on spin-parity values of excited states, except for E</a:t>
            </a:r>
            <a:r>
              <a:rPr lang="en-GB" altLang="de-DE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5.714 MeV</a:t>
            </a:r>
          </a:p>
          <a:p>
            <a:pPr algn="ctr">
              <a:lnSpc>
                <a:spcPct val="130000"/>
              </a:lnSpc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also, state at E</a:t>
            </a:r>
            <a:r>
              <a:rPr lang="en-GB" altLang="de-DE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5.837 MeV observed once but not confirmed by other experiments</a:t>
            </a:r>
          </a:p>
        </p:txBody>
      </p:sp>
    </p:spTree>
    <p:extLst>
      <p:ext uri="{BB962C8B-B14F-4D97-AF65-F5344CB8AC3E}">
        <p14:creationId xmlns:p14="http://schemas.microsoft.com/office/powerpoint/2010/main" val="506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Astrophysical implications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419475" y="548680"/>
            <a:ext cx="1954381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stellar reaction rate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92713" y="967780"/>
            <a:ext cx="3556000" cy="3794125"/>
            <a:chOff x="3107" y="859"/>
            <a:chExt cx="2240" cy="239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1014"/>
              <a:ext cx="2180" cy="2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461" y="1110"/>
              <a:ext cx="190" cy="1776"/>
            </a:xfrm>
            <a:prstGeom prst="rect">
              <a:avLst/>
            </a:prstGeom>
            <a:solidFill>
              <a:schemeClr val="accent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651" y="1110"/>
              <a:ext cx="1515" cy="1776"/>
            </a:xfrm>
            <a:prstGeom prst="rect">
              <a:avLst/>
            </a:prstGeom>
            <a:solidFill>
              <a:srgbClr val="CC0000">
                <a:alpha val="14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379" y="859"/>
              <a:ext cx="46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dirty="0">
                  <a:solidFill>
                    <a:srgbClr val="33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novae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4086" y="859"/>
              <a:ext cx="83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X-ray bursts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 rot="-5400000">
              <a:off x="4374" y="1959"/>
              <a:ext cx="179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000">
                  <a:solidFill>
                    <a:srgbClr val="800000"/>
                  </a:solidFill>
                  <a:latin typeface="Comic Sans MS" panose="030F0702030302020204" pitchFamily="66" charset="0"/>
                </a:rPr>
                <a:t>J.M. D’Auria et al.: PRC 69 (2004) 65803(16)</a:t>
              </a:r>
            </a:p>
          </p:txBody>
        </p:sp>
      </p:grp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95288" y="4796556"/>
            <a:ext cx="5938837" cy="1532727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1499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rate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lower </a:t>
            </a:r>
            <a:r>
              <a:rPr lang="en-GB" altLang="de-DE" baseline="30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22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Na abundance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</a:p>
          <a:p>
            <a:pPr>
              <a:lnSpc>
                <a:spcPct val="13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  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GB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lower detection limits</a:t>
            </a:r>
          </a:p>
          <a:p>
            <a:pPr>
              <a:lnSpc>
                <a:spcPct val="13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consistent with non-observation with COMPTEL</a:t>
            </a:r>
          </a:p>
          <a:p>
            <a:pPr>
              <a:lnSpc>
                <a:spcPct val="130000"/>
              </a:lnSpc>
            </a:pPr>
            <a:r>
              <a:rPr lang="en-GB" altLang="de-DE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maximum</a:t>
            </a:r>
            <a:r>
              <a:rPr lang="en-GB" altLang="de-DE" dirty="0" smtClean="0">
                <a:solidFill>
                  <a:srgbClr val="8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GB" altLang="de-DE" dirty="0">
                <a:solidFill>
                  <a:srgbClr val="8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GB" altLang="de-DE" dirty="0">
                <a:solidFill>
                  <a:srgbClr val="8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-</a:t>
            </a:r>
            <a:r>
              <a:rPr lang="en-GB" altLang="de-D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ray detection distance ~ 1 </a:t>
            </a:r>
            <a:r>
              <a:rPr lang="en-GB" altLang="de-D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kpc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(with INTEGRAL) 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95288" y="1039217"/>
            <a:ext cx="3627437" cy="3505200"/>
            <a:chOff x="431" y="859"/>
            <a:chExt cx="2285" cy="2208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431" y="1026"/>
              <a:ext cx="2222" cy="2041"/>
              <a:chOff x="1610" y="841"/>
              <a:chExt cx="2223" cy="2135"/>
            </a:xfrm>
          </p:grpSpPr>
          <p:pic>
            <p:nvPicPr>
              <p:cNvPr id="17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841"/>
                <a:ext cx="2223" cy="2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 flipH="1" flipV="1">
                <a:off x="2608" y="1269"/>
                <a:ext cx="91" cy="408"/>
              </a:xfrm>
              <a:prstGeom prst="line">
                <a:avLst/>
              </a:prstGeom>
              <a:noFill/>
              <a:ln w="9525">
                <a:solidFill>
                  <a:srgbClr val="FF9933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 flipV="1">
                <a:off x="2699" y="1450"/>
                <a:ext cx="0" cy="227"/>
              </a:xfrm>
              <a:prstGeom prst="line">
                <a:avLst/>
              </a:prstGeom>
              <a:noFill/>
              <a:ln w="9525">
                <a:solidFill>
                  <a:srgbClr val="FF9933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>
                <a:off x="2268" y="1723"/>
                <a:ext cx="824" cy="4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altLang="de-DE" sz="1400">
                    <a:solidFill>
                      <a:srgbClr val="FF6600"/>
                    </a:solidFill>
                  </a:rPr>
                  <a:t>uncertainties</a:t>
                </a:r>
              </a:p>
              <a:p>
                <a:pPr algn="ctr"/>
                <a:r>
                  <a:rPr lang="en-GB" altLang="de-DE" sz="1400">
                    <a:solidFill>
                      <a:srgbClr val="FF6600"/>
                    </a:solidFill>
                  </a:rPr>
                  <a:t>from previous </a:t>
                </a:r>
              </a:p>
              <a:p>
                <a:pPr algn="ctr"/>
                <a:r>
                  <a:rPr lang="en-GB" altLang="de-DE" sz="1400">
                    <a:solidFill>
                      <a:srgbClr val="FF6600"/>
                    </a:solidFill>
                  </a:rPr>
                  <a:t>estimates</a:t>
                </a:r>
              </a:p>
            </p:txBody>
          </p:sp>
          <p:sp>
            <p:nvSpPr>
              <p:cNvPr id="21" name="Line 18"/>
              <p:cNvSpPr>
                <a:spLocks noChangeShapeType="1"/>
              </p:cNvSpPr>
              <p:nvPr/>
            </p:nvSpPr>
            <p:spPr bwMode="auto">
              <a:xfrm flipH="1" flipV="1">
                <a:off x="3107" y="1088"/>
                <a:ext cx="91" cy="408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Line 19"/>
              <p:cNvSpPr>
                <a:spLocks noChangeShapeType="1"/>
              </p:cNvSpPr>
              <p:nvPr/>
            </p:nvSpPr>
            <p:spPr bwMode="auto">
              <a:xfrm flipH="1" flipV="1">
                <a:off x="3207" y="1087"/>
                <a:ext cx="0" cy="409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3" name="Text Box 20"/>
              <p:cNvSpPr txBox="1">
                <a:spLocks noChangeArrowheads="1"/>
              </p:cNvSpPr>
              <p:nvPr/>
            </p:nvSpPr>
            <p:spPr bwMode="auto">
              <a:xfrm>
                <a:off x="3049" y="1497"/>
                <a:ext cx="352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400">
                    <a:solidFill>
                      <a:srgbClr val="CC0000"/>
                    </a:solidFill>
                  </a:rPr>
                  <a:t>new </a:t>
                </a:r>
              </a:p>
              <a:p>
                <a:r>
                  <a:rPr lang="en-GB" altLang="de-DE" sz="1400">
                    <a:solidFill>
                      <a:srgbClr val="CC0000"/>
                    </a:solidFill>
                  </a:rPr>
                  <a:t>rate</a:t>
                </a:r>
              </a:p>
            </p:txBody>
          </p:sp>
        </p:grpSp>
        <p:sp>
          <p:nvSpPr>
            <p:cNvPr id="15" name="Text Box 21"/>
            <p:cNvSpPr txBox="1">
              <a:spLocks noChangeArrowheads="1"/>
            </p:cNvSpPr>
            <p:nvPr/>
          </p:nvSpPr>
          <p:spPr bwMode="auto">
            <a:xfrm>
              <a:off x="1383" y="859"/>
              <a:ext cx="46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dirty="0">
                  <a:solidFill>
                    <a:srgbClr val="33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novae</a:t>
              </a: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 rot="-5400000">
              <a:off x="1812" y="1892"/>
              <a:ext cx="165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000">
                  <a:solidFill>
                    <a:srgbClr val="800000"/>
                  </a:solidFill>
                  <a:latin typeface="Comic Sans MS" panose="030F0702030302020204" pitchFamily="66" charset="0"/>
                </a:rPr>
                <a:t>S. Bishop et al.: PRL 90 (2003) 162501(4)</a:t>
              </a:r>
            </a:p>
          </p:txBody>
        </p:sp>
      </p:grpSp>
      <p:pic>
        <p:nvPicPr>
          <p:cNvPr id="24" name="Picture 23" descr="INTEG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796556"/>
            <a:ext cx="24511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8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radioactive beams – why?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720000" y="1260000"/>
            <a:ext cx="4237057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in-flight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technique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(vs ISOL)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blindness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Shortest half-lives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Doppler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boosted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Kinematical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focusing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loss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use thick targets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Ions, particles are hard to stop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many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detectors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ion-by-ion tracking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1260009"/>
            <a:ext cx="3392805" cy="24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6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radioactive beams – where?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720000" y="1260000"/>
            <a:ext cx="61244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GSI since SIS (early 90’s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Intermediate-energy RIBs (tens of MeV/u) since many years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GANIL, MSU,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RIKEN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(and current) facilities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RIBF@RIKEN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FRIB@MSU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FAIR-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NuSTAR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Stadlmann-summer-student-lecture-2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3240000"/>
            <a:ext cx="4048125" cy="269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68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- FAIR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73385"/>
            <a:ext cx="5545137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0"/>
          <a:stretch>
            <a:fillRect/>
          </a:stretch>
        </p:blipFill>
        <p:spPr bwMode="auto">
          <a:xfrm>
            <a:off x="300038" y="3429000"/>
            <a:ext cx="4919662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42420" y="758825"/>
            <a:ext cx="1723549" cy="825098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generation </a:t>
            </a:r>
          </a:p>
          <a:p>
            <a:pPr algn="ctr">
              <a:lnSpc>
                <a:spcPct val="140000"/>
              </a:lnSpc>
            </a:pP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RIBs facilities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1080" y="2198688"/>
            <a:ext cx="2646878" cy="776623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1.0-1.5 GeV/u </a:t>
            </a:r>
          </a:p>
          <a:p>
            <a:pPr algn="ctr">
              <a:lnSpc>
                <a:spcPct val="13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elements up to uranium</a:t>
            </a:r>
          </a:p>
        </p:txBody>
      </p:sp>
      <p:pic>
        <p:nvPicPr>
          <p:cNvPr id="9" name="Picture 27" descr="thoennessen-L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00" y="4464000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32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NuSTAR</a:t>
            </a:r>
            <a:r>
              <a:rPr lang="en-US" dirty="0" smtClean="0"/>
              <a:t> experiments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40000" y="1440000"/>
            <a:ext cx="397416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reactions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energies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R3B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High-res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spectroscopy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HISPEC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properties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Stopped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DESPEC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 state properties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Masses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MATS, ILIMA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momenta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LASPEC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tools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RIB scattering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ELISe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p-bar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RIB collider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AIC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99" y="3060000"/>
            <a:ext cx="4197301" cy="205768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455211" y="522000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agment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eparator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354" y="720000"/>
            <a:ext cx="2434590" cy="175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78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2861</Words>
  <Application>Microsoft Office PowerPoint</Application>
  <PresentationFormat>Bildschirmpräsentation (4:3)</PresentationFormat>
  <Paragraphs>503</Paragraphs>
  <Slides>57</Slides>
  <Notes>2</Notes>
  <HiddenSlides>22</HiddenSlides>
  <MMClips>0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57</vt:i4>
      </vt:variant>
    </vt:vector>
  </HeadingPairs>
  <TitlesOfParts>
    <vt:vector size="72" baseType="lpstr">
      <vt:lpstr>ＭＳ Ｐゴシック</vt:lpstr>
      <vt:lpstr>Arial</vt:lpstr>
      <vt:lpstr>Calibri</vt:lpstr>
      <vt:lpstr>Cambria Math</vt:lpstr>
      <vt:lpstr>Comic Sans MS</vt:lpstr>
      <vt:lpstr>Symbol</vt:lpstr>
      <vt:lpstr>Times New Roman</vt:lpstr>
      <vt:lpstr>Times-Bold</vt:lpstr>
      <vt:lpstr>Times-Italic</vt:lpstr>
      <vt:lpstr>Times-Roman</vt:lpstr>
      <vt:lpstr>Wingdings</vt:lpstr>
      <vt:lpstr>2_Larissa</vt:lpstr>
      <vt:lpstr>Formel</vt:lpstr>
      <vt:lpstr>Equation</vt:lpstr>
      <vt:lpstr>Clip</vt:lpstr>
      <vt:lpstr>Outline: Experimental Nuclear Astrophysics</vt:lpstr>
      <vt:lpstr>Physics with exotic nuclei</vt:lpstr>
      <vt:lpstr>Radioactive Ion Beams production methods</vt:lpstr>
      <vt:lpstr>Radioactive Ion Beams production methods</vt:lpstr>
      <vt:lpstr>Radioactive Ion Beams production methods</vt:lpstr>
      <vt:lpstr>Fast radioactive beams – why?</vt:lpstr>
      <vt:lpstr>Fast radioactive beams – where?</vt:lpstr>
      <vt:lpstr>The future - FAIR</vt:lpstr>
      <vt:lpstr>NuSTAR experiments</vt:lpstr>
      <vt:lpstr>Production mechanisms and cross sections</vt:lpstr>
      <vt:lpstr>Production of exotic nuclei at relativistic energies</vt:lpstr>
      <vt:lpstr>Production of exotic nuclei at relativistic energies</vt:lpstr>
      <vt:lpstr>Reactions with Relativistic Radioactive Beams</vt:lpstr>
      <vt:lpstr>Pygmy resonances and the neutron skin</vt:lpstr>
      <vt:lpstr>PowerPoint-Präsentation</vt:lpstr>
      <vt:lpstr>Waiting point at N=82</vt:lpstr>
      <vt:lpstr>130Cd – the key isotope at the A=130 peak</vt:lpstr>
      <vt:lpstr>Effects of N=82 “shell quenching”</vt:lpstr>
      <vt:lpstr>130Cd decay spectroscopy</vt:lpstr>
      <vt:lpstr>PowerPoint-Präsentation</vt:lpstr>
      <vt:lpstr>Decay spectroscopy probes shell closures</vt:lpstr>
      <vt:lpstr>8+(g9/2)-2 seniority isomers in 98Cd and 130Cd</vt:lpstr>
      <vt:lpstr>Surprising β–decay properties of 131Cd</vt:lpstr>
      <vt:lpstr>The N=82 shell gap</vt:lpstr>
      <vt:lpstr>Enhanced quadrupole and octupole strength in doubly-magic 132Sn</vt:lpstr>
      <vt:lpstr>Experimental information on r-process nuclides</vt:lpstr>
      <vt:lpstr>Waiting point lifetimes with fragmentation facilities</vt:lpstr>
      <vt:lpstr>NuSTAR experiments</vt:lpstr>
      <vt:lpstr>Proton knockout from 304 MeV/u 14Be</vt:lpstr>
      <vt:lpstr>1H(14Be,2pn)12Li</vt:lpstr>
      <vt:lpstr>1H(14Be,2p)13Li</vt:lpstr>
      <vt:lpstr>15O(2p,γ)17Ne in Nuclear Astrophysics: X-ray bursts, rp-process, neutron stars</vt:lpstr>
      <vt:lpstr>Isochronous mass spectroscopy in the ESR</vt:lpstr>
      <vt:lpstr>Scattering of RIB on hydrogen target</vt:lpstr>
      <vt:lpstr>56Ni(p,p) scattering distribution</vt:lpstr>
      <vt:lpstr>56Ni(p,p) scattering distribution</vt:lpstr>
      <vt:lpstr>Electron capture in hydrogen-like ions</vt:lpstr>
      <vt:lpstr>Electron capture in hydrogen-like ions</vt:lpstr>
      <vt:lpstr>Electron capture in hydrogen-like ions</vt:lpstr>
      <vt:lpstr>Nucleosynthesis of heavier elements</vt:lpstr>
      <vt:lpstr>Direct approaches</vt:lpstr>
      <vt:lpstr>PowerPoint-Präsentation</vt:lpstr>
      <vt:lpstr>PowerPoint-Präsentation</vt:lpstr>
      <vt:lpstr>Indirect approaches</vt:lpstr>
      <vt:lpstr>A real case</vt:lpstr>
      <vt:lpstr>Resonant elastic scattering</vt:lpstr>
      <vt:lpstr>PowerPoint-Präsentation</vt:lpstr>
      <vt:lpstr>The case for 22Na</vt:lpstr>
      <vt:lpstr>22Na production and destruction processes</vt:lpstr>
      <vt:lpstr>Considerations</vt:lpstr>
      <vt:lpstr>Experimental approach</vt:lpstr>
      <vt:lpstr>The results</vt:lpstr>
      <vt:lpstr>The DRAGON facility</vt:lpstr>
      <vt:lpstr>The results</vt:lpstr>
      <vt:lpstr>Effects of target thickness in cross section measurements</vt:lpstr>
      <vt:lpstr>The results</vt:lpstr>
      <vt:lpstr>Astrophysical implications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770</cp:revision>
  <dcterms:created xsi:type="dcterms:W3CDTF">2016-04-06T12:04:03Z</dcterms:created>
  <dcterms:modified xsi:type="dcterms:W3CDTF">2023-03-17T20:03:02Z</dcterms:modified>
</cp:coreProperties>
</file>