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30" r:id="rId2"/>
    <p:sldId id="333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5" r:id="rId13"/>
    <p:sldId id="346" r:id="rId14"/>
    <p:sldId id="344" r:id="rId15"/>
    <p:sldId id="347" r:id="rId16"/>
    <p:sldId id="350" r:id="rId17"/>
    <p:sldId id="351" r:id="rId18"/>
    <p:sldId id="352" r:id="rId19"/>
    <p:sldId id="354" r:id="rId20"/>
    <p:sldId id="355" r:id="rId21"/>
    <p:sldId id="353" r:id="rId22"/>
    <p:sldId id="356" r:id="rId23"/>
    <p:sldId id="366" r:id="rId24"/>
    <p:sldId id="362" r:id="rId25"/>
    <p:sldId id="361" r:id="rId26"/>
    <p:sldId id="357" r:id="rId27"/>
    <p:sldId id="360" r:id="rId28"/>
    <p:sldId id="359" r:id="rId29"/>
    <p:sldId id="363" r:id="rId30"/>
    <p:sldId id="364" r:id="rId31"/>
    <p:sldId id="365" r:id="rId32"/>
    <p:sldId id="348" r:id="rId33"/>
    <p:sldId id="349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00"/>
    <a:srgbClr val="660066"/>
    <a:srgbClr val="008000"/>
    <a:srgbClr val="003300"/>
    <a:srgbClr val="000066"/>
    <a:srgbClr val="86C23E"/>
    <a:srgbClr val="7CD12F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6" autoAdjust="0"/>
  </p:normalViewPr>
  <p:slideViewPr>
    <p:cSldViewPr>
      <p:cViewPr>
        <p:scale>
          <a:sx n="90" d="100"/>
          <a:sy n="90" d="100"/>
        </p:scale>
        <p:origin x="-44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9583-929A-49B1-B7A6-8624C3DAE9AB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2872-054E-4DC1-8281-0EC203A93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5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84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2"/>
          <p:cNvSpPr>
            <a:spLocks noChangeShapeType="1"/>
          </p:cNvSpPr>
          <p:nvPr/>
        </p:nvSpPr>
        <p:spPr bwMode="auto">
          <a:xfrm flipH="1">
            <a:off x="0" y="6597650"/>
            <a:ext cx="66595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8610600" y="659765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Line 16"/>
          <p:cNvSpPr>
            <a:spLocks noChangeShapeType="1"/>
          </p:cNvSpPr>
          <p:nvPr/>
        </p:nvSpPr>
        <p:spPr bwMode="auto">
          <a:xfrm>
            <a:off x="7380288" y="6597650"/>
            <a:ext cx="3603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Bild 9" descr="FAIR@GSI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86500"/>
            <a:ext cx="1871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.in/url?sa=i&amp;rct=j&amp;q=&amp;esrc=s&amp;source=images&amp;cd=&amp;cad=rja&amp;uact=8&amp;ved=0ahUKEwiptYHhz47PAhUEJZQKHcuAB1AQjRwIBw&amp;url=http://staff.orecity.k12.or.us/les.sitton/Nuclear/301.htm&amp;psig=AFQjCNEcRBBAMBeZjSFFFTt_mZmx3iOLwA&amp;ust=147393438201599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9.jpeg"/><Relationship Id="rId7" Type="http://schemas.openxmlformats.org/officeDocument/2006/relationships/image" Target="../media/image140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.png"/><Relationship Id="rId9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1.png"/><Relationship Id="rId3" Type="http://schemas.openxmlformats.org/officeDocument/2006/relationships/image" Target="../media/image73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1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1.png"/><Relationship Id="rId3" Type="http://schemas.openxmlformats.org/officeDocument/2006/relationships/image" Target="../media/image73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11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73.png"/><Relationship Id="rId7" Type="http://schemas.openxmlformats.org/officeDocument/2006/relationships/image" Target="../media/image7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10.png"/><Relationship Id="rId5" Type="http://schemas.openxmlformats.org/officeDocument/2006/relationships/image" Target="../media/image72.emf"/><Relationship Id="rId10" Type="http://schemas.openxmlformats.org/officeDocument/2006/relationships/image" Target="../media/image7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81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0.emf"/><Relationship Id="rId4" Type="http://schemas.openxmlformats.org/officeDocument/2006/relationships/image" Target="../media/image92.jpeg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2.jpeg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8.emf"/><Relationship Id="rId10" Type="http://schemas.openxmlformats.org/officeDocument/2006/relationships/image" Target="../media/image93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9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40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Elastic Scattering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Hans-Jürgen </a:t>
            </a:r>
            <a:r>
              <a:rPr lang="en-GB" altLang="de-DE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Wollersheim</a:t>
            </a:r>
            <a:endParaRPr lang="en-GB" altLang="de-DE" sz="1600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0722" name="Picture 2" descr="Bildergebnis für rutherford scatter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33" y="1484784"/>
            <a:ext cx="42672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voer.edu.vn/file/56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476000"/>
            <a:ext cx="8534400" cy="41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88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 cross sections</a:t>
            </a: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1195200"/>
            <a:ext cx="3071485" cy="282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0000" y="1260000"/>
            <a:ext cx="529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beam of projectiles of intensity </a:t>
            </a:r>
            <a:r>
              <a:rPr lang="el-GR" sz="1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Φ</a:t>
            </a:r>
            <a:r>
              <a:rPr lang="de-DE" sz="1200" b="1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particles/sec which hits a thin foil of target nuclei with the result that the beam is attenuated by reactions in the foil such that the transmitted intensity is </a:t>
            </a:r>
            <a:r>
              <a:rPr lang="el-GR" sz="1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Φ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particles/sec.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The fraction of the incident particles disappear from the beam, i.e. react, in passing through the foil is given by</a:t>
            </a:r>
          </a:p>
          <a:p>
            <a:endParaRPr lang="en-US" sz="1200" dirty="0">
              <a:latin typeface="Times New Roman"/>
              <a:cs typeface="Times New Roman"/>
            </a:endParaRPr>
          </a:p>
          <a:p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The number of reactions that are occurring is the difference between the initial and transmitted flux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20000" y="3780000"/>
            <a:ext cx="71974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·v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60000" y="3780000"/>
            <a:ext cx="86722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·A·d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29532" y="1512000"/>
            <a:ext cx="1426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24000" y="1332000"/>
            <a:ext cx="1298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72000" y="1188000"/>
            <a:ext cx="8976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979712" y="2280979"/>
                <a:ext cx="18669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l-GR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280979"/>
                <a:ext cx="186698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971600" y="3014326"/>
                <a:ext cx="3985899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𝑡𝑟𝑎𝑛𝑠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𝑖𝑛𝑖𝑡𝑖𝑎𝑙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14326"/>
                <a:ext cx="398589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358000" y="3358800"/>
                <a:ext cx="1539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𝑖𝑛𝑖𝑡𝑖𝑎𝑙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00" y="3358800"/>
                <a:ext cx="153978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4013971" y="3356992"/>
            <a:ext cx="1134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 thin target)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0000" y="37800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0000" y="4140000"/>
            <a:ext cx="373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particle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current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pnA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consists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</a:rPr>
              <a:t> 6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projectiles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 mg/cm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5·10</a:t>
            </a:r>
            <a:r>
              <a:rPr lang="de-DE" altLang="de-DE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/cm</a:t>
            </a:r>
            <a:r>
              <a:rPr lang="de-DE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e-DE" altLang="de-DE" sz="12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972000" y="4680000"/>
                <a:ext cx="3124830" cy="439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6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de-DE" sz="1000" b="0" i="1" smtClean="0">
                              <a:latin typeface="Cambria Math"/>
                            </a:rPr>
                            <m:t>132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</a:rPr>
                        <m:t>=4.5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sup>
                      </m:sSup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𝑡𝑎𝑟𝑔𝑒𝑡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680000"/>
                <a:ext cx="3124830" cy="439544"/>
              </a:xfrm>
              <a:prstGeom prst="rect">
                <a:avLst/>
              </a:prstGeom>
              <a:blipFill rotWithShape="1">
                <a:blip r:embed="rId6"/>
                <a:stretch>
                  <a:fillRect t="-458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360000" y="5184000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projectiles [s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000" dirty="0" smtClean="0">
                <a:latin typeface="Times New Roman"/>
                <a:cs typeface="Times New Roman"/>
              </a:rPr>
              <a:t>· target nuclei [cm</a:t>
            </a:r>
            <a:r>
              <a:rPr lang="en-US" sz="1000" baseline="30000" dirty="0" smtClean="0">
                <a:latin typeface="Times New Roman"/>
                <a:cs typeface="Times New Roman"/>
              </a:rPr>
              <a:t>-2</a:t>
            </a:r>
            <a:r>
              <a:rPr lang="en-US" sz="1000" dirty="0" smtClean="0">
                <a:latin typeface="Times New Roman"/>
                <a:cs typeface="Times New Roman"/>
              </a:rPr>
              <a:t>]</a:t>
            </a:r>
          </a:p>
          <a:p>
            <a:endParaRPr lang="en-US" sz="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000" dirty="0" smtClean="0">
                <a:latin typeface="Times New Roman"/>
                <a:cs typeface="Times New Roman"/>
              </a:rPr>
              <a:t>Luminosity (projectile → </a:t>
            </a:r>
            <a:r>
              <a:rPr lang="en-US" sz="1000" baseline="30000" dirty="0" smtClean="0">
                <a:latin typeface="Times New Roman"/>
                <a:cs typeface="Times New Roman"/>
              </a:rPr>
              <a:t>132</a:t>
            </a:r>
            <a:r>
              <a:rPr lang="en-US" sz="1000" dirty="0" smtClean="0">
                <a:latin typeface="Times New Roman"/>
                <a:cs typeface="Times New Roman"/>
              </a:rPr>
              <a:t>Sn) = 3·10</a:t>
            </a:r>
            <a:r>
              <a:rPr lang="en-US" sz="1000" baseline="30000" dirty="0" smtClean="0">
                <a:latin typeface="Times New Roman"/>
                <a:cs typeface="Times New Roman"/>
              </a:rPr>
              <a:t>28</a:t>
            </a:r>
            <a:r>
              <a:rPr lang="en-US" sz="1000" dirty="0" smtClean="0">
                <a:latin typeface="Times New Roman"/>
                <a:cs typeface="Times New Roman"/>
              </a:rPr>
              <a:t> [s</a:t>
            </a:r>
            <a:r>
              <a:rPr lang="en-US" sz="1000" baseline="30000" dirty="0" smtClean="0">
                <a:latin typeface="Times New Roman"/>
                <a:cs typeface="Times New Roman"/>
              </a:rPr>
              <a:t>-1</a:t>
            </a:r>
            <a:r>
              <a:rPr lang="en-US" sz="1000" dirty="0" smtClean="0">
                <a:latin typeface="Times New Roman"/>
                <a:cs typeface="Times New Roman"/>
              </a:rPr>
              <a:t>cm</a:t>
            </a:r>
            <a:r>
              <a:rPr lang="en-US" sz="1000" baseline="30000" dirty="0" smtClean="0">
                <a:latin typeface="Times New Roman"/>
                <a:cs typeface="Times New Roman"/>
              </a:rPr>
              <a:t>-2</a:t>
            </a:r>
            <a:r>
              <a:rPr lang="en-US" sz="1000" dirty="0" smtClean="0">
                <a:latin typeface="Times New Roman"/>
                <a:cs typeface="Times New Roman"/>
              </a:rPr>
              <a:t>]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0000" y="5760000"/>
            <a:ext cx="5971443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[s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luminosity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· cross section [cm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                          = projectiles [s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 · target nuclei [cm</a:t>
            </a:r>
            <a:r>
              <a:rPr lang="en-US" sz="1400" baseline="30000" dirty="0" smtClean="0">
                <a:latin typeface="Times New Roman"/>
                <a:cs typeface="Times New Roman"/>
              </a:rPr>
              <a:t>-2</a:t>
            </a:r>
            <a:r>
              <a:rPr lang="en-US" sz="1400" dirty="0" smtClean="0">
                <a:latin typeface="Times New Roman"/>
                <a:cs typeface="Times New Roman"/>
              </a:rPr>
              <a:t>] ·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 section [cm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1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2" y="1224000"/>
            <a:ext cx="7065962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40000" y="1836000"/>
            <a:ext cx="9621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80000" y="2844000"/>
            <a:ext cx="11112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Elastic Scattering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Fraunhofer</a:t>
            </a:r>
            <a:r>
              <a:rPr lang="en-GB" altLang="de-DE" sz="16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(left) 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and Fresnel </a:t>
            </a:r>
            <a:r>
              <a:rPr lang="en-GB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(right) 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diffraction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0000" y="5285224"/>
            <a:ext cx="61985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 approximation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(quantum description)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description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 for head-on collision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length of projectile    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ƛ = (k</a:t>
            </a:r>
            <a:r>
              <a:rPr lang="en-US" sz="11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∞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11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335656" y="5157192"/>
            <a:ext cx="806183" cy="600533"/>
            <a:chOff x="4120116" y="4878466"/>
            <a:chExt cx="806183" cy="600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4120116" y="4878466"/>
                  <a:ext cx="806183" cy="56675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0116" y="4878466"/>
                  <a:ext cx="806183" cy="5667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/>
            <p:cNvSpPr txBox="1"/>
            <p:nvPr/>
          </p:nvSpPr>
          <p:spPr>
            <a:xfrm>
              <a:off x="4644000" y="5202000"/>
              <a:ext cx="1849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ƛ</a:t>
              </a:r>
              <a:endPara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40000" y="5904000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904000"/>
                <a:ext cx="2003369" cy="4074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150000" y="6228000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00" y="6228000"/>
                <a:ext cx="2548326" cy="406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336000" y="5580000"/>
                <a:ext cx="2744597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5580000"/>
                <a:ext cx="2744597" cy="72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4788000" y="4212000"/>
            <a:ext cx="71526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72000" y="4212000"/>
            <a:ext cx="61266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3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196752"/>
            <a:ext cx="8791429" cy="22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00000" y="1916832"/>
            <a:ext cx="1040348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12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44000" y="1916832"/>
            <a:ext cx="1040348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22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8000" y="1341234"/>
            <a:ext cx="1175001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en-US" sz="140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dirty="0" smtClean="0">
                <a:solidFill>
                  <a:srgbClr val="FF0000"/>
                </a:solidFill>
              </a:rPr>
              <a:t>He + </a:t>
            </a:r>
            <a:r>
              <a:rPr lang="en-US" sz="1400" baseline="30000" dirty="0" smtClean="0">
                <a:solidFill>
                  <a:srgbClr val="FF0000"/>
                </a:solidFill>
              </a:rPr>
              <a:t>209</a:t>
            </a:r>
            <a:r>
              <a:rPr lang="en-US" sz="1400" dirty="0" smtClean="0">
                <a:solidFill>
                  <a:srgbClr val="FF0000"/>
                </a:solidFill>
              </a:rPr>
              <a:t>Bi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lab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69.5</a:t>
            </a:r>
            <a:r>
              <a:rPr lang="en-US" sz="1400" dirty="0" smtClean="0">
                <a:solidFill>
                  <a:srgbClr val="FF0000"/>
                </a:solidFill>
              </a:rPr>
              <a:t> MeV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0" y="4500000"/>
            <a:ext cx="581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classical (optical) picture to quantum picture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000" y="4859998"/>
            <a:ext cx="2466975" cy="1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94" y="4860000"/>
            <a:ext cx="209359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4077072"/>
            <a:ext cx="68468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00000" y="3528000"/>
            <a:ext cx="1715533" cy="5232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60000" y="3528000"/>
            <a:ext cx="14574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Fresnel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04000" y="3528000"/>
            <a:ext cx="17251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</a:t>
            </a:r>
          </a:p>
          <a:p>
            <a:pPr algn="ctr"/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6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33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25987" t="32078" r="39363" b="12201"/>
          <a:stretch>
            <a:fillRect/>
          </a:stretch>
        </p:blipFill>
        <p:spPr bwMode="auto">
          <a:xfrm>
            <a:off x="179511" y="1556792"/>
            <a:ext cx="5069434" cy="458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576000" y="1224000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elastic scattering @ 88 MeV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w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88" y="4841402"/>
            <a:ext cx="598170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welle-teilch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68" y="1709632"/>
            <a:ext cx="513874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707931" y="5385339"/>
            <a:ext cx="3762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wave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550768" y="2105632"/>
            <a:ext cx="533400" cy="212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particle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0000" y="6624000"/>
            <a:ext cx="2515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Hossain et al. Phys. Scr. 87 (2013) 015201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34253" y="4976792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3.3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140000" y="2924792"/>
            <a:ext cx="4648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52000" y="4940792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52000" y="2924792"/>
            <a:ext cx="5097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2.5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64000" y="1844792"/>
            <a:ext cx="2509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Fresnel scattering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≥10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64000" y="4868792"/>
            <a:ext cx="28584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Fraunhofer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&lt;10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0000" y="6264000"/>
            <a:ext cx="5230919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Oscillation in angular distribution </a:t>
            </a:r>
            <a:r>
              <a:rPr lang="en-US" sz="1400" dirty="0" smtClean="0">
                <a:latin typeface="Times New Roman"/>
                <a:cs typeface="Times New Roman"/>
              </a:rPr>
              <a:t>→ good angular resolution required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42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utherfor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20" y="1700213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rutherfo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975"/>
            <a:ext cx="430371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parameters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871391" y="2923200"/>
            <a:ext cx="1287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3610795" y="4104000"/>
                <a:ext cx="136460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4104000"/>
                <a:ext cx="1364604" cy="497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610795" y="4968000"/>
                <a:ext cx="2014462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4968000"/>
                <a:ext cx="2014462" cy="5717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3610795" y="3816000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610795" y="4644000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610795" y="5544000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angular momentum: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3610795" y="5796000"/>
                <a:ext cx="2041393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95" y="5796000"/>
                <a:ext cx="2041393" cy="497508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516216" y="4898319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898319"/>
                <a:ext cx="2003369" cy="407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6516216" y="5438319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438319"/>
                <a:ext cx="2548326" cy="4066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516216" y="5834319"/>
                <a:ext cx="2011576" cy="547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834319"/>
                <a:ext cx="2011576" cy="5470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6516216" y="4538319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head-on collision (</a:t>
            </a:r>
            <a:r>
              <a:rPr lang="el-GR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=180</a:t>
            </a:r>
            <a:r>
              <a:rPr lang="de-DE" sz="1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516216" y="5258319"/>
            <a:ext cx="1511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wave number: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516216" y="5762319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Sommerfeld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parameter: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1038052" y="4202864"/>
            <a:ext cx="2309812" cy="1890432"/>
            <a:chOff x="1038052" y="4202864"/>
            <a:chExt cx="2309812" cy="1890432"/>
          </a:xfrm>
        </p:grpSpPr>
        <p:sp>
          <p:nvSpPr>
            <p:cNvPr id="8" name="Freihandform 7"/>
            <p:cNvSpPr/>
            <p:nvPr/>
          </p:nvSpPr>
          <p:spPr bwMode="auto">
            <a:xfrm>
              <a:off x="2121942" y="5240809"/>
              <a:ext cx="1214438" cy="852487"/>
            </a:xfrm>
            <a:custGeom>
              <a:avLst/>
              <a:gdLst>
                <a:gd name="connsiteX0" fmla="*/ 0 w 1214438"/>
                <a:gd name="connsiteY0" fmla="*/ 852487 h 852487"/>
                <a:gd name="connsiteX1" fmla="*/ 42863 w 1214438"/>
                <a:gd name="connsiteY1" fmla="*/ 685800 h 852487"/>
                <a:gd name="connsiteX2" fmla="*/ 119063 w 1214438"/>
                <a:gd name="connsiteY2" fmla="*/ 471487 h 852487"/>
                <a:gd name="connsiteX3" fmla="*/ 195263 w 1214438"/>
                <a:gd name="connsiteY3" fmla="*/ 328612 h 852487"/>
                <a:gd name="connsiteX4" fmla="*/ 266700 w 1214438"/>
                <a:gd name="connsiteY4" fmla="*/ 242887 h 852487"/>
                <a:gd name="connsiteX5" fmla="*/ 357188 w 1214438"/>
                <a:gd name="connsiteY5" fmla="*/ 157162 h 852487"/>
                <a:gd name="connsiteX6" fmla="*/ 452438 w 1214438"/>
                <a:gd name="connsiteY6" fmla="*/ 95250 h 852487"/>
                <a:gd name="connsiteX7" fmla="*/ 571500 w 1214438"/>
                <a:gd name="connsiteY7" fmla="*/ 52387 h 852487"/>
                <a:gd name="connsiteX8" fmla="*/ 676275 w 1214438"/>
                <a:gd name="connsiteY8" fmla="*/ 33337 h 852487"/>
                <a:gd name="connsiteX9" fmla="*/ 819150 w 1214438"/>
                <a:gd name="connsiteY9" fmla="*/ 19050 h 852487"/>
                <a:gd name="connsiteX10" fmla="*/ 1214438 w 1214438"/>
                <a:gd name="connsiteY10" fmla="*/ 0 h 852487"/>
                <a:gd name="connsiteX11" fmla="*/ 1214438 w 1214438"/>
                <a:gd name="connsiteY11" fmla="*/ 0 h 852487"/>
                <a:gd name="connsiteX12" fmla="*/ 1214438 w 1214438"/>
                <a:gd name="connsiteY12" fmla="*/ 0 h 8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438" h="852487">
                  <a:moveTo>
                    <a:pt x="0" y="852487"/>
                  </a:moveTo>
                  <a:cubicBezTo>
                    <a:pt x="11509" y="800893"/>
                    <a:pt x="23019" y="749300"/>
                    <a:pt x="42863" y="685800"/>
                  </a:cubicBezTo>
                  <a:cubicBezTo>
                    <a:pt x="62707" y="622300"/>
                    <a:pt x="93663" y="531018"/>
                    <a:pt x="119063" y="471487"/>
                  </a:cubicBezTo>
                  <a:cubicBezTo>
                    <a:pt x="144463" y="411956"/>
                    <a:pt x="170657" y="366712"/>
                    <a:pt x="195263" y="328612"/>
                  </a:cubicBezTo>
                  <a:cubicBezTo>
                    <a:pt x="219869" y="290512"/>
                    <a:pt x="239713" y="271462"/>
                    <a:pt x="266700" y="242887"/>
                  </a:cubicBezTo>
                  <a:cubicBezTo>
                    <a:pt x="293688" y="214312"/>
                    <a:pt x="326232" y="181768"/>
                    <a:pt x="357188" y="157162"/>
                  </a:cubicBezTo>
                  <a:cubicBezTo>
                    <a:pt x="388144" y="132556"/>
                    <a:pt x="416719" y="112712"/>
                    <a:pt x="452438" y="95250"/>
                  </a:cubicBezTo>
                  <a:cubicBezTo>
                    <a:pt x="488157" y="77787"/>
                    <a:pt x="534194" y="62706"/>
                    <a:pt x="571500" y="52387"/>
                  </a:cubicBezTo>
                  <a:cubicBezTo>
                    <a:pt x="608806" y="42068"/>
                    <a:pt x="635000" y="38893"/>
                    <a:pt x="676275" y="33337"/>
                  </a:cubicBezTo>
                  <a:cubicBezTo>
                    <a:pt x="717550" y="27781"/>
                    <a:pt x="729456" y="24606"/>
                    <a:pt x="819150" y="19050"/>
                  </a:cubicBezTo>
                  <a:cubicBezTo>
                    <a:pt x="908844" y="13494"/>
                    <a:pt x="1214438" y="0"/>
                    <a:pt x="1214438" y="0"/>
                  </a:cubicBezTo>
                  <a:lnTo>
                    <a:pt x="1214438" y="0"/>
                  </a:lnTo>
                  <a:lnTo>
                    <a:pt x="1214438" y="0"/>
                  </a:ln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31" name="Gerade Verbindung mit Pfeil 30"/>
            <p:cNvCxnSpPr/>
            <p:nvPr/>
          </p:nvCxnSpPr>
          <p:spPr bwMode="auto">
            <a:xfrm rot="6660000">
              <a:off x="2070000" y="5779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/>
          </p:nvCxnSpPr>
          <p:spPr bwMode="auto">
            <a:xfrm>
              <a:off x="1038052" y="5153777"/>
              <a:ext cx="23098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rot="60000" flipH="1">
              <a:off x="2064492" y="4202864"/>
              <a:ext cx="432048" cy="18843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16"/>
            <p:cNvSpPr txBox="1"/>
            <p:nvPr/>
          </p:nvSpPr>
          <p:spPr>
            <a:xfrm>
              <a:off x="2478212" y="4847907"/>
              <a:ext cx="1987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Bogen 17"/>
            <p:cNvSpPr/>
            <p:nvPr/>
          </p:nvSpPr>
          <p:spPr bwMode="auto">
            <a:xfrm rot="660000">
              <a:off x="2118492" y="4951421"/>
              <a:ext cx="360000" cy="360000"/>
            </a:xfrm>
            <a:prstGeom prst="arc">
              <a:avLst>
                <a:gd name="adj1" fmla="val 15940230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ihandform 18"/>
            <p:cNvSpPr/>
            <p:nvPr/>
          </p:nvSpPr>
          <p:spPr bwMode="auto">
            <a:xfrm>
              <a:off x="1040855" y="4212109"/>
              <a:ext cx="1319212" cy="828675"/>
            </a:xfrm>
            <a:custGeom>
              <a:avLst/>
              <a:gdLst>
                <a:gd name="connsiteX0" fmla="*/ 0 w 1319212"/>
                <a:gd name="connsiteY0" fmla="*/ 828675 h 828675"/>
                <a:gd name="connsiteX1" fmla="*/ 176212 w 1319212"/>
                <a:gd name="connsiteY1" fmla="*/ 828675 h 828675"/>
                <a:gd name="connsiteX2" fmla="*/ 323850 w 1319212"/>
                <a:gd name="connsiteY2" fmla="*/ 823912 h 828675"/>
                <a:gd name="connsiteX3" fmla="*/ 457200 w 1319212"/>
                <a:gd name="connsiteY3" fmla="*/ 819150 h 828675"/>
                <a:gd name="connsiteX4" fmla="*/ 595312 w 1319212"/>
                <a:gd name="connsiteY4" fmla="*/ 804862 h 828675"/>
                <a:gd name="connsiteX5" fmla="*/ 709612 w 1319212"/>
                <a:gd name="connsiteY5" fmla="*/ 785812 h 828675"/>
                <a:gd name="connsiteX6" fmla="*/ 809625 w 1319212"/>
                <a:gd name="connsiteY6" fmla="*/ 747712 h 828675"/>
                <a:gd name="connsiteX7" fmla="*/ 914400 w 1319212"/>
                <a:gd name="connsiteY7" fmla="*/ 704850 h 828675"/>
                <a:gd name="connsiteX8" fmla="*/ 1000125 w 1319212"/>
                <a:gd name="connsiteY8" fmla="*/ 642937 h 828675"/>
                <a:gd name="connsiteX9" fmla="*/ 1085850 w 1319212"/>
                <a:gd name="connsiteY9" fmla="*/ 566737 h 828675"/>
                <a:gd name="connsiteX10" fmla="*/ 1147762 w 1319212"/>
                <a:gd name="connsiteY10" fmla="*/ 490537 h 828675"/>
                <a:gd name="connsiteX11" fmla="*/ 1200150 w 1319212"/>
                <a:gd name="connsiteY11" fmla="*/ 404812 h 828675"/>
                <a:gd name="connsiteX12" fmla="*/ 1238250 w 1319212"/>
                <a:gd name="connsiteY12" fmla="*/ 304800 h 828675"/>
                <a:gd name="connsiteX13" fmla="*/ 1262062 w 1319212"/>
                <a:gd name="connsiteY13" fmla="*/ 228600 h 828675"/>
                <a:gd name="connsiteX14" fmla="*/ 1319212 w 1319212"/>
                <a:gd name="connsiteY1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9212" h="828675">
                  <a:moveTo>
                    <a:pt x="0" y="828675"/>
                  </a:moveTo>
                  <a:lnTo>
                    <a:pt x="176212" y="828675"/>
                  </a:lnTo>
                  <a:cubicBezTo>
                    <a:pt x="230187" y="827881"/>
                    <a:pt x="323850" y="823912"/>
                    <a:pt x="323850" y="823912"/>
                  </a:cubicBezTo>
                  <a:cubicBezTo>
                    <a:pt x="370681" y="822325"/>
                    <a:pt x="411956" y="822325"/>
                    <a:pt x="457200" y="819150"/>
                  </a:cubicBezTo>
                  <a:cubicBezTo>
                    <a:pt x="502444" y="815975"/>
                    <a:pt x="553243" y="810418"/>
                    <a:pt x="595312" y="804862"/>
                  </a:cubicBezTo>
                  <a:cubicBezTo>
                    <a:pt x="637381" y="799306"/>
                    <a:pt x="673893" y="795337"/>
                    <a:pt x="709612" y="785812"/>
                  </a:cubicBezTo>
                  <a:cubicBezTo>
                    <a:pt x="745331" y="776287"/>
                    <a:pt x="775494" y="761206"/>
                    <a:pt x="809625" y="747712"/>
                  </a:cubicBezTo>
                  <a:cubicBezTo>
                    <a:pt x="843756" y="734218"/>
                    <a:pt x="882650" y="722312"/>
                    <a:pt x="914400" y="704850"/>
                  </a:cubicBezTo>
                  <a:cubicBezTo>
                    <a:pt x="946150" y="687388"/>
                    <a:pt x="971550" y="665956"/>
                    <a:pt x="1000125" y="642937"/>
                  </a:cubicBezTo>
                  <a:cubicBezTo>
                    <a:pt x="1028700" y="619918"/>
                    <a:pt x="1061244" y="592137"/>
                    <a:pt x="1085850" y="566737"/>
                  </a:cubicBezTo>
                  <a:cubicBezTo>
                    <a:pt x="1110456" y="541337"/>
                    <a:pt x="1128712" y="517524"/>
                    <a:pt x="1147762" y="490537"/>
                  </a:cubicBezTo>
                  <a:cubicBezTo>
                    <a:pt x="1166812" y="463550"/>
                    <a:pt x="1185069" y="435768"/>
                    <a:pt x="1200150" y="404812"/>
                  </a:cubicBezTo>
                  <a:cubicBezTo>
                    <a:pt x="1215231" y="373856"/>
                    <a:pt x="1227931" y="334169"/>
                    <a:pt x="1238250" y="304800"/>
                  </a:cubicBezTo>
                  <a:cubicBezTo>
                    <a:pt x="1248569" y="275431"/>
                    <a:pt x="1248568" y="279400"/>
                    <a:pt x="1262062" y="228600"/>
                  </a:cubicBezTo>
                  <a:cubicBezTo>
                    <a:pt x="1275556" y="177800"/>
                    <a:pt x="1297384" y="88900"/>
                    <a:pt x="1319212" y="0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3" name="Gerade Verbindung mit Pfeil 2"/>
            <p:cNvCxnSpPr/>
            <p:nvPr/>
          </p:nvCxnSpPr>
          <p:spPr bwMode="auto">
            <a:xfrm>
              <a:off x="1038052" y="5041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675" name="Geschweifte Klammer rechts 28674"/>
          <p:cNvSpPr/>
          <p:nvPr/>
        </p:nvSpPr>
        <p:spPr bwMode="auto">
          <a:xfrm>
            <a:off x="3348000" y="5145031"/>
            <a:ext cx="45719" cy="95778"/>
          </a:xfrm>
          <a:prstGeom prst="rightBrace">
            <a:avLst/>
          </a:prstGeom>
          <a:noFill/>
          <a:ln w="15875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Geschweifte Klammer rechts 28675"/>
          <p:cNvSpPr/>
          <p:nvPr/>
        </p:nvSpPr>
        <p:spPr bwMode="auto">
          <a:xfrm rot="8460000">
            <a:off x="2109659" y="4834331"/>
            <a:ext cx="162000" cy="702000"/>
          </a:xfrm>
          <a:prstGeom prst="rightBrace">
            <a:avLst/>
          </a:prstGeom>
          <a:noFill/>
          <a:ln w="19050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7" name="Textfeld 28676"/>
          <p:cNvSpPr txBox="1"/>
          <p:nvPr/>
        </p:nvSpPr>
        <p:spPr>
          <a:xfrm>
            <a:off x="1331640" y="6165304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mass system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feld 28677"/>
          <p:cNvSpPr txBox="1"/>
          <p:nvPr/>
        </p:nvSpPr>
        <p:spPr>
          <a:xfrm>
            <a:off x="1979712" y="5229200"/>
            <a:ext cx="1106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438000" y="5085184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5414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28675" grpId="0" animBg="1"/>
      <p:bldP spid="28676" grpId="0" animBg="1"/>
      <p:bldP spid="2867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theory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" y="1692006"/>
            <a:ext cx="4000000" cy="2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0000" y="1260000"/>
            <a:ext cx="778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from the ring defined by the impact parameter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b+db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 between angle 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and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de-DE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+d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endParaRPr lang="en-US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48000" y="3636000"/>
            <a:ext cx="819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b </a:t>
            </a:r>
            <a:r>
              <a:rPr lang="de-DE" i="1" dirty="0" err="1" smtClean="0">
                <a:latin typeface="Times New Roman"/>
                <a:cs typeface="Times New Roman"/>
              </a:rPr>
              <a:t>db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28000" y="4500000"/>
            <a:ext cx="11432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 sin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de-DE" i="1" dirty="0" smtClean="0">
                <a:latin typeface="Times New Roman"/>
                <a:cs typeface="Times New Roman"/>
              </a:rPr>
              <a:t> d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84000" y="450000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4000" y="363600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area: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616000" y="1844824"/>
                <a:ext cx="299902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𝑗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𝑑𝑏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1844824"/>
                <a:ext cx="2999026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444000" y="2500793"/>
                <a:ext cx="156998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00" y="2500793"/>
                <a:ext cx="1569981" cy="6401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056000" y="3284984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00" y="3284984"/>
                <a:ext cx="1183144" cy="497508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16000" y="3886998"/>
                <a:ext cx="3211970" cy="65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3886998"/>
                <a:ext cx="3211970" cy="6581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616000" y="339300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706000" y="4498998"/>
                <a:ext cx="2707793" cy="65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r>
                        <a:rPr lang="de-DE" sz="1100" b="0" i="1" smtClean="0">
                          <a:latin typeface="Cambria Math"/>
                        </a:rPr>
                        <m:t>𝑎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00" y="4498998"/>
                <a:ext cx="2707793" cy="658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354000" y="5373162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000" y="5373162"/>
                <a:ext cx="2032801" cy="6481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69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122399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7" descr="rutherfor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952000"/>
            <a:ext cx="3429000" cy="33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440000" y="5148000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5148000"/>
                <a:ext cx="2032801" cy="6481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" y="1692006"/>
            <a:ext cx="4000000" cy="2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548000" y="3636000"/>
            <a:ext cx="819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b </a:t>
            </a:r>
            <a:r>
              <a:rPr lang="de-DE" i="1" dirty="0" err="1" smtClean="0">
                <a:latin typeface="Times New Roman"/>
                <a:cs typeface="Times New Roman"/>
              </a:rPr>
              <a:t>db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28000" y="4500000"/>
            <a:ext cx="11432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 sin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de-DE" i="1" dirty="0" smtClean="0">
                <a:latin typeface="Times New Roman"/>
                <a:cs typeface="Times New Roman"/>
              </a:rPr>
              <a:t> d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84000" y="450000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4000" y="363600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area: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theory</a:t>
            </a:r>
          </a:p>
        </p:txBody>
      </p:sp>
    </p:spTree>
    <p:extLst>
      <p:ext uri="{BB962C8B-B14F-4D97-AF65-F5344CB8AC3E}">
        <p14:creationId xmlns:p14="http://schemas.microsoft.com/office/powerpoint/2010/main" val="2837114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2" descr="rutherfor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952000"/>
            <a:ext cx="336042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122399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0000" y="1224000"/>
            <a:ext cx="311816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1620000"/>
                <a:ext cx="2074286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620000"/>
                <a:ext cx="2074286" cy="333168"/>
              </a:xfrm>
              <a:prstGeom prst="rect">
                <a:avLst/>
              </a:prstGeom>
              <a:blipFill rotWithShape="1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147636" y="1494000"/>
                <a:ext cx="1424364" cy="545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36" y="1494000"/>
                <a:ext cx="1424364" cy="5455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40000" y="1980000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80000"/>
                <a:ext cx="1172052" cy="497508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291636" y="2088000"/>
                <a:ext cx="1020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36" y="2088000"/>
                <a:ext cx="102085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40000" y="2484000"/>
                <a:ext cx="307173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484000"/>
                <a:ext cx="3071738" cy="586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3132000"/>
                <a:ext cx="1383904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132000"/>
                <a:ext cx="1383904" cy="4137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255444" y="3132000"/>
                <a:ext cx="1188081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44" y="3132000"/>
                <a:ext cx="1188081" cy="413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40000" y="3564000"/>
                <a:ext cx="2376869" cy="549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64000"/>
                <a:ext cx="2376869" cy="5499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111636" y="3672000"/>
                <a:ext cx="1196738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36" y="3672000"/>
                <a:ext cx="1196738" cy="44204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4140000"/>
                <a:ext cx="2156360" cy="460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∙ℓ</m:t>
                          </m:r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140000"/>
                <a:ext cx="2156360" cy="4607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0000" y="4716000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716000"/>
                <a:ext cx="1396023" cy="6731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theory</a:t>
            </a:r>
          </a:p>
        </p:txBody>
      </p:sp>
    </p:spTree>
    <p:extLst>
      <p:ext uri="{BB962C8B-B14F-4D97-AF65-F5344CB8AC3E}">
        <p14:creationId xmlns:p14="http://schemas.microsoft.com/office/powerpoint/2010/main" val="594874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122399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 descr="rutherfor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2952000"/>
            <a:ext cx="3377565" cy="3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40000" y="1224000"/>
            <a:ext cx="374012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0000" y="1620000"/>
                <a:ext cx="1891865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620000"/>
                <a:ext cx="1891865" cy="5717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132000" y="1620000"/>
                <a:ext cx="1293751" cy="498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1620000"/>
                <a:ext cx="1293751" cy="4989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40000" y="2232000"/>
                <a:ext cx="345658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232000"/>
                <a:ext cx="3456587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0000" y="3060000"/>
                <a:ext cx="1407244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𝑑𝐷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060000"/>
                <a:ext cx="1407244" cy="4137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240000" y="2952000"/>
                <a:ext cx="1214692" cy="6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𝑑𝐷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952000"/>
                <a:ext cx="1214692" cy="6836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40000" y="3429000"/>
                <a:ext cx="2386038" cy="6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429000"/>
                <a:ext cx="2386038" cy="683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40000" y="4005064"/>
                <a:ext cx="1216743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005064"/>
                <a:ext cx="1216743" cy="413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40000" y="4509120"/>
                <a:ext cx="2530372" cy="56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09120"/>
                <a:ext cx="2530372" cy="5689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5085184"/>
                <a:ext cx="2041776" cy="61824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085184"/>
                <a:ext cx="2041776" cy="618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theory</a:t>
            </a:r>
          </a:p>
        </p:txBody>
      </p:sp>
    </p:spTree>
    <p:extLst>
      <p:ext uri="{BB962C8B-B14F-4D97-AF65-F5344CB8AC3E}">
        <p14:creationId xmlns:p14="http://schemas.microsoft.com/office/powerpoint/2010/main" val="2878716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0" y="1223998"/>
            <a:ext cx="2273395" cy="17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40000" y="1224000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80000" y="1494474"/>
                <a:ext cx="1359795" cy="56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494474"/>
                <a:ext cx="1359795" cy="5663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042784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042784"/>
                <a:ext cx="203280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780928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880000" y="3166152"/>
                <a:ext cx="1020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166152"/>
                <a:ext cx="102085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960000" y="2996952"/>
                <a:ext cx="1628202" cy="554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996952"/>
                <a:ext cx="1628202" cy="5546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3573016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73016"/>
                <a:ext cx="1396023" cy="673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40000" y="4437112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40000" y="5517232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17232"/>
                <a:ext cx="2041777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405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heavy ion collisions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4104000"/>
            <a:ext cx="4576191" cy="2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195217"/>
            <a:ext cx="4221905" cy="27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64000" y="3960000"/>
            <a:ext cx="28680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cross section vs. angular momentum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400000" y="1440000"/>
            <a:ext cx="277191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elastic scattering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</a:rPr>
              <a:t>Fresnel &amp; </a:t>
            </a:r>
            <a:r>
              <a:rPr lang="en-US" sz="1400" dirty="0" err="1" smtClean="0">
                <a:solidFill>
                  <a:srgbClr val="0000CC"/>
                </a:solidFill>
              </a:rPr>
              <a:t>Fraunhofer</a:t>
            </a:r>
            <a:r>
              <a:rPr lang="en-US" sz="1400" dirty="0" smtClean="0">
                <a:solidFill>
                  <a:srgbClr val="0000CC"/>
                </a:solidFill>
              </a:rPr>
              <a:t> scattering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</a:rPr>
              <a:t>scattering parameters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</a:rPr>
              <a:t>differential cross section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CC"/>
                </a:solidFill>
              </a:rPr>
              <a:t>o</a:t>
            </a:r>
            <a:r>
              <a:rPr lang="en-US" sz="1400" dirty="0" smtClean="0">
                <a:solidFill>
                  <a:srgbClr val="0000CC"/>
                </a:solidFill>
              </a:rPr>
              <a:t>ptical model analysis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CC"/>
                </a:solidFill>
              </a:rPr>
              <a:t>n</a:t>
            </a:r>
            <a:r>
              <a:rPr lang="en-US" sz="1400" dirty="0" smtClean="0">
                <a:solidFill>
                  <a:srgbClr val="0000CC"/>
                </a:solidFill>
              </a:rPr>
              <a:t>uclear radius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CC"/>
                </a:solidFill>
              </a:rPr>
              <a:t>t</a:t>
            </a:r>
            <a:r>
              <a:rPr lang="en-US" sz="1400" dirty="0" smtClean="0">
                <a:solidFill>
                  <a:srgbClr val="0000CC"/>
                </a:solidFill>
              </a:rPr>
              <a:t>otal reaction cross section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</a:rPr>
              <a:t>cross sections at high energy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</a:rPr>
              <a:t>influence of nuclear structure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76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40000" y="1224000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042784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042784"/>
                <a:ext cx="2032801" cy="648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780928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blipFill rotWithShape="1"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3573016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73016"/>
                <a:ext cx="1396023" cy="673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40000" y="4437112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40000" y="5517232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17232"/>
                <a:ext cx="2041777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4" descr="rutherford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1203721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5" descr="rutherford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3024000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rutherford-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824000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42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Nuclear Reactions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elastic scattering deviates from Rutherford scattering</a:t>
            </a:r>
          </a:p>
        </p:txBody>
      </p:sp>
      <p:pic>
        <p:nvPicPr>
          <p:cNvPr id="6" name="Picture 21" descr="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220391"/>
            <a:ext cx="31623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220391"/>
            <a:ext cx="3198812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th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20391"/>
            <a:ext cx="31623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115617" y="4244578"/>
            <a:ext cx="8028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</a:rPr>
              <a:t>scattering angle                              angular momentum                 distance of closest approach</a:t>
            </a:r>
            <a:endParaRPr lang="en-US" altLang="de-DE" sz="1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22263" y="4782666"/>
            <a:ext cx="8239125" cy="5847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</a:rPr>
              <a:t>Ratio of the elastic scattering and Rutherford scattering (nuclear reactions) is only independent of the bombarding energy when plotted versus the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distance of closest approach D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152000" y="1674000"/>
            <a:ext cx="198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3528000" y="1666800"/>
            <a:ext cx="198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6444000" y="1674000"/>
            <a:ext cx="198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80000" y="5688000"/>
            <a:ext cx="8886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Data are from Coulomb excitation experiments: The excitation probability 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de-DE" sz="1200" baseline="-25000" dirty="0" smtClean="0">
                <a:solidFill>
                  <a:srgbClr val="0000FF"/>
                </a:solidFill>
                <a:latin typeface="Times New Roman" pitchFamily="18" charset="0"/>
              </a:rPr>
              <a:t>8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de-DE" sz="1200" dirty="0" err="1" smtClean="0">
                <a:solidFill>
                  <a:srgbClr val="0000FF"/>
                </a:solidFill>
                <a:latin typeface="Times New Roman" pitchFamily="18" charset="0"/>
              </a:rPr>
              <a:t>exp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 of the low-lying rotational state I</a:t>
            </a:r>
            <a:r>
              <a:rPr lang="el-GR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not only excited directly but also fed from higher-lying states and is therefore a measure of the </a:t>
            </a:r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elastic scattering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When comparing with Coulomb excitation calculations 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de-DE" sz="1200" baseline="-25000" dirty="0" smtClean="0">
                <a:solidFill>
                  <a:srgbClr val="0000FF"/>
                </a:solidFill>
                <a:latin typeface="Times New Roman" pitchFamily="18" charset="0"/>
              </a:rPr>
              <a:t>8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de-DE" sz="12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which corresponds to the 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Rutherford scattering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 observed deviations are a clear indication of nuclear interactions (nuclear reactions).</a:t>
            </a:r>
          </a:p>
        </p:txBody>
      </p:sp>
    </p:spTree>
    <p:extLst>
      <p:ext uri="{BB962C8B-B14F-4D97-AF65-F5344CB8AC3E}">
        <p14:creationId xmlns:p14="http://schemas.microsoft.com/office/powerpoint/2010/main" val="2408992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260648"/>
            <a:ext cx="9144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 elastic </a:t>
            </a:r>
            <a:r>
              <a:rPr lang="en-US" alt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and angular distributions</a:t>
            </a:r>
            <a:endParaRPr lang="en-US" altLang="de-DE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0000" y="6624000"/>
            <a:ext cx="26388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J.R.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Birkelund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Phys.Rev.C13 (1976), 133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40003" y="1260000"/>
            <a:ext cx="3167488" cy="376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2088000"/>
            <a:ext cx="3823742" cy="383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320000" y="1440000"/>
            <a:ext cx="4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elastic energy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f(</a:t>
            </a:r>
            <a:r>
              <a:rPr lang="el-GR" sz="1600" dirty="0" smtClean="0">
                <a:latin typeface="Times New Roman"/>
                <a:cs typeface="Times New Roman"/>
              </a:rPr>
              <a:t>θ</a:t>
            </a:r>
            <a:r>
              <a:rPr lang="de-DE" sz="1600" dirty="0" smtClean="0">
                <a:latin typeface="Times New Roman"/>
                <a:cs typeface="Times New Roman"/>
              </a:rPr>
              <a:t>)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, fit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standard line shape, determine elastic cross section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de-DE" sz="1600" baseline="-25000" dirty="0" err="1" smtClean="0">
                <a:latin typeface="Times New Roman"/>
                <a:cs typeface="Times New Roman"/>
              </a:rPr>
              <a:t>el</a:t>
            </a:r>
            <a:r>
              <a:rPr lang="de-DE" sz="1600" dirty="0" smtClean="0">
                <a:latin typeface="Times New Roman"/>
                <a:cs typeface="Times New Roman"/>
              </a:rPr>
              <a:t>(</a:t>
            </a:r>
            <a:r>
              <a:rPr lang="el-GR" sz="1600" dirty="0" smtClean="0">
                <a:latin typeface="Times New Roman"/>
                <a:cs typeface="Times New Roman"/>
              </a:rPr>
              <a:t>θ</a:t>
            </a:r>
            <a:r>
              <a:rPr lang="de-DE" sz="1600" dirty="0" smtClean="0">
                <a:latin typeface="Times New Roman"/>
                <a:cs typeface="Times New Roman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60000" y="5400000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ratio elastic/Rutherford cross section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f(</a:t>
            </a:r>
            <a:r>
              <a:rPr lang="el-GR" sz="1600" dirty="0" smtClean="0">
                <a:latin typeface="Times New Roman"/>
                <a:cs typeface="Times New Roman"/>
              </a:rPr>
              <a:t>θ</a:t>
            </a:r>
            <a:r>
              <a:rPr lang="de-DE" sz="1600" dirty="0" smtClean="0">
                <a:latin typeface="Times New Roman"/>
                <a:cs typeface="Times New Roman"/>
              </a:rPr>
              <a:t>)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, </a:t>
            </a:r>
            <a:r>
              <a:rPr lang="de-DE" sz="16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determine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quarter-point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l-GR" sz="1600" dirty="0" smtClean="0">
                <a:latin typeface="Times New Roman"/>
                <a:cs typeface="Times New Roman"/>
              </a:rPr>
              <a:t>θ</a:t>
            </a:r>
            <a:r>
              <a:rPr lang="de-DE" sz="1600" baseline="-25000" dirty="0" smtClean="0">
                <a:latin typeface="Times New Roman"/>
                <a:cs typeface="Times New Roman"/>
              </a:rPr>
              <a:t>1/4</a:t>
            </a:r>
          </a:p>
          <a:p>
            <a:r>
              <a:rPr lang="en-US" sz="16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total integrated reaction cross section </a:t>
            </a:r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de-DE" sz="1600" baseline="-25000" dirty="0" smtClean="0">
                <a:latin typeface="Times New Roman"/>
                <a:cs typeface="Times New Roman"/>
              </a:rPr>
              <a:t>R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40000" y="57332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 (600 MeV) +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Bi: </a:t>
            </a:r>
            <a:r>
              <a:rPr lang="el-GR" sz="1400" dirty="0" smtClean="0"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= 66.7</a:t>
            </a:r>
            <a:r>
              <a:rPr lang="de-DE" sz="1400" baseline="30000" dirty="0" smtClean="0">
                <a:latin typeface="Times New Roman"/>
                <a:cs typeface="Times New Roman"/>
              </a:rPr>
              <a:t>0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de-DE" sz="1400" dirty="0" smtClean="0">
                <a:latin typeface="Times New Roman"/>
                <a:cs typeface="Times New Roman"/>
              </a:rPr>
              <a:t>→ ℓ</a:t>
            </a:r>
            <a:r>
              <a:rPr lang="de-DE" sz="1400" baseline="-25000" dirty="0" err="1" smtClean="0">
                <a:latin typeface="Times New Roman"/>
                <a:cs typeface="Times New Roman"/>
              </a:rPr>
              <a:t>gr</a:t>
            </a:r>
            <a:r>
              <a:rPr lang="de-DE" sz="1400" dirty="0" smtClean="0">
                <a:latin typeface="Times New Roman"/>
                <a:cs typeface="Times New Roman"/>
              </a:rPr>
              <a:t> = 268 ħ, </a:t>
            </a:r>
            <a:r>
              <a:rPr lang="de-DE" sz="1400" dirty="0" err="1" smtClean="0"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latin typeface="Times New Roman"/>
                <a:cs typeface="Times New Roman"/>
              </a:rPr>
              <a:t> = 14.2 </a:t>
            </a:r>
            <a:r>
              <a:rPr lang="de-DE" sz="1400" dirty="0" err="1" smtClean="0"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latin typeface="Times New Roman"/>
                <a:cs typeface="Times New Roman"/>
              </a:rPr>
              <a:t>, </a:t>
            </a:r>
            <a:r>
              <a:rPr lang="el-GR" sz="1400" dirty="0" smtClean="0">
                <a:latin typeface="Times New Roman"/>
                <a:cs typeface="Times New Roman"/>
              </a:rPr>
              <a:t>σ</a:t>
            </a:r>
            <a:r>
              <a:rPr lang="de-DE" sz="1400" baseline="-25000" dirty="0" smtClean="0">
                <a:latin typeface="Times New Roman"/>
                <a:cs typeface="Times New Roman"/>
              </a:rPr>
              <a:t>R</a:t>
            </a:r>
            <a:r>
              <a:rPr lang="de-DE" sz="1400" dirty="0" smtClean="0">
                <a:latin typeface="Times New Roman"/>
                <a:cs typeface="Times New Roman"/>
              </a:rPr>
              <a:t> = 1.9 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01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 elastic scattering and the optical model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760663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406547"/>
              </p:ext>
            </p:extLst>
          </p:nvPr>
        </p:nvGraphicFramePr>
        <p:xfrm>
          <a:off x="2484240" y="2636614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4" imgW="253800" imgH="253800" progId="Equation.3">
                  <p:embed/>
                </p:oleObj>
              </mc:Choice>
              <mc:Fallback>
                <p:oleObj name="Equation" r:id="rId4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240" y="2636614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555677" y="2925539"/>
            <a:ext cx="0" cy="7191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rot="5400000">
            <a:off x="2555677" y="3068414"/>
            <a:ext cx="0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0000" y="6624000"/>
            <a:ext cx="26388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J.R.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Birkelund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Phys.Rev.C13 (1976), 133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609012" y="2663031"/>
            <a:ext cx="488950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200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521449" y="2734469"/>
            <a:ext cx="2447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521449" y="1223169"/>
            <a:ext cx="0" cy="2447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89649" y="1124744"/>
            <a:ext cx="488950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200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6524624" y="1243806"/>
            <a:ext cx="2373313" cy="1274763"/>
          </a:xfrm>
          <a:custGeom>
            <a:avLst/>
            <a:gdLst>
              <a:gd name="T0" fmla="*/ 1495 w 1495"/>
              <a:gd name="T1" fmla="*/ 803 h 803"/>
              <a:gd name="T2" fmla="*/ 1086 w 1495"/>
              <a:gd name="T3" fmla="*/ 660 h 803"/>
              <a:gd name="T4" fmla="*/ 724 w 1495"/>
              <a:gd name="T5" fmla="*/ 486 h 803"/>
              <a:gd name="T6" fmla="*/ 420 w 1495"/>
              <a:gd name="T7" fmla="*/ 228 h 803"/>
              <a:gd name="T8" fmla="*/ 264 w 1495"/>
              <a:gd name="T9" fmla="*/ 78 h 803"/>
              <a:gd name="T10" fmla="*/ 120 w 1495"/>
              <a:gd name="T11" fmla="*/ 12 h 803"/>
              <a:gd name="T12" fmla="*/ 0 w 1495"/>
              <a:gd name="T13" fmla="*/ 6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5" h="803">
                <a:moveTo>
                  <a:pt x="1495" y="803"/>
                </a:moveTo>
                <a:cubicBezTo>
                  <a:pt x="1427" y="779"/>
                  <a:pt x="1214" y="713"/>
                  <a:pt x="1086" y="660"/>
                </a:cubicBezTo>
                <a:cubicBezTo>
                  <a:pt x="958" y="607"/>
                  <a:pt x="835" y="558"/>
                  <a:pt x="724" y="486"/>
                </a:cubicBezTo>
                <a:cubicBezTo>
                  <a:pt x="613" y="414"/>
                  <a:pt x="497" y="296"/>
                  <a:pt x="420" y="228"/>
                </a:cubicBezTo>
                <a:cubicBezTo>
                  <a:pt x="343" y="160"/>
                  <a:pt x="314" y="114"/>
                  <a:pt x="264" y="78"/>
                </a:cubicBezTo>
                <a:cubicBezTo>
                  <a:pt x="214" y="42"/>
                  <a:pt x="164" y="24"/>
                  <a:pt x="120" y="12"/>
                </a:cubicBezTo>
                <a:cubicBezTo>
                  <a:pt x="76" y="0"/>
                  <a:pt x="25" y="7"/>
                  <a:pt x="0" y="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4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Freeform 8"/>
          <p:cNvSpPr>
            <a:spLocks noChangeAspect="1"/>
          </p:cNvSpPr>
          <p:nvPr/>
        </p:nvSpPr>
        <p:spPr bwMode="auto">
          <a:xfrm>
            <a:off x="6515099" y="2002631"/>
            <a:ext cx="2382838" cy="515938"/>
          </a:xfrm>
          <a:custGeom>
            <a:avLst/>
            <a:gdLst>
              <a:gd name="T0" fmla="*/ 0 w 1501"/>
              <a:gd name="T1" fmla="*/ 254 h 325"/>
              <a:gd name="T2" fmla="*/ 54 w 1501"/>
              <a:gd name="T3" fmla="*/ 254 h 325"/>
              <a:gd name="T4" fmla="*/ 144 w 1501"/>
              <a:gd name="T5" fmla="*/ 248 h 325"/>
              <a:gd name="T6" fmla="*/ 234 w 1501"/>
              <a:gd name="T7" fmla="*/ 230 h 325"/>
              <a:gd name="T8" fmla="*/ 312 w 1501"/>
              <a:gd name="T9" fmla="*/ 194 h 325"/>
              <a:gd name="T10" fmla="*/ 402 w 1501"/>
              <a:gd name="T11" fmla="*/ 146 h 325"/>
              <a:gd name="T12" fmla="*/ 486 w 1501"/>
              <a:gd name="T13" fmla="*/ 92 h 325"/>
              <a:gd name="T14" fmla="*/ 563 w 1501"/>
              <a:gd name="T15" fmla="*/ 42 h 325"/>
              <a:gd name="T16" fmla="*/ 640 w 1501"/>
              <a:gd name="T17" fmla="*/ 6 h 325"/>
              <a:gd name="T18" fmla="*/ 677 w 1501"/>
              <a:gd name="T19" fmla="*/ 4 h 325"/>
              <a:gd name="T20" fmla="*/ 737 w 1501"/>
              <a:gd name="T21" fmla="*/ 20 h 325"/>
              <a:gd name="T22" fmla="*/ 792 w 1501"/>
              <a:gd name="T23" fmla="*/ 44 h 325"/>
              <a:gd name="T24" fmla="*/ 926 w 1501"/>
              <a:gd name="T25" fmla="*/ 106 h 325"/>
              <a:gd name="T26" fmla="*/ 1188 w 1501"/>
              <a:gd name="T27" fmla="*/ 220 h 325"/>
              <a:gd name="T28" fmla="*/ 1501 w 1501"/>
              <a:gd name="T2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1" h="325">
                <a:moveTo>
                  <a:pt x="0" y="254"/>
                </a:moveTo>
                <a:cubicBezTo>
                  <a:pt x="9" y="254"/>
                  <a:pt x="30" y="255"/>
                  <a:pt x="54" y="254"/>
                </a:cubicBezTo>
                <a:cubicBezTo>
                  <a:pt x="78" y="253"/>
                  <a:pt x="114" y="252"/>
                  <a:pt x="144" y="248"/>
                </a:cubicBezTo>
                <a:cubicBezTo>
                  <a:pt x="174" y="244"/>
                  <a:pt x="206" y="239"/>
                  <a:pt x="234" y="230"/>
                </a:cubicBezTo>
                <a:cubicBezTo>
                  <a:pt x="262" y="221"/>
                  <a:pt x="284" y="208"/>
                  <a:pt x="312" y="194"/>
                </a:cubicBezTo>
                <a:cubicBezTo>
                  <a:pt x="340" y="180"/>
                  <a:pt x="373" y="163"/>
                  <a:pt x="402" y="146"/>
                </a:cubicBezTo>
                <a:cubicBezTo>
                  <a:pt x="431" y="129"/>
                  <a:pt x="459" y="109"/>
                  <a:pt x="486" y="92"/>
                </a:cubicBezTo>
                <a:cubicBezTo>
                  <a:pt x="513" y="75"/>
                  <a:pt x="537" y="56"/>
                  <a:pt x="563" y="42"/>
                </a:cubicBezTo>
                <a:cubicBezTo>
                  <a:pt x="589" y="28"/>
                  <a:pt x="621" y="12"/>
                  <a:pt x="640" y="6"/>
                </a:cubicBezTo>
                <a:cubicBezTo>
                  <a:pt x="659" y="0"/>
                  <a:pt x="661" y="2"/>
                  <a:pt x="677" y="4"/>
                </a:cubicBezTo>
                <a:cubicBezTo>
                  <a:pt x="692" y="6"/>
                  <a:pt x="717" y="14"/>
                  <a:pt x="737" y="20"/>
                </a:cubicBezTo>
                <a:cubicBezTo>
                  <a:pt x="756" y="27"/>
                  <a:pt x="761" y="30"/>
                  <a:pt x="792" y="44"/>
                </a:cubicBezTo>
                <a:cubicBezTo>
                  <a:pt x="824" y="58"/>
                  <a:pt x="860" y="77"/>
                  <a:pt x="926" y="106"/>
                </a:cubicBezTo>
                <a:cubicBezTo>
                  <a:pt x="992" y="136"/>
                  <a:pt x="1092" y="184"/>
                  <a:pt x="1188" y="220"/>
                </a:cubicBezTo>
                <a:cubicBezTo>
                  <a:pt x="1284" y="257"/>
                  <a:pt x="1436" y="303"/>
                  <a:pt x="1501" y="325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6515099" y="2715419"/>
            <a:ext cx="1446213" cy="671512"/>
          </a:xfrm>
          <a:custGeom>
            <a:avLst/>
            <a:gdLst>
              <a:gd name="T0" fmla="*/ 911 w 911"/>
              <a:gd name="T1" fmla="*/ 12 h 423"/>
              <a:gd name="T2" fmla="*/ 866 w 911"/>
              <a:gd name="T3" fmla="*/ 12 h 423"/>
              <a:gd name="T4" fmla="*/ 720 w 911"/>
              <a:gd name="T5" fmla="*/ 15 h 423"/>
              <a:gd name="T6" fmla="*/ 594 w 911"/>
              <a:gd name="T7" fmla="*/ 105 h 423"/>
              <a:gd name="T8" fmla="*/ 504 w 911"/>
              <a:gd name="T9" fmla="*/ 225 h 423"/>
              <a:gd name="T10" fmla="*/ 414 w 911"/>
              <a:gd name="T11" fmla="*/ 327 h 423"/>
              <a:gd name="T12" fmla="*/ 300 w 911"/>
              <a:gd name="T13" fmla="*/ 387 h 423"/>
              <a:gd name="T14" fmla="*/ 150 w 911"/>
              <a:gd name="T15" fmla="*/ 417 h 423"/>
              <a:gd name="T16" fmla="*/ 0 w 911"/>
              <a:gd name="T1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1" h="423">
                <a:moveTo>
                  <a:pt x="911" y="12"/>
                </a:moveTo>
                <a:cubicBezTo>
                  <a:pt x="903" y="12"/>
                  <a:pt x="898" y="12"/>
                  <a:pt x="866" y="12"/>
                </a:cubicBezTo>
                <a:cubicBezTo>
                  <a:pt x="834" y="12"/>
                  <a:pt x="765" y="0"/>
                  <a:pt x="720" y="15"/>
                </a:cubicBezTo>
                <a:cubicBezTo>
                  <a:pt x="675" y="30"/>
                  <a:pt x="630" y="70"/>
                  <a:pt x="594" y="105"/>
                </a:cubicBezTo>
                <a:cubicBezTo>
                  <a:pt x="558" y="140"/>
                  <a:pt x="534" y="188"/>
                  <a:pt x="504" y="225"/>
                </a:cubicBezTo>
                <a:cubicBezTo>
                  <a:pt x="474" y="262"/>
                  <a:pt x="448" y="300"/>
                  <a:pt x="414" y="327"/>
                </a:cubicBezTo>
                <a:cubicBezTo>
                  <a:pt x="380" y="354"/>
                  <a:pt x="344" y="372"/>
                  <a:pt x="300" y="387"/>
                </a:cubicBezTo>
                <a:cubicBezTo>
                  <a:pt x="256" y="402"/>
                  <a:pt x="200" y="411"/>
                  <a:pt x="150" y="417"/>
                </a:cubicBezTo>
                <a:cubicBezTo>
                  <a:pt x="100" y="423"/>
                  <a:pt x="31" y="422"/>
                  <a:pt x="0" y="423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4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6227762" y="3717032"/>
            <a:ext cx="2952750" cy="1152525"/>
            <a:chOff x="3515" y="2931"/>
            <a:chExt cx="1860" cy="726"/>
          </a:xfrm>
        </p:grpSpPr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515" y="2931"/>
              <a:ext cx="1860" cy="726"/>
            </a:xfrm>
            <a:prstGeom prst="rect">
              <a:avLst/>
            </a:prstGeom>
            <a:solidFill>
              <a:srgbClr val="898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0" name="Group 18"/>
            <p:cNvGrpSpPr>
              <a:grpSpLocks noChangeAspect="1"/>
            </p:cNvGrpSpPr>
            <p:nvPr/>
          </p:nvGrpSpPr>
          <p:grpSpPr bwMode="auto">
            <a:xfrm>
              <a:off x="3603" y="3241"/>
              <a:ext cx="308" cy="323"/>
              <a:chOff x="2194" y="336"/>
              <a:chExt cx="926" cy="962"/>
            </a:xfrm>
          </p:grpSpPr>
          <p:sp>
            <p:nvSpPr>
              <p:cNvPr id="51" name="Oval 19"/>
              <p:cNvSpPr>
                <a:spLocks noChangeAspect="1" noChangeArrowheads="1"/>
              </p:cNvSpPr>
              <p:nvPr/>
            </p:nvSpPr>
            <p:spPr bwMode="auto">
              <a:xfrm>
                <a:off x="2282" y="48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2" name="Oval 20"/>
              <p:cNvSpPr>
                <a:spLocks noChangeAspect="1" noChangeArrowheads="1"/>
              </p:cNvSpPr>
              <p:nvPr/>
            </p:nvSpPr>
            <p:spPr bwMode="auto">
              <a:xfrm>
                <a:off x="2194" y="648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3" name="Oval 21"/>
              <p:cNvSpPr>
                <a:spLocks noChangeAspect="1" noChangeArrowheads="1"/>
              </p:cNvSpPr>
              <p:nvPr/>
            </p:nvSpPr>
            <p:spPr bwMode="auto">
              <a:xfrm>
                <a:off x="2194" y="812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4" name="Oval 22"/>
              <p:cNvSpPr>
                <a:spLocks noChangeAspect="1" noChangeArrowheads="1"/>
              </p:cNvSpPr>
              <p:nvPr/>
            </p:nvSpPr>
            <p:spPr bwMode="auto">
              <a:xfrm>
                <a:off x="2725" y="784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Oval 23"/>
              <p:cNvSpPr>
                <a:spLocks noChangeAspect="1" noChangeArrowheads="1"/>
              </p:cNvSpPr>
              <p:nvPr/>
            </p:nvSpPr>
            <p:spPr bwMode="auto">
              <a:xfrm>
                <a:off x="2677" y="358"/>
                <a:ext cx="221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Oval 24"/>
              <p:cNvSpPr>
                <a:spLocks noChangeAspect="1" noChangeArrowheads="1"/>
              </p:cNvSpPr>
              <p:nvPr/>
            </p:nvSpPr>
            <p:spPr bwMode="auto">
              <a:xfrm>
                <a:off x="2351" y="395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7" name="Oval 25"/>
              <p:cNvSpPr>
                <a:spLocks noChangeAspect="1" noChangeArrowheads="1"/>
              </p:cNvSpPr>
              <p:nvPr/>
            </p:nvSpPr>
            <p:spPr bwMode="auto">
              <a:xfrm>
                <a:off x="2349" y="663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8" name="Oval 26"/>
              <p:cNvSpPr>
                <a:spLocks noChangeAspect="1" noChangeArrowheads="1"/>
              </p:cNvSpPr>
              <p:nvPr/>
            </p:nvSpPr>
            <p:spPr bwMode="auto">
              <a:xfrm>
                <a:off x="2637" y="981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9" name="Oval 27"/>
              <p:cNvSpPr>
                <a:spLocks noChangeAspect="1" noChangeArrowheads="1"/>
              </p:cNvSpPr>
              <p:nvPr/>
            </p:nvSpPr>
            <p:spPr bwMode="auto">
              <a:xfrm>
                <a:off x="2742" y="513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0" name="Oval 28"/>
              <p:cNvSpPr>
                <a:spLocks noChangeAspect="1" noChangeArrowheads="1"/>
              </p:cNvSpPr>
              <p:nvPr/>
            </p:nvSpPr>
            <p:spPr bwMode="auto">
              <a:xfrm>
                <a:off x="2460" y="525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1" name="Oval 29"/>
              <p:cNvSpPr>
                <a:spLocks noChangeAspect="1" noChangeArrowheads="1"/>
              </p:cNvSpPr>
              <p:nvPr/>
            </p:nvSpPr>
            <p:spPr bwMode="auto">
              <a:xfrm>
                <a:off x="2898" y="663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2" name="Oval 30"/>
              <p:cNvSpPr>
                <a:spLocks noChangeAspect="1" noChangeArrowheads="1"/>
              </p:cNvSpPr>
              <p:nvPr/>
            </p:nvSpPr>
            <p:spPr bwMode="auto">
              <a:xfrm>
                <a:off x="2791" y="447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3" name="Oval 31"/>
              <p:cNvSpPr>
                <a:spLocks noChangeAspect="1" noChangeArrowheads="1"/>
              </p:cNvSpPr>
              <p:nvPr/>
            </p:nvSpPr>
            <p:spPr bwMode="auto">
              <a:xfrm>
                <a:off x="2503" y="336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4" name="Oval 32"/>
              <p:cNvSpPr>
                <a:spLocks noChangeAspect="1" noChangeArrowheads="1"/>
              </p:cNvSpPr>
              <p:nvPr/>
            </p:nvSpPr>
            <p:spPr bwMode="auto">
              <a:xfrm>
                <a:off x="2859" y="538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5" name="Oval 33"/>
              <p:cNvSpPr>
                <a:spLocks noChangeAspect="1" noChangeArrowheads="1"/>
              </p:cNvSpPr>
              <p:nvPr/>
            </p:nvSpPr>
            <p:spPr bwMode="auto">
              <a:xfrm>
                <a:off x="2245" y="981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6" name="Oval 34"/>
              <p:cNvSpPr>
                <a:spLocks noChangeAspect="1" noChangeArrowheads="1"/>
              </p:cNvSpPr>
              <p:nvPr/>
            </p:nvSpPr>
            <p:spPr bwMode="auto">
              <a:xfrm>
                <a:off x="2742" y="602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7" name="Oval 35"/>
              <p:cNvSpPr>
                <a:spLocks noChangeAspect="1" noChangeArrowheads="1"/>
              </p:cNvSpPr>
              <p:nvPr/>
            </p:nvSpPr>
            <p:spPr bwMode="auto">
              <a:xfrm>
                <a:off x="2369" y="822"/>
                <a:ext cx="221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8" name="Oval 36"/>
              <p:cNvSpPr>
                <a:spLocks noChangeAspect="1" noChangeArrowheads="1"/>
              </p:cNvSpPr>
              <p:nvPr/>
            </p:nvSpPr>
            <p:spPr bwMode="auto">
              <a:xfrm>
                <a:off x="2416" y="1071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9" name="Oval 37"/>
              <p:cNvSpPr>
                <a:spLocks noChangeAspect="1" noChangeArrowheads="1"/>
              </p:cNvSpPr>
              <p:nvPr/>
            </p:nvSpPr>
            <p:spPr bwMode="auto">
              <a:xfrm>
                <a:off x="2570" y="829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0" name="Oval 38"/>
              <p:cNvSpPr>
                <a:spLocks noChangeAspect="1" noChangeArrowheads="1"/>
              </p:cNvSpPr>
              <p:nvPr/>
            </p:nvSpPr>
            <p:spPr bwMode="auto">
              <a:xfrm>
                <a:off x="2562" y="1071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1" name="Oval 39"/>
              <p:cNvSpPr>
                <a:spLocks noChangeAspect="1" noChangeArrowheads="1"/>
              </p:cNvSpPr>
              <p:nvPr/>
            </p:nvSpPr>
            <p:spPr bwMode="auto">
              <a:xfrm>
                <a:off x="2456" y="711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2" name="Oval 40"/>
              <p:cNvSpPr>
                <a:spLocks noChangeAspect="1" noChangeArrowheads="1"/>
              </p:cNvSpPr>
              <p:nvPr/>
            </p:nvSpPr>
            <p:spPr bwMode="auto">
              <a:xfrm>
                <a:off x="2898" y="765"/>
                <a:ext cx="222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3" name="Oval 41"/>
              <p:cNvSpPr>
                <a:spLocks noChangeAspect="1" noChangeArrowheads="1"/>
              </p:cNvSpPr>
              <p:nvPr/>
            </p:nvSpPr>
            <p:spPr bwMode="auto">
              <a:xfrm>
                <a:off x="2859" y="910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4" name="Oval 42"/>
              <p:cNvSpPr>
                <a:spLocks noChangeAspect="1" noChangeArrowheads="1"/>
              </p:cNvSpPr>
              <p:nvPr/>
            </p:nvSpPr>
            <p:spPr bwMode="auto">
              <a:xfrm>
                <a:off x="2811" y="965"/>
                <a:ext cx="222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5" name="Oval 43"/>
              <p:cNvSpPr>
                <a:spLocks noChangeAspect="1" noChangeArrowheads="1"/>
              </p:cNvSpPr>
              <p:nvPr/>
            </p:nvSpPr>
            <p:spPr bwMode="auto">
              <a:xfrm>
                <a:off x="2718" y="85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6" name="Oval 44"/>
              <p:cNvSpPr>
                <a:spLocks noChangeAspect="1" noChangeArrowheads="1"/>
              </p:cNvSpPr>
              <p:nvPr/>
            </p:nvSpPr>
            <p:spPr bwMode="auto">
              <a:xfrm>
                <a:off x="2636" y="471"/>
                <a:ext cx="223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7" name="Oval 45"/>
              <p:cNvSpPr>
                <a:spLocks noChangeAspect="1" noChangeArrowheads="1"/>
              </p:cNvSpPr>
              <p:nvPr/>
            </p:nvSpPr>
            <p:spPr bwMode="auto">
              <a:xfrm>
                <a:off x="2461" y="936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8" name="Oval 46"/>
              <p:cNvSpPr>
                <a:spLocks noChangeAspect="1" noChangeArrowheads="1"/>
              </p:cNvSpPr>
              <p:nvPr/>
            </p:nvSpPr>
            <p:spPr bwMode="auto">
              <a:xfrm>
                <a:off x="2588" y="655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9" name="Oval 47"/>
              <p:cNvSpPr>
                <a:spLocks noChangeAspect="1" noChangeArrowheads="1"/>
              </p:cNvSpPr>
              <p:nvPr/>
            </p:nvSpPr>
            <p:spPr bwMode="auto">
              <a:xfrm>
                <a:off x="2245" y="482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0" name="Oval 48"/>
              <p:cNvSpPr>
                <a:spLocks noChangeAspect="1" noChangeArrowheads="1"/>
              </p:cNvSpPr>
              <p:nvPr/>
            </p:nvSpPr>
            <p:spPr bwMode="auto">
              <a:xfrm>
                <a:off x="2744" y="754"/>
                <a:ext cx="222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1" name="Oval 49"/>
              <p:cNvSpPr>
                <a:spLocks noChangeAspect="1" noChangeArrowheads="1"/>
              </p:cNvSpPr>
              <p:nvPr/>
            </p:nvSpPr>
            <p:spPr bwMode="auto">
              <a:xfrm>
                <a:off x="2736" y="1049"/>
                <a:ext cx="222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31" name="Group 50"/>
            <p:cNvGrpSpPr>
              <a:grpSpLocks noChangeAspect="1"/>
            </p:cNvGrpSpPr>
            <p:nvPr/>
          </p:nvGrpSpPr>
          <p:grpSpPr bwMode="auto">
            <a:xfrm rot="3420000">
              <a:off x="5031" y="3309"/>
              <a:ext cx="179" cy="192"/>
              <a:chOff x="2018" y="979"/>
              <a:chExt cx="597" cy="592"/>
            </a:xfrm>
          </p:grpSpPr>
          <p:sp>
            <p:nvSpPr>
              <p:cNvPr id="36" name="Oval 51"/>
              <p:cNvSpPr>
                <a:spLocks noChangeAspect="1" noChangeArrowheads="1"/>
              </p:cNvSpPr>
              <p:nvPr/>
            </p:nvSpPr>
            <p:spPr bwMode="auto">
              <a:xfrm>
                <a:off x="2394" y="1238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52"/>
              <p:cNvSpPr>
                <a:spLocks noChangeAspect="1" noChangeArrowheads="1"/>
              </p:cNvSpPr>
              <p:nvPr/>
            </p:nvSpPr>
            <p:spPr bwMode="auto">
              <a:xfrm>
                <a:off x="2018" y="111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Oval 53"/>
              <p:cNvSpPr>
                <a:spLocks noChangeAspect="1" noChangeArrowheads="1"/>
              </p:cNvSpPr>
              <p:nvPr/>
            </p:nvSpPr>
            <p:spPr bwMode="auto">
              <a:xfrm>
                <a:off x="2129" y="979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9" name="Oval 54"/>
              <p:cNvSpPr>
                <a:spLocks noChangeAspect="1" noChangeArrowheads="1"/>
              </p:cNvSpPr>
              <p:nvPr/>
            </p:nvSpPr>
            <p:spPr bwMode="auto">
              <a:xfrm>
                <a:off x="2038" y="1276"/>
                <a:ext cx="221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Oval 55"/>
              <p:cNvSpPr>
                <a:spLocks noChangeAspect="1" noChangeArrowheads="1"/>
              </p:cNvSpPr>
              <p:nvPr/>
            </p:nvSpPr>
            <p:spPr bwMode="auto">
              <a:xfrm>
                <a:off x="2239" y="1283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Oval 56"/>
              <p:cNvSpPr>
                <a:spLocks noChangeAspect="1" noChangeArrowheads="1"/>
              </p:cNvSpPr>
              <p:nvPr/>
            </p:nvSpPr>
            <p:spPr bwMode="auto">
              <a:xfrm>
                <a:off x="2125" y="1165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2" name="Oval 57"/>
              <p:cNvSpPr>
                <a:spLocks noChangeAspect="1" noChangeArrowheads="1"/>
              </p:cNvSpPr>
              <p:nvPr/>
            </p:nvSpPr>
            <p:spPr bwMode="auto">
              <a:xfrm>
                <a:off x="2245" y="981"/>
                <a:ext cx="223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3" name="Oval 58"/>
              <p:cNvSpPr>
                <a:spLocks noChangeAspect="1" noChangeArrowheads="1"/>
              </p:cNvSpPr>
              <p:nvPr/>
            </p:nvSpPr>
            <p:spPr bwMode="auto">
              <a:xfrm>
                <a:off x="2130" y="134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4" name="Oval 59"/>
              <p:cNvSpPr>
                <a:spLocks noChangeAspect="1" noChangeArrowheads="1"/>
              </p:cNvSpPr>
              <p:nvPr/>
            </p:nvSpPr>
            <p:spPr bwMode="auto">
              <a:xfrm>
                <a:off x="2204" y="1071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5" name="Oval 60"/>
              <p:cNvSpPr>
                <a:spLocks noChangeAspect="1" noChangeArrowheads="1"/>
              </p:cNvSpPr>
              <p:nvPr/>
            </p:nvSpPr>
            <p:spPr bwMode="auto">
              <a:xfrm>
                <a:off x="2381" y="1026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6" name="Oval 61"/>
              <p:cNvSpPr>
                <a:spLocks noChangeAspect="1" noChangeArrowheads="1"/>
              </p:cNvSpPr>
              <p:nvPr/>
            </p:nvSpPr>
            <p:spPr bwMode="auto">
              <a:xfrm>
                <a:off x="2251" y="1344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7" name="Oval 62"/>
              <p:cNvSpPr>
                <a:spLocks noChangeAspect="1" noChangeArrowheads="1"/>
              </p:cNvSpPr>
              <p:nvPr/>
            </p:nvSpPr>
            <p:spPr bwMode="auto">
              <a:xfrm>
                <a:off x="2290" y="120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8" name="Oval 63"/>
              <p:cNvSpPr>
                <a:spLocks noChangeAspect="1" noChangeArrowheads="1"/>
              </p:cNvSpPr>
              <p:nvPr/>
            </p:nvSpPr>
            <p:spPr bwMode="auto">
              <a:xfrm>
                <a:off x="2381" y="1253"/>
                <a:ext cx="222" cy="22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9" name="Oval 64"/>
              <p:cNvSpPr>
                <a:spLocks noChangeAspect="1" noChangeArrowheads="1"/>
              </p:cNvSpPr>
              <p:nvPr/>
            </p:nvSpPr>
            <p:spPr bwMode="auto">
              <a:xfrm>
                <a:off x="2381" y="111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0" name="Oval 65"/>
              <p:cNvSpPr>
                <a:spLocks noChangeAspect="1" noChangeArrowheads="1"/>
              </p:cNvSpPr>
              <p:nvPr/>
            </p:nvSpPr>
            <p:spPr bwMode="auto">
              <a:xfrm>
                <a:off x="2154" y="1207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2" name="Line 66"/>
            <p:cNvSpPr>
              <a:spLocks noChangeShapeType="1"/>
            </p:cNvSpPr>
            <p:nvPr/>
          </p:nvSpPr>
          <p:spPr bwMode="auto">
            <a:xfrm flipV="1">
              <a:off x="3742" y="3044"/>
              <a:ext cx="1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Text Box 67"/>
            <p:cNvSpPr txBox="1">
              <a:spLocks noChangeArrowheads="1"/>
            </p:cNvSpPr>
            <p:nvPr/>
          </p:nvSpPr>
          <p:spPr bwMode="auto">
            <a:xfrm>
              <a:off x="4422" y="2951"/>
              <a:ext cx="9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>
              <a:off x="3788" y="3408"/>
              <a:ext cx="36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Line 69"/>
            <p:cNvSpPr>
              <a:spLocks noChangeShapeType="1"/>
            </p:cNvSpPr>
            <p:nvPr/>
          </p:nvSpPr>
          <p:spPr bwMode="auto">
            <a:xfrm rot="10800000">
              <a:off x="4377" y="3408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/>
              <p:cNvSpPr txBox="1"/>
              <p:nvPr/>
            </p:nvSpPr>
            <p:spPr>
              <a:xfrm>
                <a:off x="3420000" y="1584000"/>
                <a:ext cx="2780954" cy="924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de-DE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p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𝑹</m:t>
                                            </m:r>
                                          </m:e>
                                          <m:sub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𝑪</m:t>
                                            </m:r>
                                          </m:sub>
                                          <m:sup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den>
                                </m:f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a:rPr lang="de-DE" sz="1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                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584000"/>
                <a:ext cx="2780954" cy="924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420000" y="2484000"/>
                <a:ext cx="2105128" cy="620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𝒏𝒖𝒄𝒍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de-DE" sz="12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𝒆𝒙𝒑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de-DE" sz="1200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484000"/>
                <a:ext cx="2105128" cy="6206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3420000" y="3420000"/>
                <a:ext cx="2125967" cy="620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𝒊𝒎𝒂𝒈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de-DE" sz="12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𝒆𝒙𝒑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1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1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de-DE" sz="1200" b="1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3420000"/>
                <a:ext cx="2125967" cy="6206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 bwMode="auto">
          <a:xfrm>
            <a:off x="1152000" y="2483999"/>
            <a:ext cx="1404000" cy="22788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03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82" grpId="0"/>
      <p:bldP spid="2" grpId="0"/>
      <p:bldP spid="83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760663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57039"/>
              </p:ext>
            </p:extLst>
          </p:nvPr>
        </p:nvGraphicFramePr>
        <p:xfrm>
          <a:off x="2484240" y="2636614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4" imgW="253800" imgH="253800" progId="Equation.3">
                  <p:embed/>
                </p:oleObj>
              </mc:Choice>
              <mc:Fallback>
                <p:oleObj name="Equation" r:id="rId4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240" y="2636614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555677" y="2925539"/>
            <a:ext cx="0" cy="7191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rot="5400000">
            <a:off x="2555677" y="3068414"/>
            <a:ext cx="0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52000" y="4429960"/>
            <a:ext cx="3127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the optical model fit:</a:t>
            </a:r>
            <a:endParaRPr lang="en-US" sz="1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0000" y="6624000"/>
            <a:ext cx="26388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J.R.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Birkelund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Phys.Rev.C13 (1976), 133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89825"/>
              </p:ext>
            </p:extLst>
          </p:nvPr>
        </p:nvGraphicFramePr>
        <p:xfrm>
          <a:off x="3851920" y="4825960"/>
          <a:ext cx="5256584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938"/>
                <a:gridCol w="651222"/>
                <a:gridCol w="648072"/>
                <a:gridCol w="792088"/>
                <a:gridCol w="572914"/>
                <a:gridCol w="651222"/>
                <a:gridCol w="504056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V</a:t>
                      </a:r>
                      <a:r>
                        <a:rPr lang="en-US" sz="1100" b="1" baseline="-25000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 (MeV)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r</a:t>
                      </a:r>
                      <a:r>
                        <a:rPr lang="en-US" sz="1100" b="1" baseline="-25000" dirty="0" err="1" smtClean="0"/>
                        <a:t>R</a:t>
                      </a:r>
                      <a:r>
                        <a:rPr lang="en-US" sz="1100" b="1" dirty="0" smtClean="0"/>
                        <a:t> (</a:t>
                      </a:r>
                      <a:r>
                        <a:rPr lang="en-US" sz="1100" b="1" dirty="0" err="1" smtClean="0"/>
                        <a:t>fm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a</a:t>
                      </a:r>
                      <a:r>
                        <a:rPr lang="en-US" sz="1100" b="1" baseline="-25000" dirty="0" err="1" smtClean="0"/>
                        <a:t>R</a:t>
                      </a:r>
                      <a:r>
                        <a:rPr lang="en-US" sz="1100" b="1" baseline="0" dirty="0" smtClean="0"/>
                        <a:t> (</a:t>
                      </a:r>
                      <a:r>
                        <a:rPr lang="en-US" sz="1100" b="1" baseline="0" dirty="0" err="1" smtClean="0"/>
                        <a:t>fm</a:t>
                      </a:r>
                      <a:r>
                        <a:rPr lang="en-US" sz="1100" b="1" baseline="0" dirty="0" smtClean="0"/>
                        <a:t>)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660066"/>
                          </a:solidFill>
                        </a:rPr>
                        <a:t>W</a:t>
                      </a:r>
                      <a:r>
                        <a:rPr lang="en-US" sz="1100" b="1" baseline="-25000" dirty="0" smtClean="0">
                          <a:solidFill>
                            <a:srgbClr val="660066"/>
                          </a:solidFill>
                        </a:rPr>
                        <a:t>0</a:t>
                      </a:r>
                      <a:r>
                        <a:rPr lang="en-US" sz="1100" b="1" dirty="0" smtClean="0">
                          <a:solidFill>
                            <a:srgbClr val="660066"/>
                          </a:solidFill>
                        </a:rPr>
                        <a:t> (MeV)</a:t>
                      </a:r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r</a:t>
                      </a:r>
                      <a:r>
                        <a:rPr lang="en-US" sz="1100" b="1" baseline="-25000" dirty="0" err="1" smtClean="0"/>
                        <a:t>I</a:t>
                      </a:r>
                      <a:r>
                        <a:rPr lang="en-US" sz="1100" b="1" dirty="0" smtClean="0"/>
                        <a:t> (</a:t>
                      </a:r>
                      <a:r>
                        <a:rPr lang="en-US" sz="1100" b="1" dirty="0" err="1" smtClean="0"/>
                        <a:t>fm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a</a:t>
                      </a:r>
                      <a:r>
                        <a:rPr lang="en-US" sz="1100" b="1" baseline="-25000" dirty="0" err="1" smtClean="0"/>
                        <a:t>I</a:t>
                      </a:r>
                      <a:r>
                        <a:rPr lang="en-US" sz="1100" b="1" dirty="0" smtClean="0"/>
                        <a:t> (</a:t>
                      </a:r>
                      <a:r>
                        <a:rPr lang="en-US" sz="1100" b="1" dirty="0" err="1" smtClean="0"/>
                        <a:t>fm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ℓ (ħ)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 smtClean="0"/>
                        <a:t>σ</a:t>
                      </a:r>
                      <a:r>
                        <a:rPr lang="de-DE" sz="1100" b="1" baseline="-25000" dirty="0" smtClean="0"/>
                        <a:t>R</a:t>
                      </a:r>
                      <a:r>
                        <a:rPr lang="de-DE" sz="1100" b="1" dirty="0" smtClean="0"/>
                        <a:t> (</a:t>
                      </a:r>
                      <a:r>
                        <a:rPr lang="de-DE" sz="1100" b="1" dirty="0" err="1" smtClean="0"/>
                        <a:t>mb</a:t>
                      </a:r>
                      <a:r>
                        <a:rPr lang="de-DE" sz="1100" b="1" dirty="0" smtClean="0"/>
                        <a:t>)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68.0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1.167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0.540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660066"/>
                          </a:solidFill>
                        </a:rPr>
                        <a:t>83.9</a:t>
                      </a:r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1.167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0.540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1937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214.5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1.104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0.536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660066"/>
                          </a:solidFill>
                        </a:rPr>
                        <a:t>261.1</a:t>
                      </a:r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1.104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0.536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149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1902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43.2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1.196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0.529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660066"/>
                          </a:solidFill>
                        </a:rPr>
                        <a:t>56.0</a:t>
                      </a:r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1.196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0.529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1939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609012" y="2663031"/>
            <a:ext cx="488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521449" y="2734469"/>
            <a:ext cx="2447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521449" y="1223169"/>
            <a:ext cx="0" cy="2447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89649" y="1124744"/>
            <a:ext cx="488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6524624" y="1243806"/>
            <a:ext cx="2373313" cy="1274763"/>
          </a:xfrm>
          <a:custGeom>
            <a:avLst/>
            <a:gdLst>
              <a:gd name="T0" fmla="*/ 1495 w 1495"/>
              <a:gd name="T1" fmla="*/ 803 h 803"/>
              <a:gd name="T2" fmla="*/ 1086 w 1495"/>
              <a:gd name="T3" fmla="*/ 660 h 803"/>
              <a:gd name="T4" fmla="*/ 724 w 1495"/>
              <a:gd name="T5" fmla="*/ 486 h 803"/>
              <a:gd name="T6" fmla="*/ 420 w 1495"/>
              <a:gd name="T7" fmla="*/ 228 h 803"/>
              <a:gd name="T8" fmla="*/ 264 w 1495"/>
              <a:gd name="T9" fmla="*/ 78 h 803"/>
              <a:gd name="T10" fmla="*/ 120 w 1495"/>
              <a:gd name="T11" fmla="*/ 12 h 803"/>
              <a:gd name="T12" fmla="*/ 0 w 1495"/>
              <a:gd name="T13" fmla="*/ 6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5" h="803">
                <a:moveTo>
                  <a:pt x="1495" y="803"/>
                </a:moveTo>
                <a:cubicBezTo>
                  <a:pt x="1427" y="779"/>
                  <a:pt x="1214" y="713"/>
                  <a:pt x="1086" y="660"/>
                </a:cubicBezTo>
                <a:cubicBezTo>
                  <a:pt x="958" y="607"/>
                  <a:pt x="835" y="558"/>
                  <a:pt x="724" y="486"/>
                </a:cubicBezTo>
                <a:cubicBezTo>
                  <a:pt x="613" y="414"/>
                  <a:pt x="497" y="296"/>
                  <a:pt x="420" y="228"/>
                </a:cubicBezTo>
                <a:cubicBezTo>
                  <a:pt x="343" y="160"/>
                  <a:pt x="314" y="114"/>
                  <a:pt x="264" y="78"/>
                </a:cubicBezTo>
                <a:cubicBezTo>
                  <a:pt x="214" y="42"/>
                  <a:pt x="164" y="24"/>
                  <a:pt x="120" y="12"/>
                </a:cubicBezTo>
                <a:cubicBezTo>
                  <a:pt x="76" y="0"/>
                  <a:pt x="25" y="7"/>
                  <a:pt x="0" y="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4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Freeform 8"/>
          <p:cNvSpPr>
            <a:spLocks noChangeAspect="1"/>
          </p:cNvSpPr>
          <p:nvPr/>
        </p:nvSpPr>
        <p:spPr bwMode="auto">
          <a:xfrm>
            <a:off x="6515099" y="2002631"/>
            <a:ext cx="2382838" cy="515938"/>
          </a:xfrm>
          <a:custGeom>
            <a:avLst/>
            <a:gdLst>
              <a:gd name="T0" fmla="*/ 0 w 1501"/>
              <a:gd name="T1" fmla="*/ 254 h 325"/>
              <a:gd name="T2" fmla="*/ 54 w 1501"/>
              <a:gd name="T3" fmla="*/ 254 h 325"/>
              <a:gd name="T4" fmla="*/ 144 w 1501"/>
              <a:gd name="T5" fmla="*/ 248 h 325"/>
              <a:gd name="T6" fmla="*/ 234 w 1501"/>
              <a:gd name="T7" fmla="*/ 230 h 325"/>
              <a:gd name="T8" fmla="*/ 312 w 1501"/>
              <a:gd name="T9" fmla="*/ 194 h 325"/>
              <a:gd name="T10" fmla="*/ 402 w 1501"/>
              <a:gd name="T11" fmla="*/ 146 h 325"/>
              <a:gd name="T12" fmla="*/ 486 w 1501"/>
              <a:gd name="T13" fmla="*/ 92 h 325"/>
              <a:gd name="T14" fmla="*/ 563 w 1501"/>
              <a:gd name="T15" fmla="*/ 42 h 325"/>
              <a:gd name="T16" fmla="*/ 640 w 1501"/>
              <a:gd name="T17" fmla="*/ 6 h 325"/>
              <a:gd name="T18" fmla="*/ 677 w 1501"/>
              <a:gd name="T19" fmla="*/ 4 h 325"/>
              <a:gd name="T20" fmla="*/ 737 w 1501"/>
              <a:gd name="T21" fmla="*/ 20 h 325"/>
              <a:gd name="T22" fmla="*/ 792 w 1501"/>
              <a:gd name="T23" fmla="*/ 44 h 325"/>
              <a:gd name="T24" fmla="*/ 926 w 1501"/>
              <a:gd name="T25" fmla="*/ 106 h 325"/>
              <a:gd name="T26" fmla="*/ 1188 w 1501"/>
              <a:gd name="T27" fmla="*/ 220 h 325"/>
              <a:gd name="T28" fmla="*/ 1501 w 1501"/>
              <a:gd name="T2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1" h="325">
                <a:moveTo>
                  <a:pt x="0" y="254"/>
                </a:moveTo>
                <a:cubicBezTo>
                  <a:pt x="9" y="254"/>
                  <a:pt x="30" y="255"/>
                  <a:pt x="54" y="254"/>
                </a:cubicBezTo>
                <a:cubicBezTo>
                  <a:pt x="78" y="253"/>
                  <a:pt x="114" y="252"/>
                  <a:pt x="144" y="248"/>
                </a:cubicBezTo>
                <a:cubicBezTo>
                  <a:pt x="174" y="244"/>
                  <a:pt x="206" y="239"/>
                  <a:pt x="234" y="230"/>
                </a:cubicBezTo>
                <a:cubicBezTo>
                  <a:pt x="262" y="221"/>
                  <a:pt x="284" y="208"/>
                  <a:pt x="312" y="194"/>
                </a:cubicBezTo>
                <a:cubicBezTo>
                  <a:pt x="340" y="180"/>
                  <a:pt x="373" y="163"/>
                  <a:pt x="402" y="146"/>
                </a:cubicBezTo>
                <a:cubicBezTo>
                  <a:pt x="431" y="129"/>
                  <a:pt x="459" y="109"/>
                  <a:pt x="486" y="92"/>
                </a:cubicBezTo>
                <a:cubicBezTo>
                  <a:pt x="513" y="75"/>
                  <a:pt x="537" y="56"/>
                  <a:pt x="563" y="42"/>
                </a:cubicBezTo>
                <a:cubicBezTo>
                  <a:pt x="589" y="28"/>
                  <a:pt x="621" y="12"/>
                  <a:pt x="640" y="6"/>
                </a:cubicBezTo>
                <a:cubicBezTo>
                  <a:pt x="659" y="0"/>
                  <a:pt x="661" y="2"/>
                  <a:pt x="677" y="4"/>
                </a:cubicBezTo>
                <a:cubicBezTo>
                  <a:pt x="692" y="6"/>
                  <a:pt x="717" y="14"/>
                  <a:pt x="737" y="20"/>
                </a:cubicBezTo>
                <a:cubicBezTo>
                  <a:pt x="756" y="27"/>
                  <a:pt x="761" y="30"/>
                  <a:pt x="792" y="44"/>
                </a:cubicBezTo>
                <a:cubicBezTo>
                  <a:pt x="824" y="58"/>
                  <a:pt x="860" y="77"/>
                  <a:pt x="926" y="106"/>
                </a:cubicBezTo>
                <a:cubicBezTo>
                  <a:pt x="992" y="136"/>
                  <a:pt x="1092" y="184"/>
                  <a:pt x="1188" y="220"/>
                </a:cubicBezTo>
                <a:cubicBezTo>
                  <a:pt x="1284" y="257"/>
                  <a:pt x="1436" y="303"/>
                  <a:pt x="1501" y="325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6515099" y="2715419"/>
            <a:ext cx="1446213" cy="671512"/>
          </a:xfrm>
          <a:custGeom>
            <a:avLst/>
            <a:gdLst>
              <a:gd name="T0" fmla="*/ 911 w 911"/>
              <a:gd name="T1" fmla="*/ 12 h 423"/>
              <a:gd name="T2" fmla="*/ 866 w 911"/>
              <a:gd name="T3" fmla="*/ 12 h 423"/>
              <a:gd name="T4" fmla="*/ 720 w 911"/>
              <a:gd name="T5" fmla="*/ 15 h 423"/>
              <a:gd name="T6" fmla="*/ 594 w 911"/>
              <a:gd name="T7" fmla="*/ 105 h 423"/>
              <a:gd name="T8" fmla="*/ 504 w 911"/>
              <a:gd name="T9" fmla="*/ 225 h 423"/>
              <a:gd name="T10" fmla="*/ 414 w 911"/>
              <a:gd name="T11" fmla="*/ 327 h 423"/>
              <a:gd name="T12" fmla="*/ 300 w 911"/>
              <a:gd name="T13" fmla="*/ 387 h 423"/>
              <a:gd name="T14" fmla="*/ 150 w 911"/>
              <a:gd name="T15" fmla="*/ 417 h 423"/>
              <a:gd name="T16" fmla="*/ 0 w 911"/>
              <a:gd name="T1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1" h="423">
                <a:moveTo>
                  <a:pt x="911" y="12"/>
                </a:moveTo>
                <a:cubicBezTo>
                  <a:pt x="903" y="12"/>
                  <a:pt x="898" y="12"/>
                  <a:pt x="866" y="12"/>
                </a:cubicBezTo>
                <a:cubicBezTo>
                  <a:pt x="834" y="12"/>
                  <a:pt x="765" y="0"/>
                  <a:pt x="720" y="15"/>
                </a:cubicBezTo>
                <a:cubicBezTo>
                  <a:pt x="675" y="30"/>
                  <a:pt x="630" y="70"/>
                  <a:pt x="594" y="105"/>
                </a:cubicBezTo>
                <a:cubicBezTo>
                  <a:pt x="558" y="140"/>
                  <a:pt x="534" y="188"/>
                  <a:pt x="504" y="225"/>
                </a:cubicBezTo>
                <a:cubicBezTo>
                  <a:pt x="474" y="262"/>
                  <a:pt x="448" y="300"/>
                  <a:pt x="414" y="327"/>
                </a:cubicBezTo>
                <a:cubicBezTo>
                  <a:pt x="380" y="354"/>
                  <a:pt x="344" y="372"/>
                  <a:pt x="300" y="387"/>
                </a:cubicBezTo>
                <a:cubicBezTo>
                  <a:pt x="256" y="402"/>
                  <a:pt x="200" y="411"/>
                  <a:pt x="150" y="417"/>
                </a:cubicBezTo>
                <a:cubicBezTo>
                  <a:pt x="100" y="423"/>
                  <a:pt x="31" y="422"/>
                  <a:pt x="0" y="423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4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 elastic scattering and the optical model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7961312" y="4860000"/>
            <a:ext cx="1136650" cy="144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146875" y="5445224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13.4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1907704" y="578551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ℓ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152 [ħ]</a:t>
            </a:r>
            <a:endParaRPr lang="en-US" sz="1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3420000" y="1584000"/>
                <a:ext cx="2780954" cy="924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de-DE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𝒓</m:t>
                                            </m:r>
                                          </m:e>
                                          <m:sup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𝑹</m:t>
                                            </m:r>
                                          </m:e>
                                          <m:sub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𝑪</m:t>
                                            </m:r>
                                          </m:sub>
                                          <m:sup>
                                            <m:r>
                                              <a:rPr lang="de-DE" sz="1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de-DE" sz="1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den>
                                </m:f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a:rPr lang="de-DE" sz="1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                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de-DE" sz="1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de-DE" sz="12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584000"/>
                <a:ext cx="2780954" cy="924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420000" y="2484000"/>
                <a:ext cx="2105128" cy="620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𝒏𝒖𝒄𝒍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de-DE" sz="12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1200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𝒆𝒙𝒑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de-DE" sz="1200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484000"/>
                <a:ext cx="2105128" cy="6206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3420000" y="3420000"/>
                <a:ext cx="2125967" cy="620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𝒊𝒎𝒂𝒈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de-DE" sz="12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12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𝒆𝒙𝒑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1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1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1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de-DE" sz="1200" b="1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de-DE" sz="1200" b="1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3420000"/>
                <a:ext cx="2125967" cy="6206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384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/>
      <p:bldP spid="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 and nuclear radius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760663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10770"/>
              </p:ext>
            </p:extLst>
          </p:nvPr>
        </p:nvGraphicFramePr>
        <p:xfrm>
          <a:off x="2484240" y="2636614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4" imgW="253800" imgH="253800" progId="Equation.3">
                  <p:embed/>
                </p:oleObj>
              </mc:Choice>
              <mc:Fallback>
                <p:oleObj name="Equation" r:id="rId4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240" y="2636614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555677" y="2925539"/>
            <a:ext cx="0" cy="7191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rot="5400000">
            <a:off x="2555677" y="3068414"/>
            <a:ext cx="0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60000" y="1440000"/>
            <a:ext cx="396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radius: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(distance of closest approach)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960000" y="1800000"/>
                <a:ext cx="2584810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1/4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1800000"/>
                <a:ext cx="2584810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0000" y="2412000"/>
                <a:ext cx="4332340" cy="6437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+4.49−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6.35</m:t>
                          </m:r>
                        </m:den>
                      </m:f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412000"/>
                <a:ext cx="4332340" cy="6437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960000" y="3060000"/>
                <a:ext cx="1815690" cy="2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3060000"/>
                <a:ext cx="1815690" cy="283411"/>
              </a:xfrm>
              <a:prstGeom prst="rect">
                <a:avLst/>
              </a:prstGeom>
              <a:blipFill rotWithShape="1"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832000" y="3060000"/>
                <a:ext cx="2591222" cy="2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=1.28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00" y="3060000"/>
                <a:ext cx="2591222" cy="2861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4032000"/>
            <a:ext cx="3181778" cy="22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4248000" y="3780000"/>
            <a:ext cx="395492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density distributions at the nuclear interaction radius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0000" y="6624000"/>
            <a:ext cx="26388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J.R.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Birkelund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Phys.Rev.C13 (1976), 133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46875" y="5445224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13.4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07704" y="578551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ℓ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152 [ħ]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65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uclear radius</a:t>
            </a:r>
          </a:p>
        </p:txBody>
      </p:sp>
      <p:pic>
        <p:nvPicPr>
          <p:cNvPr id="6" name="Picture 40" descr="radi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1296000"/>
            <a:ext cx="4552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4482000" y="1584000"/>
            <a:ext cx="360996" cy="14619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1.0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0.1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932000" y="1332000"/>
            <a:ext cx="516488" cy="365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sz="16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915816" y="4962654"/>
            <a:ext cx="253596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5760000" y="2268000"/>
            <a:ext cx="320922" cy="338554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6984000" y="3060000"/>
            <a:ext cx="3209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R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896000" y="1771200"/>
            <a:ext cx="22124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rot="60000">
            <a:off x="7108338" y="1763998"/>
            <a:ext cx="36000" cy="12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4896000" y="1368000"/>
            <a:ext cx="0" cy="165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4896000" y="3042000"/>
            <a:ext cx="4069596" cy="362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4896000" y="3670946"/>
            <a:ext cx="392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of a homogenous charge distribution: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896000" y="4750946"/>
            <a:ext cx="343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of a Fermi charge distribution: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896000" y="4138946"/>
                <a:ext cx="4035400" cy="4022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=1.28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4138946"/>
                <a:ext cx="4035400" cy="402290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4896000" y="5218946"/>
                <a:ext cx="2557367" cy="3702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5218946"/>
                <a:ext cx="2557367" cy="370294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0000"/>
            <a:ext cx="2647619" cy="33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179512" y="1484400"/>
            <a:ext cx="516488" cy="365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2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sz="16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78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 – nuclear reactions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40000" y="1224000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042784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042784"/>
                <a:ext cx="2032801" cy="648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780928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blipFill rotWithShape="1"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3573016"/>
                <a:ext cx="1396023" cy="6731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∙ℓ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73016"/>
                <a:ext cx="1396023" cy="673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40000" y="4437112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40000" y="5517232"/>
                <a:ext cx="2041777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17232"/>
                <a:ext cx="2041777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4" descr="rutherford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1203721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5" descr="rutherford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3024000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rutherford-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824000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ihandform 14"/>
          <p:cNvSpPr/>
          <p:nvPr/>
        </p:nvSpPr>
        <p:spPr bwMode="auto">
          <a:xfrm>
            <a:off x="6246530" y="2659053"/>
            <a:ext cx="392687" cy="64513"/>
          </a:xfrm>
          <a:custGeom>
            <a:avLst/>
            <a:gdLst>
              <a:gd name="connsiteX0" fmla="*/ 0 w 392687"/>
              <a:gd name="connsiteY0" fmla="*/ 61708 h 64513"/>
              <a:gd name="connsiteX1" fmla="*/ 0 w 392687"/>
              <a:gd name="connsiteY1" fmla="*/ 0 h 64513"/>
              <a:gd name="connsiteX2" fmla="*/ 123416 w 392687"/>
              <a:gd name="connsiteY2" fmla="*/ 14024 h 64513"/>
              <a:gd name="connsiteX3" fmla="*/ 260857 w 392687"/>
              <a:gd name="connsiteY3" fmla="*/ 19634 h 64513"/>
              <a:gd name="connsiteX4" fmla="*/ 392687 w 392687"/>
              <a:gd name="connsiteY4" fmla="*/ 22439 h 64513"/>
              <a:gd name="connsiteX5" fmla="*/ 392687 w 392687"/>
              <a:gd name="connsiteY5" fmla="*/ 64513 h 64513"/>
              <a:gd name="connsiteX6" fmla="*/ 0 w 392687"/>
              <a:gd name="connsiteY6" fmla="*/ 61708 h 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87" h="64513">
                <a:moveTo>
                  <a:pt x="0" y="61708"/>
                </a:moveTo>
                <a:lnTo>
                  <a:pt x="0" y="0"/>
                </a:lnTo>
                <a:lnTo>
                  <a:pt x="123416" y="14024"/>
                </a:lnTo>
                <a:lnTo>
                  <a:pt x="260857" y="19634"/>
                </a:lnTo>
                <a:lnTo>
                  <a:pt x="392687" y="22439"/>
                </a:lnTo>
                <a:lnTo>
                  <a:pt x="392687" y="64513"/>
                </a:lnTo>
                <a:lnTo>
                  <a:pt x="0" y="61708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ihandform 19"/>
          <p:cNvSpPr/>
          <p:nvPr/>
        </p:nvSpPr>
        <p:spPr bwMode="auto">
          <a:xfrm>
            <a:off x="5241341" y="3825850"/>
            <a:ext cx="636422" cy="694944"/>
          </a:xfrm>
          <a:custGeom>
            <a:avLst/>
            <a:gdLst>
              <a:gd name="connsiteX0" fmla="*/ 0 w 636422"/>
              <a:gd name="connsiteY0" fmla="*/ 694944 h 694944"/>
              <a:gd name="connsiteX1" fmla="*/ 636422 w 636422"/>
              <a:gd name="connsiteY1" fmla="*/ 0 h 694944"/>
              <a:gd name="connsiteX2" fmla="*/ 636422 w 636422"/>
              <a:gd name="connsiteY2" fmla="*/ 694944 h 694944"/>
              <a:gd name="connsiteX3" fmla="*/ 0 w 636422"/>
              <a:gd name="connsiteY3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22" h="694944">
                <a:moveTo>
                  <a:pt x="0" y="694944"/>
                </a:moveTo>
                <a:lnTo>
                  <a:pt x="636422" y="0"/>
                </a:lnTo>
                <a:lnTo>
                  <a:pt x="636422" y="694944"/>
                </a:lnTo>
                <a:lnTo>
                  <a:pt x="0" y="69494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ihandform 20"/>
          <p:cNvSpPr/>
          <p:nvPr/>
        </p:nvSpPr>
        <p:spPr bwMode="auto">
          <a:xfrm>
            <a:off x="5424221" y="5482800"/>
            <a:ext cx="113385" cy="853200"/>
          </a:xfrm>
          <a:custGeom>
            <a:avLst/>
            <a:gdLst>
              <a:gd name="connsiteX0" fmla="*/ 0 w 113385"/>
              <a:gd name="connsiteY0" fmla="*/ 859536 h 863194"/>
              <a:gd name="connsiteX1" fmla="*/ 0 w 113385"/>
              <a:gd name="connsiteY1" fmla="*/ 84125 h 863194"/>
              <a:gd name="connsiteX2" fmla="*/ 109728 w 113385"/>
              <a:gd name="connsiteY2" fmla="*/ 0 h 863194"/>
              <a:gd name="connsiteX3" fmla="*/ 113385 w 113385"/>
              <a:gd name="connsiteY3" fmla="*/ 863194 h 863194"/>
              <a:gd name="connsiteX4" fmla="*/ 0 w 113385"/>
              <a:gd name="connsiteY4" fmla="*/ 859536 h 86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" h="863194">
                <a:moveTo>
                  <a:pt x="0" y="859536"/>
                </a:moveTo>
                <a:lnTo>
                  <a:pt x="0" y="84125"/>
                </a:lnTo>
                <a:lnTo>
                  <a:pt x="109728" y="0"/>
                </a:lnTo>
                <a:lnTo>
                  <a:pt x="113385" y="863194"/>
                </a:lnTo>
                <a:lnTo>
                  <a:pt x="0" y="859536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020272" y="2520000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latin typeface="Times New Roman"/>
                <a:cs typeface="Times New Roman"/>
              </a:rPr>
              <a:t>1/4</a:t>
            </a:r>
            <a:r>
              <a:rPr lang="de-DE" sz="1000" dirty="0" smtClean="0">
                <a:latin typeface="Times New Roman"/>
                <a:cs typeface="Times New Roman"/>
              </a:rPr>
              <a:t> = 132</a:t>
            </a:r>
            <a:r>
              <a:rPr lang="de-DE" sz="1000" baseline="30000" dirty="0" smtClean="0">
                <a:latin typeface="Times New Roman"/>
                <a:cs typeface="Times New Roman"/>
              </a:rPr>
              <a:t>0</a:t>
            </a:r>
            <a:endParaRPr lang="en-US" sz="1000" baseline="30000" dirty="0"/>
          </a:p>
        </p:txBody>
      </p:sp>
      <p:sp>
        <p:nvSpPr>
          <p:cNvPr id="28" name="Textfeld 27"/>
          <p:cNvSpPr txBox="1"/>
          <p:nvPr/>
        </p:nvSpPr>
        <p:spPr>
          <a:xfrm>
            <a:off x="7020000" y="432000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ℓ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gr</a:t>
            </a:r>
            <a:r>
              <a:rPr lang="de-DE" sz="1000" dirty="0" smtClean="0">
                <a:latin typeface="Times New Roman"/>
                <a:cs typeface="Times New Roman"/>
              </a:rPr>
              <a:t> = 206 ħ</a:t>
            </a:r>
            <a:endParaRPr lang="en-US" sz="1000" baseline="30000" dirty="0"/>
          </a:p>
        </p:txBody>
      </p:sp>
      <p:sp>
        <p:nvSpPr>
          <p:cNvPr id="29" name="Textfeld 28"/>
          <p:cNvSpPr txBox="1"/>
          <p:nvPr/>
        </p:nvSpPr>
        <p:spPr>
          <a:xfrm>
            <a:off x="7020000" y="5940000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 = 16.2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3791098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reaction cross section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40000" y="1224000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512474"/>
                <a:ext cx="1183144" cy="497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042784"/>
                <a:ext cx="4111062" cy="4627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𝑐𝑜𝑠</m:t>
                                  </m:r>
                                  <m:sSubSup>
                                    <m:sSubSupPr>
                                      <m:ctrlP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1/4</m:t>
                                      </m:r>
                                    </m:sub>
                                    <m:sup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042784"/>
                <a:ext cx="4111062" cy="4627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2780928"/>
            <a:ext cx="340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058152"/>
                <a:ext cx="1172052" cy="497508"/>
              </a:xfrm>
              <a:prstGeom prst="rect">
                <a:avLst/>
              </a:prstGeom>
              <a:blipFill rotWithShape="1"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40000" y="3573016"/>
                <a:ext cx="2776722" cy="5610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𝑔𝑟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𝑔𝑟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73016"/>
                <a:ext cx="2776722" cy="5610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40000" y="4437112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 and scattering angle: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69160"/>
                <a:ext cx="1833001" cy="5717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40000" y="5517232"/>
                <a:ext cx="3351366" cy="6455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17232"/>
                <a:ext cx="3351366" cy="6455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4" descr="rutherford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4" y="1203721"/>
            <a:ext cx="1828800" cy="17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5" descr="rutherford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47" y="3024000"/>
            <a:ext cx="1717548" cy="1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rutherford-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2" y="4824000"/>
            <a:ext cx="1801368" cy="17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ihandform 1"/>
          <p:cNvSpPr/>
          <p:nvPr/>
        </p:nvSpPr>
        <p:spPr bwMode="auto">
          <a:xfrm>
            <a:off x="5424221" y="5482800"/>
            <a:ext cx="113385" cy="853200"/>
          </a:xfrm>
          <a:custGeom>
            <a:avLst/>
            <a:gdLst>
              <a:gd name="connsiteX0" fmla="*/ 0 w 113385"/>
              <a:gd name="connsiteY0" fmla="*/ 859536 h 863194"/>
              <a:gd name="connsiteX1" fmla="*/ 0 w 113385"/>
              <a:gd name="connsiteY1" fmla="*/ 84125 h 863194"/>
              <a:gd name="connsiteX2" fmla="*/ 109728 w 113385"/>
              <a:gd name="connsiteY2" fmla="*/ 0 h 863194"/>
              <a:gd name="connsiteX3" fmla="*/ 113385 w 113385"/>
              <a:gd name="connsiteY3" fmla="*/ 863194 h 863194"/>
              <a:gd name="connsiteX4" fmla="*/ 0 w 113385"/>
              <a:gd name="connsiteY4" fmla="*/ 859536 h 86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" h="863194">
                <a:moveTo>
                  <a:pt x="0" y="859536"/>
                </a:moveTo>
                <a:lnTo>
                  <a:pt x="0" y="84125"/>
                </a:lnTo>
                <a:lnTo>
                  <a:pt x="109728" y="0"/>
                </a:lnTo>
                <a:lnTo>
                  <a:pt x="113385" y="863194"/>
                </a:lnTo>
                <a:lnTo>
                  <a:pt x="0" y="859536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ihandform 4"/>
          <p:cNvSpPr/>
          <p:nvPr/>
        </p:nvSpPr>
        <p:spPr bwMode="auto">
          <a:xfrm>
            <a:off x="5241341" y="3825850"/>
            <a:ext cx="636422" cy="694944"/>
          </a:xfrm>
          <a:custGeom>
            <a:avLst/>
            <a:gdLst>
              <a:gd name="connsiteX0" fmla="*/ 0 w 636422"/>
              <a:gd name="connsiteY0" fmla="*/ 694944 h 694944"/>
              <a:gd name="connsiteX1" fmla="*/ 636422 w 636422"/>
              <a:gd name="connsiteY1" fmla="*/ 0 h 694944"/>
              <a:gd name="connsiteX2" fmla="*/ 636422 w 636422"/>
              <a:gd name="connsiteY2" fmla="*/ 694944 h 694944"/>
              <a:gd name="connsiteX3" fmla="*/ 0 w 636422"/>
              <a:gd name="connsiteY3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22" h="694944">
                <a:moveTo>
                  <a:pt x="0" y="694944"/>
                </a:moveTo>
                <a:lnTo>
                  <a:pt x="636422" y="0"/>
                </a:lnTo>
                <a:lnTo>
                  <a:pt x="636422" y="694944"/>
                </a:lnTo>
                <a:lnTo>
                  <a:pt x="0" y="69494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ihandform 5"/>
          <p:cNvSpPr/>
          <p:nvPr/>
        </p:nvSpPr>
        <p:spPr bwMode="auto">
          <a:xfrm>
            <a:off x="6246530" y="2659053"/>
            <a:ext cx="392687" cy="64513"/>
          </a:xfrm>
          <a:custGeom>
            <a:avLst/>
            <a:gdLst>
              <a:gd name="connsiteX0" fmla="*/ 0 w 392687"/>
              <a:gd name="connsiteY0" fmla="*/ 61708 h 64513"/>
              <a:gd name="connsiteX1" fmla="*/ 0 w 392687"/>
              <a:gd name="connsiteY1" fmla="*/ 0 h 64513"/>
              <a:gd name="connsiteX2" fmla="*/ 123416 w 392687"/>
              <a:gd name="connsiteY2" fmla="*/ 14024 h 64513"/>
              <a:gd name="connsiteX3" fmla="*/ 260857 w 392687"/>
              <a:gd name="connsiteY3" fmla="*/ 19634 h 64513"/>
              <a:gd name="connsiteX4" fmla="*/ 392687 w 392687"/>
              <a:gd name="connsiteY4" fmla="*/ 22439 h 64513"/>
              <a:gd name="connsiteX5" fmla="*/ 392687 w 392687"/>
              <a:gd name="connsiteY5" fmla="*/ 64513 h 64513"/>
              <a:gd name="connsiteX6" fmla="*/ 0 w 392687"/>
              <a:gd name="connsiteY6" fmla="*/ 61708 h 6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87" h="64513">
                <a:moveTo>
                  <a:pt x="0" y="61708"/>
                </a:moveTo>
                <a:lnTo>
                  <a:pt x="0" y="0"/>
                </a:lnTo>
                <a:lnTo>
                  <a:pt x="123416" y="14024"/>
                </a:lnTo>
                <a:lnTo>
                  <a:pt x="260857" y="19634"/>
                </a:lnTo>
                <a:lnTo>
                  <a:pt x="392687" y="22439"/>
                </a:lnTo>
                <a:lnTo>
                  <a:pt x="392687" y="64513"/>
                </a:lnTo>
                <a:lnTo>
                  <a:pt x="0" y="61708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20272" y="2520000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latin typeface="Times New Roman"/>
                <a:cs typeface="Times New Roman"/>
              </a:rPr>
              <a:t>1/4</a:t>
            </a:r>
            <a:r>
              <a:rPr lang="de-DE" sz="1000" dirty="0" smtClean="0">
                <a:latin typeface="Times New Roman"/>
                <a:cs typeface="Times New Roman"/>
              </a:rPr>
              <a:t> = 132</a:t>
            </a:r>
            <a:r>
              <a:rPr lang="de-DE" sz="1000" baseline="30000" dirty="0" smtClean="0">
                <a:latin typeface="Times New Roman"/>
                <a:cs typeface="Times New Roman"/>
              </a:rPr>
              <a:t>0</a:t>
            </a:r>
            <a:endParaRPr lang="en-US" sz="1000" baseline="30000" dirty="0"/>
          </a:p>
        </p:txBody>
      </p:sp>
      <p:sp>
        <p:nvSpPr>
          <p:cNvPr id="20" name="Textfeld 19"/>
          <p:cNvSpPr txBox="1"/>
          <p:nvPr/>
        </p:nvSpPr>
        <p:spPr>
          <a:xfrm>
            <a:off x="7020000" y="432000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ℓ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gr</a:t>
            </a:r>
            <a:r>
              <a:rPr lang="de-DE" sz="1000" dirty="0" smtClean="0">
                <a:latin typeface="Times New Roman"/>
                <a:cs typeface="Times New Roman"/>
              </a:rPr>
              <a:t> = 206 ħ</a:t>
            </a:r>
            <a:endParaRPr lang="en-US" sz="1000" baseline="30000" dirty="0"/>
          </a:p>
        </p:txBody>
      </p:sp>
      <p:sp>
        <p:nvSpPr>
          <p:cNvPr id="21" name="Textfeld 20"/>
          <p:cNvSpPr txBox="1"/>
          <p:nvPr/>
        </p:nvSpPr>
        <p:spPr>
          <a:xfrm>
            <a:off x="7020000" y="5940000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 = 16.2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920000" y="2520000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a = 7.73 </a:t>
            </a:r>
            <a:r>
              <a:rPr lang="de-DE" sz="1000" dirty="0" err="1" smtClean="0">
                <a:latin typeface="Times New Roman"/>
                <a:cs typeface="Times New Roman"/>
              </a:rPr>
              <a:t>fm</a:t>
            </a:r>
            <a:endParaRPr lang="en-US" sz="1000" baseline="30000" dirty="0"/>
          </a:p>
        </p:txBody>
      </p:sp>
      <p:sp>
        <p:nvSpPr>
          <p:cNvPr id="28" name="Textfeld 27"/>
          <p:cNvSpPr txBox="1"/>
          <p:nvPr/>
        </p:nvSpPr>
        <p:spPr>
          <a:xfrm>
            <a:off x="7920000" y="432000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k</a:t>
            </a:r>
            <a:r>
              <a:rPr lang="de-DE" sz="1000" baseline="-25000" dirty="0" smtClean="0">
                <a:latin typeface="Times New Roman"/>
                <a:cs typeface="Times New Roman"/>
              </a:rPr>
              <a:t>∞</a:t>
            </a:r>
            <a:r>
              <a:rPr lang="de-DE" sz="1000" dirty="0" smtClean="0">
                <a:latin typeface="Times New Roman"/>
                <a:cs typeface="Times New Roman"/>
              </a:rPr>
              <a:t> = 59.9 fm</a:t>
            </a:r>
            <a:r>
              <a:rPr lang="de-DE" sz="1000" baseline="30000" dirty="0" smtClean="0">
                <a:latin typeface="Times New Roman"/>
                <a:cs typeface="Times New Roman"/>
              </a:rPr>
              <a:t>-1</a:t>
            </a:r>
            <a:endParaRPr lang="en-US" sz="1000" baseline="30000" dirty="0"/>
          </a:p>
        </p:txBody>
      </p:sp>
      <p:sp>
        <p:nvSpPr>
          <p:cNvPr id="29" name="Textfeld 28"/>
          <p:cNvSpPr txBox="1"/>
          <p:nvPr/>
        </p:nvSpPr>
        <p:spPr>
          <a:xfrm>
            <a:off x="7920000" y="5940000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/>
                <a:cs typeface="Times New Roman"/>
              </a:rPr>
              <a:t>V</a:t>
            </a:r>
            <a:r>
              <a:rPr lang="de-DE" sz="1000" baseline="-25000" dirty="0" smtClean="0">
                <a:latin typeface="Times New Roman"/>
                <a:cs typeface="Times New Roman"/>
              </a:rPr>
              <a:t>C</a:t>
            </a:r>
            <a:r>
              <a:rPr lang="de-DE" sz="1000" dirty="0" smtClean="0">
                <a:latin typeface="Times New Roman"/>
                <a:cs typeface="Times New Roman"/>
              </a:rPr>
              <a:t>(</a:t>
            </a:r>
            <a:r>
              <a:rPr lang="de-DE" sz="1000" dirty="0" err="1" smtClean="0">
                <a:latin typeface="Times New Roman"/>
                <a:cs typeface="Times New Roman"/>
              </a:rPr>
              <a:t>R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int</a:t>
            </a:r>
            <a:r>
              <a:rPr lang="de-DE" sz="1000" dirty="0" smtClean="0">
                <a:latin typeface="Times New Roman"/>
                <a:cs typeface="Times New Roman"/>
              </a:rPr>
              <a:t>) = 656 </a:t>
            </a:r>
            <a:r>
              <a:rPr lang="de-DE" sz="1000" dirty="0" err="1" smtClean="0">
                <a:latin typeface="Times New Roman"/>
                <a:cs typeface="Times New Roman"/>
              </a:rPr>
              <a:t>MeV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2534381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5040000" y="1224000"/>
            <a:ext cx="4066794" cy="3888486"/>
            <a:chOff x="5040000" y="1224000"/>
            <a:chExt cx="4066794" cy="3888486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0" y="1224000"/>
              <a:ext cx="4066794" cy="388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ihandform 4"/>
            <p:cNvSpPr/>
            <p:nvPr/>
          </p:nvSpPr>
          <p:spPr bwMode="auto">
            <a:xfrm>
              <a:off x="6210119" y="4158000"/>
              <a:ext cx="1599117" cy="468000"/>
            </a:xfrm>
            <a:custGeom>
              <a:avLst/>
              <a:gdLst>
                <a:gd name="connsiteX0" fmla="*/ 0 w 1599117"/>
                <a:gd name="connsiteY0" fmla="*/ 433365 h 450699"/>
                <a:gd name="connsiteX1" fmla="*/ 73672 w 1599117"/>
                <a:gd name="connsiteY1" fmla="*/ 320690 h 450699"/>
                <a:gd name="connsiteX2" fmla="*/ 160345 w 1599117"/>
                <a:gd name="connsiteY2" fmla="*/ 234017 h 450699"/>
                <a:gd name="connsiteX3" fmla="*/ 255686 w 1599117"/>
                <a:gd name="connsiteY3" fmla="*/ 125676 h 450699"/>
                <a:gd name="connsiteX4" fmla="*/ 381362 w 1599117"/>
                <a:gd name="connsiteY4" fmla="*/ 17335 h 450699"/>
                <a:gd name="connsiteX5" fmla="*/ 450700 w 1599117"/>
                <a:gd name="connsiteY5" fmla="*/ 0 h 450699"/>
                <a:gd name="connsiteX6" fmla="*/ 541707 w 1599117"/>
                <a:gd name="connsiteY6" fmla="*/ 17335 h 450699"/>
                <a:gd name="connsiteX7" fmla="*/ 706385 w 1599117"/>
                <a:gd name="connsiteY7" fmla="*/ 130009 h 450699"/>
                <a:gd name="connsiteX8" fmla="*/ 871064 w 1599117"/>
                <a:gd name="connsiteY8" fmla="*/ 260019 h 450699"/>
                <a:gd name="connsiteX9" fmla="*/ 996740 w 1599117"/>
                <a:gd name="connsiteY9" fmla="*/ 342358 h 450699"/>
                <a:gd name="connsiteX10" fmla="*/ 1152751 w 1599117"/>
                <a:gd name="connsiteY10" fmla="*/ 398696 h 450699"/>
                <a:gd name="connsiteX11" fmla="*/ 1308763 w 1599117"/>
                <a:gd name="connsiteY11" fmla="*/ 429031 h 450699"/>
                <a:gd name="connsiteX12" fmla="*/ 1464774 w 1599117"/>
                <a:gd name="connsiteY12" fmla="*/ 450699 h 450699"/>
                <a:gd name="connsiteX13" fmla="*/ 1599117 w 1599117"/>
                <a:gd name="connsiteY13" fmla="*/ 450699 h 450699"/>
                <a:gd name="connsiteX14" fmla="*/ 0 w 1599117"/>
                <a:gd name="connsiteY14" fmla="*/ 433365 h 45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9117" h="450699">
                  <a:moveTo>
                    <a:pt x="0" y="433365"/>
                  </a:moveTo>
                  <a:lnTo>
                    <a:pt x="73672" y="320690"/>
                  </a:lnTo>
                  <a:lnTo>
                    <a:pt x="160345" y="234017"/>
                  </a:lnTo>
                  <a:lnTo>
                    <a:pt x="255686" y="125676"/>
                  </a:lnTo>
                  <a:lnTo>
                    <a:pt x="381362" y="17335"/>
                  </a:lnTo>
                  <a:lnTo>
                    <a:pt x="450700" y="0"/>
                  </a:lnTo>
                  <a:lnTo>
                    <a:pt x="541707" y="17335"/>
                  </a:lnTo>
                  <a:lnTo>
                    <a:pt x="706385" y="130009"/>
                  </a:lnTo>
                  <a:lnTo>
                    <a:pt x="871064" y="260019"/>
                  </a:lnTo>
                  <a:lnTo>
                    <a:pt x="996740" y="342358"/>
                  </a:lnTo>
                  <a:lnTo>
                    <a:pt x="1152751" y="398696"/>
                  </a:lnTo>
                  <a:lnTo>
                    <a:pt x="1308763" y="429031"/>
                  </a:lnTo>
                  <a:lnTo>
                    <a:pt x="1464774" y="450699"/>
                  </a:lnTo>
                  <a:lnTo>
                    <a:pt x="1599117" y="450699"/>
                  </a:lnTo>
                  <a:lnTo>
                    <a:pt x="0" y="433365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6246000" y="4366800"/>
              <a:ext cx="90000" cy="90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 bwMode="auto">
            <a:xfrm>
              <a:off x="5778000" y="4626000"/>
              <a:ext cx="32403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rot="1680000">
              <a:off x="7164000" y="4489200"/>
              <a:ext cx="1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 rot="900000">
              <a:off x="7308000" y="4554000"/>
              <a:ext cx="1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 rot="660000">
              <a:off x="7452000" y="4582800"/>
              <a:ext cx="1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rot="300000">
              <a:off x="7596000" y="4608000"/>
              <a:ext cx="1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theory – nuclear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1908000"/>
                <a:ext cx="2396169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𝑒𝑙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𝑑𝐷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𝑑𝐷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08000"/>
                <a:ext cx="2396169" cy="501356"/>
              </a:xfrm>
              <a:prstGeom prst="rect">
                <a:avLst/>
              </a:prstGeom>
              <a:blipFill rotWithShape="1"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0000" y="3060000"/>
                <a:ext cx="3461076" cy="574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nary>
                            <m:nary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𝑊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060000"/>
                <a:ext cx="3461076" cy="574581"/>
              </a:xfrm>
              <a:prstGeom prst="rect">
                <a:avLst/>
              </a:prstGeom>
              <a:blipFill rotWithShape="1">
                <a:blip r:embed="rId4"/>
                <a:stretch>
                  <a:fillRect t="-145745" b="-2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40000" y="4320000"/>
                <a:ext cx="3149645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320000"/>
                <a:ext cx="3149645" cy="5717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40000" y="5508000"/>
                <a:ext cx="4542654" cy="572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08000"/>
                <a:ext cx="4542654" cy="572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540000" y="144000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cross section: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40000" y="2592000"/>
            <a:ext cx="20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 coefficient: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40000" y="3780000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roximity potential: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0000" y="5085184"/>
            <a:ext cx="20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 coefficient: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65" y="3645024"/>
            <a:ext cx="1508891" cy="12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510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41313" y="3429000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31963" y="3405188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11188" y="3155950"/>
            <a:ext cx="546100" cy="542925"/>
            <a:chOff x="1747" y="1366"/>
            <a:chExt cx="1133" cy="1133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4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006600" y="3429000"/>
            <a:ext cx="0" cy="449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3074456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C 0.12969 -0.02176 0.25972 -0.04352 0.33924 -0.08727 C 0.41858 -0.13102 0.44774 -0.19676 0.47708 -0.2622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2" y="-1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26064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High-energy Coulomb excitation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grazing angle</a:t>
            </a:r>
          </a:p>
        </p:txBody>
      </p:sp>
      <p:pic>
        <p:nvPicPr>
          <p:cNvPr id="5" name="Picture 141" descr="GRUENSCHL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51643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49863" y="1700213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Pb at 700 MeV/u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smtClean="0">
                <a:solidFill>
                  <a:srgbClr val="000000"/>
                </a:solidFill>
                <a:latin typeface="Times New Roman" pitchFamily="18" charset="0"/>
              </a:rPr>
              <a:t>excitation of giant dipole resonance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775" y="6624000"/>
            <a:ext cx="4351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5702300" y="3046413"/>
            <a:ext cx="1822450" cy="1606550"/>
            <a:chOff x="3424" y="1162"/>
            <a:chExt cx="1148" cy="1012"/>
          </a:xfrm>
        </p:grpSpPr>
        <p:pic>
          <p:nvPicPr>
            <p:cNvPr id="9" name="Picture 21" descr="dipole"/>
            <p:cNvPicPr>
              <a:picLocks noChangeAspect="1" noChangeArrowheads="1"/>
            </p:cNvPicPr>
            <p:nvPr/>
          </p:nvPicPr>
          <p:blipFill>
            <a:blip r:embed="rId4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61" name="Group 127"/>
          <p:cNvGrpSpPr>
            <a:grpSpLocks/>
          </p:cNvGrpSpPr>
          <p:nvPr/>
        </p:nvGrpSpPr>
        <p:grpSpPr bwMode="auto">
          <a:xfrm>
            <a:off x="611188" y="5661025"/>
            <a:ext cx="1219200" cy="723900"/>
            <a:chOff x="2928" y="1920"/>
            <a:chExt cx="768" cy="456"/>
          </a:xfrm>
        </p:grpSpPr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4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68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5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66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819150" y="5834063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71" name="Text Box 137"/>
          <p:cNvSpPr txBox="1">
            <a:spLocks noChangeArrowheads="1"/>
          </p:cNvSpPr>
          <p:nvPr/>
        </p:nvSpPr>
        <p:spPr bwMode="auto">
          <a:xfrm>
            <a:off x="1358900" y="5834063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72" name="Object 138"/>
          <p:cNvGraphicFramePr>
            <a:graphicFrameLocks noChangeAspect="1"/>
          </p:cNvGraphicFramePr>
          <p:nvPr/>
        </p:nvGraphicFramePr>
        <p:xfrm>
          <a:off x="5299075" y="2492375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5" imgW="2082600" imgH="228600" progId="Equation.3">
                  <p:embed/>
                </p:oleObj>
              </mc:Choice>
              <mc:Fallback>
                <p:oleObj name="Equation" r:id="rId5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492375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140"/>
          <p:cNvSpPr txBox="1">
            <a:spLocks noChangeArrowheads="1"/>
          </p:cNvSpPr>
          <p:nvPr/>
        </p:nvSpPr>
        <p:spPr bwMode="auto">
          <a:xfrm>
            <a:off x="3348038" y="2492375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74" name="Object 143"/>
          <p:cNvGraphicFramePr>
            <a:graphicFrameLocks noChangeAspect="1"/>
          </p:cNvGraphicFramePr>
          <p:nvPr/>
        </p:nvGraphicFramePr>
        <p:xfrm>
          <a:off x="3143250" y="5881688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7" imgW="1143000" imgH="457200" progId="Equation.3">
                  <p:embed/>
                </p:oleObj>
              </mc:Choice>
              <mc:Fallback>
                <p:oleObj name="Equation" r:id="rId7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881688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144"/>
          <p:cNvSpPr txBox="1">
            <a:spLocks noChangeArrowheads="1"/>
          </p:cNvSpPr>
          <p:nvPr/>
        </p:nvSpPr>
        <p:spPr bwMode="auto">
          <a:xfrm>
            <a:off x="1763713" y="5424488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76" name="Object 145"/>
          <p:cNvGraphicFramePr>
            <a:graphicFrameLocks noChangeAspect="1"/>
          </p:cNvGraphicFramePr>
          <p:nvPr/>
        </p:nvGraphicFramePr>
        <p:xfrm>
          <a:off x="3781425" y="5448300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9" imgW="596880" imgH="228600" progId="Equation.3">
                  <p:embed/>
                </p:oleObj>
              </mc:Choice>
              <mc:Fallback>
                <p:oleObj name="Equation" r:id="rId9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448300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648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26064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High-energy Coulomb excitation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grazing angle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775" y="6624000"/>
            <a:ext cx="4351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249863" y="1700213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Pb at 700 MeV/u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smtClean="0">
                <a:solidFill>
                  <a:srgbClr val="000000"/>
                </a:solidFill>
                <a:latin typeface="Times New Roman" pitchFamily="18" charset="0"/>
              </a:rPr>
              <a:t>excitation of giant dipole resonance </a:t>
            </a:r>
          </a:p>
        </p:txBody>
      </p:sp>
      <p:grpSp>
        <p:nvGrpSpPr>
          <p:cNvPr id="80" name="Group 73"/>
          <p:cNvGrpSpPr>
            <a:grpSpLocks/>
          </p:cNvGrpSpPr>
          <p:nvPr/>
        </p:nvGrpSpPr>
        <p:grpSpPr bwMode="auto">
          <a:xfrm>
            <a:off x="5702300" y="3046413"/>
            <a:ext cx="1822450" cy="1606550"/>
            <a:chOff x="3424" y="1162"/>
            <a:chExt cx="1148" cy="1012"/>
          </a:xfrm>
        </p:grpSpPr>
        <p:pic>
          <p:nvPicPr>
            <p:cNvPr id="81" name="Picture 21" descr="dipole"/>
            <p:cNvPicPr>
              <a:picLocks noChangeAspect="1" noChangeArrowheads="1"/>
            </p:cNvPicPr>
            <p:nvPr/>
          </p:nvPicPr>
          <p:blipFill>
            <a:blip r:embed="rId3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3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5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9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9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3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8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9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1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2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8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4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7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8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2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33" name="Group 127"/>
          <p:cNvGrpSpPr>
            <a:grpSpLocks/>
          </p:cNvGrpSpPr>
          <p:nvPr/>
        </p:nvGrpSpPr>
        <p:grpSpPr bwMode="auto">
          <a:xfrm>
            <a:off x="611188" y="5661025"/>
            <a:ext cx="1219200" cy="723900"/>
            <a:chOff x="2928" y="1920"/>
            <a:chExt cx="768" cy="456"/>
          </a:xfrm>
        </p:grpSpPr>
        <p:sp>
          <p:nvSpPr>
            <p:cNvPr id="134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6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140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1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138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2" name="Text Box 136"/>
          <p:cNvSpPr txBox="1">
            <a:spLocks noChangeArrowheads="1"/>
          </p:cNvSpPr>
          <p:nvPr/>
        </p:nvSpPr>
        <p:spPr bwMode="auto">
          <a:xfrm>
            <a:off x="819150" y="5834063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1358900" y="5834063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144" name="Object 138"/>
          <p:cNvGraphicFramePr>
            <a:graphicFrameLocks noChangeAspect="1"/>
          </p:cNvGraphicFramePr>
          <p:nvPr/>
        </p:nvGraphicFramePr>
        <p:xfrm>
          <a:off x="5299075" y="2492375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4" imgW="2082600" imgH="228600" progId="Equation.3">
                  <p:embed/>
                </p:oleObj>
              </mc:Choice>
              <mc:Fallback>
                <p:oleObj name="Equation" r:id="rId4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492375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ext Box 140"/>
          <p:cNvSpPr txBox="1">
            <a:spLocks noChangeArrowheads="1"/>
          </p:cNvSpPr>
          <p:nvPr/>
        </p:nvSpPr>
        <p:spPr bwMode="auto">
          <a:xfrm>
            <a:off x="3348038" y="2492375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146" name="Object 143"/>
          <p:cNvGraphicFramePr>
            <a:graphicFrameLocks noChangeAspect="1"/>
          </p:cNvGraphicFramePr>
          <p:nvPr/>
        </p:nvGraphicFramePr>
        <p:xfrm>
          <a:off x="3143250" y="5881688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6" imgW="1143000" imgH="457200" progId="Equation.3">
                  <p:embed/>
                </p:oleObj>
              </mc:Choice>
              <mc:Fallback>
                <p:oleObj name="Equation" r:id="rId6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881688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ext Box 144"/>
          <p:cNvSpPr txBox="1">
            <a:spLocks noChangeArrowheads="1"/>
          </p:cNvSpPr>
          <p:nvPr/>
        </p:nvSpPr>
        <p:spPr bwMode="auto">
          <a:xfrm>
            <a:off x="1763713" y="5424488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148" name="Object 145"/>
          <p:cNvGraphicFramePr>
            <a:graphicFrameLocks noChangeAspect="1"/>
          </p:cNvGraphicFramePr>
          <p:nvPr/>
        </p:nvGraphicFramePr>
        <p:xfrm>
          <a:off x="3781425" y="5448300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448300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" name="Picture 146" descr="GRUENSCHLOSS-ABSORP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96975"/>
            <a:ext cx="4170363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66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nuclear structure on elastic scattering</a:t>
            </a:r>
          </a:p>
        </p:txBody>
      </p:sp>
      <p:sp>
        <p:nvSpPr>
          <p:cNvPr id="11" name="Rectangle 3"/>
          <p:cNvSpPr/>
          <p:nvPr/>
        </p:nvSpPr>
        <p:spPr>
          <a:xfrm>
            <a:off x="251520" y="2132856"/>
            <a:ext cx="3672408" cy="295232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1800199" cy="137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951520" cy="10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4"/>
          <p:cNvSpPr txBox="1"/>
          <p:nvPr/>
        </p:nvSpPr>
        <p:spPr>
          <a:xfrm>
            <a:off x="179512" y="2348880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r>
              <a:rPr lang="it-IT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Sn=1.665 MeV</a:t>
            </a:r>
            <a:endParaRPr lang="it-IT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4410" y="3501008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10</a:t>
            </a:r>
            <a:r>
              <a:rPr lang="it-IT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Sn=6.88 MeV</a:t>
            </a:r>
            <a:endParaRPr lang="it-IT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16832"/>
            <a:ext cx="4913042" cy="361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187624" y="1268760"/>
            <a:ext cx="6624637" cy="37147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9,10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Be+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Zn elastic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scattering angular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@ 29MeV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720000" y="6624000"/>
            <a:ext cx="2961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Di </a:t>
            </a:r>
            <a:r>
              <a:rPr lang="en-GB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Pietro</a:t>
            </a: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al. Phys. Rev. </a:t>
            </a:r>
            <a:r>
              <a:rPr lang="en-GB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105</a:t>
            </a:r>
            <a:r>
              <a:rPr lang="en-GB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022701(2010</a:t>
            </a: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931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nuclear structure on elastic scattering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80000" y="1195200"/>
            <a:ext cx="1987800" cy="1287972"/>
            <a:chOff x="2699776" y="1196719"/>
            <a:chExt cx="1987800" cy="1287972"/>
          </a:xfrm>
        </p:grpSpPr>
        <p:sp>
          <p:nvSpPr>
            <p:cNvPr id="20" name="Rectangle 21"/>
            <p:cNvSpPr>
              <a:spLocks noChangeAspect="1"/>
            </p:cNvSpPr>
            <p:nvPr/>
          </p:nvSpPr>
          <p:spPr bwMode="auto">
            <a:xfrm>
              <a:off x="2699776" y="1196719"/>
              <a:ext cx="1987800" cy="128797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" descr="http://www.uni-mainz.de/FB/Chemie/AK-Noertershaeuser/experiments/betina/halo-nucleus_11Be_bi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777" y="1268757"/>
              <a:ext cx="1587730" cy="1180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2699791" y="1196752"/>
              <a:ext cx="5373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11</a:t>
              </a:r>
              <a:r>
                <a:rPr kumimoji="0" lang="it-IT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Be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19388" r="25229"/>
          <a:stretch>
            <a:fillRect/>
          </a:stretch>
        </p:blipFill>
        <p:spPr bwMode="auto">
          <a:xfrm>
            <a:off x="7308000" y="1195200"/>
            <a:ext cx="1808163" cy="143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Rectangle 18"/>
          <p:cNvSpPr/>
          <p:nvPr/>
        </p:nvSpPr>
        <p:spPr>
          <a:xfrm>
            <a:off x="5364000" y="1199207"/>
            <a:ext cx="1814513" cy="522288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10,11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Be+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64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@ Rex-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Isolde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CERN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00" y="2628000"/>
            <a:ext cx="192586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7682" y="2534487"/>
            <a:ext cx="4012630" cy="247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796136" y="2883484"/>
            <a:ext cx="1236534" cy="710068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Be+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64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Zn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Be+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64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Zn</a:t>
            </a:r>
          </a:p>
        </p:txBody>
      </p:sp>
      <p:sp>
        <p:nvSpPr>
          <p:cNvPr id="28" name="CasellaDiTesto 8"/>
          <p:cNvSpPr txBox="1">
            <a:spLocks noChangeArrowheads="1"/>
          </p:cNvSpPr>
          <p:nvPr/>
        </p:nvSpPr>
        <p:spPr bwMode="auto">
          <a:xfrm>
            <a:off x="107504" y="3486487"/>
            <a:ext cx="30243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Optical Model analysis:</a:t>
            </a:r>
            <a:endParaRPr lang="en-GB" sz="14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Volume 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potential responsible for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core-target interaction obtained from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1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Be+</a:t>
            </a:r>
            <a:r>
              <a:rPr lang="en-GB" sz="1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Zn elastic scattering fit.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plus a 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surface DPP having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shape of a W-S derivative  with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very 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large diffuseness. 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Very 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large diffuseness: </a:t>
            </a:r>
            <a:r>
              <a:rPr lang="en-GB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3.5 </a:t>
            </a:r>
            <a:r>
              <a:rPr lang="en-GB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endParaRPr lang="en-GB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similar to what found in </a:t>
            </a:r>
            <a:endParaRPr lang="en-GB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GB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Bonaccrso</a:t>
            </a:r>
            <a:r>
              <a:rPr lang="en-GB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NP A706 (2002), 322</a:t>
            </a:r>
            <a:endParaRPr lang="en-GB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419301" y="5237630"/>
            <a:ext cx="5329163" cy="8331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Reaction cross-sections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s</a:t>
            </a:r>
            <a:r>
              <a:rPr kumimoji="0" lang="en-GB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Be) ≈ 1.1b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s</a:t>
            </a:r>
            <a:r>
              <a:rPr kumimoji="0" lang="en-GB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Be) ≈ 1.2b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s</a:t>
            </a:r>
            <a:r>
              <a:rPr kumimoji="0" lang="en-GB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GB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Be) ≈ 2.7b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CasellaDiTesto 4"/>
          <p:cNvSpPr txBox="1">
            <a:spLocks noChangeArrowheads="1"/>
          </p:cNvSpPr>
          <p:nvPr/>
        </p:nvSpPr>
        <p:spPr bwMode="auto">
          <a:xfrm>
            <a:off x="720000" y="6624000"/>
            <a:ext cx="2961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Di </a:t>
            </a:r>
            <a:r>
              <a:rPr lang="en-GB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Pietro</a:t>
            </a: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al. Phys. Rev. </a:t>
            </a:r>
            <a:r>
              <a:rPr lang="en-GB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105</a:t>
            </a:r>
            <a:r>
              <a:rPr lang="en-GB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022701(2010</a:t>
            </a:r>
            <a:r>
              <a:rPr lang="en-GB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604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41313" y="3429000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31963" y="3405188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4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006600" y="3429000"/>
            <a:ext cx="0" cy="449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3168825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41313" y="4194175"/>
            <a:ext cx="8235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31963" y="3848100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4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006600" y="3878263"/>
            <a:ext cx="0" cy="315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V="1">
            <a:off x="1331913" y="4194175"/>
            <a:ext cx="2925762" cy="269875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11188" y="3921125"/>
            <a:ext cx="546100" cy="542925"/>
            <a:chOff x="1747" y="1366"/>
            <a:chExt cx="1133" cy="1133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18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 descr="Kugelros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4300"/>
            <a:ext cx="90488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1376794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C 0.10938 0.0051 0.21945 0.00996 0.28663 0.01968 C 0.35365 0.02963 0.37847 0.04422 0.4033 0.0592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973 C 0.00452 -0.01041 0.00573 -0.03055 0.00417 -0.02014 C 0.00278 -0.00972 -0.0033 0.05741 -0.00486 0.07223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41313" y="4194175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1313" y="3205163"/>
            <a:ext cx="8191500" cy="1349375"/>
            <a:chOff x="215" y="2019"/>
            <a:chExt cx="5160" cy="850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215" y="2444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455" y="2019"/>
              <a:ext cx="850" cy="850"/>
              <a:chOff x="3249" y="2472"/>
              <a:chExt cx="1133" cy="1133"/>
            </a:xfrm>
          </p:grpSpPr>
          <p:sp>
            <p:nvSpPr>
              <p:cNvPr id="6" name="Oval 7"/>
              <p:cNvSpPr>
                <a:spLocks noChangeArrowheads="1"/>
              </p:cNvSpPr>
              <p:nvPr/>
            </p:nvSpPr>
            <p:spPr bwMode="auto">
              <a:xfrm>
                <a:off x="3447" y="2614"/>
                <a:ext cx="454" cy="454"/>
              </a:xfrm>
              <a:prstGeom prst="ellipse">
                <a:avLst/>
              </a:prstGeom>
              <a:solidFill>
                <a:srgbClr val="F3F7FB"/>
              </a:solidFill>
              <a:ln>
                <a:noFill/>
              </a:ln>
              <a:effectLst>
                <a:outerShdw dist="497898" dir="3135192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" name="Picture 8" descr="Kugelstahlblau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" y="2472"/>
                <a:ext cx="1133" cy="1133"/>
              </a:xfrm>
              <a:prstGeom prst="rect">
                <a:avLst/>
              </a:prstGeom>
              <a:noFill/>
              <a:effectLst>
                <a:outerShdw dist="497898" dir="3135192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31963" y="3848100"/>
            <a:ext cx="33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2" name="Picture 13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006600" y="3878263"/>
            <a:ext cx="0" cy="315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 flipV="1">
            <a:off x="1331913" y="4194175"/>
            <a:ext cx="2925762" cy="269875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 flipV="1">
            <a:off x="4841875" y="4733925"/>
            <a:ext cx="720725" cy="674688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91581" dir="7421404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298950" y="4329113"/>
            <a:ext cx="546100" cy="542925"/>
            <a:chOff x="2708" y="2727"/>
            <a:chExt cx="344" cy="342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2" name="Picture 22" descr="Kugelgrün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3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8557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6 C 0.03455 0.01575 0.0691 0.03149 0.08854 0.06204 C 0.10799 0.0926 0.1125 0.13797 0.11702 0.18334 " pathEditMode="relative" ptsTypes="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41313" y="3879850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897313" y="3205163"/>
            <a:ext cx="1349375" cy="1349375"/>
            <a:chOff x="3249" y="2472"/>
            <a:chExt cx="1133" cy="1133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447" y="2614"/>
              <a:ext cx="454" cy="454"/>
            </a:xfrm>
            <a:prstGeom prst="ellipse">
              <a:avLst/>
            </a:prstGeom>
            <a:solidFill>
              <a:srgbClr val="F3F7FB"/>
            </a:solidFill>
            <a:ln>
              <a:noFill/>
            </a:ln>
            <a:effectLst>
              <a:outerShdw dist="497898" dir="3135192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6" name="Picture 7" descr="Kugelstahlblau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2472"/>
              <a:ext cx="1133" cy="1133"/>
            </a:xfrm>
            <a:prstGeom prst="rect">
              <a:avLst/>
            </a:prstGeom>
            <a:noFill/>
            <a:effectLst>
              <a:outerShdw dist="497898" dir="3135192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1" name="Picture 12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11188" y="3606800"/>
            <a:ext cx="546100" cy="542925"/>
            <a:chOff x="1747" y="1366"/>
            <a:chExt cx="1133" cy="1133"/>
          </a:xfrm>
        </p:grpSpPr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6" name="Picture 17" descr="Kugelgrü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Freeform 18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2" name="Picture 22" descr="Kugelgrün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3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8557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7.40741E-7 L 0.54115 7.4074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023 L 0.13785 -0.00023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41313" y="3878263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7" name="Picture 8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157788" y="3203575"/>
            <a:ext cx="1349375" cy="1349375"/>
            <a:chOff x="3249" y="2472"/>
            <a:chExt cx="1133" cy="1133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447" y="2614"/>
              <a:ext cx="454" cy="454"/>
            </a:xfrm>
            <a:prstGeom prst="ellipse">
              <a:avLst/>
            </a:prstGeom>
            <a:solidFill>
              <a:srgbClr val="F3F7FB"/>
            </a:solidFill>
            <a:ln>
              <a:noFill/>
            </a:ln>
            <a:effectLst>
              <a:outerShdw dist="497898" dir="3135192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2" name="Picture 13" descr="Kugelstahlbla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2472"/>
              <a:ext cx="1133" cy="1133"/>
            </a:xfrm>
            <a:prstGeom prst="rect">
              <a:avLst/>
            </a:prstGeom>
            <a:noFill/>
            <a:effectLst>
              <a:outerShdw dist="497898" dir="3135192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556250" y="3608388"/>
            <a:ext cx="546100" cy="542925"/>
            <a:chOff x="1747" y="1366"/>
            <a:chExt cx="1133" cy="1133"/>
          </a:xfrm>
        </p:grpSpPr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88799" dir="2863579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5" name="Picture 16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88799" dir="2863579" algn="ctr" rotWithShape="0">
                      <a:srgbClr val="B2B2B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5021263" y="2843213"/>
            <a:ext cx="2114550" cy="2114550"/>
            <a:chOff x="3844" y="-108"/>
            <a:chExt cx="1332" cy="1332"/>
          </a:xfrm>
        </p:grpSpPr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4156" y="90"/>
              <a:ext cx="534" cy="534"/>
            </a:xfrm>
            <a:prstGeom prst="ellipse">
              <a:avLst/>
            </a:prstGeom>
            <a:solidFill>
              <a:srgbClr val="F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16048" dir="4540637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8" name="Picture 19" descr="Kugellil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-108"/>
              <a:ext cx="1332" cy="133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616048" dir="4540637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5" name="Picture 25" descr="Kugelgrün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6" descr="Kugelros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8557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41313" y="3878263"/>
            <a:ext cx="8235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41313" y="3879850"/>
            <a:ext cx="81915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241425" y="1898650"/>
            <a:ext cx="3870325" cy="1530350"/>
          </a:xfrm>
          <a:custGeom>
            <a:avLst/>
            <a:gdLst>
              <a:gd name="T0" fmla="*/ 0 w 2523"/>
              <a:gd name="T1" fmla="*/ 1276 h 1276"/>
              <a:gd name="T2" fmla="*/ 1786 w 2523"/>
              <a:gd name="T3" fmla="*/ 822 h 1276"/>
              <a:gd name="T4" fmla="*/ 2523 w 2523"/>
              <a:gd name="T5" fmla="*/ 0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3" h="1276">
                <a:moveTo>
                  <a:pt x="0" y="1276"/>
                </a:moveTo>
                <a:cubicBezTo>
                  <a:pt x="683" y="1155"/>
                  <a:pt x="1366" y="1035"/>
                  <a:pt x="1786" y="822"/>
                </a:cubicBezTo>
                <a:cubicBezTo>
                  <a:pt x="2206" y="609"/>
                  <a:pt x="2364" y="304"/>
                  <a:pt x="252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43684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976813" y="1358900"/>
            <a:ext cx="546100" cy="542925"/>
            <a:chOff x="1747" y="1366"/>
            <a:chExt cx="1133" cy="1133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001" y="1508"/>
              <a:ext cx="454" cy="45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dist="188799" dir="2863579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7" name="Picture 8" descr="Kugelgrü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1366"/>
              <a:ext cx="1133" cy="1133"/>
            </a:xfrm>
            <a:prstGeom prst="rect">
              <a:avLst/>
            </a:prstGeom>
            <a:noFill/>
            <a:effectLst>
              <a:outerShdw dist="188799" dir="2863579" algn="ctr" rotWithShape="0">
                <a:srgbClr val="B2B2B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72175" y="585152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nucleon transfer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0750" y="131445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elastic scattering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93900" y="3675063"/>
            <a:ext cx="64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altLang="de-DE" sz="2000" b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≈0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021263" y="2843213"/>
            <a:ext cx="2114550" cy="2114550"/>
            <a:chOff x="3844" y="-108"/>
            <a:chExt cx="1332" cy="1332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156" y="90"/>
              <a:ext cx="534" cy="534"/>
            </a:xfrm>
            <a:prstGeom prst="ellipse">
              <a:avLst/>
            </a:prstGeom>
            <a:solidFill>
              <a:srgbClr val="F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41990" dir="4781709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3" name="Picture 14" descr="Kugellil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-108"/>
              <a:ext cx="1332" cy="133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41990" dir="4781709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327775" y="4902200"/>
            <a:ext cx="2728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3592" dir="159390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compound nucleus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i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formation</a:t>
            </a: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1331913" y="4194175"/>
            <a:ext cx="4230687" cy="1214438"/>
          </a:xfrm>
          <a:custGeom>
            <a:avLst/>
            <a:gdLst>
              <a:gd name="T0" fmla="*/ 0 w 2665"/>
              <a:gd name="T1" fmla="*/ 0 h 765"/>
              <a:gd name="T2" fmla="*/ 1219 w 2665"/>
              <a:gd name="T3" fmla="*/ 57 h 765"/>
              <a:gd name="T4" fmla="*/ 1843 w 2665"/>
              <a:gd name="T5" fmla="*/ 142 h 765"/>
              <a:gd name="T6" fmla="*/ 2410 w 2665"/>
              <a:gd name="T7" fmla="*/ 454 h 765"/>
              <a:gd name="T8" fmla="*/ 2665 w 2665"/>
              <a:gd name="T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5" h="765">
                <a:moveTo>
                  <a:pt x="0" y="0"/>
                </a:moveTo>
                <a:cubicBezTo>
                  <a:pt x="456" y="16"/>
                  <a:pt x="912" y="33"/>
                  <a:pt x="1219" y="57"/>
                </a:cubicBezTo>
                <a:cubicBezTo>
                  <a:pt x="1526" y="81"/>
                  <a:pt x="1645" y="76"/>
                  <a:pt x="1843" y="142"/>
                </a:cubicBezTo>
                <a:cubicBezTo>
                  <a:pt x="2041" y="208"/>
                  <a:pt x="2273" y="350"/>
                  <a:pt x="2410" y="454"/>
                </a:cubicBezTo>
                <a:cubicBezTo>
                  <a:pt x="2547" y="558"/>
                  <a:pt x="2623" y="713"/>
                  <a:pt x="2665" y="76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>
            <a:outerShdw dist="167042" dir="487523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5337175" y="5543550"/>
            <a:ext cx="546100" cy="542925"/>
            <a:chOff x="2708" y="2727"/>
            <a:chExt cx="344" cy="342"/>
          </a:xfrm>
        </p:grpSpPr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2708" y="2727"/>
              <a:ext cx="344" cy="342"/>
              <a:chOff x="1747" y="1366"/>
              <a:chExt cx="1133" cy="1133"/>
            </a:xfrm>
          </p:grpSpPr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2001" y="1508"/>
                <a:ext cx="454" cy="454"/>
              </a:xfrm>
              <a:prstGeom prst="ellipse">
                <a:avLst/>
              </a:prstGeom>
              <a:solidFill>
                <a:srgbClr val="F8F8F8"/>
              </a:solidFill>
              <a:ln>
                <a:noFill/>
              </a:ln>
              <a:effectLst>
                <a:outerShdw dist="188799" dir="2863579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0" name="Picture 20" descr="Kugelgrün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" y="1366"/>
                <a:ext cx="1133" cy="1133"/>
              </a:xfrm>
              <a:prstGeom prst="rect">
                <a:avLst/>
              </a:prstGeom>
              <a:noFill/>
              <a:effectLst>
                <a:outerShdw dist="188799" dir="2863579" algn="ctr" rotWithShape="0">
                  <a:srgbClr val="B2B2B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1" descr="Kugelr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784"/>
              <a:ext cx="57" cy="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8557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17968 0.003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3391</Words>
  <Application>Microsoft Office PowerPoint</Application>
  <PresentationFormat>Bildschirmpräsentation (4:3)</PresentationFormat>
  <Paragraphs>367</Paragraphs>
  <Slides>33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Leere Präsentation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Wollersheim, Hans-Juergen Dr.</dc:creator>
  <cp:lastModifiedBy>Hans</cp:lastModifiedBy>
  <cp:revision>614</cp:revision>
  <dcterms:created xsi:type="dcterms:W3CDTF">2014-04-15T06:49:44Z</dcterms:created>
  <dcterms:modified xsi:type="dcterms:W3CDTF">2016-11-24T03:06:52Z</dcterms:modified>
</cp:coreProperties>
</file>