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75" r:id="rId2"/>
    <p:sldId id="284" r:id="rId3"/>
    <p:sldId id="285" r:id="rId4"/>
    <p:sldId id="286" r:id="rId5"/>
    <p:sldId id="287" r:id="rId6"/>
    <p:sldId id="288" r:id="rId7"/>
    <p:sldId id="289" r:id="rId8"/>
    <p:sldId id="322" r:id="rId9"/>
    <p:sldId id="324" r:id="rId10"/>
    <p:sldId id="291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23" r:id="rId21"/>
    <p:sldId id="309" r:id="rId22"/>
    <p:sldId id="310" r:id="rId23"/>
    <p:sldId id="313" r:id="rId24"/>
    <p:sldId id="314" r:id="rId25"/>
    <p:sldId id="315" r:id="rId26"/>
    <p:sldId id="317" r:id="rId27"/>
    <p:sldId id="318" r:id="rId28"/>
    <p:sldId id="319" r:id="rId29"/>
    <p:sldId id="320" r:id="rId30"/>
    <p:sldId id="321" r:id="rId31"/>
    <p:sldId id="258" r:id="rId32"/>
    <p:sldId id="259" r:id="rId33"/>
    <p:sldId id="260" r:id="rId34"/>
    <p:sldId id="261" r:id="rId35"/>
    <p:sldId id="280" r:id="rId36"/>
    <p:sldId id="281" r:id="rId37"/>
    <p:sldId id="282" r:id="rId3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C4C4C4"/>
    <a:srgbClr val="DDDDDD"/>
    <a:srgbClr val="C0C0C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9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gian.iitkgp.ac.in/cgenmenu/index.html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2381" y="65520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2381" y="6570000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err="1" smtClean="0">
                <a:solidFill>
                  <a:srgbClr val="0000CC"/>
                </a:solidFill>
                <a:cs typeface="Arial" charset="0"/>
              </a:rPr>
              <a:t>Pushpendra</a:t>
            </a:r>
            <a:r>
              <a:rPr lang="de-DE" altLang="de-DE" sz="1000" baseline="0" dirty="0" smtClean="0">
                <a:solidFill>
                  <a:srgbClr val="0000CC"/>
                </a:solidFill>
                <a:cs typeface="Arial" charset="0"/>
              </a:rPr>
              <a:t> P. Singh &amp; Hans Jürgen </a:t>
            </a:r>
            <a:r>
              <a:rPr lang="de-DE" altLang="de-DE" sz="1000" baseline="0" dirty="0" err="1" smtClean="0">
                <a:solidFill>
                  <a:srgbClr val="0000CC"/>
                </a:solidFill>
                <a:cs typeface="Arial" charset="0"/>
              </a:rPr>
              <a:t>Wollersheim</a:t>
            </a:r>
            <a:r>
              <a:rPr lang="de-DE" altLang="de-DE" sz="1000" baseline="0" dirty="0" smtClean="0">
                <a:solidFill>
                  <a:srgbClr val="0000CC"/>
                </a:solidFill>
                <a:cs typeface="Arial" charset="0"/>
              </a:rPr>
              <a:t> (2018)</a:t>
            </a:r>
            <a:endParaRPr lang="en-US" altLang="de-DE" sz="1000" dirty="0" smtClean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6" name="Picture 2" descr="Global Initiative of Academic Networks(GIAN)">
            <a:hlinkClick r:id="rId13" tooltip="Global Initiative of Academic Networks (GIAN)"/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" y="6570000"/>
            <a:ext cx="2146364" cy="2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control" Target="../activeX/activeX2.xml"/><Relationship Id="rId7" Type="http://schemas.openxmlformats.org/officeDocument/2006/relationships/image" Target="../media/image30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7.emf"/><Relationship Id="rId4" Type="http://schemas.openxmlformats.org/officeDocument/2006/relationships/image" Target="../media/image49.jpeg"/><Relationship Id="rId9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4.wmf"/><Relationship Id="rId3" Type="http://schemas.openxmlformats.org/officeDocument/2006/relationships/image" Target="../media/image55.jpeg"/><Relationship Id="rId7" Type="http://schemas.openxmlformats.org/officeDocument/2006/relationships/image" Target="../media/image51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3.wmf"/><Relationship Id="rId5" Type="http://schemas.openxmlformats.org/officeDocument/2006/relationships/image" Target="../media/image50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5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wmf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3.jpe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88.emf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3.png"/><Relationship Id="rId4" Type="http://schemas.openxmlformats.org/officeDocument/2006/relationships/image" Target="../media/image9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hyperlink" Target="file:///G:\..\..\..\..\I.%20Y.%20Lee\My%20Documents\My%20Documents\Dads%20Documents\A180-4Pw1.wr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0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15.wmf"/><Relationship Id="rId10" Type="http://schemas.openxmlformats.org/officeDocument/2006/relationships/image" Target="../media/image14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Detectors</a:t>
            </a:r>
            <a:endParaRPr lang="en-US" dirty="0"/>
          </a:p>
        </p:txBody>
      </p:sp>
      <p:sp>
        <p:nvSpPr>
          <p:cNvPr id="21" name="Textfeld 20"/>
          <p:cNvSpPr txBox="1"/>
          <p:nvPr/>
        </p:nvSpPr>
        <p:spPr>
          <a:xfrm>
            <a:off x="2915816" y="900000"/>
            <a:ext cx="3492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Lecture: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Hans-Jürgen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Wollersheim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h.j.wollersheim@gsi.de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4499999"/>
            <a:ext cx="3517224" cy="175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3" descr="AGATA-cryst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4427579"/>
            <a:ext cx="1601787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50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04825" y="288000"/>
            <a:ext cx="3716338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>
                <a:latin typeface="Comic Sans MS" pitchFamily="66" charset="0"/>
                <a:cs typeface="Arial" pitchFamily="34" charset="0"/>
              </a:rPr>
              <a:t>Gamma Arrays based on Compton</a:t>
            </a:r>
            <a:br>
              <a:rPr lang="en-US" altLang="de-DE">
                <a:latin typeface="Comic Sans MS" pitchFamily="66" charset="0"/>
                <a:cs typeface="Arial" pitchFamily="34" charset="0"/>
              </a:rPr>
            </a:br>
            <a:r>
              <a:rPr lang="en-US" altLang="de-DE">
                <a:latin typeface="Comic Sans MS" pitchFamily="66" charset="0"/>
                <a:cs typeface="Arial" pitchFamily="34" charset="0"/>
              </a:rPr>
              <a:t> Suppressed Spectrometers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4989513" y="288000"/>
            <a:ext cx="35814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de-DE" b="1" dirty="0">
                <a:solidFill>
                  <a:srgbClr val="0000CC"/>
                </a:solidFill>
                <a:latin typeface="Comic Sans MS" pitchFamily="66" charset="0"/>
                <a:cs typeface="Arial" pitchFamily="34" charset="0"/>
              </a:rPr>
              <a:t>Tracking Arrays</a:t>
            </a:r>
            <a:r>
              <a:rPr lang="en-US" altLang="de-DE" dirty="0">
                <a:latin typeface="Comic Sans MS" pitchFamily="66" charset="0"/>
                <a:cs typeface="Arial" pitchFamily="34" charset="0"/>
              </a:rPr>
              <a:t> based on</a:t>
            </a:r>
          </a:p>
          <a:p>
            <a:pPr algn="ctr"/>
            <a:r>
              <a:rPr lang="en-US" altLang="de-DE" dirty="0">
                <a:latin typeface="Comic Sans MS" pitchFamily="66" charset="0"/>
                <a:cs typeface="Arial" pitchFamily="34" charset="0"/>
              </a:rPr>
              <a:t>Position Sensitive Ge Detectors</a:t>
            </a: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 rot="16200000">
            <a:off x="4533900" y="4987925"/>
            <a:ext cx="0" cy="1600200"/>
          </a:xfrm>
          <a:prstGeom prst="line">
            <a:avLst/>
          </a:prstGeom>
          <a:noFill/>
          <a:ln w="152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688368" y="5486400"/>
            <a:ext cx="2196000" cy="78175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de-DE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50 - 25 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 eaLnBrk="0" hangingPunct="0">
              <a:lnSpc>
                <a:spcPct val="80000"/>
              </a:lnSpc>
            </a:pP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1 -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r>
              <a:rPr lang="en-GB" alt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403872" y="5486400"/>
            <a:ext cx="2016000" cy="806375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altLang="de-DE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28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10 - 7 </a:t>
            </a:r>
            <a:r>
              <a:rPr lang="it-IT" altLang="de-DE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 eaLnBrk="0" hangingPunct="0">
              <a:lnSpc>
                <a:spcPct val="80000"/>
              </a:lnSpc>
            </a:pPr>
            <a:r>
              <a:rPr lang="en-GB" altLang="de-DE" b="1" dirty="0">
                <a:cs typeface="Arial" pitchFamily="34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 – </a:t>
            </a:r>
            <a:r>
              <a:rPr lang="en-GB" altLang="de-DE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altLang="de-DE" sz="1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GB" altLang="de-DE" sz="16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30</a:t>
            </a:r>
            <a:r>
              <a:rPr lang="en-GB" altLang="de-D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altLang="de-DE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5" b="3778"/>
          <a:stretch>
            <a:fillRect/>
          </a:stretch>
        </p:blipFill>
        <p:spPr bwMode="auto">
          <a:xfrm>
            <a:off x="381000" y="2895600"/>
            <a:ext cx="19050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gammasphe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8"/>
          <a:stretch>
            <a:fillRect/>
          </a:stretch>
        </p:blipFill>
        <p:spPr bwMode="auto">
          <a:xfrm>
            <a:off x="2427288" y="2903538"/>
            <a:ext cx="1839912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 descr="Quickie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5" b="14325"/>
          <a:stretch>
            <a:fillRect/>
          </a:stretch>
        </p:blipFill>
        <p:spPr bwMode="auto">
          <a:xfrm>
            <a:off x="6883400" y="2898775"/>
            <a:ext cx="1879600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2386013" y="4967288"/>
            <a:ext cx="1987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de-DE">
                <a:solidFill>
                  <a:srgbClr val="FF0000"/>
                </a:solidFill>
                <a:cs typeface="Arial" pitchFamily="34" charset="0"/>
              </a:rPr>
              <a:t>GAMMASPHERE</a:t>
            </a:r>
            <a:endParaRPr lang="en-US" altLang="de-DE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620713" y="4967288"/>
            <a:ext cx="1403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de-DE">
                <a:solidFill>
                  <a:srgbClr val="FF0000"/>
                </a:solidFill>
                <a:cs typeface="Arial" pitchFamily="34" charset="0"/>
              </a:rPr>
              <a:t>EUROBALL</a:t>
            </a:r>
            <a:endParaRPr lang="en-US" altLang="de-DE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7334250" y="4967288"/>
            <a:ext cx="9715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  <a:cs typeface="Arial" pitchFamily="34" charset="0"/>
              </a:rPr>
              <a:t>GRETA</a:t>
            </a:r>
            <a:endParaRPr lang="en-US" altLang="de-DE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257800" y="4967288"/>
            <a:ext cx="9588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>
                <a:solidFill>
                  <a:srgbClr val="FF0000"/>
                </a:solidFill>
                <a:cs typeface="Arial" pitchFamily="34" charset="0"/>
              </a:rPr>
              <a:t>AGATA</a:t>
            </a:r>
          </a:p>
        </p:txBody>
      </p:sp>
      <p:pic>
        <p:nvPicPr>
          <p:cNvPr id="27" name="Picture 14" descr="design_p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903538"/>
            <a:ext cx="1847850" cy="19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1266" name="ShockwaveFlash3" r:id="rId2" imgW="2668785" imgH="1506755"/>
        </mc:Choice>
        <mc:Fallback>
          <p:control name="ShockwaveFlash3" r:id="rId2" imgW="2668785" imgH="1506755">
            <p:pic>
              <p:nvPicPr>
                <p:cNvPr id="0" name="ShockwaveFlash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7450" y="1341438"/>
                  <a:ext cx="2668588" cy="1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267" name="ShockwaveFlash4" r:id="rId3" imgW="2190476" imgH="1506755"/>
        </mc:Choice>
        <mc:Fallback>
          <p:control name="ShockwaveFlash4" r:id="rId3" imgW="2190476" imgH="1506755">
            <p:pic>
              <p:nvPicPr>
                <p:cNvPr id="0" name="ShockwaveFlash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8625" y="1341438"/>
                  <a:ext cx="2190750" cy="15065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4719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252800"/>
            <a:ext cx="2504759" cy="238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64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00" y="1195200"/>
            <a:ext cx="4923495" cy="258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637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258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6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6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working principle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94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position sensitivity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0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138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 – position sensitivity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1195201"/>
            <a:ext cx="6810919" cy="508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47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Ingredients of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de-DE" dirty="0" err="1" smtClean="0">
                <a:latin typeface="Times New Roman"/>
                <a:cs typeface="Times New Roman"/>
              </a:rPr>
              <a:t>ray</a:t>
            </a:r>
            <a:r>
              <a:rPr lang="de-DE" dirty="0" smtClean="0">
                <a:latin typeface="Times New Roman"/>
                <a:cs typeface="Times New Roman"/>
              </a:rPr>
              <a:t> </a:t>
            </a:r>
            <a:r>
              <a:rPr lang="de-DE" dirty="0" err="1" smtClean="0">
                <a:latin typeface="Times New Roman"/>
                <a:cs typeface="Times New Roman"/>
              </a:rPr>
              <a:t>tracking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Picture 17" descr="TrackingGamm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3278"/>
            <a:ext cx="301942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55613" y="1326803"/>
            <a:ext cx="1982787" cy="5847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segmented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detectors</a:t>
            </a:r>
          </a:p>
        </p:txBody>
      </p:sp>
      <p:pic>
        <p:nvPicPr>
          <p:cNvPr id="7" name="Picture 26" descr="cryst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80728"/>
            <a:ext cx="1905000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562600" y="1510953"/>
            <a:ext cx="3124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just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AGATA</a:t>
            </a:r>
            <a:r>
              <a:rPr lang="de-DE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de-DE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altLang="de-DE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dvanced</a:t>
            </a:r>
            <a:r>
              <a:rPr lang="de-DE" altLang="de-DE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amma </a:t>
            </a:r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racking </a:t>
            </a:r>
            <a:r>
              <a:rPr lang="de-DE" altLang="de-DE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rray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290513" y="2885728"/>
            <a:ext cx="2300287" cy="830997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electronics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record and </a:t>
            </a:r>
            <a:b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 segment signals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429000" y="2685703"/>
            <a:ext cx="2514600" cy="1477328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Shape Analysis to identify the interaction position coordinates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endParaRPr lang="en-GB" altLang="de-DE" sz="1400" b="1" dirty="0"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endParaRPr lang="en-GB" altLang="de-DE" sz="1400" b="1" dirty="0"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endParaRPr lang="en-GB" altLang="de-DE" sz="1400" b="1" dirty="0">
              <a:solidFill>
                <a:schemeClr val="tx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038600" y="3765203"/>
            <a:ext cx="1138238" cy="368300"/>
          </a:xfrm>
          <a:prstGeom prst="rect">
            <a:avLst/>
          </a:prstGeom>
          <a:solidFill>
            <a:srgbClr val="DDDDDD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de-DE" sz="160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(x,y,z,E)</a:t>
            </a:r>
            <a:r>
              <a:rPr lang="en-US" altLang="de-DE" sz="1600" baseline="-25000">
                <a:solidFill>
                  <a:schemeClr val="tx1"/>
                </a:solidFill>
                <a:latin typeface="Verdana" pitchFamily="34" charset="0"/>
                <a:cs typeface="Arial" pitchFamily="34" charset="0"/>
              </a:rPr>
              <a:t>i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248400" y="4971703"/>
            <a:ext cx="2827338" cy="10699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of tracks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e.g. by evaluation </a:t>
            </a:r>
            <a:r>
              <a:rPr lang="en-GB" altLang="de-DE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altLang="de-DE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permutations </a:t>
            </a:r>
            <a:endParaRPr lang="en-GB" altLang="de-DE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interaction points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457200" y="5352703"/>
            <a:ext cx="2209800" cy="338554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ctr"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de-DE" sz="16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</a:t>
            </a:r>
            <a:r>
              <a:rPr lang="it-IT" altLang="de-DE" sz="16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de-DE" sz="1600" dirty="0" smtClean="0">
                <a:solidFill>
                  <a:srgbClr val="FF3300"/>
                </a:solidFill>
                <a:latin typeface="Times New Roman"/>
                <a:cs typeface="Times New Roman"/>
              </a:rPr>
              <a:t>γ</a:t>
            </a:r>
            <a:r>
              <a:rPr lang="de-DE" altLang="de-DE" sz="1600" dirty="0" smtClean="0">
                <a:solidFill>
                  <a:srgbClr val="FF3300"/>
                </a:solidFill>
                <a:latin typeface="Times New Roman"/>
                <a:cs typeface="Times New Roman"/>
              </a:rPr>
              <a:t>-</a:t>
            </a:r>
            <a:r>
              <a:rPr lang="en-US" altLang="de-DE" sz="1600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rays</a:t>
            </a:r>
            <a:endParaRPr lang="en-US" altLang="de-DE" sz="16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utoShape 19"/>
          <p:cNvSpPr>
            <a:spLocks noChangeArrowheads="1"/>
          </p:cNvSpPr>
          <p:nvPr/>
        </p:nvSpPr>
        <p:spPr bwMode="auto">
          <a:xfrm>
            <a:off x="1066800" y="2228503"/>
            <a:ext cx="838200" cy="609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 rot="16200000">
            <a:off x="2628900" y="3028603"/>
            <a:ext cx="762000" cy="685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 rot="5400000">
            <a:off x="6515100" y="3181003"/>
            <a:ext cx="1295400" cy="15240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8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47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to characterize the pulse shape of </a:t>
            </a:r>
            <a:r>
              <a:rPr lang="en-US" dirty="0" err="1" smtClean="0"/>
              <a:t>HPGe</a:t>
            </a:r>
            <a:r>
              <a:rPr lang="en-US" dirty="0" smtClean="0"/>
              <a:t> detectors</a:t>
            </a:r>
            <a:endParaRPr lang="en-US" dirty="0"/>
          </a:p>
        </p:txBody>
      </p:sp>
      <p:sp>
        <p:nvSpPr>
          <p:cNvPr id="4" name="Text Box 40"/>
          <p:cNvSpPr txBox="1">
            <a:spLocks noChangeArrowheads="1"/>
          </p:cNvSpPr>
          <p:nvPr/>
        </p:nvSpPr>
        <p:spPr bwMode="auto">
          <a:xfrm>
            <a:off x="228600" y="2035274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de-DE" sz="1800"/>
          </a:p>
        </p:txBody>
      </p:sp>
      <p:pic>
        <p:nvPicPr>
          <p:cNvPr id="5" name="Picture 44" descr="crys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4688" y="2284512"/>
            <a:ext cx="2430462" cy="20589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AutoShape 51"/>
          <p:cNvSpPr>
            <a:spLocks noChangeArrowheads="1"/>
          </p:cNvSpPr>
          <p:nvPr/>
        </p:nvSpPr>
        <p:spPr bwMode="auto">
          <a:xfrm>
            <a:off x="6567488" y="3002062"/>
            <a:ext cx="1071562" cy="877887"/>
          </a:xfrm>
          <a:prstGeom prst="hexagon">
            <a:avLst>
              <a:gd name="adj" fmla="val 30515"/>
              <a:gd name="vf" fmla="val 11547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en-US"/>
          </a:p>
        </p:txBody>
      </p:sp>
      <p:pic>
        <p:nvPicPr>
          <p:cNvPr id="7" name="Picture 56" descr="ge_pul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2360712"/>
            <a:ext cx="2700338" cy="183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9"/>
          <p:cNvSpPr txBox="1">
            <a:spLocks noChangeArrowheads="1"/>
          </p:cNvSpPr>
          <p:nvPr/>
        </p:nvSpPr>
        <p:spPr bwMode="auto">
          <a:xfrm>
            <a:off x="804863" y="1411387"/>
            <a:ext cx="7632700" cy="64633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dirty="0" smtClean="0">
                <a:solidFill>
                  <a:schemeClr val="accent2"/>
                </a:solidFill>
              </a:rPr>
              <a:t>Determine a </a:t>
            </a:r>
            <a:r>
              <a:rPr lang="en-US" altLang="de-DE" b="1" dirty="0" smtClean="0">
                <a:solidFill>
                  <a:schemeClr val="accent2"/>
                </a:solidFill>
              </a:rPr>
              <a:t>data-base of pulse shapes </a:t>
            </a:r>
            <a:r>
              <a:rPr lang="en-US" altLang="de-DE" dirty="0" smtClean="0">
                <a:solidFill>
                  <a:schemeClr val="accent2"/>
                </a:solidFill>
              </a:rPr>
              <a:t>S(</a:t>
            </a:r>
            <a:r>
              <a:rPr lang="en-US" altLang="de-DE" dirty="0" err="1" smtClean="0">
                <a:solidFill>
                  <a:schemeClr val="accent2"/>
                </a:solidFill>
              </a:rPr>
              <a:t>x,y,z</a:t>
            </a:r>
            <a:r>
              <a:rPr lang="en-US" altLang="de-DE" dirty="0" smtClean="0">
                <a:solidFill>
                  <a:schemeClr val="accent2"/>
                </a:solidFill>
              </a:rPr>
              <a:t>) which allows one to correlate an arbitrarily measured pulse, with an interaction position inside the detector.</a:t>
            </a:r>
            <a:endParaRPr lang="en-US" altLang="de-DE" dirty="0">
              <a:solidFill>
                <a:schemeClr val="accent2"/>
              </a:solidFill>
            </a:endParaRPr>
          </a:p>
        </p:txBody>
      </p:sp>
      <p:sp>
        <p:nvSpPr>
          <p:cNvPr id="9" name="Text Box 60"/>
          <p:cNvSpPr txBox="1">
            <a:spLocks noChangeArrowheads="1"/>
          </p:cNvSpPr>
          <p:nvPr/>
        </p:nvSpPr>
        <p:spPr bwMode="auto">
          <a:xfrm>
            <a:off x="3609975" y="4283174"/>
            <a:ext cx="1985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/>
              <a:t>How to do this?</a:t>
            </a:r>
          </a:p>
        </p:txBody>
      </p:sp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1259632" y="5108674"/>
            <a:ext cx="65611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dirty="0"/>
              <a:t>Using PET principle in combination with </a:t>
            </a:r>
            <a:r>
              <a:rPr lang="en-US" altLang="de-DE" dirty="0">
                <a:latin typeface="Symbol" pitchFamily="18" charset="2"/>
              </a:rPr>
              <a:t>g</a:t>
            </a:r>
            <a:r>
              <a:rPr lang="en-US" altLang="de-DE" dirty="0"/>
              <a:t>-ray imaging techniques !</a:t>
            </a:r>
          </a:p>
        </p:txBody>
      </p:sp>
      <p:sp>
        <p:nvSpPr>
          <p:cNvPr id="11" name="AutoShape 62"/>
          <p:cNvSpPr>
            <a:spLocks noChangeArrowheads="1"/>
          </p:cNvSpPr>
          <p:nvPr/>
        </p:nvSpPr>
        <p:spPr bwMode="auto">
          <a:xfrm>
            <a:off x="3671888" y="2894112"/>
            <a:ext cx="1422400" cy="930275"/>
          </a:xfrm>
          <a:prstGeom prst="leftRightArrow">
            <a:avLst>
              <a:gd name="adj1" fmla="val 50000"/>
              <a:gd name="adj2" fmla="val 30580"/>
            </a:avLst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4192588" y="3098899"/>
            <a:ext cx="493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2400" b="1">
                <a:solidFill>
                  <a:srgbClr val="FF33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129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of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-ray spectroscopy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efficiency vs resolution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AutoShape 338"/>
          <p:cNvSpPr>
            <a:spLocks noChangeArrowheads="1"/>
          </p:cNvSpPr>
          <p:nvPr/>
        </p:nvSpPr>
        <p:spPr bwMode="auto">
          <a:xfrm>
            <a:off x="971600" y="3789040"/>
            <a:ext cx="152400" cy="1524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3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3273425" cy="33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62"/>
          <p:cNvSpPr>
            <a:spLocks noChangeArrowheads="1"/>
          </p:cNvSpPr>
          <p:nvPr/>
        </p:nvSpPr>
        <p:spPr bwMode="auto">
          <a:xfrm>
            <a:off x="1752600" y="5105400"/>
            <a:ext cx="2566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400">
                <a:solidFill>
                  <a:schemeClr val="tx1"/>
                </a:solidFill>
                <a:latin typeface="Verdana" pitchFamily="34" charset="0"/>
              </a:rPr>
              <a:t>Composite HPGe detectors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1400">
                <a:solidFill>
                  <a:schemeClr val="tx1"/>
                </a:solidFill>
                <a:latin typeface="Verdana" pitchFamily="34" charset="0"/>
              </a:rPr>
              <a:t> in ADD BACK mode</a:t>
            </a:r>
            <a:endParaRPr lang="de-DE" altLang="de-DE" sz="1400">
              <a:solidFill>
                <a:schemeClr val="tx1"/>
              </a:solidFill>
              <a:latin typeface="Verdana" pitchFamily="34" charset="0"/>
            </a:endParaRPr>
          </a:p>
        </p:txBody>
      </p:sp>
      <p:grpSp>
        <p:nvGrpSpPr>
          <p:cNvPr id="7" name="Group 380"/>
          <p:cNvGrpSpPr>
            <a:grpSpLocks/>
          </p:cNvGrpSpPr>
          <p:nvPr/>
        </p:nvGrpSpPr>
        <p:grpSpPr bwMode="auto">
          <a:xfrm>
            <a:off x="4800600" y="2133600"/>
            <a:ext cx="4876800" cy="2133600"/>
            <a:chOff x="2592" y="1344"/>
            <a:chExt cx="2769" cy="1152"/>
          </a:xfrm>
        </p:grpSpPr>
        <p:pic>
          <p:nvPicPr>
            <p:cNvPr id="8" name="Picture 36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1483"/>
              <a:ext cx="2337" cy="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 Box 364"/>
            <p:cNvSpPr txBox="1">
              <a:spLocks noChangeArrowheads="1"/>
            </p:cNvSpPr>
            <p:nvPr/>
          </p:nvSpPr>
          <p:spPr bwMode="auto">
            <a:xfrm>
              <a:off x="3777" y="1344"/>
              <a:ext cx="1584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de-DE" sz="1400">
                  <a:solidFill>
                    <a:schemeClr val="tx1"/>
                  </a:solidFill>
                  <a:latin typeface="Verdana" pitchFamily="34" charset="0"/>
                </a:rPr>
                <a:t>Emission at rest</a:t>
              </a:r>
            </a:p>
          </p:txBody>
        </p:sp>
        <p:sp>
          <p:nvSpPr>
            <p:cNvPr id="10" name="Text Box 365"/>
            <p:cNvSpPr txBox="1">
              <a:spLocks noChangeArrowheads="1"/>
            </p:cNvSpPr>
            <p:nvPr/>
          </p:nvSpPr>
          <p:spPr bwMode="auto">
            <a:xfrm>
              <a:off x="4305" y="1593"/>
              <a:ext cx="1056" cy="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de-DE" sz="1400">
                  <a:solidFill>
                    <a:schemeClr val="tx1"/>
                  </a:solidFill>
                  <a:latin typeface="Verdana" pitchFamily="34" charset="0"/>
                </a:rPr>
                <a:t>Δ</a:t>
              </a:r>
              <a:r>
                <a:rPr lang="de-DE" altLang="de-DE" sz="1400">
                  <a:solidFill>
                    <a:schemeClr val="tx1"/>
                  </a:solidFill>
                  <a:latin typeface="Verdana" pitchFamily="34" charset="0"/>
                </a:rPr>
                <a:t>E=2keV </a:t>
              </a:r>
              <a:endParaRPr lang="el-GR" altLang="de-DE" sz="1400">
                <a:solidFill>
                  <a:schemeClr val="tx1"/>
                </a:solidFill>
                <a:latin typeface="Verdana" pitchFamily="34" charset="0"/>
              </a:endParaRPr>
            </a:p>
          </p:txBody>
        </p:sp>
      </p:grpSp>
      <p:sp>
        <p:nvSpPr>
          <p:cNvPr id="11" name="Freeform 373"/>
          <p:cNvSpPr>
            <a:spLocks/>
          </p:cNvSpPr>
          <p:nvPr/>
        </p:nvSpPr>
        <p:spPr bwMode="auto">
          <a:xfrm rot="21172499">
            <a:off x="1188000" y="3672000"/>
            <a:ext cx="900000" cy="152400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Freeform 374"/>
          <p:cNvSpPr>
            <a:spLocks/>
          </p:cNvSpPr>
          <p:nvPr/>
        </p:nvSpPr>
        <p:spPr bwMode="auto">
          <a:xfrm rot="19045993" flipV="1">
            <a:off x="1980000" y="3221196"/>
            <a:ext cx="1224000" cy="153988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25400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42"/>
          <p:cNvSpPr txBox="1">
            <a:spLocks noChangeArrowheads="1"/>
          </p:cNvSpPr>
          <p:nvPr/>
        </p:nvSpPr>
        <p:spPr bwMode="auto">
          <a:xfrm>
            <a:off x="684000" y="3240000"/>
            <a:ext cx="70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</a:defRPr>
            </a:lvl1pPr>
            <a:lvl2pPr>
              <a:defRPr>
                <a:solidFill>
                  <a:srgbClr val="000000"/>
                </a:solidFill>
                <a:latin typeface="Arial" pitchFamily="34" charset="0"/>
              </a:defRPr>
            </a:lvl2pPr>
            <a:lvl3pPr>
              <a:defRPr>
                <a:solidFill>
                  <a:srgbClr val="000000"/>
                </a:solidFill>
                <a:latin typeface="Arial" pitchFamily="34" charset="0"/>
              </a:defRPr>
            </a:lvl3pPr>
            <a:lvl4pPr>
              <a:defRPr>
                <a:solidFill>
                  <a:srgbClr val="000000"/>
                </a:solidFill>
                <a:latin typeface="Arial" pitchFamily="34" charset="0"/>
              </a:defRPr>
            </a:lvl4pPr>
            <a:lvl5pPr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de-DE" sz="2000" b="1" dirty="0">
                <a:solidFill>
                  <a:schemeClr val="tx1"/>
                </a:solidFill>
                <a:latin typeface="Symbol" pitchFamily="18" charset="2"/>
                <a:cs typeface="Microsoft Sans Serif" pitchFamily="34" charset="0"/>
              </a:rPr>
              <a:t>g</a:t>
            </a:r>
            <a:r>
              <a:rPr lang="en-GB" altLang="de-DE" sz="2000" dirty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en-GB" altLang="de-DE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ray</a:t>
            </a:r>
          </a:p>
        </p:txBody>
      </p:sp>
      <p:sp>
        <p:nvSpPr>
          <p:cNvPr id="14" name="Text Box 381"/>
          <p:cNvSpPr txBox="1">
            <a:spLocks noChangeArrowheads="1"/>
          </p:cNvSpPr>
          <p:nvPr/>
        </p:nvSpPr>
        <p:spPr bwMode="auto">
          <a:xfrm>
            <a:off x="7924800" y="396240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000">
                <a:solidFill>
                  <a:schemeClr val="tx1"/>
                </a:solidFill>
                <a:latin typeface="Verdana" pitchFamily="34" charset="0"/>
              </a:rPr>
              <a:t>Channel No.</a:t>
            </a:r>
          </a:p>
        </p:txBody>
      </p:sp>
      <p:sp>
        <p:nvSpPr>
          <p:cNvPr id="15" name="Text Box 382"/>
          <p:cNvSpPr txBox="1">
            <a:spLocks noChangeArrowheads="1"/>
          </p:cNvSpPr>
          <p:nvPr/>
        </p:nvSpPr>
        <p:spPr bwMode="auto">
          <a:xfrm rot="16200000">
            <a:off x="5531644" y="3078956"/>
            <a:ext cx="1828800" cy="242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000">
                <a:solidFill>
                  <a:schemeClr val="tx1"/>
                </a:solidFill>
                <a:latin typeface="Verdana" pitchFamily="34" charset="0"/>
              </a:rPr>
              <a:t>Counts(arb. units)</a:t>
            </a:r>
          </a:p>
        </p:txBody>
      </p:sp>
    </p:spTree>
    <p:extLst>
      <p:ext uri="{BB962C8B-B14F-4D97-AF65-F5344CB8AC3E}">
        <p14:creationId xmlns:p14="http://schemas.microsoft.com/office/powerpoint/2010/main" val="32674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 - Efficiency versus energy resolution</a:t>
            </a:r>
            <a:endParaRPr lang="en-U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4704"/>
            <a:ext cx="3709987" cy="16081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069333" y="788516"/>
            <a:ext cx="3743027" cy="1061829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 source at rest, the intrinsic resolution of the detector can be reached. </a:t>
            </a:r>
          </a:p>
          <a:p>
            <a:pPr marL="285750" indent="-28575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 decreases with the increasing detector-source distance.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50825" y="2777629"/>
            <a:ext cx="4752975" cy="52322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 </a:t>
            </a:r>
            <a:r>
              <a:rPr lang="it-IT" altLang="de-DE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moving</a:t>
            </a:r>
            <a:r>
              <a:rPr lang="it-IT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source </a:t>
            </a:r>
            <a:r>
              <a:rPr lang="it-IT" altLang="de-DE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it-IT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altLang="de-DE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</a:t>
            </a:r>
            <a:r>
              <a:rPr lang="it-IT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it-IT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it-IT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depends</a:t>
            </a:r>
            <a:r>
              <a:rPr lang="it-IT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the detector-source </a:t>
            </a:r>
            <a:r>
              <a:rPr lang="it-IT" altLang="de-DE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</a:t>
            </a:r>
            <a:r>
              <a:rPr lang="it-IT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(Doppler </a:t>
            </a:r>
            <a:r>
              <a:rPr lang="it-IT" altLang="de-DE" sz="14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it-IT" altLang="de-DE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564904"/>
            <a:ext cx="3368675" cy="3597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107950" y="4649291"/>
            <a:ext cx="1008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it-IT" altLang="de-DE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it-IT" altLang="de-DE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altLang="de-DE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524000" y="4649291"/>
            <a:ext cx="11509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</a:t>
            </a:r>
            <a:r>
              <a:rPr lang="it-IT" altLang="de-DE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altLang="de-DE" dirty="0" smtClean="0">
                <a:solidFill>
                  <a:srgbClr val="000000"/>
                </a:solidFill>
                <a:latin typeface="Symbol" pitchFamily="18" charset="2"/>
              </a:rPr>
              <a:t>W</a:t>
            </a:r>
            <a:br>
              <a:rPr lang="it-IT" altLang="de-DE" dirty="0" smtClean="0">
                <a:solidFill>
                  <a:srgbClr val="000000"/>
                </a:solidFill>
                <a:latin typeface="Symbol" pitchFamily="18" charset="2"/>
              </a:rPr>
            </a:br>
            <a:r>
              <a:rPr lang="it-IT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</a:t>
            </a:r>
            <a:r>
              <a:rPr lang="it-IT" altLang="de-DE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altLang="de-DE" dirty="0" smtClean="0">
                <a:solidFill>
                  <a:srgbClr val="000000"/>
                </a:solidFill>
                <a:latin typeface="Symbol" pitchFamily="18" charset="2"/>
              </a:rPr>
              <a:t>W</a:t>
            </a:r>
            <a:endParaRPr lang="en-US" altLang="de-DE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082925" y="4649291"/>
            <a:ext cx="86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it-IT" altLang="de-DE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altLang="de-DE" dirty="0" smtClean="0">
                <a:solidFill>
                  <a:srgbClr val="000000"/>
                </a:solidFill>
                <a:latin typeface="Symbol" pitchFamily="18" charset="2"/>
              </a:rPr>
              <a:t>e</a:t>
            </a:r>
            <a:r>
              <a:rPr lang="it-IT" altLang="de-DE" dirty="0" smtClean="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it-IT" altLang="de-DE" dirty="0" smtClean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it-IT" altLang="de-DE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it-IT" altLang="de-DE" dirty="0" smtClean="0">
                <a:solidFill>
                  <a:srgbClr val="000000"/>
                </a:solidFill>
                <a:latin typeface="Symbol" pitchFamily="18" charset="2"/>
              </a:rPr>
              <a:t>e</a:t>
            </a:r>
            <a:endParaRPr lang="en-US" altLang="de-DE" dirty="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4356100" y="4649291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Poor FWHM</a:t>
            </a:r>
            <a:b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FWHM</a:t>
            </a:r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1174750" y="4862016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0000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4006850" y="4862016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0000CC"/>
          </a:solidFill>
          <a:ln>
            <a:noFill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AutoShape 13"/>
          <p:cNvSpPr>
            <a:spLocks noChangeArrowheads="1"/>
          </p:cNvSpPr>
          <p:nvPr/>
        </p:nvSpPr>
        <p:spPr bwMode="auto">
          <a:xfrm>
            <a:off x="2735263" y="4862016"/>
            <a:ext cx="288925" cy="215900"/>
          </a:xfrm>
          <a:prstGeom prst="leftRightArrow">
            <a:avLst>
              <a:gd name="adj1" fmla="val 50000"/>
              <a:gd name="adj2" fmla="val 26765"/>
            </a:avLst>
          </a:prstGeom>
          <a:solidFill>
            <a:srgbClr val="0000CC"/>
          </a:solidFill>
          <a:ln>
            <a:noFill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rot="18900000">
            <a:off x="4679950" y="4361954"/>
            <a:ext cx="900113" cy="0"/>
          </a:xfrm>
          <a:prstGeom prst="line">
            <a:avLst/>
          </a:prstGeom>
          <a:noFill/>
          <a:ln w="25400">
            <a:solidFill>
              <a:srgbClr val="0000CC"/>
            </a:solidFill>
            <a:prstDash val="lg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Line 17"/>
          <p:cNvSpPr>
            <a:spLocks noChangeShapeType="1"/>
          </p:cNvSpPr>
          <p:nvPr/>
        </p:nvSpPr>
        <p:spPr bwMode="auto">
          <a:xfrm rot="2700000">
            <a:off x="4769644" y="5675610"/>
            <a:ext cx="900112" cy="0"/>
          </a:xfrm>
          <a:prstGeom prst="line">
            <a:avLst/>
          </a:prstGeom>
          <a:noFill/>
          <a:ln w="25400">
            <a:solidFill>
              <a:srgbClr val="0000CC"/>
            </a:solidFill>
            <a:prstDash val="lgDash"/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5850000" y="3913200"/>
            <a:ext cx="6480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>
            <a:off x="5598000" y="6138000"/>
            <a:ext cx="648000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09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 at relativistic energies</a:t>
            </a:r>
            <a:endParaRPr lang="en-US" dirty="0"/>
          </a:p>
        </p:txBody>
      </p:sp>
      <p:pic>
        <p:nvPicPr>
          <p:cNvPr id="10" name="Picture 15" descr="dpshi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4881563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5" descr="ri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288" y="3886200"/>
            <a:ext cx="1558925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16"/>
          <p:cNvGraphicFramePr>
            <a:graphicFrameLocks noChangeAspect="1"/>
          </p:cNvGraphicFramePr>
          <p:nvPr/>
        </p:nvGraphicFramePr>
        <p:xfrm>
          <a:off x="539750" y="1493838"/>
          <a:ext cx="25908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5" imgW="1295280" imgH="495000" progId="Equation.3">
                  <p:embed/>
                </p:oleObj>
              </mc:Choice>
              <mc:Fallback>
                <p:oleObj name="Equation" r:id="rId5" imgW="12952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493838"/>
                        <a:ext cx="259080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8"/>
          <p:cNvGraphicFramePr>
            <a:graphicFrameLocks noChangeAspect="1"/>
          </p:cNvGraphicFramePr>
          <p:nvPr/>
        </p:nvGraphicFramePr>
        <p:xfrm>
          <a:off x="1133475" y="2763838"/>
          <a:ext cx="9906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7" imgW="482400" imgH="253800" progId="Equation.3">
                  <p:embed/>
                </p:oleObj>
              </mc:Choice>
              <mc:Fallback>
                <p:oleObj name="Equation" r:id="rId7" imgW="4824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475" y="2763838"/>
                        <a:ext cx="9906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84200" y="2805113"/>
            <a:ext cx="482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</a:p>
        </p:txBody>
      </p:sp>
      <p:graphicFrame>
        <p:nvGraphicFramePr>
          <p:cNvPr id="16" name="Object 20"/>
          <p:cNvGraphicFramePr>
            <a:graphicFrameLocks noChangeAspect="1"/>
          </p:cNvGraphicFramePr>
          <p:nvPr/>
        </p:nvGraphicFramePr>
        <p:xfrm>
          <a:off x="609600" y="5105400"/>
          <a:ext cx="2038350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9" imgW="1015920" imgH="545760" progId="Equation.3">
                  <p:embed/>
                </p:oleObj>
              </mc:Choice>
              <mc:Fallback>
                <p:oleObj name="Equation" r:id="rId9" imgW="10159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105400"/>
                        <a:ext cx="2038350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39750" y="4616450"/>
            <a:ext cx="1665288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Lorentz boost:</a:t>
            </a:r>
            <a:endParaRPr lang="en-US" alt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rot="10800000">
            <a:off x="6121400" y="4670425"/>
            <a:ext cx="287338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rot="10800000">
            <a:off x="6164263" y="4670425"/>
            <a:ext cx="2873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6297613" y="4462463"/>
            <a:ext cx="331787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de-DE" altLang="de-DE" sz="120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223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 and position resolution</a:t>
            </a:r>
            <a:endParaRPr lang="en-US" dirty="0"/>
          </a:p>
        </p:txBody>
      </p:sp>
      <p:pic>
        <p:nvPicPr>
          <p:cNvPr id="4" name="Picture 3" descr="capsu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789113"/>
            <a:ext cx="32019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6875" y="3289300"/>
            <a:ext cx="2735263" cy="299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651500" y="4724400"/>
            <a:ext cx="1081088" cy="1152525"/>
            <a:chOff x="1338" y="3006"/>
            <a:chExt cx="681" cy="726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1384" y="3052"/>
              <a:ext cx="589" cy="63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1338" y="3006"/>
              <a:ext cx="454" cy="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338" y="3279"/>
              <a:ext cx="681" cy="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GB" altLang="de-DE" sz="1800">
                <a:latin typeface="Calibri" pitchFamily="34" charset="0"/>
              </a:endParaRPr>
            </a:p>
          </p:txBody>
        </p:sp>
      </p:grp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563938" y="5445125"/>
            <a:ext cx="2124075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759450" y="4724400"/>
            <a:ext cx="504825" cy="1584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B050"/>
            </a:solidFill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latin typeface="+mn-lt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rot="3600000">
            <a:off x="5784084" y="5997762"/>
            <a:ext cx="900000" cy="1619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Oval 12"/>
          <p:cNvSpPr>
            <a:spLocks noChangeAspect="1" noChangeArrowheads="1"/>
          </p:cNvSpPr>
          <p:nvPr/>
        </p:nvSpPr>
        <p:spPr bwMode="auto">
          <a:xfrm>
            <a:off x="5759450" y="5300663"/>
            <a:ext cx="233363" cy="231775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624638" y="3716338"/>
            <a:ext cx="611187" cy="646112"/>
          </a:xfrm>
          <a:prstGeom prst="ellipse">
            <a:avLst/>
          </a:prstGeom>
          <a:solidFill>
            <a:srgbClr val="99FF99">
              <a:alpha val="6588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6048375" y="4076700"/>
            <a:ext cx="828675" cy="12239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5929313" y="5500688"/>
            <a:ext cx="287337" cy="287337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rot="300000" flipV="1">
            <a:off x="6011863" y="4795838"/>
            <a:ext cx="2447925" cy="720725"/>
          </a:xfrm>
          <a:prstGeom prst="line">
            <a:avLst/>
          </a:prstGeom>
          <a:noFill/>
          <a:ln w="57150">
            <a:solidFill>
              <a:srgbClr val="CC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H="1">
            <a:off x="6048375" y="4221163"/>
            <a:ext cx="1116013" cy="1079500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6048375" y="3933825"/>
            <a:ext cx="611188" cy="1366838"/>
          </a:xfrm>
          <a:prstGeom prst="line">
            <a:avLst/>
          </a:prstGeom>
          <a:noFill/>
          <a:ln w="38100">
            <a:solidFill>
              <a:srgbClr val="00FF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>
            <a:off x="6350000" y="4652963"/>
            <a:ext cx="215900" cy="144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H="1" flipV="1">
            <a:off x="4981575" y="4437063"/>
            <a:ext cx="1458913" cy="279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 flipV="1">
            <a:off x="4787900" y="4941888"/>
            <a:ext cx="1800225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803275" y="3357563"/>
            <a:ext cx="2071688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Position resolution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829424" y="4572008"/>
            <a:ext cx="2045753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Angular resolution</a:t>
            </a:r>
          </a:p>
        </p:txBody>
      </p:sp>
      <p:sp>
        <p:nvSpPr>
          <p:cNvPr id="25" name="AutoShape 27"/>
          <p:cNvSpPr>
            <a:spLocks noChangeArrowheads="1"/>
          </p:cNvSpPr>
          <p:nvPr/>
        </p:nvSpPr>
        <p:spPr bwMode="auto">
          <a:xfrm>
            <a:off x="1827198" y="2571744"/>
            <a:ext cx="142875" cy="722313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856860" y="5857892"/>
            <a:ext cx="1980029" cy="36933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Microsoft Sans Serif" pitchFamily="34" charset="0"/>
                <a:cs typeface="Microsoft Sans Serif" pitchFamily="34" charset="0"/>
              </a:rPr>
              <a:t>Energy resolution</a:t>
            </a:r>
          </a:p>
        </p:txBody>
      </p:sp>
      <p:sp>
        <p:nvSpPr>
          <p:cNvPr id="27" name="AutoShape 30"/>
          <p:cNvSpPr>
            <a:spLocks noChangeArrowheads="1"/>
          </p:cNvSpPr>
          <p:nvPr/>
        </p:nvSpPr>
        <p:spPr bwMode="auto">
          <a:xfrm rot="10800000">
            <a:off x="1571625" y="3779838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 rot="10800000">
            <a:off x="1571625" y="5065713"/>
            <a:ext cx="457200" cy="720725"/>
          </a:xfrm>
          <a:prstGeom prst="upArrow">
            <a:avLst>
              <a:gd name="adj1" fmla="val 55870"/>
              <a:gd name="adj2" fmla="val 3810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GB" altLang="de-DE" sz="1800">
              <a:latin typeface="Calibri" pitchFamily="34" charset="0"/>
            </a:endParaRPr>
          </a:p>
        </p:txBody>
      </p:sp>
      <p:sp>
        <p:nvSpPr>
          <p:cNvPr id="29" name="TextBox 40"/>
          <p:cNvSpPr txBox="1">
            <a:spLocks noChangeArrowheads="1"/>
          </p:cNvSpPr>
          <p:nvPr/>
        </p:nvSpPr>
        <p:spPr bwMode="auto">
          <a:xfrm>
            <a:off x="3571875" y="5130800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00000"/>
                </a:solidFill>
                <a:latin typeface="Microsoft Sans Serif" pitchFamily="34" charset="0"/>
                <a:cs typeface="Microsoft Sans Serif" pitchFamily="34" charset="0"/>
              </a:rPr>
              <a:t>beam</a:t>
            </a:r>
          </a:p>
        </p:txBody>
      </p:sp>
      <p:sp>
        <p:nvSpPr>
          <p:cNvPr id="30" name="TextBox 41"/>
          <p:cNvSpPr txBox="1">
            <a:spLocks noChangeArrowheads="1"/>
          </p:cNvSpPr>
          <p:nvPr/>
        </p:nvSpPr>
        <p:spPr bwMode="auto">
          <a:xfrm>
            <a:off x="7929563" y="5006975"/>
            <a:ext cx="1103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1800">
                <a:solidFill>
                  <a:srgbClr val="CC6600"/>
                </a:solidFill>
                <a:latin typeface="Microsoft Sans Serif" pitchFamily="34" charset="0"/>
                <a:cs typeface="Microsoft Sans Serif" pitchFamily="34" charset="0"/>
              </a:rPr>
              <a:t>projectile</a:t>
            </a:r>
          </a:p>
        </p:txBody>
      </p:sp>
      <p:sp>
        <p:nvSpPr>
          <p:cNvPr id="31" name="TextBox 42"/>
          <p:cNvSpPr txBox="1">
            <a:spLocks noChangeArrowheads="1"/>
          </p:cNvSpPr>
          <p:nvPr/>
        </p:nvSpPr>
        <p:spPr bwMode="auto">
          <a:xfrm>
            <a:off x="6588125" y="3752850"/>
            <a:ext cx="70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de-DE" sz="2000" b="1">
                <a:latin typeface="Symbol" pitchFamily="18" charset="2"/>
                <a:cs typeface="Microsoft Sans Serif" pitchFamily="34" charset="0"/>
              </a:rPr>
              <a:t>g</a:t>
            </a:r>
            <a:r>
              <a:rPr lang="en-GB" altLang="de-DE" sz="2000">
                <a:latin typeface="Microsoft Sans Serif" pitchFamily="34" charset="0"/>
                <a:cs typeface="Microsoft Sans Serif" pitchFamily="34" charset="0"/>
              </a:rPr>
              <a:t> ray</a:t>
            </a:r>
          </a:p>
        </p:txBody>
      </p:sp>
      <p:graphicFrame>
        <p:nvGraphicFramePr>
          <p:cNvPr id="32" name="Object 44"/>
          <p:cNvGraphicFramePr>
            <a:graphicFrameLocks noChangeAspect="1"/>
          </p:cNvGraphicFramePr>
          <p:nvPr/>
        </p:nvGraphicFramePr>
        <p:xfrm>
          <a:off x="250825" y="1042988"/>
          <a:ext cx="46180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9" name="Equation" r:id="rId4" imgW="3695400" imgH="495000" progId="Equation.3">
                  <p:embed/>
                </p:oleObj>
              </mc:Choice>
              <mc:Fallback>
                <p:oleObj name="Equation" r:id="rId4" imgW="36954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042988"/>
                        <a:ext cx="4618038" cy="619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45"/>
          <p:cNvGraphicFramePr>
            <a:graphicFrameLocks noChangeAspect="1"/>
          </p:cNvGraphicFramePr>
          <p:nvPr/>
        </p:nvGraphicFramePr>
        <p:xfrm>
          <a:off x="250825" y="1978025"/>
          <a:ext cx="458787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Equation" r:id="rId6" imgW="3682800" imgH="545760" progId="Equation.3">
                  <p:embed/>
                </p:oleObj>
              </mc:Choice>
              <mc:Fallback>
                <p:oleObj name="Equation" r:id="rId6" imgW="368280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78025"/>
                        <a:ext cx="4587875" cy="682625"/>
                      </a:xfrm>
                      <a:prstGeom prst="rect">
                        <a:avLst/>
                      </a:prstGeom>
                      <a:noFill/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46"/>
          <p:cNvGraphicFramePr>
            <a:graphicFrameLocks noChangeAspect="1"/>
          </p:cNvGraphicFramePr>
          <p:nvPr/>
        </p:nvGraphicFramePr>
        <p:xfrm>
          <a:off x="250825" y="1978025"/>
          <a:ext cx="6388100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Equation" r:id="rId8" imgW="5130720" imgH="545760" progId="Equation.3">
                  <p:embed/>
                </p:oleObj>
              </mc:Choice>
              <mc:Fallback>
                <p:oleObj name="Equation" r:id="rId8" imgW="51307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78025"/>
                        <a:ext cx="6388100" cy="6810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25400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47"/>
          <p:cNvGraphicFramePr>
            <a:graphicFrameLocks noChangeAspect="1"/>
          </p:cNvGraphicFramePr>
          <p:nvPr/>
        </p:nvGraphicFramePr>
        <p:xfrm>
          <a:off x="4356100" y="4149725"/>
          <a:ext cx="60483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" name="Equation" r:id="rId10" imgW="241200" imgH="177480" progId="Equation.3">
                  <p:embed/>
                </p:oleObj>
              </mc:Choice>
              <mc:Fallback>
                <p:oleObj name="Equation" r:id="rId10" imgW="24120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6100" y="4149725"/>
                        <a:ext cx="604838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48"/>
          <p:cNvGraphicFramePr>
            <a:graphicFrameLocks noChangeAspect="1"/>
          </p:cNvGraphicFramePr>
          <p:nvPr/>
        </p:nvGraphicFramePr>
        <p:xfrm>
          <a:off x="4411663" y="4652963"/>
          <a:ext cx="3492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Equation" r:id="rId12" imgW="139680" imgH="177480" progId="Equation.3">
                  <p:embed/>
                </p:oleObj>
              </mc:Choice>
              <mc:Fallback>
                <p:oleObj name="Equation" r:id="rId12" imgW="13968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4652963"/>
                        <a:ext cx="34925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AutoShape 27"/>
          <p:cNvSpPr>
            <a:spLocks noChangeArrowheads="1"/>
          </p:cNvSpPr>
          <p:nvPr/>
        </p:nvSpPr>
        <p:spPr bwMode="auto">
          <a:xfrm>
            <a:off x="2474898" y="2563806"/>
            <a:ext cx="142875" cy="722314"/>
          </a:xfrm>
          <a:prstGeom prst="upArrow">
            <a:avLst>
              <a:gd name="adj1" fmla="val 57287"/>
              <a:gd name="adj2" fmla="val 80795"/>
            </a:avLst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28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broadening</a:t>
            </a:r>
            <a:endParaRPr lang="en-US" dirty="0"/>
          </a:p>
        </p:txBody>
      </p:sp>
      <p:pic>
        <p:nvPicPr>
          <p:cNvPr id="4" name="Picture 15" descr="DPBROAD3-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556792"/>
            <a:ext cx="421798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DPBROAD3-RIS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8379"/>
            <a:ext cx="421798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GATA-traspar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750467"/>
            <a:ext cx="517525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rising(transparent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21904"/>
            <a:ext cx="763588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"/>
          <a:stretch>
            <a:fillRect/>
          </a:stretch>
        </p:blipFill>
        <p:spPr bwMode="auto">
          <a:xfrm>
            <a:off x="8302625" y="1847304"/>
            <a:ext cx="5905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Neues Bi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829842"/>
            <a:ext cx="7143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1673225" y="3114129"/>
            <a:ext cx="64770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8277225" y="4698454"/>
            <a:ext cx="684213" cy="3238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8" t="15651" r="21890" b="8318"/>
          <a:stretch>
            <a:fillRect/>
          </a:stretch>
        </p:blipFill>
        <p:spPr bwMode="auto">
          <a:xfrm>
            <a:off x="0" y="540000"/>
            <a:ext cx="860425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6" descr="Legnaro-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540000"/>
            <a:ext cx="9937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21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Miniball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3804"/>
              </p:ext>
            </p:extLst>
          </p:nvPr>
        </p:nvGraphicFramePr>
        <p:xfrm>
          <a:off x="1160463" y="567308"/>
          <a:ext cx="299085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Bild" r:id="rId3" imgW="2757960" imgH="2497320" progId="Word.Picture.8">
                  <p:embed/>
                </p:oleObj>
              </mc:Choice>
              <mc:Fallback>
                <p:oleObj name="Bild" r:id="rId3" imgW="2757960" imgH="24973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567308"/>
                        <a:ext cx="299085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8er_fern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9412"/>
            <a:ext cx="3810000" cy="46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77" y="3693442"/>
            <a:ext cx="1766887" cy="225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8" y="5464179"/>
            <a:ext cx="1000000" cy="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cern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549225"/>
            <a:ext cx="760095" cy="76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6513" y="4314722"/>
            <a:ext cx="3344664" cy="12025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marL="187325" indent="-187325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de-DE" sz="1200" dirty="0">
                <a:cs typeface="Times New Roman" panose="02020603050405020304" pitchFamily="18" charset="0"/>
              </a:rPr>
              <a:t>- 8 clusters à 3  6-fold segmented crystals</a:t>
            </a:r>
          </a:p>
          <a:p>
            <a:pPr>
              <a:buFontTx/>
              <a:buChar char="-"/>
            </a:pPr>
            <a:endParaRPr lang="en-US" altLang="de-DE" sz="1200" dirty="0"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de-DE" sz="1200" dirty="0">
                <a:cs typeface="Times New Roman" panose="02020603050405020304" pitchFamily="18" charset="0"/>
              </a:rPr>
              <a:t>total MINIBALL efficiency ~8% at 1.3 MeV</a:t>
            </a:r>
          </a:p>
          <a:p>
            <a:pPr>
              <a:buFontTx/>
              <a:buChar char="-"/>
            </a:pPr>
            <a:endParaRPr lang="en-US" altLang="de-DE" sz="1200" dirty="0"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altLang="de-DE" sz="1200" dirty="0">
                <a:cs typeface="Times New Roman" panose="02020603050405020304" pitchFamily="18" charset="0"/>
              </a:rPr>
              <a:t>digital electronics, on-board online pulse shape analysis (PSA) for better position resolution</a:t>
            </a:r>
          </a:p>
        </p:txBody>
      </p:sp>
    </p:spTree>
    <p:extLst>
      <p:ext uri="{BB962C8B-B14F-4D97-AF65-F5344CB8AC3E}">
        <p14:creationId xmlns:p14="http://schemas.microsoft.com/office/powerpoint/2010/main" val="361053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EUROBALL versus MINIBALL detectors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16" y="620688"/>
            <a:ext cx="6842126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 flipH="1">
            <a:off x="7035179" y="4554513"/>
            <a:ext cx="1008063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 rot="780000">
            <a:off x="4752354" y="3833788"/>
            <a:ext cx="555625" cy="309563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70cm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 rot="18900000">
            <a:off x="6479554" y="4841851"/>
            <a:ext cx="555625" cy="3095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r>
              <a:rPr lang="de-DE" altLang="de-DE" b="1">
                <a:solidFill>
                  <a:srgbClr val="FF6600"/>
                </a:solidFill>
                <a:latin typeface="Times New Roman" pitchFamily="18" charset="0"/>
              </a:rPr>
              <a:t>20cm</a:t>
            </a:r>
          </a:p>
        </p:txBody>
      </p:sp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6460504" y="4554513"/>
            <a:ext cx="503238" cy="503238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3868117" y="3905226"/>
            <a:ext cx="3095625" cy="649287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6960567" y="4325913"/>
            <a:ext cx="0" cy="503238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7324104" y="4625951"/>
            <a:ext cx="776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beam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6636717" y="3940151"/>
            <a:ext cx="831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altLang="de-DE" sz="2000" b="1">
                <a:solidFill>
                  <a:srgbClr val="FF0000"/>
                </a:solidFill>
                <a:latin typeface="Times New Roman" pitchFamily="18" charset="0"/>
              </a:rPr>
              <a:t>target</a:t>
            </a: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1923429" y="4554513"/>
            <a:ext cx="6119813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21" descr="ebb2_sm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30" y="5705456"/>
            <a:ext cx="770096" cy="78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317" y="5651477"/>
            <a:ext cx="1000000" cy="88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9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dvanced </a:t>
            </a:r>
            <a:r>
              <a:rPr lang="en-US" b="1" dirty="0" err="1" smtClean="0">
                <a:solidFill>
                  <a:srgbClr val="FF0000"/>
                </a:solidFill>
              </a:rPr>
              <a:t>GA</a:t>
            </a:r>
            <a:r>
              <a:rPr lang="en-US" dirty="0" err="1" smtClean="0"/>
              <a:t>mma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T</a:t>
            </a:r>
            <a:r>
              <a:rPr lang="en-US" dirty="0" smtClean="0"/>
              <a:t>racking </a:t>
            </a:r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rray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24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275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16437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10087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13262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7"/>
          <p:cNvGrpSpPr>
            <a:grpSpLocks noChangeAspect="1"/>
          </p:cNvGrpSpPr>
          <p:nvPr/>
        </p:nvGrpSpPr>
        <p:grpSpPr bwMode="auto">
          <a:xfrm>
            <a:off x="250825" y="927770"/>
            <a:ext cx="3260725" cy="2643187"/>
            <a:chOff x="657" y="429"/>
            <a:chExt cx="4272" cy="3462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429"/>
              <a:ext cx="4098" cy="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795"/>
              <a:ext cx="756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10087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626520"/>
            <a:ext cx="4502150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AGATA-crysta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908720"/>
            <a:ext cx="1601787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795963" y="2593057"/>
            <a:ext cx="3455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b="1">
                <a:solidFill>
                  <a:srgbClr val="FF0000"/>
                </a:solidFill>
              </a:rPr>
              <a:t>Signals from 36 segments + core</a:t>
            </a:r>
            <a:r>
              <a:rPr lang="en-US" altLang="de-DE" sz="1600" b="1"/>
              <a:t> </a:t>
            </a:r>
          </a:p>
          <a:p>
            <a:r>
              <a:rPr lang="en-US" altLang="de-DE" sz="1600"/>
              <a:t>are measured as a function of time </a:t>
            </a:r>
          </a:p>
          <a:p>
            <a:r>
              <a:rPr lang="en-US" altLang="de-DE" sz="1600"/>
              <a:t>(</a:t>
            </a:r>
            <a:r>
              <a:rPr lang="el-GR" altLang="de-DE" sz="1600">
                <a:cs typeface="Times New Roman" pitchFamily="18" charset="0"/>
              </a:rPr>
              <a:t>γ</a:t>
            </a:r>
            <a:r>
              <a:rPr lang="de-DE" altLang="de-DE" sz="1600">
                <a:cs typeface="Times New Roman" pitchFamily="18" charset="0"/>
              </a:rPr>
              <a:t>-ray interaction point)</a:t>
            </a:r>
            <a:endParaRPr lang="en-US" altLang="de-DE" sz="1600"/>
          </a:p>
        </p:txBody>
      </p:sp>
      <p:pic>
        <p:nvPicPr>
          <p:cNvPr id="16" name="Picture 9" descr="simpson_Pagina_10_Immagine_000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5137820"/>
            <a:ext cx="14827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untitled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86882"/>
            <a:ext cx="215741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724525" y="1981870"/>
            <a:ext cx="179388" cy="179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417763" y="357889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sz="1400" i="1"/>
              <a:t>John Strachan</a:t>
            </a:r>
          </a:p>
        </p:txBody>
      </p:sp>
      <p:pic>
        <p:nvPicPr>
          <p:cNvPr id="20" name="Picture 7" descr="logoAgat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000" y="576000"/>
            <a:ext cx="423949" cy="56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29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AGATA at </a:t>
            </a:r>
            <a:r>
              <a:rPr lang="en-US" dirty="0" err="1" smtClean="0"/>
              <a:t>PreSPEC</a:t>
            </a:r>
            <a:endParaRPr lang="en-US" dirty="0"/>
          </a:p>
        </p:txBody>
      </p:sp>
      <p:pic>
        <p:nvPicPr>
          <p:cNvPr id="4" name="Picture 4" descr="PICT0011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36" y="597619"/>
            <a:ext cx="2655887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ICT0005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686" y="597619"/>
            <a:ext cx="2541587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226548" y="2110506"/>
            <a:ext cx="1666875" cy="584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algn="ctr"/>
            <a:r>
              <a:rPr lang="de-DE" altLang="de-DE" b="1">
                <a:solidFill>
                  <a:srgbClr val="FF0000"/>
                </a:solidFill>
                <a:latin typeface="Comic Sans MS" pitchFamily="66" charset="0"/>
              </a:rPr>
              <a:t>preprocessor</a:t>
            </a:r>
          </a:p>
          <a:p>
            <a:pPr algn="ctr"/>
            <a:r>
              <a:rPr lang="de-DE" altLang="de-DE" b="1">
                <a:solidFill>
                  <a:srgbClr val="FF0000"/>
                </a:solidFill>
                <a:latin typeface="Comic Sans MS" pitchFamily="66" charset="0"/>
              </a:rPr>
              <a:t>computer farm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724773" y="3837706"/>
            <a:ext cx="1087438" cy="3667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solidFill>
                  <a:srgbClr val="FF0000"/>
                </a:solidFill>
                <a:latin typeface="Comic Sans MS" pitchFamily="66" charset="0"/>
              </a:rPr>
              <a:t>digitiser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994523" y="5998294"/>
            <a:ext cx="1296988" cy="5238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algn="ctr"/>
            <a:r>
              <a:rPr lang="de-DE" altLang="de-DE" sz="1600" i="1"/>
              <a:t>Damian Ralet, </a:t>
            </a:r>
          </a:p>
          <a:p>
            <a:pPr algn="ctr"/>
            <a:r>
              <a:rPr lang="de-DE" altLang="de-DE" sz="1600" i="1"/>
              <a:t>Stephane Pietri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7619"/>
            <a:ext cx="4156075" cy="553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702048" y="2751856"/>
            <a:ext cx="998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de-DE" b="1">
                <a:solidFill>
                  <a:srgbClr val="FF0000"/>
                </a:solidFill>
                <a:latin typeface="Comic Sans MS" pitchFamily="66" charset="0"/>
              </a:rPr>
              <a:t>AGATA</a:t>
            </a:r>
          </a:p>
        </p:txBody>
      </p:sp>
      <p:pic>
        <p:nvPicPr>
          <p:cNvPr id="11" name="Picture 11" descr="PICT0002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77344"/>
            <a:ext cx="457835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4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Doppler-shift correction </a:t>
            </a:r>
            <a:r>
              <a:rPr lang="en-US" baseline="30000" dirty="0" smtClean="0"/>
              <a:t>238</a:t>
            </a:r>
            <a:r>
              <a:rPr lang="en-US" dirty="0" smtClean="0"/>
              <a:t>U on </a:t>
            </a:r>
            <a:r>
              <a:rPr lang="en-US" baseline="30000" dirty="0" smtClean="0"/>
              <a:t>197</a:t>
            </a:r>
            <a:r>
              <a:rPr lang="en-US" dirty="0" smtClean="0"/>
              <a:t>Au at 183 </a:t>
            </a:r>
            <a:r>
              <a:rPr lang="en-US" dirty="0" err="1" smtClean="0"/>
              <a:t>AMeV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Group 7"/>
          <p:cNvGraphicFramePr>
            <a:graphicFrameLocks noGrp="1"/>
          </p:cNvGraphicFramePr>
          <p:nvPr/>
        </p:nvGraphicFramePr>
        <p:xfrm>
          <a:off x="6302375" y="4313238"/>
          <a:ext cx="1798638" cy="1280160"/>
        </p:xfrm>
        <a:graphic>
          <a:graphicData uri="http://schemas.openxmlformats.org/drawingml/2006/table">
            <a:tbl>
              <a:tblPr/>
              <a:tblGrid>
                <a:gridCol w="503238"/>
                <a:gridCol w="504825"/>
                <a:gridCol w="358775"/>
                <a:gridCol w="431800"/>
              </a:tblGrid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66.372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66.991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68.806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77.577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77.982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80.130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3.84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 Box 46"/>
          <p:cNvSpPr txBox="1">
            <a:spLocks noChangeArrowheads="1"/>
          </p:cNvSpPr>
          <p:nvPr/>
        </p:nvSpPr>
        <p:spPr bwMode="auto">
          <a:xfrm rot="16200000">
            <a:off x="-157163" y="4398963"/>
            <a:ext cx="665163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r>
              <a:rPr lang="de-DE" altLang="de-DE" sz="1600"/>
              <a:t>cos </a:t>
            </a:r>
            <a:r>
              <a:rPr lang="el-GR" altLang="de-DE" sz="1600">
                <a:cs typeface="Times New Roman" pitchFamily="18" charset="0"/>
              </a:rPr>
              <a:t>θ</a:t>
            </a:r>
            <a:r>
              <a:rPr lang="el-GR" altLang="de-DE" sz="1600" baseline="-25000">
                <a:cs typeface="Times New Roman" pitchFamily="18" charset="0"/>
              </a:rPr>
              <a:t>γ</a:t>
            </a:r>
          </a:p>
        </p:txBody>
      </p:sp>
    </p:spTree>
    <p:extLst>
      <p:ext uri="{BB962C8B-B14F-4D97-AF65-F5344CB8AC3E}">
        <p14:creationId xmlns:p14="http://schemas.microsoft.com/office/powerpoint/2010/main" val="252322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Doppler-shift correction </a:t>
            </a:r>
            <a:r>
              <a:rPr lang="en-US" baseline="30000" dirty="0" smtClean="0"/>
              <a:t>238</a:t>
            </a:r>
            <a:r>
              <a:rPr lang="en-US" dirty="0" smtClean="0"/>
              <a:t>U on </a:t>
            </a:r>
            <a:r>
              <a:rPr lang="en-US" baseline="30000" dirty="0" smtClean="0"/>
              <a:t>197</a:t>
            </a:r>
            <a:r>
              <a:rPr lang="en-US" dirty="0" smtClean="0"/>
              <a:t>Au at 183 </a:t>
            </a:r>
            <a:r>
              <a:rPr lang="en-US" dirty="0" err="1" smtClean="0"/>
              <a:t>AMeV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Object 5"/>
          <p:cNvGraphicFramePr>
            <a:graphicFrameLocks noChangeAspect="1"/>
          </p:cNvGraphicFramePr>
          <p:nvPr/>
        </p:nvGraphicFramePr>
        <p:xfrm>
          <a:off x="6035675" y="3492500"/>
          <a:ext cx="18891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4" imgW="1504980" imgH="495210" progId="Equation.3">
                  <p:embed/>
                </p:oleObj>
              </mc:Choice>
              <mc:Fallback>
                <p:oleObj name="Equation" r:id="rId4" imgW="1504980" imgH="49521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3492500"/>
                        <a:ext cx="1889125" cy="635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Group 7"/>
          <p:cNvGraphicFramePr>
            <a:graphicFrameLocks noGrp="1"/>
          </p:cNvGraphicFramePr>
          <p:nvPr/>
        </p:nvGraphicFramePr>
        <p:xfrm>
          <a:off x="6299200" y="4292600"/>
          <a:ext cx="1801813" cy="1279884"/>
        </p:xfrm>
        <a:graphic>
          <a:graphicData uri="http://schemas.openxmlformats.org/drawingml/2006/table">
            <a:tbl>
              <a:tblPr/>
              <a:tblGrid>
                <a:gridCol w="577850"/>
                <a:gridCol w="431800"/>
                <a:gridCol w="358775"/>
                <a:gridCol w="433388"/>
              </a:tblGrid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93.844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0.099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94.654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28.2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98.434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45.1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110.421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 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5.65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111.298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10.70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325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114.445</a:t>
                      </a:r>
                    </a:p>
                  </a:txBody>
                  <a:tcPr marT="45697" marB="4569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92 U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PGothic" pitchFamily="34" charset="-128"/>
                        </a:rPr>
                        <a:t>4.15</a:t>
                      </a:r>
                    </a:p>
                  </a:txBody>
                  <a:tcPr marT="45697" marB="4569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 Box 45"/>
          <p:cNvSpPr txBox="1">
            <a:spLocks noChangeArrowheads="1"/>
          </p:cNvSpPr>
          <p:nvPr/>
        </p:nvSpPr>
        <p:spPr bwMode="auto">
          <a:xfrm rot="16200000">
            <a:off x="-157163" y="4398963"/>
            <a:ext cx="665163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de-DE" altLang="de-DE" sz="1600"/>
              <a:t>cos </a:t>
            </a:r>
            <a:r>
              <a:rPr lang="el-GR" altLang="de-DE" sz="1600">
                <a:cs typeface="Times New Roman" pitchFamily="18" charset="0"/>
              </a:rPr>
              <a:t>θ</a:t>
            </a:r>
            <a:r>
              <a:rPr lang="el-GR" altLang="de-DE" sz="1600" baseline="-25000">
                <a:cs typeface="Times New Roman" pitchFamily="18" charset="0"/>
              </a:rPr>
              <a:t>γ</a:t>
            </a:r>
          </a:p>
        </p:txBody>
      </p:sp>
    </p:spTree>
    <p:extLst>
      <p:ext uri="{BB962C8B-B14F-4D97-AF65-F5344CB8AC3E}">
        <p14:creationId xmlns:p14="http://schemas.microsoft.com/office/powerpoint/2010/main" val="35697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Challenges of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en-US" dirty="0" smtClean="0">
                <a:latin typeface="Times New Roman"/>
                <a:cs typeface="Times New Roman"/>
              </a:rPr>
              <a:t>-ray spectroscopy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efficiency vs resolution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16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61690"/>
            <a:ext cx="4814888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50990"/>
            <a:ext cx="2895600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900000" y="1151968"/>
            <a:ext cx="972000" cy="3667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de-DE" altLang="de-D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altLang="de-DE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γ</a:t>
            </a:r>
            <a:endParaRPr lang="de-DE" altLang="de-DE" baseline="-25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56990"/>
            <a:ext cx="28384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Line 14"/>
          <p:cNvSpPr>
            <a:spLocks noChangeShapeType="1"/>
          </p:cNvSpPr>
          <p:nvPr/>
        </p:nvSpPr>
        <p:spPr bwMode="auto">
          <a:xfrm flipV="1">
            <a:off x="304800" y="1974503"/>
            <a:ext cx="1676400" cy="4572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V="1">
            <a:off x="304800" y="2507903"/>
            <a:ext cx="1676400" cy="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5760000" y="980728"/>
            <a:ext cx="20520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 </a:t>
            </a:r>
            <a:r>
              <a:rPr lang="de-DE" altLang="de-DE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broadening</a:t>
            </a:r>
            <a:endParaRPr lang="de-DE" altLang="de-D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943600" y="1480790"/>
            <a:ext cx="2514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sz="1400">
                <a:solidFill>
                  <a:schemeClr val="tx1"/>
                </a:solidFill>
                <a:latin typeface="Verdana" pitchFamily="34" charset="0"/>
              </a:rPr>
              <a:t>Emission in flight</a:t>
            </a: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4114800" y="2928590"/>
            <a:ext cx="2286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26"/>
          <p:cNvSpPr>
            <a:spLocks noChangeArrowheads="1"/>
          </p:cNvSpPr>
          <p:nvPr/>
        </p:nvSpPr>
        <p:spPr bwMode="auto">
          <a:xfrm>
            <a:off x="152400" y="2471390"/>
            <a:ext cx="152400" cy="1524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4267200" y="2879968"/>
            <a:ext cx="685800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7" name="Line 31"/>
          <p:cNvSpPr>
            <a:spLocks noChangeShapeType="1"/>
          </p:cNvSpPr>
          <p:nvPr/>
        </p:nvSpPr>
        <p:spPr bwMode="auto">
          <a:xfrm flipV="1">
            <a:off x="304800" y="4757390"/>
            <a:ext cx="1828800" cy="5842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32"/>
          <p:cNvSpPr>
            <a:spLocks noChangeShapeType="1"/>
          </p:cNvSpPr>
          <p:nvPr/>
        </p:nvSpPr>
        <p:spPr bwMode="auto">
          <a:xfrm flipV="1">
            <a:off x="304800" y="4909790"/>
            <a:ext cx="1752600" cy="431800"/>
          </a:xfrm>
          <a:prstGeom prst="line">
            <a:avLst/>
          </a:prstGeom>
          <a:noFill/>
          <a:ln w="28575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AutoShape 33"/>
          <p:cNvSpPr>
            <a:spLocks noChangeArrowheads="1"/>
          </p:cNvSpPr>
          <p:nvPr/>
        </p:nvSpPr>
        <p:spPr bwMode="auto">
          <a:xfrm>
            <a:off x="152400" y="5290790"/>
            <a:ext cx="152400" cy="1524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900000" y="4031968"/>
            <a:ext cx="97200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</a:p>
        </p:txBody>
      </p:sp>
      <p:sp>
        <p:nvSpPr>
          <p:cNvPr id="31" name="Oval 35"/>
          <p:cNvSpPr>
            <a:spLocks noChangeArrowheads="1"/>
          </p:cNvSpPr>
          <p:nvPr/>
        </p:nvSpPr>
        <p:spPr bwMode="auto">
          <a:xfrm>
            <a:off x="4648200" y="285239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4038600" y="209039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l-GR" altLang="de-DE" sz="1600">
                <a:solidFill>
                  <a:schemeClr val="tx1"/>
                </a:solidFill>
                <a:latin typeface="Verdana" pitchFamily="34" charset="0"/>
              </a:rPr>
              <a:t>Δ</a:t>
            </a:r>
            <a:r>
              <a:rPr lang="ru-RU" altLang="de-DE" sz="1600">
                <a:solidFill>
                  <a:schemeClr val="tx1"/>
                </a:solidFill>
                <a:cs typeface="Arial" pitchFamily="34" charset="0"/>
              </a:rPr>
              <a:t>ө</a:t>
            </a:r>
          </a:p>
        </p:txBody>
      </p:sp>
      <p:sp>
        <p:nvSpPr>
          <p:cNvPr id="33" name="Text Box 36"/>
          <p:cNvSpPr txBox="1">
            <a:spLocks noChangeArrowheads="1"/>
          </p:cNvSpPr>
          <p:nvPr/>
        </p:nvSpPr>
        <p:spPr bwMode="auto">
          <a:xfrm>
            <a:off x="5760000" y="4391968"/>
            <a:ext cx="2232000" cy="1615827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de-D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de-D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Segmentation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Gamma-ray tracking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Pulse shape analysis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Doppler correction</a:t>
            </a:r>
            <a:endParaRPr lang="en-US" altLang="de-D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43"/>
          <p:cNvSpPr txBox="1">
            <a:spLocks noChangeArrowheads="1"/>
          </p:cNvSpPr>
          <p:nvPr/>
        </p:nvSpPr>
        <p:spPr bwMode="auto">
          <a:xfrm>
            <a:off x="7010400" y="3157190"/>
            <a:ext cx="182880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000">
                <a:solidFill>
                  <a:schemeClr val="tx1"/>
                </a:solidFill>
                <a:latin typeface="Verdana" pitchFamily="34" charset="0"/>
              </a:rPr>
              <a:t>Channel No.</a:t>
            </a:r>
          </a:p>
        </p:txBody>
      </p:sp>
      <p:sp>
        <p:nvSpPr>
          <p:cNvPr id="35" name="Text Box 44"/>
          <p:cNvSpPr txBox="1">
            <a:spLocks noChangeArrowheads="1"/>
          </p:cNvSpPr>
          <p:nvPr/>
        </p:nvSpPr>
        <p:spPr bwMode="auto">
          <a:xfrm rot="16200000">
            <a:off x="4617244" y="2273746"/>
            <a:ext cx="1828800" cy="242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000">
                <a:solidFill>
                  <a:schemeClr val="tx1"/>
                </a:solidFill>
                <a:latin typeface="Verdana" pitchFamily="34" charset="0"/>
              </a:rPr>
              <a:t>Counts(arb. units)</a:t>
            </a:r>
          </a:p>
        </p:txBody>
      </p:sp>
      <p:sp>
        <p:nvSpPr>
          <p:cNvPr id="36" name="Freeform 45"/>
          <p:cNvSpPr>
            <a:spLocks/>
          </p:cNvSpPr>
          <p:nvPr/>
        </p:nvSpPr>
        <p:spPr bwMode="auto">
          <a:xfrm rot="18323126">
            <a:off x="3446462" y="2503141"/>
            <a:ext cx="1501775" cy="95250"/>
          </a:xfrm>
          <a:custGeom>
            <a:avLst/>
            <a:gdLst>
              <a:gd name="T0" fmla="*/ 0 w 1540"/>
              <a:gd name="T1" fmla="*/ 275 h 512"/>
              <a:gd name="T2" fmla="*/ 132 w 1540"/>
              <a:gd name="T3" fmla="*/ 39 h 512"/>
              <a:gd name="T4" fmla="*/ 300 w 1540"/>
              <a:gd name="T5" fmla="*/ 511 h 512"/>
              <a:gd name="T6" fmla="*/ 488 w 1540"/>
              <a:gd name="T7" fmla="*/ 47 h 512"/>
              <a:gd name="T8" fmla="*/ 676 w 1540"/>
              <a:gd name="T9" fmla="*/ 503 h 512"/>
              <a:gd name="T10" fmla="*/ 840 w 1540"/>
              <a:gd name="T11" fmla="*/ 59 h 512"/>
              <a:gd name="T12" fmla="*/ 1032 w 1540"/>
              <a:gd name="T13" fmla="*/ 487 h 512"/>
              <a:gd name="T14" fmla="*/ 1176 w 1540"/>
              <a:gd name="T15" fmla="*/ 71 h 512"/>
              <a:gd name="T16" fmla="*/ 1316 w 1540"/>
              <a:gd name="T17" fmla="*/ 287 h 512"/>
              <a:gd name="T18" fmla="*/ 1540 w 1540"/>
              <a:gd name="T19" fmla="*/ 30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540" h="512">
                <a:moveTo>
                  <a:pt x="0" y="275"/>
                </a:moveTo>
                <a:cubicBezTo>
                  <a:pt x="22" y="236"/>
                  <a:pt x="82" y="0"/>
                  <a:pt x="132" y="39"/>
                </a:cubicBezTo>
                <a:cubicBezTo>
                  <a:pt x="182" y="78"/>
                  <a:pt x="241" y="510"/>
                  <a:pt x="300" y="511"/>
                </a:cubicBezTo>
                <a:cubicBezTo>
                  <a:pt x="359" y="512"/>
                  <a:pt x="425" y="48"/>
                  <a:pt x="488" y="47"/>
                </a:cubicBezTo>
                <a:cubicBezTo>
                  <a:pt x="551" y="46"/>
                  <a:pt x="617" y="501"/>
                  <a:pt x="676" y="503"/>
                </a:cubicBezTo>
                <a:cubicBezTo>
                  <a:pt x="735" y="505"/>
                  <a:pt x="781" y="62"/>
                  <a:pt x="840" y="59"/>
                </a:cubicBezTo>
                <a:cubicBezTo>
                  <a:pt x="899" y="56"/>
                  <a:pt x="976" y="485"/>
                  <a:pt x="1032" y="487"/>
                </a:cubicBezTo>
                <a:cubicBezTo>
                  <a:pt x="1088" y="489"/>
                  <a:pt x="1129" y="104"/>
                  <a:pt x="1176" y="71"/>
                </a:cubicBezTo>
                <a:cubicBezTo>
                  <a:pt x="1223" y="38"/>
                  <a:pt x="1255" y="248"/>
                  <a:pt x="1316" y="287"/>
                </a:cubicBezTo>
                <a:cubicBezTo>
                  <a:pt x="1377" y="326"/>
                  <a:pt x="1493" y="303"/>
                  <a:pt x="1540" y="307"/>
                </a:cubicBez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rc 48"/>
          <p:cNvSpPr>
            <a:spLocks/>
          </p:cNvSpPr>
          <p:nvPr/>
        </p:nvSpPr>
        <p:spPr bwMode="auto">
          <a:xfrm>
            <a:off x="3962400" y="2928590"/>
            <a:ext cx="152400" cy="2286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Text Box 49"/>
          <p:cNvSpPr txBox="1">
            <a:spLocks noChangeArrowheads="1"/>
          </p:cNvSpPr>
          <p:nvPr/>
        </p:nvSpPr>
        <p:spPr bwMode="auto">
          <a:xfrm>
            <a:off x="4038600" y="2744440"/>
            <a:ext cx="457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ru-RU" altLang="de-DE" sz="1600">
                <a:solidFill>
                  <a:schemeClr val="tx1"/>
                </a:solidFill>
                <a:cs typeface="Arial" pitchFamily="34" charset="0"/>
              </a:rPr>
              <a:t>ө</a:t>
            </a:r>
          </a:p>
        </p:txBody>
      </p:sp>
      <p:graphicFrame>
        <p:nvGraphicFramePr>
          <p:cNvPr id="39" name="Objek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8624143"/>
              </p:ext>
            </p:extLst>
          </p:nvPr>
        </p:nvGraphicFramePr>
        <p:xfrm>
          <a:off x="5437138" y="3464867"/>
          <a:ext cx="2735262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6" imgW="2171610" imgH="533490" progId="Equation.3">
                  <p:embed/>
                </p:oleObj>
              </mc:Choice>
              <mc:Fallback>
                <p:oleObj name="Equation" r:id="rId6" imgW="2171610" imgH="5334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7138" y="3464867"/>
                        <a:ext cx="2735262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936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/>
      <p:bldP spid="27" grpId="0" animBg="1"/>
      <p:bldP spid="28" grpId="0" animBg="1"/>
      <p:bldP spid="29" grpId="0" animBg="1"/>
      <p:bldP spid="30" grpId="0" animBg="1"/>
      <p:bldP spid="32" grpId="0"/>
      <p:bldP spid="33" grpId="0" animBg="1"/>
      <p:bldP spid="34" grpId="0"/>
      <p:bldP spid="35" grpId="0" animBg="1"/>
      <p:bldP spid="36" grpId="0" animBg="1"/>
      <p:bldP spid="37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 experiment at relativistic energies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8" y="1877595"/>
            <a:ext cx="576421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3040912" y="2971448"/>
            <a:ext cx="2211572" cy="576000"/>
          </a:xfrm>
          <a:prstGeom prst="ellipse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6" name="Gerade Verbindung mit Pfeil 5"/>
          <p:cNvCxnSpPr>
            <a:stCxn id="5" idx="4"/>
          </p:cNvCxnSpPr>
          <p:nvPr/>
        </p:nvCxnSpPr>
        <p:spPr>
          <a:xfrm flipH="1">
            <a:off x="2647507" y="3547448"/>
            <a:ext cx="1499191" cy="80129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5" descr="doppler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05292" y="1947519"/>
            <a:ext cx="960437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16"/>
          <p:cNvSpPr>
            <a:spLocks noChangeShapeType="1"/>
          </p:cNvSpPr>
          <p:nvPr/>
        </p:nvSpPr>
        <p:spPr bwMode="auto">
          <a:xfrm rot="10800000">
            <a:off x="6981554" y="2469806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stealth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903768" y="3753293"/>
            <a:ext cx="5512157" cy="2162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51" y="3798869"/>
            <a:ext cx="5767387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624084" y="1686201"/>
            <a:ext cx="1375185" cy="338554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Doppler </a:t>
            </a:r>
            <a:r>
              <a:rPr lang="de-DE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endParaRPr lang="de-DE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214966" y="1433895"/>
            <a:ext cx="2855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80</a:t>
            </a:r>
            <a:r>
              <a:rPr lang="de-DE" altLang="de-DE" sz="2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Kr </a:t>
            </a:r>
            <a:r>
              <a:rPr lang="de-DE" altLang="de-DE" sz="2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→ </a:t>
            </a:r>
            <a:r>
              <a:rPr lang="de-DE" altLang="de-DE" sz="2000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197</a:t>
            </a:r>
            <a:r>
              <a:rPr lang="de-DE" altLang="de-DE" sz="2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Au, 150 </a:t>
            </a:r>
            <a:r>
              <a:rPr lang="de-DE" altLang="de-DE" sz="2000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AMeV</a:t>
            </a:r>
            <a:endParaRPr lang="de-DE" altLang="de-DE" sz="2000" dirty="0" smtClean="0">
              <a:solidFill>
                <a:srgbClr val="0000CC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028619"/>
              </p:ext>
            </p:extLst>
          </p:nvPr>
        </p:nvGraphicFramePr>
        <p:xfrm>
          <a:off x="6632083" y="4320000"/>
          <a:ext cx="16192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6" imgW="1286010" imgH="485775" progId="Equation.3">
                  <p:embed/>
                </p:oleObj>
              </mc:Choice>
              <mc:Fallback>
                <p:oleObj name="Equation" r:id="rId6" imgW="1286010" imgH="48577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083" y="4320000"/>
                        <a:ext cx="161925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72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- Coulomb excitation experiment at IUAC</a:t>
            </a:r>
            <a:endParaRPr lang="en-US" dirty="0"/>
          </a:p>
        </p:txBody>
      </p:sp>
      <p:pic>
        <p:nvPicPr>
          <p:cNvPr id="4" name="Picture 6" descr="cu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60524"/>
            <a:ext cx="3249612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73225" y="5253137"/>
            <a:ext cx="1314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2000" baseline="30000">
                <a:cs typeface="Arial" pitchFamily="34" charset="0"/>
              </a:rPr>
              <a:t>58</a:t>
            </a:r>
            <a:r>
              <a:rPr lang="en-US" altLang="de-DE" sz="2000">
                <a:cs typeface="Arial" pitchFamily="34" charset="0"/>
              </a:rPr>
              <a:t>Ni beam</a:t>
            </a:r>
            <a:endParaRPr lang="de-DE" altLang="de-DE" sz="2000"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68275" y="2589312"/>
            <a:ext cx="18113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de-DE" sz="2000" baseline="30000">
                <a:cs typeface="Arial" pitchFamily="34" charset="0"/>
              </a:rPr>
              <a:t>112,116</a:t>
            </a:r>
            <a:r>
              <a:rPr lang="en-US" altLang="de-DE" sz="2000">
                <a:cs typeface="Arial" pitchFamily="34" charset="0"/>
              </a:rPr>
              <a:t>Sn target</a:t>
            </a:r>
            <a:endParaRPr lang="de-DE" altLang="de-DE" sz="2000">
              <a:cs typeface="Arial" pitchFamily="34" charset="0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220000" y="720000"/>
            <a:ext cx="3355342" cy="199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/>
            <a:r>
              <a:rPr lang="en-US" altLang="de-DE" b="1" baseline="30000" dirty="0" smtClean="0">
                <a:solidFill>
                  <a:schemeClr val="accent2"/>
                </a:solidFill>
                <a:latin typeface="Times New Roman" pitchFamily="18" charset="0"/>
              </a:rPr>
              <a:t>58</a:t>
            </a:r>
            <a:r>
              <a:rPr lang="en-US" altLang="de-DE" b="1" dirty="0" smtClean="0">
                <a:solidFill>
                  <a:schemeClr val="accent2"/>
                </a:solidFill>
                <a:latin typeface="Times New Roman" pitchFamily="18" charset="0"/>
              </a:rPr>
              <a:t>Ni </a:t>
            </a:r>
            <a:r>
              <a:rPr lang="en-US" altLang="de-DE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→ Sn </a:t>
            </a:r>
            <a:r>
              <a:rPr lang="en-US" altLang="de-DE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at 175MeV</a:t>
            </a:r>
          </a:p>
          <a:p>
            <a:pPr algn="l"/>
            <a:endParaRPr lang="en-US" altLang="de-DE" sz="10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l-GR" altLang="de-DE" sz="1400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-efficiency = 0.005</a:t>
            </a:r>
          </a:p>
          <a:p>
            <a:pPr algn="l"/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                       accelerator duty factor=100%</a:t>
            </a:r>
          </a:p>
          <a:p>
            <a:pPr algn="l"/>
            <a:endParaRPr lang="en-US" altLang="de-DE" sz="14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                        beam intensity = 0.5pnA</a:t>
            </a:r>
          </a:p>
          <a:p>
            <a:pPr algn="l"/>
            <a:r>
              <a:rPr lang="en-US" altLang="de-DE" sz="1400" dirty="0">
                <a:latin typeface="Times New Roman" pitchFamily="18" charset="0"/>
                <a:cs typeface="Times New Roman" pitchFamily="18" charset="0"/>
              </a:rPr>
              <a:t>                        target thickness = </a:t>
            </a:r>
            <a:r>
              <a:rPr lang="en-US" altLang="de-DE" sz="1400" dirty="0" smtClean="0">
                <a:latin typeface="Times New Roman" pitchFamily="18" charset="0"/>
                <a:cs typeface="Times New Roman" pitchFamily="18" charset="0"/>
              </a:rPr>
              <a:t>0.2mg/cm</a:t>
            </a:r>
            <a:r>
              <a:rPr lang="en-US" altLang="de-DE" sz="14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de-DE" sz="14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altLang="de-DE" sz="1400" baseline="30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altLang="de-DE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p</a:t>
            </a:r>
            <a:r>
              <a:rPr lang="el-GR" altLang="de-DE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altLang="de-DE" sz="1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-rate (Sn) = 1/s</a:t>
            </a:r>
            <a:endParaRPr lang="el-GR" altLang="de-DE" sz="1600" b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4" descr="cl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80" y="4437112"/>
            <a:ext cx="1562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3" descr="raw-da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>
            <a:fillRect/>
          </a:stretch>
        </p:blipFill>
        <p:spPr bwMode="auto">
          <a:xfrm>
            <a:off x="5652000" y="3600000"/>
            <a:ext cx="344646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876256" y="5805264"/>
            <a:ext cx="1255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220000" y="3240000"/>
                <a:ext cx="3710824" cy="3403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Doppler effect</a:t>
                </a:r>
                <a:r>
                  <a:rPr lang="en-US" sz="1400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depends 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en-US" sz="14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𝛾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ea typeface="Cambria Math"/>
                                <a:cs typeface="Times New Roman" panose="020206030504050203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rgbClr val="0000CC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00" y="3240000"/>
                <a:ext cx="3710824" cy="340350"/>
              </a:xfrm>
              <a:prstGeom prst="rect">
                <a:avLst/>
              </a:prstGeom>
              <a:blipFill rotWithShape="1">
                <a:blip r:embed="rId5"/>
                <a:stretch>
                  <a:fillRect l="-32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96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sensitive proportional counter</a:t>
            </a:r>
            <a:endParaRPr lang="en-US" dirty="0"/>
          </a:p>
        </p:txBody>
      </p:sp>
      <p:pic>
        <p:nvPicPr>
          <p:cNvPr id="4" name="Picture 2" descr="D:\web-docs\INDIA\PPAC\ppa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595" y="620688"/>
            <a:ext cx="2600325" cy="255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720000"/>
            <a:ext cx="2558415" cy="213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81456"/>
            <a:ext cx="2535746" cy="23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69160"/>
            <a:ext cx="152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389080"/>
            <a:ext cx="2560320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 flipV="1">
            <a:off x="315491" y="1313984"/>
            <a:ext cx="2952328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315491" y="1774784"/>
            <a:ext cx="0" cy="2688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107504" y="2060848"/>
            <a:ext cx="5345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H="1">
            <a:off x="315491" y="1887974"/>
            <a:ext cx="3176389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2267744" y="3348000"/>
            <a:ext cx="577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59832" y="3348000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tan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008000" y="3368025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entrance window</a:t>
            </a:r>
            <a:endParaRPr lang="en-US" sz="12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945441" y="1609636"/>
            <a:ext cx="21387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 500 V</a:t>
            </a:r>
          </a:p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 = 5-10 Torr</a:t>
            </a:r>
          </a:p>
          <a:p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3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 gap anode-cathode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84" y="5684862"/>
            <a:ext cx="1618488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685055" y="6248345"/>
            <a:ext cx="7906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delay</a:t>
            </a:r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4133631"/>
            <a:ext cx="1877378" cy="131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1331640" y="5384249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de-DE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en-US" sz="1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259632" y="4232121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~ tan</a:t>
            </a:r>
            <a:r>
              <a:rPr lang="el-GR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endParaRPr lang="en-US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>
            <a:off x="179512" y="6104329"/>
            <a:ext cx="227948" cy="276999"/>
            <a:chOff x="298800" y="3438000"/>
            <a:chExt cx="227948" cy="276999"/>
          </a:xfrm>
        </p:grpSpPr>
        <p:sp>
          <p:nvSpPr>
            <p:cNvPr id="23" name="Ellipse 22"/>
            <p:cNvSpPr/>
            <p:nvPr/>
          </p:nvSpPr>
          <p:spPr>
            <a:xfrm>
              <a:off x="315490" y="3501888"/>
              <a:ext cx="180000" cy="180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i</a:t>
              </a:r>
              <a:endParaRPr lang="en-US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298800" y="3438000"/>
              <a:ext cx="2279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251520" y="5456257"/>
            <a:ext cx="261610" cy="276999"/>
            <a:chOff x="576000" y="3590400"/>
            <a:chExt cx="261610" cy="276999"/>
          </a:xfrm>
        </p:grpSpPr>
        <p:sp>
          <p:nvSpPr>
            <p:cNvPr id="26" name="Ellipse 25"/>
            <p:cNvSpPr/>
            <p:nvPr/>
          </p:nvSpPr>
          <p:spPr>
            <a:xfrm>
              <a:off x="616326" y="3654288"/>
              <a:ext cx="180000" cy="18000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i</a:t>
              </a:r>
              <a:endParaRPr lang="en-US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76000" y="3590400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90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sensitive proportional counter</a:t>
            </a:r>
            <a:endParaRPr lang="en-US" dirty="0"/>
          </a:p>
        </p:txBody>
      </p:sp>
      <p:pic>
        <p:nvPicPr>
          <p:cNvPr id="5" name="Picture 6" descr="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r="12918"/>
          <a:stretch>
            <a:fillRect/>
          </a:stretch>
        </p:blipFill>
        <p:spPr bwMode="auto">
          <a:xfrm>
            <a:off x="360000" y="720000"/>
            <a:ext cx="27437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304923" y="3600000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tan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2" descr="delay-lef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0" y="720000"/>
            <a:ext cx="3745923" cy="289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3" descr="raw-da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>
            <a:fillRect/>
          </a:stretch>
        </p:blipFill>
        <p:spPr bwMode="auto">
          <a:xfrm>
            <a:off x="4355998" y="3649072"/>
            <a:ext cx="3715955" cy="258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652120" y="6073551"/>
            <a:ext cx="15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732000" y="1260000"/>
            <a:ext cx="878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~ tan</a:t>
            </a:r>
            <a:r>
              <a:rPr lang="el-GR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12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1200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6840000" y="3168000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endParaRPr lang="en-US" sz="1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5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sensitive proportional counter</a:t>
            </a:r>
            <a:endParaRPr lang="en-US" dirty="0"/>
          </a:p>
        </p:txBody>
      </p:sp>
      <p:pic>
        <p:nvPicPr>
          <p:cNvPr id="4" name="Picture 6" descr="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3" r="12918"/>
          <a:stretch>
            <a:fillRect/>
          </a:stretch>
        </p:blipFill>
        <p:spPr bwMode="auto">
          <a:xfrm>
            <a:off x="360000" y="720000"/>
            <a:ext cx="27437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304923" y="3600000"/>
            <a:ext cx="825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tan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ϑ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en-US" sz="1400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3" descr="raw-da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0"/>
          <a:stretch>
            <a:fillRect/>
          </a:stretch>
        </p:blipFill>
        <p:spPr bwMode="auto">
          <a:xfrm>
            <a:off x="4355998" y="908720"/>
            <a:ext cx="3715955" cy="258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084000" y="1052736"/>
            <a:ext cx="1374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2" descr="Doppler-122Sn-ALLDA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284" y="3695857"/>
            <a:ext cx="3659262" cy="282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6084168" y="4119463"/>
            <a:ext cx="1625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Doppler-shift corrected</a:t>
            </a:r>
          </a:p>
          <a:p>
            <a:r>
              <a:rPr lang="el-GR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-ray spectrum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3"/>
          <p:cNvSpPr txBox="1">
            <a:spLocks noChangeArrowheads="1"/>
          </p:cNvSpPr>
          <p:nvPr/>
        </p:nvSpPr>
        <p:spPr bwMode="auto">
          <a:xfrm>
            <a:off x="5508104" y="4221088"/>
            <a:ext cx="242621" cy="215444"/>
          </a:xfrm>
          <a:prstGeom prst="rect">
            <a:avLst/>
          </a:prstGeom>
          <a:solidFill>
            <a:srgbClr val="FFCCFF"/>
          </a:solidFill>
          <a:ln w="19080">
            <a:solidFill>
              <a:srgbClr val="800080"/>
            </a:solidFill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buSzPct val="100000"/>
            </a:pPr>
            <a:r>
              <a:rPr lang="en-US" altLang="de-DE" sz="1400" b="1" dirty="0">
                <a:solidFill>
                  <a:srgbClr val="000000"/>
                </a:solidFill>
                <a:ea typeface="Bitstream Vera Sans"/>
                <a:cs typeface="Bitstream Vera Sans"/>
              </a:rPr>
              <a:t>2</a:t>
            </a:r>
            <a:r>
              <a:rPr lang="en-US" altLang="de-DE" sz="1400" b="1" baseline="30000" dirty="0" smtClean="0">
                <a:solidFill>
                  <a:srgbClr val="000000"/>
                </a:solidFill>
                <a:ea typeface="Bitstream Vera Sans"/>
                <a:cs typeface="Bitstream Vera Sans"/>
              </a:rPr>
              <a:t>+</a:t>
            </a:r>
            <a:endParaRPr lang="en-US" altLang="de-DE" sz="1400" b="1" dirty="0">
              <a:solidFill>
                <a:srgbClr val="000000"/>
              </a:solidFill>
              <a:ea typeface="Bitstream Vera Sans"/>
              <a:cs typeface="Bitstream Vera Sans"/>
            </a:endParaRPr>
          </a:p>
        </p:txBody>
      </p:sp>
    </p:spTree>
    <p:extLst>
      <p:ext uri="{BB962C8B-B14F-4D97-AF65-F5344CB8AC3E}">
        <p14:creationId xmlns:p14="http://schemas.microsoft.com/office/powerpoint/2010/main" val="392319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00" y="1836000"/>
            <a:ext cx="2450142" cy="208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Position resolution – Double Sided Silicon </a:t>
            </a:r>
            <a:r>
              <a:rPr lang="en-US" dirty="0"/>
              <a:t>S</a:t>
            </a:r>
            <a:r>
              <a:rPr lang="en-US" dirty="0" smtClean="0"/>
              <a:t>trip Detector (DSSSD)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999" y="1404000"/>
            <a:ext cx="2866667" cy="2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500000"/>
            <a:ext cx="2260600" cy="180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00" y="4500000"/>
            <a:ext cx="2225421" cy="179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475656" y="4176000"/>
            <a:ext cx="2449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of a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Microstrip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30602" y="4176000"/>
            <a:ext cx="2334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onding pads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00" y="576000"/>
            <a:ext cx="2626667" cy="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" y="583456"/>
            <a:ext cx="2027143" cy="164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35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 – electrical field configuration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900000"/>
            <a:ext cx="7115175" cy="486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0" y="6120000"/>
            <a:ext cx="1572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Thomas.Eichhorn@kit.edu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9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density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0" y="6120000"/>
            <a:ext cx="1572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Thomas.Eichhorn@kit.edu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040000" y="720000"/>
            <a:ext cx="39372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0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80000"/>
            <a:ext cx="77120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80000"/>
            <a:ext cx="5182667" cy="48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5040000" y="720000"/>
            <a:ext cx="38988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1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80000"/>
            <a:ext cx="5590096" cy="49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1.1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1.3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08000"/>
            <a:ext cx="5668572" cy="502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1.5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116000"/>
            <a:ext cx="5676667" cy="491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96659"/>
            <a:ext cx="5642000" cy="489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102856"/>
            <a:ext cx="5441143" cy="489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1.7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43934"/>
            <a:ext cx="5544572" cy="498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1.9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27024"/>
            <a:ext cx="5550476" cy="50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2.0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23142"/>
            <a:ext cx="6159238" cy="504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84597"/>
            <a:ext cx="5819048" cy="50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3.0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4.0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5.0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035056"/>
            <a:ext cx="5944381" cy="4995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feld 30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6.0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971733"/>
            <a:ext cx="5238572" cy="510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5040000" y="720000"/>
            <a:ext cx="4071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Ionizing particle with 45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angle t =  7.0 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5904000" y="1080000"/>
            <a:ext cx="3060000" cy="48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6264572" y="1268760"/>
            <a:ext cx="253787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electrons are collected</a:t>
            </a:r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2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γ-ray spectroscopy with 3D position sensitive </a:t>
            </a:r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228600" y="1807939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de-DE" sz="1800"/>
          </a:p>
        </p:txBody>
      </p:sp>
      <p:sp>
        <p:nvSpPr>
          <p:cNvPr id="41" name="Rectangle 5"/>
          <p:cNvSpPr>
            <a:spLocks noChangeArrowheads="1"/>
          </p:cNvSpPr>
          <p:nvPr/>
        </p:nvSpPr>
        <p:spPr bwMode="auto">
          <a:xfrm>
            <a:off x="179958" y="3068414"/>
            <a:ext cx="2519363" cy="1044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6"/>
          <p:cNvSpPr txBox="1">
            <a:spLocks noChangeArrowheads="1"/>
          </p:cNvSpPr>
          <p:nvPr/>
        </p:nvSpPr>
        <p:spPr bwMode="auto">
          <a:xfrm>
            <a:off x="0" y="1196752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b="1" dirty="0"/>
              <a:t>In </a:t>
            </a:r>
            <a:r>
              <a:rPr lang="es-ES" altLang="de-DE" b="1" dirty="0" err="1"/>
              <a:t>flight</a:t>
            </a:r>
            <a:r>
              <a:rPr lang="es-ES" altLang="de-DE" b="1" dirty="0"/>
              <a:t> </a:t>
            </a:r>
            <a:r>
              <a:rPr lang="es-ES" altLang="de-DE" b="1" dirty="0">
                <a:latin typeface="Symbol" pitchFamily="18" charset="2"/>
              </a:rPr>
              <a:t>g</a:t>
            </a:r>
            <a:r>
              <a:rPr lang="es-ES" altLang="de-DE" b="1" dirty="0"/>
              <a:t>-</a:t>
            </a:r>
            <a:r>
              <a:rPr lang="es-ES" altLang="de-DE" b="1" dirty="0" err="1"/>
              <a:t>ray</a:t>
            </a:r>
            <a:r>
              <a:rPr lang="es-ES" altLang="de-DE" b="1" dirty="0"/>
              <a:t> </a:t>
            </a:r>
            <a:r>
              <a:rPr lang="es-ES" altLang="de-DE" b="1" dirty="0" err="1"/>
              <a:t>spectroscopy</a:t>
            </a:r>
            <a:endParaRPr lang="es-ES" altLang="de-DE" b="1" dirty="0"/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0" y="4100400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b="1" dirty="0" err="1"/>
              <a:t>Decay</a:t>
            </a:r>
            <a:r>
              <a:rPr lang="es-ES" altLang="de-DE" b="1" dirty="0"/>
              <a:t> </a:t>
            </a:r>
            <a:r>
              <a:rPr lang="es-ES" altLang="de-DE" b="1" dirty="0">
                <a:latin typeface="Symbol" pitchFamily="18" charset="2"/>
              </a:rPr>
              <a:t>g-</a:t>
            </a:r>
            <a:r>
              <a:rPr lang="es-ES" altLang="de-DE" b="1" dirty="0" err="1"/>
              <a:t>ray</a:t>
            </a:r>
            <a:r>
              <a:rPr lang="es-ES" altLang="de-DE" b="1" dirty="0"/>
              <a:t> </a:t>
            </a:r>
            <a:r>
              <a:rPr lang="es-ES" altLang="de-DE" b="1" dirty="0" err="1"/>
              <a:t>spectroscopy</a:t>
            </a:r>
            <a:r>
              <a:rPr lang="es-ES" altLang="de-DE" b="1" dirty="0"/>
              <a:t> </a:t>
            </a:r>
            <a:r>
              <a:rPr lang="es-ES" altLang="de-DE" b="1" dirty="0" err="1"/>
              <a:t>after</a:t>
            </a:r>
            <a:r>
              <a:rPr lang="es-ES" altLang="de-DE" b="1" dirty="0"/>
              <a:t> </a:t>
            </a:r>
            <a:r>
              <a:rPr lang="es-ES" altLang="de-DE" b="1" dirty="0" err="1"/>
              <a:t>implantation</a:t>
            </a:r>
            <a:endParaRPr lang="es-ES" altLang="de-DE" b="1" dirty="0"/>
          </a:p>
        </p:txBody>
      </p:sp>
      <p:sp>
        <p:nvSpPr>
          <p:cNvPr id="44" name="Rectangle 8"/>
          <p:cNvSpPr>
            <a:spLocks noChangeArrowheads="1"/>
          </p:cNvSpPr>
          <p:nvPr/>
        </p:nvSpPr>
        <p:spPr bwMode="auto">
          <a:xfrm>
            <a:off x="1114996" y="1736502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9"/>
          <p:cNvSpPr>
            <a:spLocks noChangeArrowheads="1"/>
          </p:cNvSpPr>
          <p:nvPr/>
        </p:nvSpPr>
        <p:spPr bwMode="auto">
          <a:xfrm>
            <a:off x="1258888" y="4544789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3167063" y="5841777"/>
            <a:ext cx="144462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" name="Group 11"/>
          <p:cNvGrpSpPr>
            <a:grpSpLocks/>
          </p:cNvGrpSpPr>
          <p:nvPr/>
        </p:nvGrpSpPr>
        <p:grpSpPr bwMode="auto">
          <a:xfrm>
            <a:off x="0" y="4424400"/>
            <a:ext cx="4535488" cy="2139950"/>
            <a:chOff x="0" y="2568"/>
            <a:chExt cx="2857" cy="1348"/>
          </a:xfrm>
        </p:grpSpPr>
        <p:grpSp>
          <p:nvGrpSpPr>
            <p:cNvPr id="48" name="Group 12"/>
            <p:cNvGrpSpPr>
              <a:grpSpLocks/>
            </p:cNvGrpSpPr>
            <p:nvPr/>
          </p:nvGrpSpPr>
          <p:grpSpPr bwMode="auto">
            <a:xfrm>
              <a:off x="0" y="2568"/>
              <a:ext cx="2857" cy="1348"/>
              <a:chOff x="0" y="2682"/>
              <a:chExt cx="2857" cy="1348"/>
            </a:xfrm>
          </p:grpSpPr>
          <p:pic>
            <p:nvPicPr>
              <p:cNvPr id="50" name="Picture 1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82"/>
                <a:ext cx="2767" cy="1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1" name="Rectangle 14"/>
              <p:cNvSpPr>
                <a:spLocks noChangeArrowheads="1"/>
              </p:cNvSpPr>
              <p:nvPr/>
            </p:nvSpPr>
            <p:spPr bwMode="auto">
              <a:xfrm>
                <a:off x="181" y="3543"/>
                <a:ext cx="1406" cy="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2" name="Group 15"/>
              <p:cNvGrpSpPr>
                <a:grpSpLocks/>
              </p:cNvGrpSpPr>
              <p:nvPr/>
            </p:nvGrpSpPr>
            <p:grpSpPr bwMode="auto">
              <a:xfrm>
                <a:off x="1973" y="3158"/>
                <a:ext cx="884" cy="862"/>
                <a:chOff x="1973" y="3158"/>
                <a:chExt cx="884" cy="862"/>
              </a:xfrm>
            </p:grpSpPr>
            <p:sp>
              <p:nvSpPr>
                <p:cNvPr id="53" name="Rectangle 16"/>
                <p:cNvSpPr>
                  <a:spLocks noChangeArrowheads="1"/>
                </p:cNvSpPr>
                <p:nvPr/>
              </p:nvSpPr>
              <p:spPr bwMode="auto">
                <a:xfrm>
                  <a:off x="1973" y="3838"/>
                  <a:ext cx="884" cy="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54" name="Picture 17" descr="st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65"/>
                <a:stretch>
                  <a:fillRect/>
                </a:stretch>
              </p:blipFill>
              <p:spPr bwMode="auto">
                <a:xfrm>
                  <a:off x="2018" y="3158"/>
                  <a:ext cx="816" cy="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5" name="Line 18"/>
                <p:cNvSpPr>
                  <a:spLocks noChangeShapeType="1"/>
                </p:cNvSpPr>
                <p:nvPr/>
              </p:nvSpPr>
              <p:spPr bwMode="auto">
                <a:xfrm>
                  <a:off x="1995" y="3348"/>
                  <a:ext cx="91" cy="4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9" name="Rectangle 19"/>
            <p:cNvSpPr>
              <a:spLocks noChangeArrowheads="1"/>
            </p:cNvSpPr>
            <p:nvPr/>
          </p:nvSpPr>
          <p:spPr bwMode="auto">
            <a:xfrm>
              <a:off x="839" y="2568"/>
              <a:ext cx="1111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6" name="AutoShape 58"/>
          <p:cNvSpPr>
            <a:spLocks noChangeArrowheads="1"/>
          </p:cNvSpPr>
          <p:nvPr/>
        </p:nvSpPr>
        <p:spPr bwMode="auto">
          <a:xfrm>
            <a:off x="2879725" y="1304702"/>
            <a:ext cx="431800" cy="144462"/>
          </a:xfrm>
          <a:prstGeom prst="rightArrow">
            <a:avLst>
              <a:gd name="adj1" fmla="val 50000"/>
              <a:gd name="adj2" fmla="val 74726"/>
            </a:avLst>
          </a:prstGeom>
          <a:gradFill rotWithShape="1">
            <a:gsLst>
              <a:gs pos="0">
                <a:schemeClr val="accent2">
                  <a:alpha val="36000"/>
                </a:schemeClr>
              </a:gs>
              <a:gs pos="100000">
                <a:schemeClr val="accent2">
                  <a:gamma/>
                  <a:shade val="96863"/>
                  <a:invGamma/>
                </a:schemeClr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de-DE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57" name="Text Box 59"/>
          <p:cNvSpPr txBox="1">
            <a:spLocks noChangeArrowheads="1"/>
          </p:cNvSpPr>
          <p:nvPr/>
        </p:nvSpPr>
        <p:spPr bwMode="auto">
          <a:xfrm>
            <a:off x="3455988" y="1196752"/>
            <a:ext cx="27003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sz="2000" b="1" dirty="0">
                <a:solidFill>
                  <a:schemeClr val="accent2"/>
                </a:solidFill>
              </a:rPr>
              <a:t>HISPEC</a:t>
            </a:r>
          </a:p>
        </p:txBody>
      </p:sp>
      <p:sp>
        <p:nvSpPr>
          <p:cNvPr id="58" name="Text Box 60"/>
          <p:cNvSpPr txBox="1">
            <a:spLocks noChangeArrowheads="1"/>
          </p:cNvSpPr>
          <p:nvPr/>
        </p:nvSpPr>
        <p:spPr bwMode="auto">
          <a:xfrm>
            <a:off x="5364088" y="4112989"/>
            <a:ext cx="15478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sz="2000" b="1" dirty="0">
                <a:solidFill>
                  <a:schemeClr val="accent2"/>
                </a:solidFill>
              </a:rPr>
              <a:t>DESPEC</a:t>
            </a:r>
          </a:p>
        </p:txBody>
      </p:sp>
      <p:sp>
        <p:nvSpPr>
          <p:cNvPr id="59" name="AutoShape 61"/>
          <p:cNvSpPr>
            <a:spLocks noChangeArrowheads="1"/>
          </p:cNvSpPr>
          <p:nvPr/>
        </p:nvSpPr>
        <p:spPr bwMode="auto">
          <a:xfrm>
            <a:off x="4600575" y="4249514"/>
            <a:ext cx="431800" cy="144463"/>
          </a:xfrm>
          <a:prstGeom prst="rightArrow">
            <a:avLst>
              <a:gd name="adj1" fmla="val 50000"/>
              <a:gd name="adj2" fmla="val 74725"/>
            </a:avLst>
          </a:prstGeom>
          <a:gradFill rotWithShape="1">
            <a:gsLst>
              <a:gs pos="0">
                <a:schemeClr val="accent2">
                  <a:alpha val="36000"/>
                </a:schemeClr>
              </a:gs>
              <a:gs pos="100000">
                <a:schemeClr val="accent2">
                  <a:gamma/>
                  <a:shade val="96863"/>
                  <a:invGamma/>
                </a:schemeClr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de-DE">
              <a:solidFill>
                <a:schemeClr val="accent2"/>
              </a:solidFill>
              <a:latin typeface="Symbol" pitchFamily="18" charset="2"/>
            </a:endParaRPr>
          </a:p>
        </p:txBody>
      </p:sp>
      <p:pic>
        <p:nvPicPr>
          <p:cNvPr id="60" name="Picture 6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575" y="1376139"/>
            <a:ext cx="1336675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 Box 63"/>
          <p:cNvSpPr txBox="1">
            <a:spLocks noChangeArrowheads="1"/>
          </p:cNvSpPr>
          <p:nvPr/>
        </p:nvSpPr>
        <p:spPr bwMode="auto">
          <a:xfrm>
            <a:off x="5580000" y="2808000"/>
            <a:ext cx="3312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260475" algn="l"/>
                <a:tab pos="2801938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it-IT" altLang="de-DE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43% (M</a:t>
            </a:r>
            <a:r>
              <a:rPr lang="it-IT" altLang="de-DE" sz="14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</a:t>
            </a:r>
            <a:r>
              <a:rPr lang="it-IT" altLang="de-DE" sz="14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=1)   28% (M</a:t>
            </a:r>
            <a:r>
              <a:rPr lang="it-IT" altLang="de-DE" sz="14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=30)</a:t>
            </a:r>
          </a:p>
          <a:p>
            <a:pPr>
              <a:lnSpc>
                <a:spcPct val="140000"/>
              </a:lnSpc>
            </a:pPr>
            <a:r>
              <a:rPr lang="it-IT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P/T: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it-IT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(M</a:t>
            </a:r>
            <a:r>
              <a:rPr lang="it-IT" altLang="de-DE" sz="14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=1)  </a:t>
            </a:r>
            <a:r>
              <a:rPr lang="it-IT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49% (M</a:t>
            </a:r>
            <a:r>
              <a:rPr lang="it-IT" altLang="de-DE" sz="14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=30)</a:t>
            </a:r>
          </a:p>
          <a:p>
            <a:pPr>
              <a:lnSpc>
                <a:spcPct val="130000"/>
              </a:lnSpc>
            </a:pPr>
            <a:r>
              <a:rPr lang="it-IT" altLang="de-DE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Angular</a:t>
            </a:r>
            <a:r>
              <a:rPr lang="it-IT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de-DE" sz="1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it-IT" altLang="de-DE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1º </a:t>
            </a:r>
          </a:p>
          <a:p>
            <a:pPr>
              <a:lnSpc>
                <a:spcPct val="130000"/>
              </a:lnSpc>
            </a:pPr>
            <a:r>
              <a:rPr lang="it-IT" alt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FWHM</a:t>
            </a:r>
            <a:r>
              <a:rPr lang="it-IT" alt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(1 </a:t>
            </a:r>
            <a:r>
              <a:rPr lang="it-IT" altLang="de-DE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MeV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,  v/c=50%)  ~ 6 </a:t>
            </a:r>
            <a:r>
              <a:rPr lang="it-IT" altLang="de-DE" sz="1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keV</a:t>
            </a:r>
            <a:r>
              <a:rPr lang="it-IT" altLang="de-DE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endParaRPr lang="it-IT" altLang="de-DE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 Box 64"/>
          <p:cNvSpPr txBox="1">
            <a:spLocks noChangeArrowheads="1"/>
          </p:cNvSpPr>
          <p:nvPr/>
        </p:nvSpPr>
        <p:spPr bwMode="auto">
          <a:xfrm>
            <a:off x="7308850" y="1268189"/>
            <a:ext cx="14033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b="1" dirty="0" err="1" smtClean="0">
                <a:solidFill>
                  <a:srgbClr val="FF0000"/>
                </a:solidFill>
              </a:rPr>
              <a:t>A</a:t>
            </a:r>
            <a:r>
              <a:rPr lang="es-ES" altLang="de-DE" dirty="0" err="1" smtClean="0"/>
              <a:t>dvanced</a:t>
            </a:r>
            <a:r>
              <a:rPr lang="es-ES" altLang="de-DE" dirty="0" smtClean="0"/>
              <a:t> </a:t>
            </a:r>
            <a:r>
              <a:rPr lang="es-ES" altLang="de-DE" b="1" dirty="0" err="1" smtClean="0">
                <a:solidFill>
                  <a:srgbClr val="FF0000"/>
                </a:solidFill>
              </a:rPr>
              <a:t>GA</a:t>
            </a:r>
            <a:r>
              <a:rPr lang="es-ES" altLang="de-DE" dirty="0" err="1" smtClean="0"/>
              <a:t>mma</a:t>
            </a:r>
            <a:r>
              <a:rPr lang="es-ES" altLang="de-DE" dirty="0" smtClean="0"/>
              <a:t> </a:t>
            </a:r>
            <a:r>
              <a:rPr lang="es-ES" altLang="de-DE" b="1" dirty="0" smtClean="0">
                <a:solidFill>
                  <a:srgbClr val="FF0000"/>
                </a:solidFill>
              </a:rPr>
              <a:t>T</a:t>
            </a:r>
            <a:r>
              <a:rPr lang="es-ES" altLang="de-DE" dirty="0" smtClean="0"/>
              <a:t>racking </a:t>
            </a:r>
            <a:r>
              <a:rPr lang="es-ES" altLang="de-DE" b="1" dirty="0" err="1" smtClean="0">
                <a:solidFill>
                  <a:srgbClr val="FF0000"/>
                </a:solidFill>
              </a:rPr>
              <a:t>A</a:t>
            </a:r>
            <a:r>
              <a:rPr lang="es-ES" altLang="de-DE" dirty="0" err="1" smtClean="0"/>
              <a:t>rray</a:t>
            </a:r>
            <a:endParaRPr lang="es-ES" altLang="de-DE" dirty="0"/>
          </a:p>
        </p:txBody>
      </p:sp>
      <p:pic>
        <p:nvPicPr>
          <p:cNvPr id="63" name="Picture 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" t="14774" r="46681" b="12663"/>
          <a:stretch>
            <a:fillRect/>
          </a:stretch>
        </p:blipFill>
        <p:spPr bwMode="auto">
          <a:xfrm>
            <a:off x="5543550" y="4436839"/>
            <a:ext cx="2206625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ectangle 66"/>
          <p:cNvSpPr>
            <a:spLocks noChangeArrowheads="1"/>
          </p:cNvSpPr>
          <p:nvPr/>
        </p:nvSpPr>
        <p:spPr bwMode="auto">
          <a:xfrm>
            <a:off x="6875463" y="4525739"/>
            <a:ext cx="360362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5" name="Picture 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400"/>
            <a:ext cx="4392612" cy="213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ectangle 72"/>
          <p:cNvSpPr>
            <a:spLocks noChangeArrowheads="1"/>
          </p:cNvSpPr>
          <p:nvPr/>
        </p:nvSpPr>
        <p:spPr bwMode="auto">
          <a:xfrm>
            <a:off x="322833" y="3138264"/>
            <a:ext cx="2232025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Rectangle 77"/>
          <p:cNvSpPr>
            <a:spLocks noChangeArrowheads="1"/>
          </p:cNvSpPr>
          <p:nvPr/>
        </p:nvSpPr>
        <p:spPr bwMode="auto">
          <a:xfrm>
            <a:off x="1367408" y="1771427"/>
            <a:ext cx="1763713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8" name="Picture 7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4" t="11127" r="16696" b="18318"/>
          <a:stretch>
            <a:fillRect/>
          </a:stretch>
        </p:blipFill>
        <p:spPr bwMode="auto">
          <a:xfrm>
            <a:off x="3407346" y="2525489"/>
            <a:ext cx="1239837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66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γ-ray spectroscopy with 3D position sensitive </a:t>
            </a:r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2" name="Text Box 2"/>
          <p:cNvSpPr txBox="1">
            <a:spLocks noChangeArrowheads="1"/>
          </p:cNvSpPr>
          <p:nvPr/>
        </p:nvSpPr>
        <p:spPr bwMode="auto">
          <a:xfrm>
            <a:off x="228600" y="1796703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de-DE" sz="1800"/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5266"/>
            <a:ext cx="4392613" cy="213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323850" y="3057178"/>
            <a:ext cx="2519363" cy="1044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1258888" y="1725266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1258888" y="4533553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5493891" y="2648446"/>
            <a:ext cx="981075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8"/>
          <p:cNvSpPr>
            <a:spLocks noChangeShapeType="1"/>
          </p:cNvSpPr>
          <p:nvPr/>
        </p:nvSpPr>
        <p:spPr bwMode="auto">
          <a:xfrm flipV="1">
            <a:off x="5313363" y="1984871"/>
            <a:ext cx="374650" cy="6683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9"/>
          <p:cNvSpPr>
            <a:spLocks noChangeShapeType="1"/>
          </p:cNvSpPr>
          <p:nvPr/>
        </p:nvSpPr>
        <p:spPr bwMode="auto">
          <a:xfrm flipV="1">
            <a:off x="5313363" y="2308721"/>
            <a:ext cx="663575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Arc 20"/>
          <p:cNvSpPr>
            <a:spLocks/>
          </p:cNvSpPr>
          <p:nvPr/>
        </p:nvSpPr>
        <p:spPr bwMode="auto">
          <a:xfrm rot="2700000">
            <a:off x="5494337" y="2432546"/>
            <a:ext cx="207963" cy="27463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8539"/>
              <a:gd name="T1" fmla="*/ 0 h 21600"/>
              <a:gd name="T2" fmla="*/ 18539 w 18539"/>
              <a:gd name="T3" fmla="*/ 10516 h 21600"/>
              <a:gd name="T4" fmla="*/ 0 w 1853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8539" h="21600" fill="none" extrusionOk="0">
                <a:moveTo>
                  <a:pt x="-1" y="0"/>
                </a:moveTo>
                <a:cubicBezTo>
                  <a:pt x="7599" y="0"/>
                  <a:pt x="14639" y="3993"/>
                  <a:pt x="18539" y="10515"/>
                </a:cubicBezTo>
              </a:path>
              <a:path w="18539" h="21600" stroke="0" extrusionOk="0">
                <a:moveTo>
                  <a:pt x="-1" y="0"/>
                </a:moveTo>
                <a:cubicBezTo>
                  <a:pt x="7599" y="0"/>
                  <a:pt x="14639" y="3993"/>
                  <a:pt x="18539" y="1051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Text Box 22"/>
          <p:cNvSpPr txBox="1">
            <a:spLocks noChangeArrowheads="1"/>
          </p:cNvSpPr>
          <p:nvPr/>
        </p:nvSpPr>
        <p:spPr bwMode="auto">
          <a:xfrm>
            <a:off x="4967288" y="1913433"/>
            <a:ext cx="4828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Δ</a:t>
            </a:r>
            <a:endParaRPr lang="en-US" altLang="de-DE" sz="2000" dirty="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23"/>
          <p:cNvSpPr txBox="1">
            <a:spLocks noChangeArrowheads="1"/>
          </p:cNvSpPr>
          <p:nvPr/>
        </p:nvSpPr>
        <p:spPr bwMode="auto">
          <a:xfrm>
            <a:off x="6480000" y="2416671"/>
            <a:ext cx="9076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 </a:t>
            </a:r>
            <a:r>
              <a:rPr lang="en-US" altLang="de-DE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0.5</a:t>
            </a:r>
          </a:p>
        </p:txBody>
      </p:sp>
      <p:sp>
        <p:nvSpPr>
          <p:cNvPr id="72" name="Text Box 24"/>
          <p:cNvSpPr txBox="1">
            <a:spLocks noChangeArrowheads="1"/>
          </p:cNvSpPr>
          <p:nvPr/>
        </p:nvSpPr>
        <p:spPr bwMode="auto">
          <a:xfrm>
            <a:off x="6398766" y="2750046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de-DE" sz="2400" baseline="-25000">
              <a:latin typeface="Symbol" pitchFamily="18" charset="2"/>
              <a:sym typeface="Symbol" pitchFamily="18" charset="2"/>
            </a:endParaRPr>
          </a:p>
        </p:txBody>
      </p:sp>
      <p:sp>
        <p:nvSpPr>
          <p:cNvPr id="73" name="Oval 26"/>
          <p:cNvSpPr>
            <a:spLocks noChangeArrowheads="1"/>
          </p:cNvSpPr>
          <p:nvPr/>
        </p:nvSpPr>
        <p:spPr bwMode="auto">
          <a:xfrm>
            <a:off x="5292725" y="2610346"/>
            <a:ext cx="58738" cy="587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555790"/>
              </p:ext>
            </p:extLst>
          </p:nvPr>
        </p:nvGraphicFramePr>
        <p:xfrm>
          <a:off x="7200000" y="1260000"/>
          <a:ext cx="1432512" cy="578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Ecuación" r:id="rId4" imgW="1193760" imgH="482400" progId="Equation.3">
                  <p:embed/>
                </p:oleObj>
              </mc:Choice>
              <mc:Fallback>
                <p:oleObj name="Ecuación" r:id="rId4" imgW="11937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000" y="1260000"/>
                        <a:ext cx="1432512" cy="5788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AutoShape 32"/>
          <p:cNvSpPr>
            <a:spLocks noChangeArrowheads="1"/>
          </p:cNvSpPr>
          <p:nvPr/>
        </p:nvSpPr>
        <p:spPr bwMode="auto">
          <a:xfrm rot="13500000" flipV="1">
            <a:off x="5729288" y="1368921"/>
            <a:ext cx="855662" cy="9302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21"/>
          <p:cNvSpPr>
            <a:spLocks noChangeShapeType="1"/>
          </p:cNvSpPr>
          <p:nvPr/>
        </p:nvSpPr>
        <p:spPr bwMode="auto">
          <a:xfrm flipV="1">
            <a:off x="5327650" y="1876921"/>
            <a:ext cx="576263" cy="7588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" name="Oval 48"/>
          <p:cNvSpPr>
            <a:spLocks noChangeArrowheads="1"/>
          </p:cNvSpPr>
          <p:nvPr/>
        </p:nvSpPr>
        <p:spPr bwMode="auto">
          <a:xfrm>
            <a:off x="5257353" y="4159746"/>
            <a:ext cx="58738" cy="587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Line 60"/>
          <p:cNvSpPr>
            <a:spLocks noChangeShapeType="1"/>
          </p:cNvSpPr>
          <p:nvPr/>
        </p:nvSpPr>
        <p:spPr bwMode="auto">
          <a:xfrm>
            <a:off x="5903913" y="1876921"/>
            <a:ext cx="323850" cy="730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" name="Line 61"/>
          <p:cNvSpPr>
            <a:spLocks noChangeShapeType="1"/>
          </p:cNvSpPr>
          <p:nvPr/>
        </p:nvSpPr>
        <p:spPr bwMode="auto">
          <a:xfrm flipH="1" flipV="1">
            <a:off x="6192838" y="1661021"/>
            <a:ext cx="34925" cy="2889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Line 62"/>
          <p:cNvSpPr>
            <a:spLocks noChangeShapeType="1"/>
          </p:cNvSpPr>
          <p:nvPr/>
        </p:nvSpPr>
        <p:spPr bwMode="auto">
          <a:xfrm>
            <a:off x="6192838" y="1661021"/>
            <a:ext cx="323850" cy="73025"/>
          </a:xfrm>
          <a:prstGeom prst="line">
            <a:avLst/>
          </a:prstGeom>
          <a:noFill/>
          <a:ln w="19050">
            <a:solidFill>
              <a:srgbClr val="66FF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" name="Group 85"/>
          <p:cNvGrpSpPr>
            <a:grpSpLocks/>
          </p:cNvGrpSpPr>
          <p:nvPr/>
        </p:nvGrpSpPr>
        <p:grpSpPr bwMode="auto">
          <a:xfrm>
            <a:off x="5220841" y="2958008"/>
            <a:ext cx="1368425" cy="1277938"/>
            <a:chOff x="3175" y="1548"/>
            <a:chExt cx="862" cy="805"/>
          </a:xfrm>
        </p:grpSpPr>
        <p:sp>
          <p:nvSpPr>
            <p:cNvPr id="82" name="Line 43"/>
            <p:cNvSpPr>
              <a:spLocks noChangeShapeType="1"/>
            </p:cNvSpPr>
            <p:nvPr/>
          </p:nvSpPr>
          <p:spPr bwMode="auto">
            <a:xfrm>
              <a:off x="3211" y="2329"/>
              <a:ext cx="618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Arc 46"/>
            <p:cNvSpPr>
              <a:spLocks/>
            </p:cNvSpPr>
            <p:nvPr/>
          </p:nvSpPr>
          <p:spPr bwMode="auto">
            <a:xfrm rot="2700000">
              <a:off x="3291" y="2180"/>
              <a:ext cx="173" cy="173"/>
            </a:xfrm>
            <a:custGeom>
              <a:avLst/>
              <a:gdLst>
                <a:gd name="G0" fmla="+- 5999 0 0"/>
                <a:gd name="G1" fmla="+- 21600 0 0"/>
                <a:gd name="G2" fmla="+- 21600 0 0"/>
                <a:gd name="T0" fmla="*/ 0 w 24538"/>
                <a:gd name="T1" fmla="*/ 850 h 21600"/>
                <a:gd name="T2" fmla="*/ 24538 w 24538"/>
                <a:gd name="T3" fmla="*/ 10516 h 21600"/>
                <a:gd name="T4" fmla="*/ 5999 w 2453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38" h="21600" fill="none" extrusionOk="0">
                  <a:moveTo>
                    <a:pt x="-1" y="849"/>
                  </a:moveTo>
                  <a:cubicBezTo>
                    <a:pt x="1949" y="286"/>
                    <a:pt x="3969" y="-1"/>
                    <a:pt x="5999" y="0"/>
                  </a:cubicBezTo>
                  <a:cubicBezTo>
                    <a:pt x="13598" y="0"/>
                    <a:pt x="20638" y="3993"/>
                    <a:pt x="24538" y="10515"/>
                  </a:cubicBezTo>
                </a:path>
                <a:path w="24538" h="21600" stroke="0" extrusionOk="0">
                  <a:moveTo>
                    <a:pt x="-1" y="849"/>
                  </a:moveTo>
                  <a:cubicBezTo>
                    <a:pt x="1949" y="286"/>
                    <a:pt x="3969" y="-1"/>
                    <a:pt x="5999" y="0"/>
                  </a:cubicBezTo>
                  <a:cubicBezTo>
                    <a:pt x="13598" y="0"/>
                    <a:pt x="20638" y="3993"/>
                    <a:pt x="24538" y="10515"/>
                  </a:cubicBezTo>
                  <a:lnTo>
                    <a:pt x="5999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Text Box 47"/>
            <p:cNvSpPr txBox="1">
              <a:spLocks noChangeArrowheads="1"/>
            </p:cNvSpPr>
            <p:nvPr/>
          </p:nvSpPr>
          <p:spPr bwMode="auto">
            <a:xfrm>
              <a:off x="3175" y="1865"/>
              <a:ext cx="20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000" dirty="0">
                  <a:latin typeface="Times New Roman" pitchFamily="18" charset="0"/>
                  <a:sym typeface="Symbol" pitchFamily="18" charset="2"/>
                </a:rPr>
                <a:t></a:t>
              </a:r>
              <a:endParaRPr lang="en-US" altLang="de-DE" sz="2000" dirty="0">
                <a:latin typeface="Times New Roman" pitchFamily="18" charset="0"/>
              </a:endParaRPr>
            </a:p>
          </p:txBody>
        </p:sp>
        <p:grpSp>
          <p:nvGrpSpPr>
            <p:cNvPr id="85" name="Group 50"/>
            <p:cNvGrpSpPr>
              <a:grpSpLocks/>
            </p:cNvGrpSpPr>
            <p:nvPr/>
          </p:nvGrpSpPr>
          <p:grpSpPr bwMode="auto">
            <a:xfrm rot="2700000">
              <a:off x="3472" y="1523"/>
              <a:ext cx="539" cy="590"/>
              <a:chOff x="3719" y="2523"/>
              <a:chExt cx="1012" cy="1246"/>
            </a:xfrm>
          </p:grpSpPr>
          <p:sp>
            <p:nvSpPr>
              <p:cNvPr id="90" name="AutoShape 51"/>
              <p:cNvSpPr>
                <a:spLocks noChangeArrowheads="1"/>
              </p:cNvSpPr>
              <p:nvPr/>
            </p:nvSpPr>
            <p:spPr bwMode="auto">
              <a:xfrm rot="10800000" flipV="1">
                <a:off x="3719" y="2523"/>
                <a:ext cx="1012" cy="123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Line 52"/>
              <p:cNvSpPr>
                <a:spLocks noChangeShapeType="1"/>
              </p:cNvSpPr>
              <p:nvPr/>
            </p:nvSpPr>
            <p:spPr bwMode="auto">
              <a:xfrm rot="16200000" flipV="1">
                <a:off x="4223" y="3274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Line 53"/>
              <p:cNvSpPr>
                <a:spLocks noChangeShapeType="1"/>
              </p:cNvSpPr>
              <p:nvPr/>
            </p:nvSpPr>
            <p:spPr bwMode="auto">
              <a:xfrm rot="16200000" flipV="1">
                <a:off x="4230" y="3024"/>
                <a:ext cx="0" cy="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" name="Line 54"/>
              <p:cNvSpPr>
                <a:spLocks noChangeShapeType="1"/>
              </p:cNvSpPr>
              <p:nvPr/>
            </p:nvSpPr>
            <p:spPr bwMode="auto">
              <a:xfrm rot="16200000" flipV="1">
                <a:off x="4223" y="2773"/>
                <a:ext cx="0" cy="7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Line 55"/>
              <p:cNvSpPr>
                <a:spLocks noChangeShapeType="1"/>
              </p:cNvSpPr>
              <p:nvPr/>
            </p:nvSpPr>
            <p:spPr bwMode="auto">
              <a:xfrm rot="16200000" flipV="1">
                <a:off x="4223" y="2525"/>
                <a:ext cx="0" cy="8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" name="Line 56"/>
              <p:cNvSpPr>
                <a:spLocks noChangeShapeType="1"/>
              </p:cNvSpPr>
              <p:nvPr/>
            </p:nvSpPr>
            <p:spPr bwMode="auto">
              <a:xfrm rot="16200000" flipV="1">
                <a:off x="4217" y="2276"/>
                <a:ext cx="0" cy="9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57"/>
              <p:cNvSpPr>
                <a:spLocks noChangeShapeType="1"/>
              </p:cNvSpPr>
              <p:nvPr/>
            </p:nvSpPr>
            <p:spPr bwMode="auto">
              <a:xfrm rot="-5400000">
                <a:off x="3758" y="3102"/>
                <a:ext cx="1238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7" name="Line 58"/>
              <p:cNvSpPr>
                <a:spLocks noChangeShapeType="1"/>
              </p:cNvSpPr>
              <p:nvPr/>
            </p:nvSpPr>
            <p:spPr bwMode="auto">
              <a:xfrm rot="16200000" flipV="1">
                <a:off x="3420" y="3108"/>
                <a:ext cx="1238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6" name="Line 63"/>
            <p:cNvSpPr>
              <a:spLocks noChangeShapeType="1"/>
            </p:cNvSpPr>
            <p:nvPr/>
          </p:nvSpPr>
          <p:spPr bwMode="auto">
            <a:xfrm flipV="1">
              <a:off x="3220" y="1820"/>
              <a:ext cx="431" cy="499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64"/>
            <p:cNvSpPr>
              <a:spLocks noChangeShapeType="1"/>
            </p:cNvSpPr>
            <p:nvPr/>
          </p:nvSpPr>
          <p:spPr bwMode="auto">
            <a:xfrm>
              <a:off x="3651" y="1820"/>
              <a:ext cx="159" cy="0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65"/>
            <p:cNvSpPr>
              <a:spLocks noChangeShapeType="1"/>
            </p:cNvSpPr>
            <p:nvPr/>
          </p:nvSpPr>
          <p:spPr bwMode="auto">
            <a:xfrm flipH="1" flipV="1">
              <a:off x="3788" y="1684"/>
              <a:ext cx="22" cy="136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66"/>
            <p:cNvSpPr>
              <a:spLocks noChangeShapeType="1"/>
            </p:cNvSpPr>
            <p:nvPr/>
          </p:nvSpPr>
          <p:spPr bwMode="auto">
            <a:xfrm>
              <a:off x="3788" y="1684"/>
              <a:ext cx="204" cy="46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" name="Text Box 67"/>
          <p:cNvSpPr txBox="1">
            <a:spLocks noChangeArrowheads="1"/>
          </p:cNvSpPr>
          <p:nvPr/>
        </p:nvSpPr>
        <p:spPr bwMode="auto">
          <a:xfrm>
            <a:off x="7021066" y="3137396"/>
            <a:ext cx="230346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Via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becomes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possible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determine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incident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angle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preserve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altLang="de-DE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9" name="Group 77"/>
          <p:cNvGrpSpPr>
            <a:grpSpLocks/>
          </p:cNvGrpSpPr>
          <p:nvPr/>
        </p:nvGrpSpPr>
        <p:grpSpPr bwMode="auto">
          <a:xfrm>
            <a:off x="4932040" y="4472484"/>
            <a:ext cx="3241675" cy="1908175"/>
            <a:chOff x="3379" y="2659"/>
            <a:chExt cx="2042" cy="1202"/>
          </a:xfrm>
        </p:grpSpPr>
        <p:pic>
          <p:nvPicPr>
            <p:cNvPr id="100" name="Picture 68" descr="138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1"/>
            <a:stretch>
              <a:fillRect/>
            </a:stretch>
          </p:blipFill>
          <p:spPr bwMode="auto">
            <a:xfrm>
              <a:off x="3447" y="2659"/>
              <a:ext cx="1599" cy="1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1" name="Rectangle 71"/>
            <p:cNvSpPr>
              <a:spLocks noChangeArrowheads="1"/>
            </p:cNvSpPr>
            <p:nvPr/>
          </p:nvSpPr>
          <p:spPr bwMode="auto">
            <a:xfrm>
              <a:off x="3606" y="3634"/>
              <a:ext cx="1452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69"/>
            <p:cNvSpPr>
              <a:spLocks noChangeArrowheads="1"/>
            </p:cNvSpPr>
            <p:nvPr/>
          </p:nvSpPr>
          <p:spPr bwMode="auto">
            <a:xfrm>
              <a:off x="3402" y="2772"/>
              <a:ext cx="204" cy="9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Text Box 74"/>
            <p:cNvSpPr txBox="1">
              <a:spLocks noChangeArrowheads="1"/>
            </p:cNvSpPr>
            <p:nvPr/>
          </p:nvSpPr>
          <p:spPr bwMode="auto">
            <a:xfrm>
              <a:off x="4491" y="3611"/>
              <a:ext cx="93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de-DE" sz="1400"/>
                <a:t>Energy </a:t>
              </a:r>
            </a:p>
          </p:txBody>
        </p:sp>
        <p:sp>
          <p:nvSpPr>
            <p:cNvPr id="104" name="Text Box 75"/>
            <p:cNvSpPr txBox="1">
              <a:spLocks noChangeArrowheads="1"/>
            </p:cNvSpPr>
            <p:nvPr/>
          </p:nvSpPr>
          <p:spPr bwMode="auto">
            <a:xfrm rot="16200000">
              <a:off x="3167" y="2984"/>
              <a:ext cx="63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" altLang="de-DE"/>
                <a:t>Counts</a:t>
              </a:r>
            </a:p>
          </p:txBody>
        </p:sp>
      </p:grpSp>
      <p:sp>
        <p:nvSpPr>
          <p:cNvPr id="105" name="Rectangle 79"/>
          <p:cNvSpPr>
            <a:spLocks noChangeArrowheads="1"/>
          </p:cNvSpPr>
          <p:nvPr/>
        </p:nvSpPr>
        <p:spPr bwMode="auto">
          <a:xfrm>
            <a:off x="3167063" y="5830541"/>
            <a:ext cx="144462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6" name="Group 84"/>
          <p:cNvGrpSpPr>
            <a:grpSpLocks/>
          </p:cNvGrpSpPr>
          <p:nvPr/>
        </p:nvGrpSpPr>
        <p:grpSpPr bwMode="auto">
          <a:xfrm>
            <a:off x="0" y="4425603"/>
            <a:ext cx="4535488" cy="2139950"/>
            <a:chOff x="0" y="2568"/>
            <a:chExt cx="2857" cy="1348"/>
          </a:xfrm>
        </p:grpSpPr>
        <p:grpSp>
          <p:nvGrpSpPr>
            <p:cNvPr id="107" name="Group 82"/>
            <p:cNvGrpSpPr>
              <a:grpSpLocks/>
            </p:cNvGrpSpPr>
            <p:nvPr/>
          </p:nvGrpSpPr>
          <p:grpSpPr bwMode="auto">
            <a:xfrm>
              <a:off x="0" y="2568"/>
              <a:ext cx="2857" cy="1348"/>
              <a:chOff x="0" y="2682"/>
              <a:chExt cx="2857" cy="1348"/>
            </a:xfrm>
          </p:grpSpPr>
          <p:pic>
            <p:nvPicPr>
              <p:cNvPr id="109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82"/>
                <a:ext cx="2767" cy="1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0" name="Rectangle 8"/>
              <p:cNvSpPr>
                <a:spLocks noChangeArrowheads="1"/>
              </p:cNvSpPr>
              <p:nvPr/>
            </p:nvSpPr>
            <p:spPr bwMode="auto">
              <a:xfrm>
                <a:off x="181" y="3543"/>
                <a:ext cx="1406" cy="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11" name="Group 81"/>
              <p:cNvGrpSpPr>
                <a:grpSpLocks/>
              </p:cNvGrpSpPr>
              <p:nvPr/>
            </p:nvGrpSpPr>
            <p:grpSpPr bwMode="auto">
              <a:xfrm>
                <a:off x="1973" y="3158"/>
                <a:ext cx="884" cy="862"/>
                <a:chOff x="1973" y="3158"/>
                <a:chExt cx="884" cy="862"/>
              </a:xfrm>
            </p:grpSpPr>
            <p:sp>
              <p:nvSpPr>
                <p:cNvPr id="112" name="Rectangle 78"/>
                <p:cNvSpPr>
                  <a:spLocks noChangeArrowheads="1"/>
                </p:cNvSpPr>
                <p:nvPr/>
              </p:nvSpPr>
              <p:spPr bwMode="auto">
                <a:xfrm>
                  <a:off x="1973" y="3838"/>
                  <a:ext cx="884" cy="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13" name="Picture 6" descr="stopped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65"/>
                <a:stretch>
                  <a:fillRect/>
                </a:stretch>
              </p:blipFill>
              <p:spPr bwMode="auto">
                <a:xfrm>
                  <a:off x="2018" y="3158"/>
                  <a:ext cx="816" cy="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14" name="Line 80"/>
                <p:cNvSpPr>
                  <a:spLocks noChangeShapeType="1"/>
                </p:cNvSpPr>
                <p:nvPr/>
              </p:nvSpPr>
              <p:spPr bwMode="auto">
                <a:xfrm>
                  <a:off x="1995" y="3348"/>
                  <a:ext cx="91" cy="4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08" name="Rectangle 83"/>
            <p:cNvSpPr>
              <a:spLocks noChangeArrowheads="1"/>
            </p:cNvSpPr>
            <p:nvPr/>
          </p:nvSpPr>
          <p:spPr bwMode="auto">
            <a:xfrm>
              <a:off x="839" y="2568"/>
              <a:ext cx="1111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" name="Text Box 86"/>
          <p:cNvSpPr txBox="1">
            <a:spLocks noChangeArrowheads="1"/>
          </p:cNvSpPr>
          <p:nvPr/>
        </p:nvSpPr>
        <p:spPr bwMode="auto">
          <a:xfrm>
            <a:off x="7488000" y="4968000"/>
            <a:ext cx="1548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sz="1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PSA </a:t>
            </a:r>
            <a:r>
              <a:rPr lang="es-ES" altLang="de-DE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 </a:t>
            </a:r>
            <a:r>
              <a:rPr lang="es-ES" altLang="de-DE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s-ES" altLang="de-DE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s-ES" altLang="de-DE" sz="1200" b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Segment</a:t>
            </a:r>
            <a:r>
              <a:rPr lang="es-ES" altLang="de-DE" sz="1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12 </a:t>
            </a:r>
            <a:r>
              <a:rPr lang="es-ES" altLang="de-DE" sz="1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s-ES" altLang="de-DE" sz="1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s-ES" altLang="de-DE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s-ES" altLang="de-DE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35 </a:t>
            </a:r>
            <a:r>
              <a:rPr lang="es-ES" altLang="de-DE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s-ES" altLang="de-DE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 Box 87"/>
          <p:cNvSpPr txBox="1">
            <a:spLocks noChangeArrowheads="1"/>
          </p:cNvSpPr>
          <p:nvPr/>
        </p:nvSpPr>
        <p:spPr bwMode="auto">
          <a:xfrm>
            <a:off x="7488000" y="4608000"/>
            <a:ext cx="1260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S" altLang="de-DE" sz="14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s-E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1.3 </a:t>
            </a:r>
            <a:r>
              <a:rPr lang="es-ES" altLang="de-DE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endParaRPr lang="es-ES" altLang="de-D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 Box 89"/>
          <p:cNvSpPr txBox="1">
            <a:spLocks noChangeArrowheads="1"/>
          </p:cNvSpPr>
          <p:nvPr/>
        </p:nvSpPr>
        <p:spPr bwMode="auto">
          <a:xfrm>
            <a:off x="0" y="1195200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b="1" dirty="0"/>
              <a:t>In </a:t>
            </a:r>
            <a:r>
              <a:rPr lang="es-ES" altLang="de-DE" b="1" dirty="0" err="1"/>
              <a:t>flight</a:t>
            </a:r>
            <a:r>
              <a:rPr lang="es-ES" altLang="de-DE" b="1" dirty="0"/>
              <a:t> </a:t>
            </a:r>
            <a:r>
              <a:rPr lang="es-ES" altLang="de-DE" b="1" dirty="0">
                <a:latin typeface="Symbol" pitchFamily="18" charset="2"/>
              </a:rPr>
              <a:t>g</a:t>
            </a:r>
            <a:r>
              <a:rPr lang="es-ES" altLang="de-DE" b="1" dirty="0"/>
              <a:t>-</a:t>
            </a:r>
            <a:r>
              <a:rPr lang="es-ES" altLang="de-DE" b="1" dirty="0" err="1"/>
              <a:t>ray</a:t>
            </a:r>
            <a:r>
              <a:rPr lang="es-ES" altLang="de-DE" b="1" dirty="0"/>
              <a:t> </a:t>
            </a:r>
            <a:r>
              <a:rPr lang="es-ES" altLang="de-DE" b="1" dirty="0" err="1"/>
              <a:t>spectroscopy</a:t>
            </a:r>
            <a:endParaRPr lang="es-ES" altLang="de-DE" b="1" dirty="0"/>
          </a:p>
        </p:txBody>
      </p:sp>
      <p:sp>
        <p:nvSpPr>
          <p:cNvPr id="118" name="Text Box 90"/>
          <p:cNvSpPr txBox="1">
            <a:spLocks noChangeArrowheads="1"/>
          </p:cNvSpPr>
          <p:nvPr/>
        </p:nvSpPr>
        <p:spPr bwMode="auto">
          <a:xfrm>
            <a:off x="0" y="4101753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b="1" dirty="0" err="1"/>
              <a:t>Decay</a:t>
            </a:r>
            <a:r>
              <a:rPr lang="es-ES" altLang="de-DE" b="1" dirty="0"/>
              <a:t> </a:t>
            </a:r>
            <a:r>
              <a:rPr lang="es-ES" altLang="de-DE" b="1" dirty="0">
                <a:latin typeface="Symbol" pitchFamily="18" charset="2"/>
              </a:rPr>
              <a:t>g-</a:t>
            </a:r>
            <a:r>
              <a:rPr lang="es-ES" altLang="de-DE" b="1" dirty="0" err="1"/>
              <a:t>ray</a:t>
            </a:r>
            <a:r>
              <a:rPr lang="es-ES" altLang="de-DE" b="1" dirty="0"/>
              <a:t> </a:t>
            </a:r>
            <a:r>
              <a:rPr lang="es-ES" altLang="de-DE" b="1" dirty="0" err="1"/>
              <a:t>spectroscopy</a:t>
            </a:r>
            <a:r>
              <a:rPr lang="es-ES" altLang="de-DE" b="1" dirty="0"/>
              <a:t> </a:t>
            </a:r>
            <a:r>
              <a:rPr lang="es-ES" altLang="de-DE" b="1" dirty="0" err="1"/>
              <a:t>after</a:t>
            </a:r>
            <a:r>
              <a:rPr lang="es-ES" altLang="de-DE" b="1" dirty="0"/>
              <a:t> </a:t>
            </a:r>
            <a:r>
              <a:rPr lang="es-ES" altLang="de-DE" b="1" dirty="0" err="1"/>
              <a:t>implantation</a:t>
            </a:r>
            <a:endParaRPr lang="es-ES" altLang="de-DE" b="1" dirty="0"/>
          </a:p>
        </p:txBody>
      </p:sp>
      <p:graphicFrame>
        <p:nvGraphicFramePr>
          <p:cNvPr id="119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951809"/>
              </p:ext>
            </p:extLst>
          </p:nvPr>
        </p:nvGraphicFramePr>
        <p:xfrm>
          <a:off x="7092000" y="2052000"/>
          <a:ext cx="1569456" cy="30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8" imgW="1307880" imgH="253800" progId="Equation.3">
                  <p:embed/>
                </p:oleObj>
              </mc:Choice>
              <mc:Fallback>
                <p:oleObj name="Equation" r:id="rId8" imgW="13078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2000" y="2052000"/>
                        <a:ext cx="1569456" cy="304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0" name="Picture 7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4" t="11127" r="16696" b="18318"/>
          <a:stretch>
            <a:fillRect/>
          </a:stretch>
        </p:blipFill>
        <p:spPr bwMode="auto">
          <a:xfrm>
            <a:off x="3407346" y="2525489"/>
            <a:ext cx="1239837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9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γ-ray spectroscopy with 3D position sensitive </a:t>
            </a:r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Text Box 2"/>
          <p:cNvSpPr txBox="1">
            <a:spLocks noChangeArrowheads="1"/>
          </p:cNvSpPr>
          <p:nvPr/>
        </p:nvSpPr>
        <p:spPr bwMode="auto">
          <a:xfrm>
            <a:off x="228600" y="1796703"/>
            <a:ext cx="723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de-DE" sz="1800"/>
          </a:p>
        </p:txBody>
      </p:sp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5266"/>
            <a:ext cx="4392613" cy="2139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Rectangle 7"/>
          <p:cNvSpPr>
            <a:spLocks noChangeArrowheads="1"/>
          </p:cNvSpPr>
          <p:nvPr/>
        </p:nvSpPr>
        <p:spPr bwMode="auto">
          <a:xfrm>
            <a:off x="323850" y="3057178"/>
            <a:ext cx="2519363" cy="1044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Rectangle 11"/>
          <p:cNvSpPr>
            <a:spLocks noChangeArrowheads="1"/>
          </p:cNvSpPr>
          <p:nvPr/>
        </p:nvSpPr>
        <p:spPr bwMode="auto">
          <a:xfrm>
            <a:off x="1258888" y="1725266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Rectangle 12"/>
          <p:cNvSpPr>
            <a:spLocks noChangeArrowheads="1"/>
          </p:cNvSpPr>
          <p:nvPr/>
        </p:nvSpPr>
        <p:spPr bwMode="auto">
          <a:xfrm>
            <a:off x="1258888" y="4533553"/>
            <a:ext cx="2089150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Rectangle 79"/>
          <p:cNvSpPr>
            <a:spLocks noChangeArrowheads="1"/>
          </p:cNvSpPr>
          <p:nvPr/>
        </p:nvSpPr>
        <p:spPr bwMode="auto">
          <a:xfrm>
            <a:off x="3167063" y="5830541"/>
            <a:ext cx="144462" cy="179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1" name="Group 84"/>
          <p:cNvGrpSpPr>
            <a:grpSpLocks/>
          </p:cNvGrpSpPr>
          <p:nvPr/>
        </p:nvGrpSpPr>
        <p:grpSpPr bwMode="auto">
          <a:xfrm>
            <a:off x="0" y="4425603"/>
            <a:ext cx="4535488" cy="2139950"/>
            <a:chOff x="0" y="2568"/>
            <a:chExt cx="2857" cy="1348"/>
          </a:xfrm>
        </p:grpSpPr>
        <p:grpSp>
          <p:nvGrpSpPr>
            <p:cNvPr id="122" name="Group 82"/>
            <p:cNvGrpSpPr>
              <a:grpSpLocks/>
            </p:cNvGrpSpPr>
            <p:nvPr/>
          </p:nvGrpSpPr>
          <p:grpSpPr bwMode="auto">
            <a:xfrm>
              <a:off x="0" y="2568"/>
              <a:ext cx="2857" cy="1348"/>
              <a:chOff x="0" y="2682"/>
              <a:chExt cx="2857" cy="1348"/>
            </a:xfrm>
          </p:grpSpPr>
          <p:pic>
            <p:nvPicPr>
              <p:cNvPr id="124" name="Picture 5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82"/>
                <a:ext cx="2767" cy="13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5" name="Rectangle 8"/>
              <p:cNvSpPr>
                <a:spLocks noChangeArrowheads="1"/>
              </p:cNvSpPr>
              <p:nvPr/>
            </p:nvSpPr>
            <p:spPr bwMode="auto">
              <a:xfrm>
                <a:off x="181" y="3543"/>
                <a:ext cx="1406" cy="3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26" name="Group 81"/>
              <p:cNvGrpSpPr>
                <a:grpSpLocks/>
              </p:cNvGrpSpPr>
              <p:nvPr/>
            </p:nvGrpSpPr>
            <p:grpSpPr bwMode="auto">
              <a:xfrm>
                <a:off x="1973" y="3158"/>
                <a:ext cx="884" cy="862"/>
                <a:chOff x="1973" y="3158"/>
                <a:chExt cx="884" cy="862"/>
              </a:xfrm>
            </p:grpSpPr>
            <p:sp>
              <p:nvSpPr>
                <p:cNvPr id="127" name="Rectangle 78"/>
                <p:cNvSpPr>
                  <a:spLocks noChangeArrowheads="1"/>
                </p:cNvSpPr>
                <p:nvPr/>
              </p:nvSpPr>
              <p:spPr bwMode="auto">
                <a:xfrm>
                  <a:off x="1973" y="3838"/>
                  <a:ext cx="884" cy="1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128" name="Picture 6" descr="st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65"/>
                <a:stretch>
                  <a:fillRect/>
                </a:stretch>
              </p:blipFill>
              <p:spPr bwMode="auto">
                <a:xfrm>
                  <a:off x="2018" y="3158"/>
                  <a:ext cx="816" cy="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9" name="Line 80"/>
                <p:cNvSpPr>
                  <a:spLocks noChangeShapeType="1"/>
                </p:cNvSpPr>
                <p:nvPr/>
              </p:nvSpPr>
              <p:spPr bwMode="auto">
                <a:xfrm>
                  <a:off x="1995" y="3348"/>
                  <a:ext cx="91" cy="4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3" name="Rectangle 83"/>
            <p:cNvSpPr>
              <a:spLocks noChangeArrowheads="1"/>
            </p:cNvSpPr>
            <p:nvPr/>
          </p:nvSpPr>
          <p:spPr bwMode="auto">
            <a:xfrm>
              <a:off x="839" y="2568"/>
              <a:ext cx="1111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0" name="Text Box 89"/>
          <p:cNvSpPr txBox="1">
            <a:spLocks noChangeArrowheads="1"/>
          </p:cNvSpPr>
          <p:nvPr/>
        </p:nvSpPr>
        <p:spPr bwMode="auto">
          <a:xfrm>
            <a:off x="0" y="1195200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b="1" dirty="0"/>
              <a:t>In </a:t>
            </a:r>
            <a:r>
              <a:rPr lang="es-ES" altLang="de-DE" b="1" dirty="0" err="1"/>
              <a:t>flight</a:t>
            </a:r>
            <a:r>
              <a:rPr lang="es-ES" altLang="de-DE" b="1" dirty="0"/>
              <a:t> </a:t>
            </a:r>
            <a:r>
              <a:rPr lang="es-ES" altLang="de-DE" b="1" dirty="0">
                <a:latin typeface="Symbol" pitchFamily="18" charset="2"/>
              </a:rPr>
              <a:t>g</a:t>
            </a:r>
            <a:r>
              <a:rPr lang="es-ES" altLang="de-DE" b="1" dirty="0"/>
              <a:t>-</a:t>
            </a:r>
            <a:r>
              <a:rPr lang="es-ES" altLang="de-DE" b="1" dirty="0" err="1"/>
              <a:t>ray</a:t>
            </a:r>
            <a:r>
              <a:rPr lang="es-ES" altLang="de-DE" b="1" dirty="0"/>
              <a:t> </a:t>
            </a:r>
            <a:r>
              <a:rPr lang="es-ES" altLang="de-DE" b="1" dirty="0" err="1"/>
              <a:t>spectroscopy</a:t>
            </a:r>
            <a:endParaRPr lang="es-ES" altLang="de-DE" b="1" dirty="0"/>
          </a:p>
        </p:txBody>
      </p:sp>
      <p:sp>
        <p:nvSpPr>
          <p:cNvPr id="131" name="Text Box 90"/>
          <p:cNvSpPr txBox="1">
            <a:spLocks noChangeArrowheads="1"/>
          </p:cNvSpPr>
          <p:nvPr/>
        </p:nvSpPr>
        <p:spPr bwMode="auto">
          <a:xfrm>
            <a:off x="0" y="4101753"/>
            <a:ext cx="5400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b="1"/>
              <a:t>Decay </a:t>
            </a:r>
            <a:r>
              <a:rPr lang="es-ES" altLang="de-DE" b="1">
                <a:latin typeface="Symbol" pitchFamily="18" charset="2"/>
              </a:rPr>
              <a:t>g-</a:t>
            </a:r>
            <a:r>
              <a:rPr lang="es-ES" altLang="de-DE" b="1"/>
              <a:t>ray spectroscopy after implantation</a:t>
            </a:r>
          </a:p>
        </p:txBody>
      </p:sp>
      <p:grpSp>
        <p:nvGrpSpPr>
          <p:cNvPr id="132" name="Group 20"/>
          <p:cNvGrpSpPr>
            <a:grpSpLocks/>
          </p:cNvGrpSpPr>
          <p:nvPr/>
        </p:nvGrpSpPr>
        <p:grpSpPr bwMode="auto">
          <a:xfrm>
            <a:off x="5076825" y="1557338"/>
            <a:ext cx="1368425" cy="1277937"/>
            <a:chOff x="3175" y="1548"/>
            <a:chExt cx="862" cy="805"/>
          </a:xfrm>
        </p:grpSpPr>
        <p:sp>
          <p:nvSpPr>
            <p:cNvPr id="133" name="Line 21"/>
            <p:cNvSpPr>
              <a:spLocks noChangeShapeType="1"/>
            </p:cNvSpPr>
            <p:nvPr/>
          </p:nvSpPr>
          <p:spPr bwMode="auto">
            <a:xfrm>
              <a:off x="3211" y="2329"/>
              <a:ext cx="618" cy="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Arc 22"/>
            <p:cNvSpPr>
              <a:spLocks/>
            </p:cNvSpPr>
            <p:nvPr/>
          </p:nvSpPr>
          <p:spPr bwMode="auto">
            <a:xfrm rot="2700000">
              <a:off x="3291" y="2180"/>
              <a:ext cx="173" cy="173"/>
            </a:xfrm>
            <a:custGeom>
              <a:avLst/>
              <a:gdLst>
                <a:gd name="G0" fmla="+- 5999 0 0"/>
                <a:gd name="G1" fmla="+- 21600 0 0"/>
                <a:gd name="G2" fmla="+- 21600 0 0"/>
                <a:gd name="T0" fmla="*/ 0 w 24538"/>
                <a:gd name="T1" fmla="*/ 850 h 21600"/>
                <a:gd name="T2" fmla="*/ 24538 w 24538"/>
                <a:gd name="T3" fmla="*/ 10516 h 21600"/>
                <a:gd name="T4" fmla="*/ 5999 w 2453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538" h="21600" fill="none" extrusionOk="0">
                  <a:moveTo>
                    <a:pt x="-1" y="849"/>
                  </a:moveTo>
                  <a:cubicBezTo>
                    <a:pt x="1949" y="286"/>
                    <a:pt x="3969" y="-1"/>
                    <a:pt x="5999" y="0"/>
                  </a:cubicBezTo>
                  <a:cubicBezTo>
                    <a:pt x="13598" y="0"/>
                    <a:pt x="20638" y="3993"/>
                    <a:pt x="24538" y="10515"/>
                  </a:cubicBezTo>
                </a:path>
                <a:path w="24538" h="21600" stroke="0" extrusionOk="0">
                  <a:moveTo>
                    <a:pt x="-1" y="849"/>
                  </a:moveTo>
                  <a:cubicBezTo>
                    <a:pt x="1949" y="286"/>
                    <a:pt x="3969" y="-1"/>
                    <a:pt x="5999" y="0"/>
                  </a:cubicBezTo>
                  <a:cubicBezTo>
                    <a:pt x="13598" y="0"/>
                    <a:pt x="20638" y="3993"/>
                    <a:pt x="24538" y="10515"/>
                  </a:cubicBezTo>
                  <a:lnTo>
                    <a:pt x="5999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Text Box 23"/>
            <p:cNvSpPr txBox="1">
              <a:spLocks noChangeArrowheads="1"/>
            </p:cNvSpPr>
            <p:nvPr/>
          </p:nvSpPr>
          <p:spPr bwMode="auto">
            <a:xfrm>
              <a:off x="3175" y="1865"/>
              <a:ext cx="2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2400">
                  <a:latin typeface="Times New Roman" pitchFamily="18" charset="0"/>
                  <a:sym typeface="Symbol" pitchFamily="18" charset="2"/>
                </a:rPr>
                <a:t></a:t>
              </a:r>
              <a:endParaRPr lang="en-US" altLang="de-DE" sz="2400">
                <a:latin typeface="Times New Roman" pitchFamily="18" charset="0"/>
              </a:endParaRPr>
            </a:p>
          </p:txBody>
        </p:sp>
        <p:grpSp>
          <p:nvGrpSpPr>
            <p:cNvPr id="136" name="Group 24"/>
            <p:cNvGrpSpPr>
              <a:grpSpLocks/>
            </p:cNvGrpSpPr>
            <p:nvPr/>
          </p:nvGrpSpPr>
          <p:grpSpPr bwMode="auto">
            <a:xfrm rot="2700000">
              <a:off x="3472" y="1523"/>
              <a:ext cx="539" cy="590"/>
              <a:chOff x="3719" y="2523"/>
              <a:chExt cx="1012" cy="1246"/>
            </a:xfrm>
          </p:grpSpPr>
          <p:sp>
            <p:nvSpPr>
              <p:cNvPr id="141" name="AutoShape 25"/>
              <p:cNvSpPr>
                <a:spLocks noChangeArrowheads="1"/>
              </p:cNvSpPr>
              <p:nvPr/>
            </p:nvSpPr>
            <p:spPr bwMode="auto">
              <a:xfrm rot="10800000" flipV="1">
                <a:off x="3719" y="2523"/>
                <a:ext cx="1012" cy="1238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Line 26"/>
              <p:cNvSpPr>
                <a:spLocks noChangeShapeType="1"/>
              </p:cNvSpPr>
              <p:nvPr/>
            </p:nvSpPr>
            <p:spPr bwMode="auto">
              <a:xfrm rot="16200000" flipV="1">
                <a:off x="4223" y="3274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27"/>
              <p:cNvSpPr>
                <a:spLocks noChangeShapeType="1"/>
              </p:cNvSpPr>
              <p:nvPr/>
            </p:nvSpPr>
            <p:spPr bwMode="auto">
              <a:xfrm rot="16200000" flipV="1">
                <a:off x="4230" y="3024"/>
                <a:ext cx="0" cy="6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4" name="Line 28"/>
              <p:cNvSpPr>
                <a:spLocks noChangeShapeType="1"/>
              </p:cNvSpPr>
              <p:nvPr/>
            </p:nvSpPr>
            <p:spPr bwMode="auto">
              <a:xfrm rot="16200000" flipV="1">
                <a:off x="4223" y="2773"/>
                <a:ext cx="0" cy="7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Line 29"/>
              <p:cNvSpPr>
                <a:spLocks noChangeShapeType="1"/>
              </p:cNvSpPr>
              <p:nvPr/>
            </p:nvSpPr>
            <p:spPr bwMode="auto">
              <a:xfrm rot="16200000" flipV="1">
                <a:off x="4223" y="2525"/>
                <a:ext cx="0" cy="8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6" name="Line 30"/>
              <p:cNvSpPr>
                <a:spLocks noChangeShapeType="1"/>
              </p:cNvSpPr>
              <p:nvPr/>
            </p:nvSpPr>
            <p:spPr bwMode="auto">
              <a:xfrm rot="16200000" flipV="1">
                <a:off x="4217" y="2276"/>
                <a:ext cx="0" cy="9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Line 31"/>
              <p:cNvSpPr>
                <a:spLocks noChangeShapeType="1"/>
              </p:cNvSpPr>
              <p:nvPr/>
            </p:nvSpPr>
            <p:spPr bwMode="auto">
              <a:xfrm rot="-5400000">
                <a:off x="3758" y="3102"/>
                <a:ext cx="1238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" name="Line 32"/>
              <p:cNvSpPr>
                <a:spLocks noChangeShapeType="1"/>
              </p:cNvSpPr>
              <p:nvPr/>
            </p:nvSpPr>
            <p:spPr bwMode="auto">
              <a:xfrm rot="16200000" flipV="1">
                <a:off x="3420" y="3108"/>
                <a:ext cx="1238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" name="Line 33"/>
            <p:cNvSpPr>
              <a:spLocks noChangeShapeType="1"/>
            </p:cNvSpPr>
            <p:nvPr/>
          </p:nvSpPr>
          <p:spPr bwMode="auto">
            <a:xfrm flipV="1">
              <a:off x="3220" y="1820"/>
              <a:ext cx="431" cy="499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34"/>
            <p:cNvSpPr>
              <a:spLocks noChangeShapeType="1"/>
            </p:cNvSpPr>
            <p:nvPr/>
          </p:nvSpPr>
          <p:spPr bwMode="auto">
            <a:xfrm>
              <a:off x="3651" y="1820"/>
              <a:ext cx="159" cy="0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Line 35"/>
            <p:cNvSpPr>
              <a:spLocks noChangeShapeType="1"/>
            </p:cNvSpPr>
            <p:nvPr/>
          </p:nvSpPr>
          <p:spPr bwMode="auto">
            <a:xfrm flipH="1" flipV="1">
              <a:off x="3788" y="1684"/>
              <a:ext cx="22" cy="136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Line 36"/>
            <p:cNvSpPr>
              <a:spLocks noChangeShapeType="1"/>
            </p:cNvSpPr>
            <p:nvPr/>
          </p:nvSpPr>
          <p:spPr bwMode="auto">
            <a:xfrm>
              <a:off x="3788" y="1684"/>
              <a:ext cx="204" cy="46"/>
            </a:xfrm>
            <a:prstGeom prst="line">
              <a:avLst/>
            </a:prstGeom>
            <a:noFill/>
            <a:ln w="19050">
              <a:solidFill>
                <a:srgbClr val="66FF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49" name="Picture 38" descr="science?_ob=MiamiCaptionURL&amp;_method=retrieve&amp;_udi=B6TJM-4R9GGMT-2&amp;_image=B6TJM-4R9GGMT-2-3&amp;_ba=&amp;_user=100081&amp;_rdoc=1&amp;_fmt=full&amp;_orig=search&amp;_cdi=5314&amp;view=c&amp;_isHiQual=Y&amp;_acct=C000007478&amp;_version=1&amp;_urlVersion=0&amp;_userid=100081&amp;md5=d0eb0128c89e0e81be3d636218fc88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356992"/>
            <a:ext cx="1657350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Text Box 39"/>
          <p:cNvSpPr txBox="1">
            <a:spLocks noChangeArrowheads="1"/>
          </p:cNvSpPr>
          <p:nvPr/>
        </p:nvSpPr>
        <p:spPr bwMode="auto">
          <a:xfrm>
            <a:off x="6804248" y="3717355"/>
            <a:ext cx="2339752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 sz="14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 suppression </a:t>
            </a:r>
            <a:r>
              <a:rPr lang="es-E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s-ES" altLang="de-DE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P/T </a:t>
            </a:r>
            <a:r>
              <a:rPr lang="en-US" alt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 be improved by applying imaging techniques.</a:t>
            </a:r>
            <a:endParaRPr lang="en-US" altLang="de-DE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1" name="Picture 40" descr="science?_ob=MiamiCaptionURL&amp;_method=retrieve&amp;_udi=B6TJM-4R9GGMT-2&amp;_image=B6TJM-4R9GGMT-2-D&amp;_ba=&amp;_user=100081&amp;_rdoc=1&amp;_fmt=full&amp;_orig=search&amp;_cdi=5314&amp;view=c&amp;_isHiQual=Y&amp;_acct=C000007478&amp;_version=1&amp;_urlVersion=0&amp;_userid=100081&amp;md5=962bc0db7dfc89dcbc6eb47a59540c9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57" y="4968000"/>
            <a:ext cx="2708087" cy="13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2" name="Text Box 41"/>
          <p:cNvSpPr txBox="1">
            <a:spLocks noChangeArrowheads="1"/>
          </p:cNvSpPr>
          <p:nvPr/>
        </p:nvSpPr>
        <p:spPr bwMode="auto">
          <a:xfrm>
            <a:off x="4140000" y="6624000"/>
            <a:ext cx="2592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s-ES" altLang="de-DE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Tashenov</a:t>
            </a:r>
            <a:r>
              <a:rPr lang="es-ES" altLang="de-DE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al. NIMA 586 (2008) 224-228</a:t>
            </a:r>
          </a:p>
        </p:txBody>
      </p:sp>
      <p:pic>
        <p:nvPicPr>
          <p:cNvPr id="153" name="Picture 78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4" t="11127" r="16696" b="18318"/>
          <a:stretch>
            <a:fillRect/>
          </a:stretch>
        </p:blipFill>
        <p:spPr bwMode="auto">
          <a:xfrm>
            <a:off x="3407346" y="2525489"/>
            <a:ext cx="1239837" cy="155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0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HPGe</a:t>
            </a:r>
            <a:r>
              <a:rPr lang="en-US" dirty="0" smtClean="0">
                <a:latin typeface="Times New Roman"/>
                <a:cs typeface="Times New Roman"/>
              </a:rPr>
              <a:t> detector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2" name="Picture 14" descr="caps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43" y="1854870"/>
            <a:ext cx="3403600" cy="328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7"/>
          <p:cNvGrpSpPr>
            <a:grpSpLocks/>
          </p:cNvGrpSpPr>
          <p:nvPr/>
        </p:nvGrpSpPr>
        <p:grpSpPr bwMode="auto">
          <a:xfrm>
            <a:off x="683568" y="3713832"/>
            <a:ext cx="1803400" cy="1803400"/>
            <a:chOff x="1824" y="1816"/>
            <a:chExt cx="1136" cy="1136"/>
          </a:xfrm>
        </p:grpSpPr>
        <p:sp>
          <p:nvSpPr>
            <p:cNvPr id="44" name="Line 15"/>
            <p:cNvSpPr>
              <a:spLocks noChangeShapeType="1"/>
            </p:cNvSpPr>
            <p:nvPr/>
          </p:nvSpPr>
          <p:spPr bwMode="auto">
            <a:xfrm>
              <a:off x="1824" y="1816"/>
              <a:ext cx="1136" cy="1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16"/>
            <p:cNvSpPr txBox="1">
              <a:spLocks noChangeArrowheads="1"/>
            </p:cNvSpPr>
            <p:nvPr/>
          </p:nvSpPr>
          <p:spPr bwMode="auto">
            <a:xfrm>
              <a:off x="2016" y="2424"/>
              <a:ext cx="6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de-DE"/>
                <a:t>9 cm</a:t>
              </a:r>
            </a:p>
          </p:txBody>
        </p:sp>
      </p:grpSp>
      <p:sp>
        <p:nvSpPr>
          <p:cNvPr id="46" name="Line 18"/>
          <p:cNvSpPr>
            <a:spLocks noChangeShapeType="1"/>
          </p:cNvSpPr>
          <p:nvPr/>
        </p:nvSpPr>
        <p:spPr bwMode="auto">
          <a:xfrm flipV="1">
            <a:off x="759768" y="1707232"/>
            <a:ext cx="16002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1013768" y="2062832"/>
            <a:ext cx="1117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de-DE"/>
              <a:t>7 cm</a:t>
            </a:r>
          </a:p>
        </p:txBody>
      </p:sp>
      <p:pic>
        <p:nvPicPr>
          <p:cNvPr id="48" name="Picture 6" descr="agata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1908000"/>
            <a:ext cx="3063240" cy="306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96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Compton suppressed Germanium detektor</a:t>
            </a:r>
          </a:p>
        </p:txBody>
      </p:sp>
      <p:pic>
        <p:nvPicPr>
          <p:cNvPr id="16387" name="Picture 10" descr="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88" y="879475"/>
            <a:ext cx="22209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11" descr="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759200"/>
            <a:ext cx="1150938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12"/>
          <p:cNvSpPr txBox="1">
            <a:spLocks noChangeArrowheads="1"/>
          </p:cNvSpPr>
          <p:nvPr/>
        </p:nvSpPr>
        <p:spPr bwMode="auto">
          <a:xfrm>
            <a:off x="5580063" y="4170363"/>
            <a:ext cx="2058987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de-DE" sz="1400">
                <a:solidFill>
                  <a:srgbClr val="0000FF"/>
                </a:solidFill>
              </a:rPr>
              <a:t>peak-to-total ratio</a:t>
            </a:r>
          </a:p>
          <a:p>
            <a:pPr>
              <a:spcBef>
                <a:spcPct val="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de-DE" sz="1400">
                <a:solidFill>
                  <a:srgbClr val="000000"/>
                </a:solidFill>
              </a:rPr>
              <a:t> unsuppressed</a:t>
            </a:r>
          </a:p>
          <a:p>
            <a:pPr>
              <a:spcBef>
                <a:spcPct val="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</a:rPr>
              <a:t>    P/T~0.15</a:t>
            </a:r>
          </a:p>
          <a:p>
            <a:pPr>
              <a:spcBef>
                <a:spcPct val="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de-DE" sz="1400">
                <a:solidFill>
                  <a:srgbClr val="000000"/>
                </a:solidFill>
              </a:rPr>
              <a:t> Compton suppressed</a:t>
            </a:r>
          </a:p>
          <a:p>
            <a:pPr>
              <a:spcBef>
                <a:spcPct val="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US" altLang="de-DE" sz="1400">
                <a:solidFill>
                  <a:srgbClr val="000000"/>
                </a:solidFill>
              </a:rPr>
              <a:t>    P/T~0.6</a:t>
            </a:r>
            <a:endParaRPr lang="de-DE" altLang="de-DE" sz="1400">
              <a:solidFill>
                <a:srgbClr val="000000"/>
              </a:solidFill>
            </a:endParaRPr>
          </a:p>
        </p:txBody>
      </p:sp>
      <p:pic>
        <p:nvPicPr>
          <p:cNvPr id="16390" name="Picture 13" descr="g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7900"/>
            <a:ext cx="55562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41"/>
          <p:cNvSpPr txBox="1">
            <a:spLocks noChangeArrowheads="1"/>
          </p:cNvSpPr>
          <p:nvPr/>
        </p:nvSpPr>
        <p:spPr bwMode="auto">
          <a:xfrm>
            <a:off x="395288" y="877888"/>
            <a:ext cx="4105275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de-DE" sz="1600" u="sng">
                <a:solidFill>
                  <a:srgbClr val="FF0000"/>
                </a:solidFill>
                <a:latin typeface="Times New Roman" pitchFamily="18" charset="0"/>
              </a:rPr>
              <a:t>Interaction in a Ge crystal:</a:t>
            </a:r>
          </a:p>
          <a:p>
            <a:pPr>
              <a:spcBef>
                <a:spcPct val="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de-DE" sz="1600" b="1">
                <a:solidFill>
                  <a:srgbClr val="0000FF"/>
                </a:solidFill>
                <a:latin typeface="Times New Roman" pitchFamily="18" charset="0"/>
              </a:rPr>
              <a:t>Photo effect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 (low </a:t>
            </a:r>
            <a:r>
              <a:rPr lang="el-GR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 energy)</a:t>
            </a:r>
          </a:p>
          <a:p>
            <a:pPr>
              <a:spcBef>
                <a:spcPct val="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de-DE" sz="1600" b="1">
                <a:solidFill>
                  <a:srgbClr val="CC0099"/>
                </a:solidFill>
                <a:latin typeface="Times New Roman" pitchFamily="18" charset="0"/>
              </a:rPr>
              <a:t>Compton scattering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(medium </a:t>
            </a:r>
            <a:r>
              <a:rPr lang="el-GR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energy)</a:t>
            </a:r>
          </a:p>
          <a:p>
            <a:pPr>
              <a:spcBef>
                <a:spcPct val="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 Pair production e</a:t>
            </a:r>
            <a:r>
              <a:rPr lang="en-US" altLang="de-DE" sz="1600" baseline="3000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de-DE" sz="1600" baseline="3000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 (high </a:t>
            </a:r>
            <a:r>
              <a:rPr lang="el-GR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-ray energy</a:t>
            </a:r>
            <a:r>
              <a:rPr lang="en-US" altLang="de-DE" sz="160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de-DE" altLang="de-DE" sz="16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latin typeface="Times New Roman" pitchFamily="18" charset="0"/>
                <a:cs typeface="Times New Roman" pitchFamily="18" charset="0"/>
              </a:rPr>
              <a:t>Compton suppressed Germanium detektor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504112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747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1070</Words>
  <Application>Microsoft Office PowerPoint</Application>
  <PresentationFormat>Bildschirmpräsentation (4:3)</PresentationFormat>
  <Paragraphs>265</Paragraphs>
  <Slides>37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Larissa</vt:lpstr>
      <vt:lpstr>Equation</vt:lpstr>
      <vt:lpstr>Ecuación</vt:lpstr>
      <vt:lpstr>Bild</vt:lpstr>
      <vt:lpstr>Segmented Detectors</vt:lpstr>
      <vt:lpstr>Challenges of γ-ray spectroscopy efficiency vs resolution</vt:lpstr>
      <vt:lpstr>Challenges of γ-ray spectroscopy efficiency vs resolution</vt:lpstr>
      <vt:lpstr>γ-ray spectroscopy with 3D position sensitive HPGe detectors</vt:lpstr>
      <vt:lpstr>γ-ray spectroscopy with 3D position sensitive HPGe detectors</vt:lpstr>
      <vt:lpstr>γ-ray spectroscopy with 3D position sensitive HPGe detectors</vt:lpstr>
      <vt:lpstr>HPGe detector</vt:lpstr>
      <vt:lpstr>Compton suppressed Germanium detektor</vt:lpstr>
      <vt:lpstr>Compton suppressed Germanium detektor</vt:lpstr>
      <vt:lpstr>PowerPoint-Präsentation</vt:lpstr>
      <vt:lpstr>HPGe detector – working principle</vt:lpstr>
      <vt:lpstr>HPGe detector – working principle</vt:lpstr>
      <vt:lpstr>HPGe detector – working principle</vt:lpstr>
      <vt:lpstr>HPGe detector – working principle</vt:lpstr>
      <vt:lpstr>HPGe detector – working principle</vt:lpstr>
      <vt:lpstr>HPGe detector – position sensitivity</vt:lpstr>
      <vt:lpstr>HPGe detector – position sensitivity</vt:lpstr>
      <vt:lpstr>Ingredients of γ-ray tracking</vt:lpstr>
      <vt:lpstr>Method to characterize the pulse shape of HPGe detectors</vt:lpstr>
      <vt:lpstr>Doppler effect - Efficiency versus energy resolution</vt:lpstr>
      <vt:lpstr>Doppler effect at relativistic energies</vt:lpstr>
      <vt:lpstr>Doppler broadening and position resolution</vt:lpstr>
      <vt:lpstr>Doppler broadening</vt:lpstr>
      <vt:lpstr>Miniball</vt:lpstr>
      <vt:lpstr>EUROBALL versus MINIBALL detectors</vt:lpstr>
      <vt:lpstr>Advanced GAmma Tracking Array</vt:lpstr>
      <vt:lpstr>AGATA at PreSPEC</vt:lpstr>
      <vt:lpstr>Doppler-shift correction 238U on 197Au at 183 AMeV</vt:lpstr>
      <vt:lpstr>Doppler-shift correction 238U on 197Au at 183 AMeV</vt:lpstr>
      <vt:lpstr>Scattering experiment at relativistic energies</vt:lpstr>
      <vt:lpstr>Example - Coulomb excitation experiment at IUAC</vt:lpstr>
      <vt:lpstr>Position sensitive proportional counter</vt:lpstr>
      <vt:lpstr>Position sensitive proportional counter</vt:lpstr>
      <vt:lpstr>Position sensitive proportional counter</vt:lpstr>
      <vt:lpstr>Position resolution – Double Sided Silicon Strip Detector (DSSSD)</vt:lpstr>
      <vt:lpstr>Simulation result – electrical field configuration</vt:lpstr>
      <vt:lpstr>Current density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202</cp:revision>
  <dcterms:created xsi:type="dcterms:W3CDTF">2016-04-06T12:04:03Z</dcterms:created>
  <dcterms:modified xsi:type="dcterms:W3CDTF">2018-11-14T09:51:50Z</dcterms:modified>
</cp:coreProperties>
</file>