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3" r:id="rId2"/>
    <p:sldId id="264" r:id="rId3"/>
    <p:sldId id="292" r:id="rId4"/>
    <p:sldId id="29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4" r:id="rId24"/>
    <p:sldId id="289" r:id="rId25"/>
    <p:sldId id="290" r:id="rId26"/>
    <p:sldId id="291" r:id="rId27"/>
    <p:sldId id="288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60" d="100"/>
          <a:sy n="60" d="100"/>
        </p:scale>
        <p:origin x="-61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3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2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9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4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9.jpe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97.wmf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98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3.wmf"/><Relationship Id="rId14" Type="http://schemas.openxmlformats.org/officeDocument/2006/relationships/image" Target="../media/image9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upload.wikimedia.org/wikipedia/commons/f/f0/Carl_Friedrich_von_Weizsaecker.jpg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17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PHL424: </a:t>
            </a:r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1026" name="Picture 2" descr="D:\IIT-Ropar\NuclearPhysics\HJW\images\beta-dec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48000"/>
            <a:ext cx="2381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068960"/>
            <a:ext cx="2565400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rot="-180000">
            <a:off x="3419872" y="3192388"/>
            <a:ext cx="831850" cy="955675"/>
          </a:xfrm>
          <a:prstGeom prst="line">
            <a:avLst/>
          </a:prstGeom>
          <a:noFill/>
          <a:ln w="193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rot="-120000" flipH="1" flipV="1">
            <a:off x="4896000" y="4587516"/>
            <a:ext cx="831850" cy="941388"/>
          </a:xfrm>
          <a:prstGeom prst="line">
            <a:avLst/>
          </a:prstGeom>
          <a:noFill/>
          <a:ln w="1936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720000" y="900000"/>
            <a:ext cx="53840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Decay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term for all weak-interaction transitions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between two neighboring isobars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99792" y="2160000"/>
            <a:ext cx="3794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forms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de-DE" sz="16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de-DE" sz="1600" dirty="0" smtClean="0">
                <a:latin typeface="Times New Roman"/>
                <a:cs typeface="Times New Roman"/>
              </a:rPr>
              <a:t> &amp; </a:t>
            </a:r>
            <a:r>
              <a:rPr lang="de-DE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EC</a:t>
            </a:r>
            <a:r>
              <a:rPr lang="de-DE" sz="1600" dirty="0" smtClean="0">
                <a:latin typeface="Times New Roman"/>
                <a:cs typeface="Times New Roman"/>
              </a:rPr>
              <a:t> (</a:t>
            </a:r>
            <a:r>
              <a:rPr lang="en-US" sz="1600" dirty="0" smtClean="0">
                <a:latin typeface="Times New Roman"/>
                <a:cs typeface="Times New Roman"/>
              </a:rPr>
              <a:t>capture of an atomic electron</a:t>
            </a:r>
            <a:r>
              <a:rPr lang="de-DE" sz="1600" dirty="0" smtClean="0">
                <a:latin typeface="Times New Roman"/>
                <a:cs typeface="Times New Roman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0000" y="307551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368000" y="3075516"/>
                <a:ext cx="1760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0" y="3075516"/>
                <a:ext cx="17606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900000" y="3615516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EC: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368000" y="3615516"/>
                <a:ext cx="1760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0" y="3615516"/>
                <a:ext cx="176061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6120000" y="5055516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480000" y="5055516"/>
                <a:ext cx="1760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5055516"/>
                <a:ext cx="176061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31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019909" y="6021288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nucleon inside the nucleus is transformed into another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- decay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076825" y="2243138"/>
            <a:ext cx="401320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24525" y="2997200"/>
            <a:ext cx="503238" cy="15113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7763" y="4508500"/>
            <a:ext cx="504825" cy="9360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308850" y="4292600"/>
            <a:ext cx="557213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781800" y="5156200"/>
            <a:ext cx="511175" cy="3286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4963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neutron deficient nuclei a proton changes into a neutron: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ositron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nti-particle of an electron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(positive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equal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ass) and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lectron-neutrino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be emitted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mass balance of 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 is given by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m(Z,A) &gt; m(Z-1,A) + 2·m</a:t>
            </a:r>
            <a:r>
              <a:rPr lang="de-DE" altLang="de-DE" sz="1600" i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term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2·m</a:t>
            </a:r>
            <a:r>
              <a:rPr lang="de-DE" altLang="de-DE" sz="1600" i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considers that a positron is created and an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electron is left over from the mother nucleus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4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following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decays are observed for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 A=101</a:t>
            </a:r>
            <a:r>
              <a:rPr lang="en-US" altLang="de-DE" sz="1600" i="0" dirty="0" smtClean="0">
                <a:latin typeface="Times New Roman" pitchFamily="18" charset="0"/>
              </a:rPr>
              <a:t>:</a:t>
            </a:r>
            <a:endParaRPr lang="en-US" altLang="de-DE" sz="1600" i="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40000" y="1368000"/>
                <a:ext cx="1553493" cy="31892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368000"/>
                <a:ext cx="1553493" cy="318924"/>
              </a:xfrm>
              <a:prstGeom prst="rect">
                <a:avLst/>
              </a:prstGeom>
              <a:blipFill rotWithShape="1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360000" y="4968000"/>
            <a:ext cx="2355508" cy="990401"/>
            <a:chOff x="2735895" y="4886871"/>
            <a:chExt cx="2355508" cy="990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2735895" y="5210871"/>
                  <a:ext cx="2355508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5" y="5210871"/>
                  <a:ext cx="2355508" cy="3288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/>
                <p:cNvSpPr txBox="1"/>
                <p:nvPr/>
              </p:nvSpPr>
              <p:spPr>
                <a:xfrm>
                  <a:off x="2735895" y="4886871"/>
                  <a:ext cx="2353648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36000" rIns="72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46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𝑃𝑑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1" name="Textfeld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5" y="4886871"/>
                  <a:ext cx="2353648" cy="3288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2736302" y="5534871"/>
                  <a:ext cx="2354400" cy="34240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rIns="864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𝑠𝑡𝑎𝑏𝑙𝑒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302" y="5534871"/>
                  <a:ext cx="2354400" cy="34240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79388" y="2700000"/>
                <a:ext cx="4993290" cy="314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3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2700000"/>
                <a:ext cx="4993290" cy="314189"/>
              </a:xfrm>
              <a:prstGeom prst="rect">
                <a:avLst/>
              </a:prstGeom>
              <a:blipFill rotWithShape="1"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32000" y="3060000"/>
                <a:ext cx="321934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3060000"/>
                <a:ext cx="3219343" cy="2923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4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- decay versus electron capture</a:t>
            </a:r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4963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neutron deficient nuclei a proton can be converted into a neutron: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ositron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nti-particle of an electron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(positive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equal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ass)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lectron-neutrino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emitted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 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m(Z,A) &gt; m(Z-1,A) + 2·m</a:t>
            </a:r>
            <a:r>
              <a:rPr lang="de-DE" altLang="de-DE" sz="1600" i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de-DE" altLang="de-DE" sz="1600" i="0" dirty="0">
              <a:latin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80000" y="6280150"/>
            <a:ext cx="61734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uger-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ffect is </a:t>
            </a:r>
            <a:r>
              <a:rPr lang="en-US" altLang="de-DE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alternative process to X-ray emission when a hole is filled in a stronger bound electron shell. </a:t>
            </a:r>
            <a:endParaRPr lang="en-US" altLang="de-DE" sz="10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2160000"/>
            <a:ext cx="2805113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340000" y="1296000"/>
                <a:ext cx="1553493" cy="31892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1296000"/>
                <a:ext cx="1553493" cy="318924"/>
              </a:xfrm>
              <a:prstGeom prst="rect">
                <a:avLst/>
              </a:prstGeom>
              <a:blipFill rotWithShape="1">
                <a:blip r:embed="rId4"/>
                <a:stretch>
                  <a:fillRect l="-39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6264000" y="3420000"/>
            <a:ext cx="288000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32000" y="2844000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0.00055 [u]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9388" y="3600000"/>
            <a:ext cx="6048796" cy="243143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b="1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Electron capture EC</a:t>
            </a: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competition to the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 is the electron capture process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is energetically more favorable to change protons into neutrons.</a:t>
            </a:r>
          </a:p>
          <a:p>
            <a:endParaRPr lang="en-US" altLang="de-DE" sz="1600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K-electrons have a high probability inside of the nucleus and can easily captured.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 K-electron capture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m(Z,A) &gt; m(Z-1,A) + </a:t>
            </a:r>
            <a:r>
              <a:rPr lang="el-GR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endParaRPr lang="de-DE" altLang="de-DE" sz="16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10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[u]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excitation energy of the hole in the daughter nucleus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340000" y="4447450"/>
                <a:ext cx="1738416" cy="3497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4447450"/>
                <a:ext cx="1738416" cy="349702"/>
              </a:xfrm>
              <a:prstGeom prst="rect">
                <a:avLst/>
              </a:prstGeom>
              <a:blipFill rotWithShape="1">
                <a:blip r:embed="rId5"/>
                <a:stretch>
                  <a:fillRect l="-70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3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 animBg="1"/>
      <p:bldP spid="2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Liquid drop mass parabola for even-A isobars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4963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isobars with even mass number two separate parabola exist because of the pairing energy: one for even-even nuclei and one higher lying for odd-odd nuclei. The difference is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twice the pairing energy.</a:t>
            </a:r>
          </a:p>
          <a:p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Consequence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odd-odd nuclei have at least one stronger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bound even-even nucleus (isobar)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 are hence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instable.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Exceptions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H,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 of the higher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symmetry energy.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 parabola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 A=106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sobars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411287"/>
            <a:ext cx="3811587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3"/>
          <p:cNvSpPr>
            <a:spLocks noChangeAspect="1" noChangeShapeType="1"/>
          </p:cNvSpPr>
          <p:nvPr/>
        </p:nvSpPr>
        <p:spPr bwMode="auto">
          <a:xfrm>
            <a:off x="6300788" y="3716338"/>
            <a:ext cx="503237" cy="2159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804025" y="3932238"/>
            <a:ext cx="504825" cy="1728787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uppieren 4"/>
          <p:cNvGrpSpPr/>
          <p:nvPr/>
        </p:nvGrpSpPr>
        <p:grpSpPr>
          <a:xfrm>
            <a:off x="612000" y="4428000"/>
            <a:ext cx="2355508" cy="973336"/>
            <a:chOff x="2880000" y="4680000"/>
            <a:chExt cx="2355508" cy="973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2880000" y="4680000"/>
                  <a:ext cx="2355508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4680000"/>
                  <a:ext cx="2355508" cy="3288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1370"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2880000" y="5004000"/>
                  <a:ext cx="2353649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46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𝑃𝑑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5004000"/>
                  <a:ext cx="2353649" cy="3288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1658"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2880000" y="5328000"/>
                  <a:ext cx="2354400" cy="32533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900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46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𝑃𝑑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𝑖𝑠</m:t>
                        </m:r>
                        <m:r>
                          <a:rPr lang="de-DE" sz="1600" b="0" i="1" smtClean="0">
                            <a:latin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𝑠𝑡𝑎𝑏𝑙𝑒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5328000"/>
                  <a:ext cx="2354400" cy="3253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43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4742"/>
            <a:ext cx="4113212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9388" y="720000"/>
            <a:ext cx="878522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decay an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electron and an electron anti-neutrino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will be emitted simultaneously.</a:t>
            </a:r>
            <a:r>
              <a:rPr lang="en-US" altLang="de-DE" i="0" dirty="0" smtClean="0">
                <a:solidFill>
                  <a:srgbClr val="000000"/>
                </a:solidFill>
              </a:rPr>
              <a:t> 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4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 energy is given by the mass difference between mother and daughter nucleus.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energy will be distributed as kinetic energy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emitting particles, the electron and the anti-neutrino.</a:t>
            </a: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Hence, the electron spectrum is continuous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starts at zero energy and ends at the maximum possible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US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m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·c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(= Q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decays have a long lifetime and a small decay probability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 related interaction is small compared to other interactions in the nucleus, therefore time dependent perturbation theory is a good approximation.</a:t>
            </a:r>
            <a:endParaRPr lang="el-GR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" descr="betadec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23" y="3576042"/>
            <a:ext cx="12700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9DE"/>
                </a:solidFill>
              </a14:hiddenFill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929810" y="4080867"/>
            <a:ext cx="1046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l-GR" altLang="de-DE" sz="1200" b="1" i="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=18.6 keV</a:t>
            </a:r>
            <a:endParaRPr lang="el-GR" altLang="de-DE" sz="1200" b="1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282110" y="2928342"/>
            <a:ext cx="93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1200" b="1" i="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de-DE" sz="12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de-DE" sz="1200" b="1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12.32a</a:t>
            </a:r>
            <a:endParaRPr lang="el-GR" altLang="de-DE" sz="1200" b="1" i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880000" y="1116000"/>
                <a:ext cx="1738416" cy="3497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116000"/>
                <a:ext cx="1738416" cy="349702"/>
              </a:xfrm>
              <a:prstGeom prst="rect">
                <a:avLst/>
              </a:prstGeom>
              <a:blipFill rotWithShape="1">
                <a:blip r:embed="rId5"/>
                <a:stretch>
                  <a:fillRect r="-1818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780000" y="1116000"/>
            <a:ext cx="792000" cy="3603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5796000" y="2124000"/>
            <a:ext cx="2552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Tritium decay spectrum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Fermi´s golden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79388" y="919163"/>
                <a:ext cx="8782050" cy="4829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Fermi´s golden rule: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it depends on the transition matrix element and on the level density of final states (phase space)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altLang="de-DE" sz="8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decay rate with the emission of an electron in the energy range between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an anti-neutrino in the energy range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is given by</a:t>
                </a: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2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decay energy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2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recoil energy of the nucleus, which is neglected since it is small due to its large mass.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en-US" altLang="de-DE" sz="12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level density of the final states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l-GR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altLang="de-DE" sz="12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de-DE" sz="12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|H</a:t>
                </a:r>
                <a:r>
                  <a:rPr lang="en-US" altLang="de-DE" sz="12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int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el-GR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altLang="de-DE" sz="12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en-US" altLang="de-DE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matrix element of the weak interaction</a:t>
                </a:r>
                <a:endParaRPr lang="en-US" altLang="de-DE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state of a particle is determined by its position and its momentum</a:t>
                </a:r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Each particle has a volume of h</a:t>
                </a:r>
                <a:r>
                  <a:rPr lang="en-US" altLang="de-DE" sz="160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in phase space. The number of states in momentum shell </a:t>
                </a:r>
                <a14:m>
                  <m:oMath xmlns:m="http://schemas.openxmlformats.org/officeDocument/2006/math">
                    <m:r>
                      <a:rPr lang="en-US" altLang="de-DE" sz="1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=4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de-DE" sz="1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altLang="de-DE" sz="1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de-DE" altLang="de-DE" sz="1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𝑑𝑝</m:t>
                    </m:r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is given by</a:t>
                </a:r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19163"/>
                <a:ext cx="8782050" cy="4829977"/>
              </a:xfrm>
              <a:prstGeom prst="rect">
                <a:avLst/>
              </a:prstGeom>
              <a:blipFill rotWithShape="1">
                <a:blip r:embed="rId3"/>
                <a:stretch>
                  <a:fillRect l="-347" t="-3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7" descr="fermi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612000"/>
            <a:ext cx="6588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65125" y="6280150"/>
            <a:ext cx="59298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atrix element must be small compared to the energy intervals in the system (otherwise no perturbation theory)</a:t>
            </a:r>
            <a:endParaRPr lang="en-US" altLang="de-DE" sz="10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80000" y="828000"/>
                <a:ext cx="3057879" cy="535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828000"/>
                <a:ext cx="3057879" cy="535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259632" y="2420888"/>
                <a:ext cx="6687920" cy="5549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𝑖𝑓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0888"/>
                <a:ext cx="6687920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4428000"/>
                <a:ext cx="2991964" cy="3531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428000"/>
                <a:ext cx="2991964" cy="353105"/>
              </a:xfrm>
              <a:prstGeom prst="rect">
                <a:avLst/>
              </a:prstGeom>
              <a:blipFill rotWithShape="1">
                <a:blip r:embed="rId7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563888" y="5162697"/>
                <a:ext cx="1804904" cy="5864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𝑑𝑛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∙4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𝑑𝑝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162697"/>
                <a:ext cx="1804904" cy="586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5508000" y="5328000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density of free particles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596336" y="5672281"/>
                <a:ext cx="12616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5672281"/>
                <a:ext cx="1261691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5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932040" y="3924000"/>
            <a:ext cx="1188000" cy="2878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Fermi´s golden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79388" y="955675"/>
                <a:ext cx="8785225" cy="5232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number of final states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 the absolute values of the momenta one uses relativistic energy and momentum relations:</a:t>
                </a:r>
              </a:p>
              <a:p>
                <a:endParaRPr lang="en-US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number of states in the energy interval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Since the anti-neutrino is not measured, one obtains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after the integration over the anti-neutrino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the decay rate for the emission of an electron with an energy between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de-DE" sz="16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The phase space factor, which yields from the level density, determines the essentially shape of the energy spectrum!</a:t>
                </a:r>
                <a:endParaRPr lang="en-US" altLang="de-DE" sz="1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55675"/>
                <a:ext cx="8785225" cy="5232202"/>
              </a:xfrm>
              <a:prstGeom prst="rect">
                <a:avLst/>
              </a:prstGeom>
              <a:blipFill rotWithShape="1">
                <a:blip r:embed="rId3"/>
                <a:stretch>
                  <a:fillRect l="-347" t="-3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340000" y="828000"/>
                <a:ext cx="3672672" cy="6271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∙ℏ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828000"/>
                <a:ext cx="3672672" cy="6271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260000" y="1836000"/>
                <a:ext cx="2278124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1836000"/>
                <a:ext cx="2278124" cy="5934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260000" y="2520000"/>
                <a:ext cx="18754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520000"/>
                <a:ext cx="187545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80000" y="1980000"/>
                <a:ext cx="1166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1980000"/>
                <a:ext cx="1166024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680000" y="2520000"/>
                <a:ext cx="1374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/</m:t>
                      </m:r>
                      <m:r>
                        <a:rPr lang="de-DE" sz="1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520000"/>
                <a:ext cx="1374864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340000" y="3240000"/>
                <a:ext cx="4930389" cy="6212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∙ℏ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3240000"/>
                <a:ext cx="4930389" cy="6212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ieren 27"/>
          <p:cNvGrpSpPr/>
          <p:nvPr/>
        </p:nvGrpSpPr>
        <p:grpSpPr>
          <a:xfrm>
            <a:off x="900000" y="4824000"/>
            <a:ext cx="7199782" cy="601630"/>
            <a:chOff x="1043608" y="5760000"/>
            <a:chExt cx="7199782" cy="601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1043608" y="5760000"/>
                  <a:ext cx="7199782" cy="60163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𝑖𝑓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de-D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Ψ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𝑖𝑛𝑡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Ψ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∙ℏ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                                                        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5760000"/>
                  <a:ext cx="7199782" cy="60163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303541" y="5761168"/>
                  <a:ext cx="2508819" cy="5934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541" y="5761168"/>
                  <a:ext cx="2508819" cy="5934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6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spectrum: matrix element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2423221" y="844863"/>
                <a:ext cx="1829796" cy="3758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21" y="844863"/>
                <a:ext cx="1829796" cy="375809"/>
              </a:xfrm>
              <a:prstGeom prst="rect">
                <a:avLst/>
              </a:prstGeo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60000" y="900000"/>
            <a:ext cx="838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phase space factor                                       , which results from the level density, determines essentially the shape of the energy spectrum.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004048" y="2064742"/>
            <a:ext cx="4113212" cy="3092450"/>
            <a:chOff x="5004048" y="2064742"/>
            <a:chExt cx="4113212" cy="30924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064742"/>
              <a:ext cx="4113212" cy="309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 descr="betadec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223" y="3576042"/>
              <a:ext cx="1270000" cy="103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9DE"/>
                  </a:solidFill>
                </a14:hiddenFill>
              </a:ext>
            </a:extLst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929810" y="4080867"/>
              <a:ext cx="10461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200" b="1" i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l-GR" altLang="de-DE" sz="1200" b="1" i="0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de-DE" sz="1200" b="1" i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=18.6 keV</a:t>
              </a:r>
              <a:endParaRPr lang="el-GR" altLang="de-DE" sz="1200" b="1" i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7282110" y="2928342"/>
              <a:ext cx="9350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de-DE" sz="1200" b="1" i="0" baseline="-25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1/2</a:t>
              </a:r>
              <a:r>
                <a:rPr lang="en-US" altLang="de-DE" sz="1200" i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de-DE" sz="1200" b="1" i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12.32a</a:t>
              </a:r>
              <a:endParaRPr lang="el-GR" altLang="de-DE" sz="1200" b="1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796000" y="2124000"/>
              <a:ext cx="2552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Tritium decay spectrum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60000" y="1620000"/>
            <a:ext cx="4194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element is obtained by integrating over the position and spin variables for the electron, anti-neutrino and the nucleon in the nucleus.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and anti-neutrino are described by plane waves (de Broglie wave length of electron 2</a:t>
            </a:r>
            <a:r>
              <a:rPr lang="en-US" sz="1600" dirty="0" smtClean="0">
                <a:latin typeface="Times New Roman"/>
                <a:cs typeface="Times New Roman"/>
              </a:rPr>
              <a:t>·10</a:t>
            </a:r>
            <a:r>
              <a:rPr lang="en-US" sz="1600" baseline="30000" dirty="0" smtClean="0">
                <a:latin typeface="Times New Roman"/>
                <a:cs typeface="Times New Roman"/>
              </a:rPr>
              <a:t>-13</a:t>
            </a:r>
            <a:r>
              <a:rPr lang="en-US" sz="1600" dirty="0" smtClean="0">
                <a:latin typeface="Times New Roman"/>
                <a:cs typeface="Times New Roman"/>
              </a:rPr>
              <a:t> m &gt; </a:t>
            </a:r>
            <a:r>
              <a:rPr lang="en-US" sz="1600" dirty="0" err="1" smtClean="0">
                <a:latin typeface="Times New Roman"/>
                <a:cs typeface="Times New Roman"/>
              </a:rPr>
              <a:t>R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nucleus</a:t>
            </a:r>
            <a:r>
              <a:rPr lang="en-US" sz="1600" dirty="0" smtClean="0">
                <a:latin typeface="Times New Roman"/>
                <a:cs typeface="Times New Roman"/>
              </a:rPr>
              <a:t>). For the small nucleus one performs an expansion around r = 0.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nuclear matrix element that does not depend on the electron energy.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68000" y="3960000"/>
                <a:ext cx="4028017" cy="4049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𝜈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3960000"/>
                <a:ext cx="4028017" cy="404910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spectrum: Coulomb interaction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8566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electron feels the Coulomb interaction of the nucleus with the electrons of the atomic shell. The influence of the Coulomb interaction with the proton will be considered: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function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altLang="de-DE" sz="1600" i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Z,E</a:t>
            </a:r>
            <a:r>
              <a:rPr lang="en-US" altLang="de-DE" sz="1600" i="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tabulated.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spectrum under the influence  </a:t>
            </a: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the Coulomb field.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1600" i="0" baseline="30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dual-b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73238"/>
            <a:ext cx="53848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43663" y="1700213"/>
            <a:ext cx="187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i="0">
                <a:solidFill>
                  <a:srgbClr val="FF0000"/>
                </a:solidFill>
                <a:latin typeface="Times New Roman" pitchFamily="18" charset="0"/>
              </a:rPr>
              <a:t>dual </a:t>
            </a:r>
            <a:r>
              <a:rPr lang="el-GR" altLang="de-DE" sz="16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-decay of </a:t>
            </a:r>
            <a:r>
              <a:rPr lang="en-US" altLang="de-DE" sz="1600" i="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altLang="de-DE" sz="16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endParaRPr lang="el-GR" altLang="de-DE" sz="1600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04000" y="1944000"/>
            <a:ext cx="241019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51884" y="2880000"/>
            <a:ext cx="276285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764000"/>
                <a:ext cx="2197900" cy="72378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𝐶𝑜𝑢𝑙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𝑓𝑟𝑒𝑒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764000"/>
                <a:ext cx="2197900" cy="7237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477408" y="2064520"/>
                <a:ext cx="2631096" cy="5723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1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𝑑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de-DE" sz="11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08" y="2064520"/>
                <a:ext cx="2631096" cy="5723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7092000" y="2592000"/>
            <a:ext cx="43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spectrum: Fermi function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908050"/>
            <a:ext cx="4633912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179388" y="981075"/>
                <a:ext cx="8785225" cy="3762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electron spectrum one obtains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where B contains only natural constants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nd </a:t>
                </a:r>
                <a:r>
                  <a:rPr lang="el-GR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as well 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are in units of the electron mas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de-DE" altLang="de-DE" sz="1600" i="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de-DE" altLang="de-DE" sz="1600" i="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endParaRPr lang="de-DE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de-DE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decay probability is obtained by integrating over the electron energy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US" altLang="de-DE" sz="1600" i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e>
                    </m:nary>
                  </m:oMath>
                </a14:m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81075"/>
                <a:ext cx="8785225" cy="3762440"/>
              </a:xfrm>
              <a:prstGeom prst="rect">
                <a:avLst/>
              </a:prstGeom>
              <a:blipFill rotWithShape="1">
                <a:blip r:embed="rId3"/>
                <a:stretch>
                  <a:fillRect l="-347" t="-486" b="-168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r="-5929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8333" r="-5204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𝑓𝑖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39552" y="4941168"/>
                <a:ext cx="1510670" cy="3804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41168"/>
                <a:ext cx="1510670" cy="380425"/>
              </a:xfrm>
              <a:prstGeom prst="rect">
                <a:avLst/>
              </a:prstGeom>
              <a:blipFill rotWithShape="1">
                <a:blip r:embed="rId8"/>
                <a:stretch>
                  <a:fillRect b="-109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of a free neutron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650" y="235267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eutron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de-DE" sz="1200" i="0" dirty="0" err="1">
                <a:solidFill>
                  <a:srgbClr val="000000"/>
                </a:solidFill>
                <a:latin typeface="Times New Roman" pitchFamily="18" charset="0"/>
              </a:rPr>
              <a:t>udd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, q=0)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08625" y="5487988"/>
            <a:ext cx="345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altLang="de-DE" sz="12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200" i="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2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2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nucleus is only possible because the neutron mass is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greater than the proton mass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np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81075"/>
            <a:ext cx="363855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p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027113"/>
            <a:ext cx="31178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310px-Beta_Negative_Decay_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75025"/>
            <a:ext cx="17732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55875" y="3327400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altLang="de-DE" sz="1400" i="0" baseline="-25000">
                <a:solidFill>
                  <a:srgbClr val="0000CC"/>
                </a:solidFill>
                <a:latin typeface="Times New Roman" pitchFamily="18" charset="0"/>
              </a:rPr>
              <a:t>p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=1.673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altLang="de-DE" sz="1400" i="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-27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de-DE" sz="12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938.272MeV/c</a:t>
            </a:r>
            <a:r>
              <a:rPr lang="en-US" altLang="de-DE" sz="1200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59050" y="4789488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altLang="de-DE" sz="1400" i="0" baseline="-2500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=1.675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altLang="de-DE" sz="1400" i="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-27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de-DE" sz="12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939.565MeV/c</a:t>
            </a:r>
            <a:r>
              <a:rPr lang="en-US" altLang="de-DE" sz="1200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348038" y="3806825"/>
            <a:ext cx="0" cy="863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95600"/>
            <a:ext cx="3062287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95513" y="235267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d-quark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(q= -1/3)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u-quark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(q=2/3) +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virtual W</a:t>
            </a:r>
            <a:r>
              <a:rPr lang="en-US" altLang="de-DE" sz="12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boson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(q= -1) 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859338" y="2352675"/>
            <a:ext cx="417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roton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de-DE" sz="120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uud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altLang="de-DE" sz="1200" i="0" baseline="30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boson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 separate and an electron (q=-1) and an anti-neutrino is created out of the virtual W</a:t>
            </a:r>
            <a:r>
              <a:rPr lang="en-US" altLang="de-DE" sz="12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oson.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65125" y="5461000"/>
            <a:ext cx="39004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The mean lifetime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altLang="de-DE" sz="1400" i="0" dirty="0">
                <a:solidFill>
                  <a:srgbClr val="000000"/>
                </a:solidFill>
                <a:latin typeface="Times New Roman" pitchFamily="18" charset="0"/>
              </a:rPr>
              <a:t>τ</a:t>
            </a:r>
            <a:r>
              <a:rPr lang="en-US" altLang="de-DE" sz="14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of free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</a:rPr>
              <a:t>eutrons is 885.8(7</a:t>
            </a:r>
            <a:r>
              <a:rPr lang="en-US" altLang="de-DE" sz="1400" i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s]</a:t>
            </a:r>
            <a:endParaRPr lang="en-US" altLang="de-DE" sz="14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43465" y="5832000"/>
                <a:ext cx="292041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𝑛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+0.782 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65" y="5832000"/>
                <a:ext cx="2920415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3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6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Sargent diagram</a:t>
            </a:r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763713" y="908050"/>
          <a:ext cx="4905375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Photo Editor Photo" r:id="rId4" imgW="6133333" imgH="5942857" progId="MSPhotoEd.3">
                  <p:embed/>
                </p:oleObj>
              </mc:Choice>
              <mc:Fallback>
                <p:oleObj name="Photo Editor Photo" r:id="rId4" imgW="6133333" imgH="59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908050"/>
                        <a:ext cx="4905375" cy="475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08625" y="3284538"/>
            <a:ext cx="259238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</a:rPr>
              <a:t>log </a:t>
            </a:r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a + b · </a:t>
            </a:r>
            <a:r>
              <a:rPr lang="en-US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logE</a:t>
            </a:r>
            <a:r>
              <a:rPr lang="el-GR" altLang="de-DE" sz="16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,max</a:t>
            </a: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different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light, medium and heavy nuclei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850" y="5827713"/>
            <a:ext cx="62638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The higher the energy of the fastest electron</a:t>
            </a:r>
            <a:r>
              <a:rPr lang="de-DE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the larger the decay constant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179388" y="981075"/>
                <a:ext cx="8785225" cy="5130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electron spectrum one obtains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where B contains only natural constants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nd </a:t>
                </a:r>
                <a:r>
                  <a:rPr lang="el-GR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as well 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are in units of the electron mas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de-DE" altLang="de-DE" sz="1600" i="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de-DE" altLang="de-DE" sz="1600" i="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endParaRPr lang="de-DE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de-DE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decay probability is obtained by integrating over the electron energy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US" altLang="de-DE" sz="1600" i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e>
                    </m:nary>
                  </m:oMath>
                </a14:m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Typically one obtains very large numbers, therefore</a:t>
                </a:r>
                <a:r>
                  <a:rPr lang="en-US" altLang="de-DE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en-US" altLang="de-DE" sz="1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-values</a:t>
                </a:r>
                <a:r>
                  <a:rPr lang="en-US" altLang="de-DE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81075"/>
                <a:ext cx="8785225" cy="5130443"/>
              </a:xfrm>
              <a:prstGeom prst="rect">
                <a:avLst/>
              </a:prstGeom>
              <a:blipFill rotWithShape="1">
                <a:blip r:embed="rId3"/>
                <a:stretch>
                  <a:fillRect l="-347" t="-356" b="-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r="-5929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8333" r="-5204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𝑓𝑖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440000" y="4860000"/>
                <a:ext cx="5699573" cy="79207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4860000"/>
                <a:ext cx="5699573" cy="7920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5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β-decay: log </a:t>
            </a:r>
            <a:r>
              <a:rPr lang="en-US" dirty="0" err="1" smtClean="0">
                <a:latin typeface="Times New Roman"/>
                <a:cs typeface="Times New Roman"/>
              </a:rPr>
              <a:t>ft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- values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154362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7852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size of log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values are very different. It depends on the nuclear matrix element and the selection rule which determine the decay.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distinguishes super-allowed, allowed, unique- and multiple-forbidden decays by means of the selection rules for momentum (I) and parity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mirror nuclei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altLang="de-DE" sz="16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one order of magnitude smaller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lang="en-US" altLang="de-DE" sz="10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967038"/>
            <a:ext cx="34734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44127" y="3168000"/>
            <a:ext cx="221783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2000" y="4644000"/>
            <a:ext cx="2791396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        n                       p         n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𝑙𝑛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blipFill rotWithShape="1">
                <a:blip r:embed="rId5"/>
                <a:stretch>
                  <a:fillRect l="-71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5040000" y="4644000"/>
            <a:ext cx="3201765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         n                              p         n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72000" y="3186000"/>
            <a:ext cx="221783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709863"/>
            <a:ext cx="49276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transitions</a:t>
            </a:r>
            <a:endParaRPr lang="en-US" dirty="0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619750" y="2328863"/>
            <a:ext cx="3524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sz="1000" b="1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324124" y="1146721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727224" y="1788071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1413024" y="1173709"/>
            <a:ext cx="676275" cy="6000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944836" y="1278484"/>
            <a:ext cx="56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864000" y="936000"/>
            <a:ext cx="46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 err="1">
                <a:latin typeface="Palatino Linotype" pitchFamily="18" charset="0"/>
              </a:rPr>
              <a:t>I</a:t>
            </a:r>
            <a:r>
              <a:rPr lang="en-US" altLang="de-DE" baseline="-25000" dirty="0" err="1">
                <a:latin typeface="Palatino Linotype" pitchFamily="18" charset="0"/>
              </a:rPr>
              <a:t>i</a:t>
            </a:r>
            <a:r>
              <a:rPr lang="en-US" altLang="de-DE" dirty="0" err="1">
                <a:latin typeface="Symbol" pitchFamily="18" charset="2"/>
              </a:rPr>
              <a:t>p</a:t>
            </a:r>
            <a:r>
              <a:rPr lang="en-US" altLang="de-DE" baseline="-25000" dirty="0" err="1">
                <a:latin typeface="Palatino Linotype" pitchFamily="18" charset="0"/>
              </a:rPr>
              <a:t>i</a:t>
            </a:r>
            <a:endParaRPr lang="en-US" altLang="de-DE" baseline="-25000" dirty="0">
              <a:latin typeface="Palatino Linotype" pitchFamily="18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52000" y="1620000"/>
            <a:ext cx="46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 err="1">
                <a:latin typeface="Palatino Linotype" pitchFamily="18" charset="0"/>
              </a:rPr>
              <a:t>I</a:t>
            </a:r>
            <a:r>
              <a:rPr lang="en-US" altLang="de-DE" baseline="-25000" dirty="0" err="1">
                <a:latin typeface="Palatino Linotype" pitchFamily="18" charset="0"/>
              </a:rPr>
              <a:t>f</a:t>
            </a:r>
            <a:r>
              <a:rPr lang="en-US" altLang="de-DE" dirty="0" err="1">
                <a:latin typeface="Symbol" pitchFamily="18" charset="2"/>
              </a:rPr>
              <a:t>p</a:t>
            </a:r>
            <a:r>
              <a:rPr lang="en-US" altLang="de-DE" baseline="-25000" dirty="0" err="1">
                <a:latin typeface="Palatino Linotype" pitchFamily="18" charset="0"/>
              </a:rPr>
              <a:t>f</a:t>
            </a:r>
            <a:endParaRPr lang="en-US" altLang="de-DE" baseline="-25000" dirty="0">
              <a:latin typeface="Palatino Linotype" pitchFamily="18" charset="0"/>
            </a:endParaRPr>
          </a:p>
        </p:txBody>
      </p:sp>
      <p:graphicFrame>
        <p:nvGraphicFramePr>
          <p:cNvPr id="49" name="Object 1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3081519"/>
              </p:ext>
            </p:extLst>
          </p:nvPr>
        </p:nvGraphicFramePr>
        <p:xfrm>
          <a:off x="2988000" y="1260000"/>
          <a:ext cx="2006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000" y="1260000"/>
                        <a:ext cx="2006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59621"/>
              </p:ext>
            </p:extLst>
          </p:nvPr>
        </p:nvGraphicFramePr>
        <p:xfrm>
          <a:off x="5760000" y="1260000"/>
          <a:ext cx="1654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6" imgW="825480" imgH="266400" progId="Equation.3">
                  <p:embed/>
                </p:oleObj>
              </mc:Choice>
              <mc:Fallback>
                <p:oleObj name="Equation" r:id="rId6" imgW="825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000" y="1260000"/>
                        <a:ext cx="1654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54937"/>
              </p:ext>
            </p:extLst>
          </p:nvPr>
        </p:nvGraphicFramePr>
        <p:xfrm>
          <a:off x="1980000" y="2520000"/>
          <a:ext cx="2063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8" imgW="1015920" imgH="241200" progId="Equation.3">
                  <p:embed/>
                </p:oleObj>
              </mc:Choice>
              <mc:Fallback>
                <p:oleObj name="Equation" r:id="rId8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00" y="2520000"/>
                        <a:ext cx="2063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49657"/>
              </p:ext>
            </p:extLst>
          </p:nvPr>
        </p:nvGraphicFramePr>
        <p:xfrm>
          <a:off x="5220000" y="2520000"/>
          <a:ext cx="2863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10" imgW="1600200" imgH="279360" progId="Equation.3">
                  <p:embed/>
                </p:oleObj>
              </mc:Choice>
              <mc:Fallback>
                <p:oleObj name="Equation" r:id="rId10" imgW="1600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00" y="2520000"/>
                        <a:ext cx="28638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41"/>
          <p:cNvGrpSpPr>
            <a:grpSpLocks/>
          </p:cNvGrpSpPr>
          <p:nvPr/>
        </p:nvGrpSpPr>
        <p:grpSpPr bwMode="auto">
          <a:xfrm>
            <a:off x="1077913" y="3930650"/>
            <a:ext cx="1870075" cy="669925"/>
            <a:chOff x="387" y="2467"/>
            <a:chExt cx="1178" cy="422"/>
          </a:xfrm>
        </p:grpSpPr>
        <p:sp>
          <p:nvSpPr>
            <p:cNvPr id="54" name="Rectangle 38"/>
            <p:cNvSpPr>
              <a:spLocks noChangeArrowheads="1"/>
            </p:cNvSpPr>
            <p:nvPr/>
          </p:nvSpPr>
          <p:spPr bwMode="auto">
            <a:xfrm>
              <a:off x="387" y="2467"/>
              <a:ext cx="1178" cy="422"/>
            </a:xfrm>
            <a:prstGeom prst="rect">
              <a:avLst/>
            </a:prstGeom>
            <a:solidFill>
              <a:srgbClr val="FFF5C2"/>
            </a:solidFill>
            <a:ln w="28575" algn="ctr">
              <a:solidFill>
                <a:srgbClr val="FFF5C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600" y="2544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allowed</a:t>
              </a:r>
            </a:p>
          </p:txBody>
        </p:sp>
      </p:grpSp>
      <p:grpSp>
        <p:nvGrpSpPr>
          <p:cNvPr id="56" name="Group 42"/>
          <p:cNvGrpSpPr>
            <a:grpSpLocks/>
          </p:cNvGrpSpPr>
          <p:nvPr/>
        </p:nvGrpSpPr>
        <p:grpSpPr bwMode="auto">
          <a:xfrm>
            <a:off x="5895975" y="4000500"/>
            <a:ext cx="2173288" cy="641350"/>
            <a:chOff x="3301" y="2485"/>
            <a:chExt cx="1369" cy="404"/>
          </a:xfrm>
        </p:grpSpPr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3301" y="2485"/>
              <a:ext cx="1298" cy="404"/>
            </a:xfrm>
            <a:prstGeom prst="rect">
              <a:avLst/>
            </a:prstGeom>
            <a:solidFill>
              <a:srgbClr val="FFF5C2"/>
            </a:solidFill>
            <a:ln w="28575" algn="ctr">
              <a:solidFill>
                <a:srgbClr val="FFF5C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3475" y="2530"/>
              <a:ext cx="1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forbidden</a:t>
              </a:r>
            </a:p>
          </p:txBody>
        </p:sp>
      </p:grp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5040000" y="5040000"/>
            <a:ext cx="363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latin typeface="Palatino Linotype" pitchFamily="18" charset="0"/>
              </a:rPr>
              <a:t>when </a:t>
            </a:r>
            <a:r>
              <a:rPr lang="en-US" altLang="de-DE" sz="2000" i="1" dirty="0" err="1">
                <a:solidFill>
                  <a:srgbClr val="FF0000"/>
                </a:solidFill>
                <a:latin typeface="Palatino Linotype" pitchFamily="18" charset="0"/>
              </a:rPr>
              <a:t>L</a:t>
            </a:r>
            <a:r>
              <a:rPr lang="en-US" altLang="de-DE" sz="2000" i="1" baseline="-25000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de-DE" sz="2000" i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de-DE" sz="2000" i="1" dirty="0">
                <a:solidFill>
                  <a:srgbClr val="FF0000"/>
                </a:solidFill>
                <a:latin typeface="Symbol" pitchFamily="18" charset="2"/>
              </a:rPr>
              <a:t>= </a:t>
            </a:r>
            <a:r>
              <a:rPr lang="en-US" altLang="de-DE" sz="2000" i="1" dirty="0">
                <a:solidFill>
                  <a:srgbClr val="FF0000"/>
                </a:solidFill>
                <a:latin typeface="Palatino Linotype" pitchFamily="18" charset="0"/>
              </a:rPr>
              <a:t>n</a:t>
            </a:r>
            <a:r>
              <a:rPr lang="en-US" altLang="de-DE" sz="2000" i="1" baseline="-25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de-DE" sz="2000" dirty="0">
                <a:solidFill>
                  <a:srgbClr val="FF0000"/>
                </a:solidFill>
                <a:latin typeface="Palatino Linotype" pitchFamily="18" charset="0"/>
              </a:rPr>
              <a:t>&gt; 0 </a:t>
            </a:r>
            <a:r>
              <a:rPr lang="en-US" altLang="de-DE" sz="2000" dirty="0">
                <a:latin typeface="Palatino Linotype" pitchFamily="18" charset="0"/>
              </a:rPr>
              <a:t>and/or </a:t>
            </a:r>
            <a:r>
              <a:rPr lang="en-US" altLang="de-DE" sz="2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>
                <a:solidFill>
                  <a:srgbClr val="FF0000"/>
                </a:solidFill>
                <a:latin typeface="Palatino Linotype" pitchFamily="18" charset="0"/>
              </a:rPr>
              <a:t>i</a:t>
            </a:r>
            <a:r>
              <a:rPr lang="en-US" altLang="de-DE" sz="2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>
                <a:solidFill>
                  <a:srgbClr val="FF0000"/>
                </a:solidFill>
                <a:latin typeface="Palatino Linotype" pitchFamily="18" charset="0"/>
              </a:rPr>
              <a:t>f</a:t>
            </a:r>
            <a:r>
              <a:rPr lang="en-US" altLang="de-DE" sz="2000" baseline="-25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de-DE" sz="2000" dirty="0">
                <a:solidFill>
                  <a:srgbClr val="FF0000"/>
                </a:solidFill>
                <a:latin typeface="Palatino Linotype" pitchFamily="18" charset="0"/>
              </a:rPr>
              <a:t>= -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1</a:t>
            </a:r>
            <a:endParaRPr lang="en-US" altLang="de-DE" sz="2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6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7747"/>
              </p:ext>
            </p:extLst>
          </p:nvPr>
        </p:nvGraphicFramePr>
        <p:xfrm>
          <a:off x="628650" y="5381625"/>
          <a:ext cx="2171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12" imgW="1079280" imgH="279360" progId="Equation.3">
                  <p:embed/>
                </p:oleObj>
              </mc:Choice>
              <mc:Fallback>
                <p:oleObj name="Equation" r:id="rId12" imgW="1079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381625"/>
                        <a:ext cx="21717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60000" y="5040000"/>
            <a:ext cx="3419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latin typeface="Palatino Linotype" pitchFamily="18" charset="0"/>
              </a:rPr>
              <a:t>when  </a:t>
            </a:r>
            <a:r>
              <a:rPr lang="en-US" altLang="de-DE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L</a:t>
            </a:r>
            <a:r>
              <a:rPr lang="en-US" altLang="de-DE" sz="2000" i="1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de-DE" sz="2000" i="1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= </a:t>
            </a:r>
            <a:r>
              <a:rPr lang="en-US" altLang="de-DE" sz="2000" i="1" dirty="0" smtClean="0">
                <a:solidFill>
                  <a:srgbClr val="FF0000"/>
                </a:solidFill>
                <a:latin typeface="Palatino Linotype" pitchFamily="18" charset="0"/>
              </a:rPr>
              <a:t>n 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= 0 </a:t>
            </a:r>
            <a:r>
              <a:rPr lang="en-US" altLang="de-DE" sz="2000" dirty="0">
                <a:latin typeface="Palatino Linotype" pitchFamily="18" charset="0"/>
              </a:rPr>
              <a:t>and </a:t>
            </a:r>
            <a:r>
              <a:rPr lang="en-US" altLang="de-DE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 smtClean="0">
                <a:solidFill>
                  <a:srgbClr val="FF0000"/>
                </a:solidFill>
                <a:latin typeface="Palatino Linotype" pitchFamily="18" charset="0"/>
              </a:rPr>
              <a:t>i</a:t>
            </a:r>
            <a:r>
              <a:rPr lang="en-US" altLang="de-DE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 smtClean="0">
                <a:solidFill>
                  <a:srgbClr val="FF0000"/>
                </a:solidFill>
                <a:latin typeface="Palatino Linotype" pitchFamily="18" charset="0"/>
              </a:rPr>
              <a:t>f</a:t>
            </a:r>
            <a:r>
              <a:rPr lang="en-US" altLang="de-DE" sz="2000" baseline="-250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= +</a:t>
            </a:r>
            <a:r>
              <a:rPr lang="en-US" altLang="de-DE" sz="2000" dirty="0">
                <a:solidFill>
                  <a:srgbClr val="FF0000"/>
                </a:solidFill>
                <a:latin typeface="Palatino Linotype" pitchFamily="18" charset="0"/>
              </a:rPr>
              <a:t>1</a:t>
            </a:r>
          </a:p>
        </p:txBody>
      </p:sp>
      <p:grpSp>
        <p:nvGrpSpPr>
          <p:cNvPr id="62" name="Group 43"/>
          <p:cNvGrpSpPr>
            <a:grpSpLocks/>
          </p:cNvGrpSpPr>
          <p:nvPr/>
        </p:nvGrpSpPr>
        <p:grpSpPr bwMode="auto">
          <a:xfrm>
            <a:off x="1968500" y="3248025"/>
            <a:ext cx="5648325" cy="436563"/>
            <a:chOff x="1455" y="2055"/>
            <a:chExt cx="3558" cy="275"/>
          </a:xfrm>
        </p:grpSpPr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1487" y="2055"/>
              <a:ext cx="3336" cy="2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33"/>
            <p:cNvSpPr txBox="1">
              <a:spLocks noChangeArrowheads="1"/>
            </p:cNvSpPr>
            <p:nvPr/>
          </p:nvSpPr>
          <p:spPr bwMode="auto">
            <a:xfrm>
              <a:off x="1455" y="2075"/>
              <a:ext cx="35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>
                  <a:latin typeface="Palatino Linotype" pitchFamily="18" charset="0"/>
                </a:rPr>
                <a:t> </a:t>
              </a:r>
              <a:r>
                <a:rPr lang="en-US" altLang="de-DE" sz="2000" i="1">
                  <a:latin typeface="Palatino Linotype" pitchFamily="18" charset="0"/>
                </a:rPr>
                <a:t>L</a:t>
              </a:r>
              <a:r>
                <a:rPr lang="en-US" altLang="de-DE" sz="2000" i="1" baseline="-25000">
                  <a:latin typeface="Symbol" pitchFamily="18" charset="2"/>
                </a:rPr>
                <a:t>b</a:t>
              </a:r>
              <a:r>
                <a:rPr lang="en-US" altLang="de-DE" sz="2000">
                  <a:latin typeface="Palatino Linotype" pitchFamily="18" charset="0"/>
                </a:rPr>
                <a:t> =</a:t>
              </a:r>
              <a:r>
                <a:rPr lang="en-US" altLang="de-DE" sz="2000" i="1">
                  <a:latin typeface="Palatino Linotype" pitchFamily="18" charset="0"/>
                </a:rPr>
                <a:t> n</a:t>
              </a:r>
              <a:r>
                <a:rPr lang="en-US" altLang="de-DE" sz="2000">
                  <a:latin typeface="Palatino Linotype" pitchFamily="18" charset="0"/>
                </a:rPr>
                <a:t> defines the degree of forbiddenness (</a:t>
              </a:r>
              <a:r>
                <a:rPr lang="en-US" altLang="de-DE" sz="2000" i="1">
                  <a:latin typeface="Palatino Linotype" pitchFamily="18" charset="0"/>
                </a:rPr>
                <a:t>n</a:t>
              </a:r>
              <a:r>
                <a:rPr lang="en-US" altLang="de-DE" sz="2000">
                  <a:latin typeface="Palatino Linotype" pitchFamily="18" charset="0"/>
                </a:rPr>
                <a:t>)</a:t>
              </a:r>
            </a:p>
          </p:txBody>
        </p:sp>
      </p:grpSp>
      <p:sp>
        <p:nvSpPr>
          <p:cNvPr id="65" name="Line 36"/>
          <p:cNvSpPr>
            <a:spLocks noChangeShapeType="1"/>
          </p:cNvSpPr>
          <p:nvPr/>
        </p:nvSpPr>
        <p:spPr bwMode="auto">
          <a:xfrm flipH="1">
            <a:off x="3643313" y="1908000"/>
            <a:ext cx="574675" cy="576000"/>
          </a:xfrm>
          <a:prstGeom prst="line">
            <a:avLst/>
          </a:prstGeom>
          <a:noFill/>
          <a:ln w="1047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5175250" y="1908000"/>
            <a:ext cx="576000" cy="576000"/>
          </a:xfrm>
          <a:prstGeom prst="line">
            <a:avLst/>
          </a:prstGeom>
          <a:noFill/>
          <a:ln w="1047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/>
      <p:bldP spid="61" grpId="0"/>
      <p:bldP spid="65" grpId="0" animBg="1"/>
      <p:bldP spid="65" grpId="1" animBg="1"/>
      <p:bldP spid="66" grpId="0" animBg="1"/>
      <p:bldP spid="6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transitions</a:t>
            </a:r>
            <a:endParaRPr lang="en-US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2600325"/>
            <a:ext cx="3524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sz="1000" b="1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904000" y="2484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0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6228000" y="2681288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6408000" y="3173413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6743700" y="2690813"/>
            <a:ext cx="331788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983413" y="2717800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084000" y="2988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1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grpSp>
        <p:nvGrpSpPr>
          <p:cNvPr id="36" name="Group 68"/>
          <p:cNvGrpSpPr>
            <a:grpSpLocks/>
          </p:cNvGrpSpPr>
          <p:nvPr/>
        </p:nvGrpSpPr>
        <p:grpSpPr bwMode="auto">
          <a:xfrm>
            <a:off x="655638" y="1541463"/>
            <a:ext cx="1882775" cy="711200"/>
            <a:chOff x="413" y="971"/>
            <a:chExt cx="1186" cy="448"/>
          </a:xfrm>
        </p:grpSpPr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413" y="971"/>
              <a:ext cx="1186" cy="44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732" y="1067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Fermi</a:t>
              </a:r>
            </a:p>
          </p:txBody>
        </p:sp>
      </p:grp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368300" y="3384550"/>
            <a:ext cx="2894013" cy="1214438"/>
            <a:chOff x="232" y="2132"/>
            <a:chExt cx="1823" cy="765"/>
          </a:xfrm>
        </p:grpSpPr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32" y="2132"/>
              <a:ext cx="1823" cy="765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" name="Object 14"/>
            <p:cNvGraphicFramePr>
              <a:graphicFrameLocks noChangeAspect="1"/>
            </p:cNvGraphicFramePr>
            <p:nvPr/>
          </p:nvGraphicFramePr>
          <p:xfrm>
            <a:off x="1108" y="2488"/>
            <a:ext cx="838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9" name="Equation" r:id="rId4" imgW="622080" imgH="253800" progId="Equation.3">
                    <p:embed/>
                  </p:oleObj>
                </mc:Choice>
                <mc:Fallback>
                  <p:oleObj name="Equation" r:id="rId4" imgW="6220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" y="2488"/>
                          <a:ext cx="838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7"/>
            <p:cNvGraphicFramePr>
              <a:graphicFrameLocks noChangeAspect="1"/>
            </p:cNvGraphicFramePr>
            <p:nvPr/>
          </p:nvGraphicFramePr>
          <p:xfrm>
            <a:off x="402" y="2527"/>
            <a:ext cx="544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0" name="Equation" r:id="rId6" imgW="419040" imgH="241200" progId="Equation.3">
                    <p:embed/>
                  </p:oleObj>
                </mc:Choice>
                <mc:Fallback>
                  <p:oleObj name="Equation" r:id="rId6" imgW="419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" y="2527"/>
                          <a:ext cx="544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8"/>
            <p:cNvGraphicFramePr>
              <a:graphicFrameLocks noChangeAspect="1"/>
            </p:cNvGraphicFramePr>
            <p:nvPr/>
          </p:nvGraphicFramePr>
          <p:xfrm>
            <a:off x="528" y="2210"/>
            <a:ext cx="1196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1" name="Equation" r:id="rId8" imgW="977760" imgH="279360" progId="Equation.3">
                    <p:embed/>
                  </p:oleObj>
                </mc:Choice>
                <mc:Fallback>
                  <p:oleObj name="Equation" r:id="rId8" imgW="977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210"/>
                          <a:ext cx="1196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63"/>
          <p:cNvGrpSpPr>
            <a:grpSpLocks/>
          </p:cNvGrpSpPr>
          <p:nvPr/>
        </p:nvGrpSpPr>
        <p:grpSpPr bwMode="auto">
          <a:xfrm>
            <a:off x="2989263" y="996950"/>
            <a:ext cx="2362200" cy="696913"/>
            <a:chOff x="1977" y="636"/>
            <a:chExt cx="1488" cy="439"/>
          </a:xfrm>
        </p:grpSpPr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1977" y="636"/>
              <a:ext cx="1488" cy="4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749692"/>
                </p:ext>
              </p:extLst>
            </p:nvPr>
          </p:nvGraphicFramePr>
          <p:xfrm>
            <a:off x="2080" y="643"/>
            <a:ext cx="1325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2" name="Equation" r:id="rId10" imgW="749160" imgH="241200" progId="Equation.3">
                    <p:embed/>
                  </p:oleObj>
                </mc:Choice>
                <mc:Fallback>
                  <p:oleObj name="Equation" r:id="rId10" imgW="749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" y="643"/>
                          <a:ext cx="1325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Group 67"/>
          <p:cNvGrpSpPr>
            <a:grpSpLocks/>
          </p:cNvGrpSpPr>
          <p:nvPr/>
        </p:nvGrpSpPr>
        <p:grpSpPr bwMode="auto">
          <a:xfrm>
            <a:off x="5651500" y="1541463"/>
            <a:ext cx="2879725" cy="792162"/>
            <a:chOff x="3465" y="971"/>
            <a:chExt cx="1814" cy="499"/>
          </a:xfrm>
        </p:grpSpPr>
        <p:sp>
          <p:nvSpPr>
            <p:cNvPr id="73" name="Rectangle 65"/>
            <p:cNvSpPr>
              <a:spLocks noChangeArrowheads="1"/>
            </p:cNvSpPr>
            <p:nvPr/>
          </p:nvSpPr>
          <p:spPr bwMode="auto">
            <a:xfrm>
              <a:off x="3465" y="971"/>
              <a:ext cx="1814" cy="49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3666" y="1070"/>
              <a:ext cx="1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Gamow-Teller</a:t>
              </a:r>
            </a:p>
          </p:txBody>
        </p:sp>
      </p:grp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612000" y="2520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0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>
            <a:off x="936000" y="2722563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" name="Line 30"/>
          <p:cNvSpPr>
            <a:spLocks noChangeShapeType="1"/>
          </p:cNvSpPr>
          <p:nvPr/>
        </p:nvSpPr>
        <p:spPr bwMode="auto">
          <a:xfrm>
            <a:off x="1080000" y="3204000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>
            <a:off x="1450975" y="2732088"/>
            <a:ext cx="331788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1690688" y="2759075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756000" y="2988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0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grpSp>
        <p:nvGrpSpPr>
          <p:cNvPr id="81" name="Group 73"/>
          <p:cNvGrpSpPr>
            <a:grpSpLocks/>
          </p:cNvGrpSpPr>
          <p:nvPr/>
        </p:nvGrpSpPr>
        <p:grpSpPr bwMode="auto">
          <a:xfrm>
            <a:off x="5240338" y="3357563"/>
            <a:ext cx="3657600" cy="1108075"/>
            <a:chOff x="3301" y="2115"/>
            <a:chExt cx="2304" cy="698"/>
          </a:xfrm>
        </p:grpSpPr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3301" y="2115"/>
              <a:ext cx="2304" cy="696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60"/>
            <p:cNvGrpSpPr>
              <a:grpSpLocks/>
            </p:cNvGrpSpPr>
            <p:nvPr/>
          </p:nvGrpSpPr>
          <p:grpSpPr bwMode="auto">
            <a:xfrm>
              <a:off x="3599" y="2187"/>
              <a:ext cx="1808" cy="626"/>
              <a:chOff x="3797" y="2186"/>
              <a:chExt cx="1808" cy="626"/>
            </a:xfrm>
          </p:grpSpPr>
          <p:graphicFrame>
            <p:nvGraphicFramePr>
              <p:cNvPr id="84" name="Object 40"/>
              <p:cNvGraphicFramePr>
                <a:graphicFrameLocks noChangeAspect="1"/>
              </p:cNvGraphicFramePr>
              <p:nvPr/>
            </p:nvGraphicFramePr>
            <p:xfrm>
              <a:off x="3797" y="2498"/>
              <a:ext cx="547" cy="3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63" name="Equation" r:id="rId12" imgW="419040" imgH="241200" progId="Equation.3">
                      <p:embed/>
                    </p:oleObj>
                  </mc:Choice>
                  <mc:Fallback>
                    <p:oleObj name="Equation" r:id="rId12" imgW="4190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7" y="2498"/>
                            <a:ext cx="547" cy="3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5" name="Group 47"/>
              <p:cNvGrpSpPr>
                <a:grpSpLocks/>
              </p:cNvGrpSpPr>
              <p:nvPr/>
            </p:nvGrpSpPr>
            <p:grpSpPr bwMode="auto">
              <a:xfrm>
                <a:off x="4372" y="2449"/>
                <a:ext cx="1233" cy="336"/>
                <a:chOff x="4422" y="2535"/>
                <a:chExt cx="1233" cy="336"/>
              </a:xfrm>
            </p:grpSpPr>
            <p:graphicFrame>
              <p:nvGraphicFramePr>
                <p:cNvPr id="87" name="Object 44"/>
                <p:cNvGraphicFramePr>
                  <a:graphicFrameLocks noChangeAspect="1"/>
                </p:cNvGraphicFramePr>
                <p:nvPr/>
              </p:nvGraphicFramePr>
              <p:xfrm>
                <a:off x="4422" y="2560"/>
                <a:ext cx="730" cy="3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64" name="Equation" r:id="rId13" imgW="596880" imgH="253800" progId="Equation.3">
                        <p:embed/>
                      </p:oleObj>
                    </mc:Choice>
                    <mc:Fallback>
                      <p:oleObj name="Equation" r:id="rId13" imgW="5968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22" y="2560"/>
                              <a:ext cx="730" cy="3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8" name="Object 46"/>
                <p:cNvGraphicFramePr>
                  <a:graphicFrameLocks noChangeAspect="1"/>
                </p:cNvGraphicFramePr>
                <p:nvPr/>
              </p:nvGraphicFramePr>
              <p:xfrm>
                <a:off x="5099" y="2535"/>
                <a:ext cx="556" cy="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65" name="Equation" r:id="rId15" imgW="406080" imgH="203040" progId="Equation.3">
                        <p:embed/>
                      </p:oleObj>
                    </mc:Choice>
                    <mc:Fallback>
                      <p:oleObj name="Equation" r:id="rId15" imgW="4060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99" y="2535"/>
                              <a:ext cx="556" cy="2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86" name="Object 48"/>
              <p:cNvGraphicFramePr>
                <a:graphicFrameLocks noChangeAspect="1"/>
              </p:cNvGraphicFramePr>
              <p:nvPr/>
            </p:nvGraphicFramePr>
            <p:xfrm>
              <a:off x="4010" y="2186"/>
              <a:ext cx="1207" cy="3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66" name="Equation" r:id="rId17" imgW="952200" imgH="279360" progId="Equation.3">
                      <p:embed/>
                    </p:oleObj>
                  </mc:Choice>
                  <mc:Fallback>
                    <p:oleObj name="Equation" r:id="rId17" imgW="95220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0" y="2186"/>
                            <a:ext cx="1207" cy="3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1836000" y="5004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2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>
            <a:off x="2160000" y="5183188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Line 53"/>
          <p:cNvSpPr>
            <a:spLocks noChangeShapeType="1"/>
          </p:cNvSpPr>
          <p:nvPr/>
        </p:nvSpPr>
        <p:spPr bwMode="auto">
          <a:xfrm>
            <a:off x="2304000" y="5675313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Line 54"/>
          <p:cNvSpPr>
            <a:spLocks noChangeShapeType="1"/>
          </p:cNvSpPr>
          <p:nvPr/>
        </p:nvSpPr>
        <p:spPr bwMode="auto">
          <a:xfrm>
            <a:off x="2665413" y="5192713"/>
            <a:ext cx="331787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Text Box 55"/>
          <p:cNvSpPr txBox="1">
            <a:spLocks noChangeArrowheads="1"/>
          </p:cNvSpPr>
          <p:nvPr/>
        </p:nvSpPr>
        <p:spPr bwMode="auto">
          <a:xfrm>
            <a:off x="2905125" y="5219700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94" name="Text Box 56"/>
          <p:cNvSpPr txBox="1">
            <a:spLocks noChangeArrowheads="1"/>
          </p:cNvSpPr>
          <p:nvPr/>
        </p:nvSpPr>
        <p:spPr bwMode="auto">
          <a:xfrm>
            <a:off x="1980000" y="5472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2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grpSp>
        <p:nvGrpSpPr>
          <p:cNvPr id="95" name="Group 75"/>
          <p:cNvGrpSpPr>
            <a:grpSpLocks/>
          </p:cNvGrpSpPr>
          <p:nvPr/>
        </p:nvGrpSpPr>
        <p:grpSpPr bwMode="auto">
          <a:xfrm>
            <a:off x="4367213" y="5418138"/>
            <a:ext cx="3698875" cy="579437"/>
            <a:chOff x="2751" y="3413"/>
            <a:chExt cx="2330" cy="365"/>
          </a:xfrm>
        </p:grpSpPr>
        <p:sp>
          <p:nvSpPr>
            <p:cNvPr id="96" name="Rectangle 74"/>
            <p:cNvSpPr>
              <a:spLocks noChangeArrowheads="1"/>
            </p:cNvSpPr>
            <p:nvPr/>
          </p:nvSpPr>
          <p:spPr bwMode="auto">
            <a:xfrm>
              <a:off x="2751" y="3413"/>
              <a:ext cx="2330" cy="352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7" name="Object 57"/>
            <p:cNvGraphicFramePr>
              <a:graphicFrameLocks noChangeAspect="1"/>
            </p:cNvGraphicFramePr>
            <p:nvPr/>
          </p:nvGraphicFramePr>
          <p:xfrm>
            <a:off x="3011" y="3424"/>
            <a:ext cx="1239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7" name="Equation" r:id="rId19" imgW="977760" imgH="279360" progId="Equation.3">
                    <p:embed/>
                  </p:oleObj>
                </mc:Choice>
                <mc:Fallback>
                  <p:oleObj name="Equation" r:id="rId19" imgW="977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3424"/>
                          <a:ext cx="1239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58"/>
            <p:cNvGraphicFramePr>
              <a:graphicFrameLocks noChangeAspect="1"/>
            </p:cNvGraphicFramePr>
            <p:nvPr/>
          </p:nvGraphicFramePr>
          <p:xfrm>
            <a:off x="4448" y="3445"/>
            <a:ext cx="43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8" name="Equation" r:id="rId20" imgW="342720" imgH="228600" progId="Equation.3">
                    <p:embed/>
                  </p:oleObj>
                </mc:Choice>
                <mc:Fallback>
                  <p:oleObj name="Equation" r:id="rId20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3445"/>
                          <a:ext cx="434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Group 69"/>
          <p:cNvGrpSpPr>
            <a:grpSpLocks/>
          </p:cNvGrpSpPr>
          <p:nvPr/>
        </p:nvGrpSpPr>
        <p:grpSpPr bwMode="auto">
          <a:xfrm>
            <a:off x="4257675" y="4776788"/>
            <a:ext cx="4654550" cy="587375"/>
            <a:chOff x="2682" y="3009"/>
            <a:chExt cx="2932" cy="370"/>
          </a:xfrm>
        </p:grpSpPr>
        <p:sp>
          <p:nvSpPr>
            <p:cNvPr id="100" name="Rectangle 66"/>
            <p:cNvSpPr>
              <a:spLocks noChangeArrowheads="1"/>
            </p:cNvSpPr>
            <p:nvPr/>
          </p:nvSpPr>
          <p:spPr bwMode="auto">
            <a:xfrm>
              <a:off x="2682" y="3009"/>
              <a:ext cx="2846" cy="37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59"/>
            <p:cNvSpPr txBox="1">
              <a:spLocks noChangeArrowheads="1"/>
            </p:cNvSpPr>
            <p:nvPr/>
          </p:nvSpPr>
          <p:spPr bwMode="auto">
            <a:xfrm>
              <a:off x="2721" y="3070"/>
              <a:ext cx="28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mixed Fermi &amp; Gamow-Teller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7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3" grpId="1" animBg="1"/>
      <p:bldP spid="34" grpId="0"/>
      <p:bldP spid="35" grpId="0"/>
      <p:bldP spid="75" grpId="0"/>
      <p:bldP spid="76" grpId="0" animBg="1"/>
      <p:bldP spid="77" grpId="0" animBg="1"/>
      <p:bldP spid="78" grpId="0" animBg="1"/>
      <p:bldP spid="78" grpId="1" animBg="1"/>
      <p:bldP spid="79" grpId="0"/>
      <p:bldP spid="80" grpId="0"/>
      <p:bldP spid="89" grpId="0"/>
      <p:bldP spid="90" grpId="0" animBg="1"/>
      <p:bldP spid="91" grpId="0" animBg="1"/>
      <p:bldP spid="92" grpId="0" animBg="1"/>
      <p:bldP spid="92" grpId="1" animBg="1"/>
      <p:bldP spid="93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transitions</a:t>
            </a:r>
            <a:endParaRPr lang="en-US" dirty="0"/>
          </a:p>
        </p:txBody>
      </p:sp>
      <p:graphicFrame>
        <p:nvGraphicFramePr>
          <p:cNvPr id="51" name="Group 82"/>
          <p:cNvGraphicFramePr>
            <a:graphicFrameLocks noGrp="1"/>
          </p:cNvGraphicFramePr>
          <p:nvPr>
            <p:ph sz="quarter" idx="1"/>
          </p:nvPr>
        </p:nvGraphicFramePr>
        <p:xfrm>
          <a:off x="1393825" y="1257300"/>
          <a:ext cx="6302375" cy="4370832"/>
        </p:xfrm>
        <a:graphic>
          <a:graphicData uri="http://schemas.openxmlformats.org/drawingml/2006/table">
            <a:tbl>
              <a:tblPr/>
              <a:tblGrid>
                <a:gridCol w="2413000"/>
                <a:gridCol w="1884363"/>
                <a:gridCol w="1282700"/>
                <a:gridCol w="722312"/>
              </a:tblGrid>
              <a:tr h="2905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Type of transition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Order of forbiddenness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</a:t>
                      </a: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alt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alt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Allowed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0,+1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Forbidden unique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Forbidden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0, 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structure is important</a:t>
            </a:r>
            <a:endParaRPr lang="en-US" dirty="0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294188" y="1825625"/>
            <a:ext cx="4243387" cy="4316413"/>
            <a:chOff x="2619" y="1090"/>
            <a:chExt cx="2768" cy="279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1133"/>
              <a:ext cx="2754" cy="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887" y="3525"/>
              <a:ext cx="36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0+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47" y="3104"/>
              <a:ext cx="36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2+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932" y="2557"/>
              <a:ext cx="36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4+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976" y="1914"/>
              <a:ext cx="36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6+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93" y="1423"/>
              <a:ext cx="36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8+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19" y="1090"/>
              <a:ext cx="36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7-</a:t>
              </a:r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2682" y="1290"/>
              <a:ext cx="877" cy="8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4007" y="3526"/>
              <a:ext cx="877" cy="8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179388" y="911225"/>
            <a:ext cx="4557712" cy="5307013"/>
            <a:chOff x="113" y="574"/>
            <a:chExt cx="2871" cy="3343"/>
          </a:xfrm>
        </p:grpSpPr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1256" y="2593"/>
              <a:ext cx="1728" cy="1324"/>
              <a:chOff x="1256" y="2593"/>
              <a:chExt cx="1728" cy="1324"/>
            </a:xfrm>
          </p:grpSpPr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450" y="2593"/>
                <a:ext cx="3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de-DE" b="1">
                    <a:solidFill>
                      <a:srgbClr val="FF0066"/>
                    </a:solidFill>
                    <a:latin typeface="Symbol" pitchFamily="18" charset="2"/>
                  </a:rPr>
                  <a:t>w</a:t>
                </a: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1256" y="3329"/>
                <a:ext cx="953" cy="38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V="1">
                <a:off x="1715" y="2720"/>
                <a:ext cx="0" cy="6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070" y="3629"/>
                <a:ext cx="4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de-DE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K~0</a:t>
                </a: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232" y="3063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endParaRPr lang="de-DE" altLang="de-DE" sz="2800" b="1">
                  <a:solidFill>
                    <a:schemeClr val="accent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2209" y="3519"/>
                <a:ext cx="7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 flipV="1">
                <a:off x="1807" y="2928"/>
                <a:ext cx="3" cy="49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Text Box 29"/>
              <p:cNvSpPr txBox="1">
                <a:spLocks noChangeArrowheads="1"/>
              </p:cNvSpPr>
              <p:nvPr/>
            </p:nvSpPr>
            <p:spPr bwMode="auto">
              <a:xfrm>
                <a:off x="1738" y="2863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solidFill>
                      <a:schemeClr val="accent2"/>
                    </a:solidFill>
                    <a:latin typeface="Palatino Linotype" pitchFamily="18" charset="0"/>
                  </a:rPr>
                  <a:t>j=R</a:t>
                </a:r>
                <a:endParaRPr lang="en-US" altLang="de-DE" sz="2000" b="1" baseline="-25000">
                  <a:solidFill>
                    <a:schemeClr val="accent2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113" y="574"/>
              <a:ext cx="1728" cy="1235"/>
              <a:chOff x="113" y="574"/>
              <a:chExt cx="1728" cy="1235"/>
            </a:xfrm>
          </p:grpSpPr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113" y="1200"/>
                <a:ext cx="953" cy="38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auto">
              <a:xfrm rot="-1839850">
                <a:off x="431" y="1010"/>
                <a:ext cx="282" cy="7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H="1">
                <a:off x="1520" y="656"/>
                <a:ext cx="11" cy="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 flipV="1">
                <a:off x="572" y="591"/>
                <a:ext cx="0" cy="6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39"/>
              <p:cNvSpPr>
                <a:spLocks noChangeArrowheads="1"/>
              </p:cNvSpPr>
              <p:nvPr/>
            </p:nvSpPr>
            <p:spPr bwMode="auto">
              <a:xfrm rot="-3740686">
                <a:off x="437" y="952"/>
                <a:ext cx="305" cy="9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5" name="Picture 40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" y="1010"/>
                <a:ext cx="138" cy="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1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" y="1543"/>
                <a:ext cx="141" cy="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1305" y="1466"/>
                <a:ext cx="4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de-DE" b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K=7</a:t>
                </a:r>
                <a:endParaRPr lang="en-US" altLang="de-DE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8" name="Rectangle 43"/>
              <p:cNvSpPr>
                <a:spLocks noChangeArrowheads="1"/>
              </p:cNvSpPr>
              <p:nvPr/>
            </p:nvSpPr>
            <p:spPr bwMode="auto">
              <a:xfrm>
                <a:off x="1089" y="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endParaRPr lang="de-DE" altLang="de-DE" sz="2800" b="1">
                  <a:solidFill>
                    <a:schemeClr val="accent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>
                <a:off x="1066" y="1390"/>
                <a:ext cx="7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45"/>
              <p:cNvSpPr>
                <a:spLocks noChangeShapeType="1"/>
              </p:cNvSpPr>
              <p:nvPr/>
            </p:nvSpPr>
            <p:spPr bwMode="auto">
              <a:xfrm flipV="1">
                <a:off x="564" y="962"/>
                <a:ext cx="358" cy="4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 flipV="1">
                <a:off x="906" y="647"/>
                <a:ext cx="625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47"/>
              <p:cNvSpPr>
                <a:spLocks noChangeShapeType="1"/>
              </p:cNvSpPr>
              <p:nvPr/>
            </p:nvSpPr>
            <p:spPr bwMode="auto">
              <a:xfrm flipV="1">
                <a:off x="570" y="669"/>
                <a:ext cx="956" cy="70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Text Box 48"/>
              <p:cNvSpPr txBox="1">
                <a:spLocks noChangeArrowheads="1"/>
              </p:cNvSpPr>
              <p:nvPr/>
            </p:nvSpPr>
            <p:spPr bwMode="auto">
              <a:xfrm>
                <a:off x="620" y="766"/>
                <a:ext cx="3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latin typeface="Palatino Linotype" pitchFamily="18" charset="0"/>
                  </a:rPr>
                  <a:t>j</a:t>
                </a:r>
                <a:r>
                  <a:rPr lang="en-US" altLang="de-DE" sz="2000" b="1" baseline="-25000">
                    <a:latin typeface="Symbol" pitchFamily="18" charset="2"/>
                  </a:rPr>
                  <a:t>1</a:t>
                </a:r>
              </a:p>
            </p:txBody>
          </p:sp>
          <p:sp>
            <p:nvSpPr>
              <p:cNvPr id="34" name="Text Box 49"/>
              <p:cNvSpPr txBox="1">
                <a:spLocks noChangeArrowheads="1"/>
              </p:cNvSpPr>
              <p:nvPr/>
            </p:nvSpPr>
            <p:spPr bwMode="auto">
              <a:xfrm>
                <a:off x="1010" y="574"/>
                <a:ext cx="3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latin typeface="Palatino Linotype" pitchFamily="18" charset="0"/>
                  </a:rPr>
                  <a:t>j</a:t>
                </a:r>
                <a:r>
                  <a:rPr lang="en-US" altLang="de-DE" sz="2000" b="1" baseline="-25000"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35" name="Text Box 50"/>
              <p:cNvSpPr txBox="1">
                <a:spLocks noChangeArrowheads="1"/>
              </p:cNvSpPr>
              <p:nvPr/>
            </p:nvSpPr>
            <p:spPr bwMode="auto">
              <a:xfrm>
                <a:off x="1085" y="915"/>
                <a:ext cx="3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solidFill>
                      <a:srgbClr val="DC0B06"/>
                    </a:solidFill>
                    <a:latin typeface="Palatino Linotype" pitchFamily="18" charset="0"/>
                  </a:rPr>
                  <a:t>j</a:t>
                </a:r>
              </a:p>
            </p:txBody>
          </p:sp>
        </p:grpSp>
        <p:sp>
          <p:nvSpPr>
            <p:cNvPr id="18" name="AutoShape 54"/>
            <p:cNvSpPr>
              <a:spLocks noChangeArrowheads="1"/>
            </p:cNvSpPr>
            <p:nvPr/>
          </p:nvSpPr>
          <p:spPr bwMode="auto">
            <a:xfrm rot="-815023">
              <a:off x="353" y="1900"/>
              <a:ext cx="361" cy="1479"/>
            </a:xfrm>
            <a:prstGeom prst="curvedRightArrow">
              <a:avLst>
                <a:gd name="adj1" fmla="val 81939"/>
                <a:gd name="adj2" fmla="val 163878"/>
                <a:gd name="adj3" fmla="val 33333"/>
              </a:avLst>
            </a:prstGeom>
            <a:solidFill>
              <a:srgbClr val="FF99CC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859" y="2012"/>
              <a:ext cx="1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>
                  <a:latin typeface="Palatino Linotype" pitchFamily="18" charset="0"/>
                </a:rPr>
                <a:t>large angular momentum re-orientation</a:t>
              </a:r>
            </a:p>
          </p:txBody>
        </p:sp>
      </p:grpSp>
      <p:grpSp>
        <p:nvGrpSpPr>
          <p:cNvPr id="44" name="Group 62"/>
          <p:cNvGrpSpPr>
            <a:grpSpLocks/>
          </p:cNvGrpSpPr>
          <p:nvPr/>
        </p:nvGrpSpPr>
        <p:grpSpPr bwMode="auto">
          <a:xfrm>
            <a:off x="4778375" y="969963"/>
            <a:ext cx="3914775" cy="558800"/>
            <a:chOff x="3104" y="645"/>
            <a:chExt cx="2466" cy="352"/>
          </a:xfrm>
        </p:grpSpPr>
        <p:sp>
          <p:nvSpPr>
            <p:cNvPr id="45" name="Rectangle 61"/>
            <p:cNvSpPr>
              <a:spLocks noChangeArrowheads="1"/>
            </p:cNvSpPr>
            <p:nvPr/>
          </p:nvSpPr>
          <p:spPr bwMode="auto">
            <a:xfrm>
              <a:off x="3104" y="645"/>
              <a:ext cx="2441" cy="352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56"/>
            <p:cNvSpPr txBox="1">
              <a:spLocks noChangeArrowheads="1"/>
            </p:cNvSpPr>
            <p:nvPr/>
          </p:nvSpPr>
          <p:spPr bwMode="auto">
            <a:xfrm>
              <a:off x="3130" y="707"/>
              <a:ext cx="2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 dirty="0">
                  <a:latin typeface="Palatino Linotype" pitchFamily="18" charset="0"/>
                </a:rPr>
                <a:t>First forbidden </a:t>
              </a:r>
              <a:r>
                <a:rPr lang="en-US" altLang="de-DE" sz="2000" b="1" dirty="0">
                  <a:latin typeface="Palatino Linotype" pitchFamily="18" charset="0"/>
                  <a:sym typeface="Wingdings" pitchFamily="2" charset="2"/>
                </a:rPr>
                <a:t> </a:t>
              </a:r>
              <a:r>
                <a:rPr lang="en-US" altLang="de-DE" sz="2000" b="1" dirty="0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5 &lt; log </a:t>
              </a:r>
              <a:r>
                <a:rPr lang="en-US" altLang="de-DE" sz="2000" b="1" i="1" dirty="0" err="1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ft</a:t>
              </a:r>
              <a:r>
                <a:rPr lang="en-US" altLang="de-DE" sz="2000" b="1" dirty="0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 </a:t>
              </a:r>
              <a:r>
                <a:rPr lang="en-US" altLang="de-DE" sz="2000" b="1" dirty="0" smtClean="0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&lt; 10</a:t>
              </a:r>
              <a:r>
                <a:rPr lang="en-US" altLang="de-DE" sz="2000" b="1" dirty="0" smtClean="0">
                  <a:latin typeface="Palatino Linotype" pitchFamily="18" charset="0"/>
                  <a:sym typeface="Wingdings" pitchFamily="2" charset="2"/>
                </a:rPr>
                <a:t>   </a:t>
              </a:r>
              <a:endParaRPr lang="en-US" altLang="de-DE" sz="2000" b="1" dirty="0">
                <a:latin typeface="Palatino Linotype" pitchFamily="18" charset="0"/>
              </a:endParaRPr>
            </a:p>
          </p:txBody>
        </p:sp>
      </p:grp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6629400" y="2043113"/>
            <a:ext cx="1136650" cy="3667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log </a:t>
            </a:r>
            <a:r>
              <a:rPr lang="en-US" altLang="de-DE" sz="1800" b="1" i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ft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=20</a:t>
            </a:r>
          </a:p>
        </p:txBody>
      </p:sp>
      <p:sp>
        <p:nvSpPr>
          <p:cNvPr id="48" name="Rectangle 58"/>
          <p:cNvSpPr>
            <a:spLocks noChangeArrowheads="1"/>
          </p:cNvSpPr>
          <p:nvPr/>
        </p:nvSpPr>
        <p:spPr bwMode="auto">
          <a:xfrm>
            <a:off x="4284663" y="2795588"/>
            <a:ext cx="1136650" cy="3667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log </a:t>
            </a:r>
            <a:r>
              <a:rPr lang="en-US" altLang="de-DE" sz="1800" b="1" i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ft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=19</a:t>
            </a:r>
          </a:p>
        </p:txBody>
      </p:sp>
      <p:sp>
        <p:nvSpPr>
          <p:cNvPr id="49" name="Rectangle 59"/>
          <p:cNvSpPr>
            <a:spLocks noChangeArrowheads="1"/>
          </p:cNvSpPr>
          <p:nvPr/>
        </p:nvSpPr>
        <p:spPr bwMode="auto">
          <a:xfrm>
            <a:off x="4546600" y="1624013"/>
            <a:ext cx="1670050" cy="3667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T</a:t>
            </a:r>
            <a:r>
              <a:rPr lang="en-US" altLang="de-DE" sz="1800" b="1" baseline="-25000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1/2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=3.8x10</a:t>
            </a:r>
            <a:r>
              <a:rPr lang="en-US" altLang="de-DE" sz="1800" b="1" baseline="24000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10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y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3355975" y="3889375"/>
            <a:ext cx="253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>
                <a:latin typeface="Palatino Linotype" pitchFamily="18" charset="0"/>
              </a:rPr>
              <a:t>K-forbidden decay</a:t>
            </a:r>
          </a:p>
        </p:txBody>
      </p:sp>
    </p:spTree>
    <p:extLst>
      <p:ext uri="{BB962C8B-B14F-4D97-AF65-F5344CB8AC3E}">
        <p14:creationId xmlns:p14="http://schemas.microsoft.com/office/powerpoint/2010/main" val="2543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β-decay: log </a:t>
            </a:r>
            <a:r>
              <a:rPr lang="en-US" dirty="0" err="1" smtClean="0">
                <a:latin typeface="Times New Roman"/>
                <a:cs typeface="Times New Roman"/>
              </a:rPr>
              <a:t>ft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- values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785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size of log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values are very different. It depends on the nuclear matrix element and the selection rule which determine the decay.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distinguishes super-allowed, allowed, unique- and multiple-forbidden decays by means of the selection rules for momentum (I) and parity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en-US" altLang="de-DE" sz="1000" i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𝑙𝑛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blipFill rotWithShape="1">
                <a:blip r:embed="rId3"/>
                <a:stretch>
                  <a:fillRect l="-71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2700013"/>
            <a:ext cx="62150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Kurie</a:t>
            </a:r>
            <a:r>
              <a:rPr lang="en-US" dirty="0" smtClean="0">
                <a:latin typeface="Times New Roman"/>
                <a:cs typeface="Times New Roman"/>
              </a:rPr>
              <a:t> plot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388" y="922338"/>
            <a:ext cx="87852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Counting rate as a function of electron momentum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Kurie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-plot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78100"/>
            <a:ext cx="562133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20000" y="1332000"/>
                <a:ext cx="28019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332000"/>
                <a:ext cx="280198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20000" y="1800000"/>
                <a:ext cx="2961132" cy="8198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𝑐𝑜𝑛𝑠𝑡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800000"/>
                <a:ext cx="2961132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K</a:t>
            </a:r>
            <a:r>
              <a:rPr lang="en-US" dirty="0" err="1" smtClean="0">
                <a:latin typeface="Times New Roman"/>
                <a:cs typeface="Times New Roman"/>
              </a:rPr>
              <a:t>urie</a:t>
            </a:r>
            <a:r>
              <a:rPr lang="en-US" dirty="0" smtClean="0">
                <a:latin typeface="Times New Roman"/>
                <a:cs typeface="Times New Roman"/>
              </a:rPr>
              <a:t> plot and neutrino mass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1" y="908050"/>
            <a:ext cx="77517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203649" y="4764088"/>
            <a:ext cx="1873250" cy="137953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of a </a:t>
            </a:r>
            <a:r>
              <a:rPr lang="en-US" dirty="0" smtClean="0"/>
              <a:t>neutron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5943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eutrino detection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7" y="908050"/>
            <a:ext cx="7724775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eutrino detection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7" y="908050"/>
            <a:ext cx="7705725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of </a:t>
            </a:r>
            <a:r>
              <a:rPr lang="en-US" smtClean="0"/>
              <a:t>a </a:t>
            </a:r>
            <a:r>
              <a:rPr lang="en-US" smtClean="0"/>
              <a:t>proton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5943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decay: overview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563" y="5016500"/>
            <a:ext cx="3525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i="0" u="sng" dirty="0">
                <a:solidFill>
                  <a:srgbClr val="0000CC"/>
                </a:solidFill>
                <a:latin typeface="Times New Roman" pitchFamily="18" charset="0"/>
              </a:rPr>
              <a:t>Motivation:</a:t>
            </a:r>
          </a:p>
          <a:p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the description of the nuclear synthesis in astrophysical environment one needs excellent knowledge about the </a:t>
            </a:r>
            <a:r>
              <a:rPr lang="el-GR" altLang="de-DE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β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-decay properties in unstable nuclei far away from the valley of stability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912813"/>
            <a:ext cx="4176713" cy="196977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Z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→A(Z±1)     </a:t>
            </a:r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-decay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Z→</a:t>
            </a:r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(Z±2)     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double </a:t>
            </a:r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-decay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i="0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if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l-GR" altLang="de-DE" sz="1600" i="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en-US" altLang="de-DE" sz="8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CC"/>
                </a:solidFill>
                <a:latin typeface="Times New Roman" pitchFamily="18" charset="0"/>
              </a:rPr>
              <a:t>+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if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l-GR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de-DE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&gt;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1.02 MeV</a:t>
            </a:r>
          </a:p>
          <a:p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EC                                       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if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l-GR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de-DE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&gt; 0</a:t>
            </a:r>
          </a:p>
          <a:p>
            <a:endParaRPr lang="en-US" altLang="de-DE" sz="400" i="0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de-DE" sz="1200" i="0" dirty="0" smtClean="0">
                <a:solidFill>
                  <a:srgbClr val="0000CC"/>
                </a:solidFill>
                <a:latin typeface="Times New Roman" pitchFamily="18" charset="0"/>
              </a:rPr>
              <a:t>Electron capture: proton-rich nucleus absorbs an inner electron.</a:t>
            </a:r>
            <a:endParaRPr lang="el-GR" altLang="de-DE" sz="1200" i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97425"/>
            <a:ext cx="128905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87" y="3016686"/>
            <a:ext cx="964065" cy="9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971600" y="1713031"/>
                <a:ext cx="14786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13031"/>
                <a:ext cx="1478675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11934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971600" y="2070000"/>
                <a:ext cx="15331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70000"/>
                <a:ext cx="1533177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72000" y="2304000"/>
                <a:ext cx="1478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2304000"/>
                <a:ext cx="1478674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ieren 27"/>
          <p:cNvGrpSpPr/>
          <p:nvPr/>
        </p:nvGrpSpPr>
        <p:grpSpPr>
          <a:xfrm>
            <a:off x="4203700" y="822325"/>
            <a:ext cx="4876800" cy="3238500"/>
            <a:chOff x="4203700" y="822325"/>
            <a:chExt cx="4876800" cy="3238500"/>
          </a:xfrm>
        </p:grpSpPr>
        <p:pic>
          <p:nvPicPr>
            <p:cNvPr id="9" name="Picture 9" descr="nuklidkart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822325"/>
              <a:ext cx="48768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4644000" y="1080000"/>
              <a:ext cx="1296693" cy="2671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protons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44000" y="3528000"/>
              <a:ext cx="1373637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neutrons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7164000" y="2628000"/>
              <a:ext cx="1749444" cy="380480"/>
              <a:chOff x="7164000" y="2628000"/>
              <a:chExt cx="1749444" cy="380480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164000" y="2628000"/>
                <a:ext cx="1749444" cy="3804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isotope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proton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Gerade Verbindung 18"/>
              <p:cNvCxnSpPr/>
              <p:nvPr/>
            </p:nvCxnSpPr>
            <p:spPr>
              <a:xfrm>
                <a:off x="7164000" y="2829600"/>
                <a:ext cx="17494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/>
            <p:cNvGrpSpPr/>
            <p:nvPr/>
          </p:nvGrpSpPr>
          <p:grpSpPr>
            <a:xfrm>
              <a:off x="4914185" y="1403815"/>
              <a:ext cx="534368" cy="1218737"/>
              <a:chOff x="4914185" y="1403815"/>
              <a:chExt cx="534368" cy="1218737"/>
            </a:xfrm>
          </p:grpSpPr>
          <p:sp>
            <p:nvSpPr>
              <p:cNvPr id="14" name="Textfeld 13"/>
              <p:cNvSpPr txBox="1"/>
              <p:nvPr/>
            </p:nvSpPr>
            <p:spPr>
              <a:xfrm rot="16200000">
                <a:off x="4572000" y="1746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isotone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neutron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Gerade Verbindung 21"/>
              <p:cNvCxnSpPr/>
              <p:nvPr/>
            </p:nvCxnSpPr>
            <p:spPr>
              <a:xfrm>
                <a:off x="5112000" y="1548000"/>
                <a:ext cx="1" cy="9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/>
            <p:cNvGrpSpPr/>
            <p:nvPr/>
          </p:nvGrpSpPr>
          <p:grpSpPr>
            <a:xfrm>
              <a:off x="6264000" y="2825815"/>
              <a:ext cx="935816" cy="1218737"/>
              <a:chOff x="6264000" y="2825815"/>
              <a:chExt cx="935816" cy="1218737"/>
            </a:xfrm>
          </p:grpSpPr>
          <p:sp>
            <p:nvSpPr>
              <p:cNvPr id="25" name="Textfeld 24"/>
              <p:cNvSpPr txBox="1"/>
              <p:nvPr/>
            </p:nvSpPr>
            <p:spPr>
              <a:xfrm rot="2700000">
                <a:off x="6048000" y="3168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isobar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mass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6264000" y="2916000"/>
                <a:ext cx="935816" cy="9361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feld 28"/>
          <p:cNvSpPr txBox="1"/>
          <p:nvPr/>
        </p:nvSpPr>
        <p:spPr>
          <a:xfrm>
            <a:off x="899592" y="3356992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4203700" y="822325"/>
            <a:ext cx="4876800" cy="3238500"/>
            <a:chOff x="4203700" y="822325"/>
            <a:chExt cx="4876800" cy="3238500"/>
          </a:xfrm>
        </p:grpSpPr>
        <p:pic>
          <p:nvPicPr>
            <p:cNvPr id="9" name="Picture 9" descr="nuklidkar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822325"/>
              <a:ext cx="48768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4644000" y="1080000"/>
              <a:ext cx="1296693" cy="2671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protons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44000" y="3528000"/>
              <a:ext cx="1373637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neutrons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7164000" y="2628000"/>
              <a:ext cx="1749444" cy="380480"/>
              <a:chOff x="7164000" y="2628000"/>
              <a:chExt cx="1749444" cy="380480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164000" y="2628000"/>
                <a:ext cx="1749444" cy="3804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isotope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proton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Gerade Verbindung 18"/>
              <p:cNvCxnSpPr/>
              <p:nvPr/>
            </p:nvCxnSpPr>
            <p:spPr>
              <a:xfrm>
                <a:off x="7164000" y="2829600"/>
                <a:ext cx="17494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/>
            <p:cNvGrpSpPr/>
            <p:nvPr/>
          </p:nvGrpSpPr>
          <p:grpSpPr>
            <a:xfrm>
              <a:off x="4914185" y="1403815"/>
              <a:ext cx="534368" cy="1218737"/>
              <a:chOff x="4914185" y="1403815"/>
              <a:chExt cx="534368" cy="1218737"/>
            </a:xfrm>
          </p:grpSpPr>
          <p:sp>
            <p:nvSpPr>
              <p:cNvPr id="14" name="Textfeld 13"/>
              <p:cNvSpPr txBox="1"/>
              <p:nvPr/>
            </p:nvSpPr>
            <p:spPr>
              <a:xfrm rot="16200000">
                <a:off x="4572000" y="1746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isotone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neutron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Gerade Verbindung 21"/>
              <p:cNvCxnSpPr/>
              <p:nvPr/>
            </p:nvCxnSpPr>
            <p:spPr>
              <a:xfrm>
                <a:off x="5112000" y="1548000"/>
                <a:ext cx="1" cy="9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/>
            <p:cNvGrpSpPr/>
            <p:nvPr/>
          </p:nvGrpSpPr>
          <p:grpSpPr>
            <a:xfrm>
              <a:off x="6264000" y="2825815"/>
              <a:ext cx="935816" cy="1218737"/>
              <a:chOff x="6264000" y="2825815"/>
              <a:chExt cx="935816" cy="1218737"/>
            </a:xfrm>
          </p:grpSpPr>
          <p:sp>
            <p:nvSpPr>
              <p:cNvPr id="25" name="Textfeld 24"/>
              <p:cNvSpPr txBox="1"/>
              <p:nvPr/>
            </p:nvSpPr>
            <p:spPr>
              <a:xfrm rot="2700000">
                <a:off x="6048000" y="3168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isobar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mass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6264000" y="2916000"/>
                <a:ext cx="935816" cy="9361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79388" y="912813"/>
            <a:ext cx="3887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isotopes with substantial neutron excess it is energetically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favorable, if a neutron changes into a proton.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neutron deficient nuclei one has the opposite process: a proton changes into a neutron.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1389063" cy="1101725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de-DE" sz="1600" b="1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="1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altLang="de-DE" sz="1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390775" y="2565400"/>
            <a:ext cx="1389063" cy="1101725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de-DE" sz="1600" b="1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="1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altLang="de-DE" sz="1600" i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3528" y="3060000"/>
                <a:ext cx="1416276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sz="1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60000"/>
                <a:ext cx="1416276" cy="288147"/>
              </a:xfrm>
              <a:prstGeom prst="rect">
                <a:avLst/>
              </a:prstGeom>
              <a:blipFill rotWithShape="1">
                <a:blip r:embed="rId4"/>
                <a:stretch>
                  <a:fillRect r="-1465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24000" y="3312000"/>
                <a:ext cx="1376522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3312000"/>
                <a:ext cx="1376522" cy="288147"/>
              </a:xfrm>
              <a:prstGeom prst="rect">
                <a:avLst/>
              </a:prstGeom>
              <a:blipFill rotWithShape="1">
                <a:blip r:embed="rId5"/>
                <a:stretch>
                  <a:fillRect r="-17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412000" y="3060000"/>
                <a:ext cx="1366711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00" y="3060000"/>
                <a:ext cx="1366711" cy="288147"/>
              </a:xfrm>
              <a:prstGeom prst="rect">
                <a:avLst/>
              </a:prstGeom>
              <a:blipFill rotWithShape="1">
                <a:blip r:embed="rId6"/>
                <a:stretch>
                  <a:fillRect l="-44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412000" y="3312000"/>
                <a:ext cx="1376522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𝑢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00" y="3312000"/>
                <a:ext cx="1376522" cy="288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80000" y="4508500"/>
            <a:ext cx="871061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Necessary conditions for the different </a:t>
            </a:r>
            <a:r>
              <a:rPr lang="el-GR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-decays: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(the created electron is already considered)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(the mother nucleus has one electron more and a positron is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capture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excitation energy of the hole in the daughter nucleus, 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EC can transform protons into neutrons at a lower energy)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0000" y="5004000"/>
                <a:ext cx="1851588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04000"/>
                <a:ext cx="1851588" cy="2881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80000" y="5472000"/>
                <a:ext cx="2822237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+2∙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472000"/>
                <a:ext cx="2822237" cy="2881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Textfeld 2047"/>
              <p:cNvSpPr txBox="1"/>
              <p:nvPr/>
            </p:nvSpPr>
            <p:spPr>
              <a:xfrm>
                <a:off x="180000" y="5904000"/>
                <a:ext cx="2155068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48" name="Textfeld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904000"/>
                <a:ext cx="2155068" cy="28814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5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 animBg="1"/>
      <p:bldP spid="21" grpId="0" animBg="1"/>
      <p:bldP spid="20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mass formula</a:t>
            </a:r>
            <a:endParaRPr lang="en-US" dirty="0"/>
          </a:p>
        </p:txBody>
      </p:sp>
      <p:pic>
        <p:nvPicPr>
          <p:cNvPr id="39" name="Picture 12" descr="Image:Carl Friedrich von Weizsaec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720000"/>
            <a:ext cx="14081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7488000" y="1980000"/>
            <a:ext cx="1539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i="0" dirty="0" smtClean="0">
                <a:solidFill>
                  <a:srgbClr val="000000"/>
                </a:solidFill>
                <a:latin typeface="Times New Roman" pitchFamily="18" charset="0"/>
              </a:rPr>
              <a:t>1935 Carl von Weizs</a:t>
            </a:r>
            <a:r>
              <a:rPr lang="de-DE" altLang="de-DE" sz="10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äcker</a:t>
            </a:r>
            <a:endParaRPr lang="de-DE" altLang="de-DE" sz="10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14" descr="np-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471863"/>
            <a:ext cx="3071813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22500"/>
            <a:ext cx="46894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787900" y="2295525"/>
            <a:ext cx="2507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</a:rPr>
              <a:t>Stable nuclei form a small band in the N-Z plane of the chart of nuclides.</a:t>
            </a:r>
            <a:endParaRPr lang="en-US" altLang="de-DE" sz="12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900000"/>
                <a:ext cx="6935286" cy="48025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3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3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300" b="0" i="1" smtClean="0">
                          <a:latin typeface="Cambria Math"/>
                        </a:rPr>
                        <m:t>=</m:t>
                      </m:r>
                      <m:r>
                        <a:rPr lang="de-DE" sz="1300" b="0" i="1" smtClean="0">
                          <a:latin typeface="Cambria Math"/>
                        </a:rPr>
                        <m:t>𝑍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d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𝑎𝑠𝑦𝑚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3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DE" sz="13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3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de-DE" sz="13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900000"/>
                <a:ext cx="6935286" cy="480251"/>
              </a:xfrm>
              <a:prstGeom prst="rect">
                <a:avLst/>
              </a:prstGeom>
              <a:blipFill rotWithShape="1">
                <a:blip r:embed="rId7"/>
                <a:stretch>
                  <a:fillRect t="-61538" b="-6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8000" y="2052000"/>
                <a:ext cx="2811273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2052000"/>
                <a:ext cx="2811273" cy="288147"/>
              </a:xfrm>
              <a:prstGeom prst="rect">
                <a:avLst/>
              </a:prstGeom>
              <a:blipFill rotWithShape="1">
                <a:blip r:embed="rId8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60000" y="1692000"/>
            <a:ext cx="346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mass formula one obtains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isobar chains (nuclei with constant mass) m(A,Z) is a quadratic function of Z.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60000" y="6165304"/>
                <a:ext cx="1942647" cy="36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𝑎𝑠𝑦𝑚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6165304"/>
                <a:ext cx="1942647" cy="365998"/>
              </a:xfrm>
              <a:prstGeom prst="rect">
                <a:avLst/>
              </a:prstGeom>
              <a:blipFill rotWithShape="1">
                <a:blip r:embed="rId9"/>
                <a:stretch>
                  <a:fillRect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286457" y="6213618"/>
                <a:ext cx="1736373" cy="26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𝑎𝑠𝑦𝑚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sPre>
                            </m:e>
                          </m:d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57" y="6213618"/>
                <a:ext cx="1736373" cy="2693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057568" y="6165304"/>
                <a:ext cx="1309910" cy="36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𝑎𝑠𝑦𝑚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68" y="6165304"/>
                <a:ext cx="1309910" cy="365998"/>
              </a:xfrm>
              <a:prstGeom prst="rect">
                <a:avLst/>
              </a:prstGeom>
              <a:blipFill rotWithShape="1">
                <a:blip r:embed="rId11"/>
                <a:stretch>
                  <a:fillRect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4320000" y="2041200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712000" y="5508000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885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 animBg="1"/>
      <p:bldP spid="8" grpId="0"/>
      <p:bldP spid="11" grpId="0"/>
      <p:bldP spid="12" grpId="0"/>
      <p:bldP spid="13" grpId="0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mass parabola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900000"/>
            <a:ext cx="7039958" cy="52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mass parabola for odd-A isobars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4963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 a neutron changes into a proton.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the mass balance for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decay is given by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rest mass of an anti-neutrino &lt;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eV/c</a:t>
            </a:r>
            <a:r>
              <a:rPr lang="en-US" altLang="de-DE" sz="12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be neglected.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 decay is possible under the following condition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mass parabola for A=101 isobars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are the decays of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 und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076825" y="2243138"/>
            <a:ext cx="401320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24525" y="2997200"/>
            <a:ext cx="503238" cy="15113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7763" y="4508500"/>
            <a:ext cx="504825" cy="9360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308850" y="4292600"/>
            <a:ext cx="557213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781800" y="5156200"/>
            <a:ext cx="511175" cy="3286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899592" y="3960000"/>
            <a:ext cx="2401607" cy="990401"/>
            <a:chOff x="899592" y="5040000"/>
            <a:chExt cx="2401607" cy="990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899592" y="5364000"/>
                  <a:ext cx="2401200" cy="32508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43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𝑇𝑐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364000"/>
                  <a:ext cx="2401200" cy="3250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14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899592" y="5040000"/>
                  <a:ext cx="2400579" cy="32508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36000" rIns="108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42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𝑀𝑜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43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𝑇𝑐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040000"/>
                  <a:ext cx="2400579" cy="3250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4" r="-8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899999" y="5688000"/>
                  <a:ext cx="2401200" cy="34240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rIns="864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𝑠𝑡𝑎𝑏𝑙𝑒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99" y="5688000"/>
                  <a:ext cx="2401200" cy="3424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900000" y="2808399"/>
                <a:ext cx="2217658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808399"/>
                <a:ext cx="221765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140000" y="972000"/>
                <a:ext cx="1738416" cy="3497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972000"/>
                <a:ext cx="1738416" cy="349702"/>
              </a:xfrm>
              <a:prstGeom prst="rect">
                <a:avLst/>
              </a:prstGeom>
              <a:blipFill rotWithShape="1">
                <a:blip r:embed="rId8"/>
                <a:stretch>
                  <a:fillRect r="-1859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708000" y="1368000"/>
                <a:ext cx="5358775" cy="33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1368000"/>
                <a:ext cx="5358775" cy="3311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996000" y="1692000"/>
                <a:ext cx="2798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1692000"/>
                <a:ext cx="2798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7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3992</Words>
  <Application>Microsoft Office PowerPoint</Application>
  <PresentationFormat>Bildschirmpräsentation (4:3)</PresentationFormat>
  <Paragraphs>511</Paragraphs>
  <Slides>31</Slides>
  <Notes>31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Larissa</vt:lpstr>
      <vt:lpstr>Photo Editor Photo</vt:lpstr>
      <vt:lpstr>Equation</vt:lpstr>
      <vt:lpstr>PHL424: β-decay</vt:lpstr>
      <vt:lpstr>β-decay of a free neutron</vt:lpstr>
      <vt:lpstr>β-decay of a neutron</vt:lpstr>
      <vt:lpstr>β-decay of a proton</vt:lpstr>
      <vt:lpstr>β-decay: overview</vt:lpstr>
      <vt:lpstr>β-decay</vt:lpstr>
      <vt:lpstr>Liquid drop mass formula</vt:lpstr>
      <vt:lpstr>Liquid drop mass parabola</vt:lpstr>
      <vt:lpstr>Liquid drop mass parabola for odd-A isobars</vt:lpstr>
      <vt:lpstr>β+- decay</vt:lpstr>
      <vt:lpstr>β+- decay versus electron capture</vt:lpstr>
      <vt:lpstr>Liquid drop mass parabola for even-A isobars</vt:lpstr>
      <vt:lpstr>β-decay</vt:lpstr>
      <vt:lpstr>Fermi´s golden rule</vt:lpstr>
      <vt:lpstr>Fermi´s golden rule</vt:lpstr>
      <vt:lpstr>β-decay spectrum: matrix element</vt:lpstr>
      <vt:lpstr>β-decay spectrum: Coulomb interaction</vt:lpstr>
      <vt:lpstr>β-decay spectrum: Fermi function</vt:lpstr>
      <vt:lpstr>β-decay probability</vt:lpstr>
      <vt:lpstr>Sargent diagram</vt:lpstr>
      <vt:lpstr>β-decay probability</vt:lpstr>
      <vt:lpstr>β-decay: log ft - values</vt:lpstr>
      <vt:lpstr>Classification of β-decay transitions</vt:lpstr>
      <vt:lpstr>Classification of β-decay transitions</vt:lpstr>
      <vt:lpstr>Classification of β-decay transitions</vt:lpstr>
      <vt:lpstr>Nuclear structure is important</vt:lpstr>
      <vt:lpstr>β-decay: log ft - values</vt:lpstr>
      <vt:lpstr>Kurie plot</vt:lpstr>
      <vt:lpstr>Kurie plot and neutrino mass</vt:lpstr>
      <vt:lpstr>Neutrino detection</vt:lpstr>
      <vt:lpstr>Neutrino detection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491</cp:revision>
  <dcterms:created xsi:type="dcterms:W3CDTF">2016-04-06T12:04:03Z</dcterms:created>
  <dcterms:modified xsi:type="dcterms:W3CDTF">2018-02-07T05:05:23Z</dcterms:modified>
</cp:coreProperties>
</file>