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64" r:id="rId3"/>
    <p:sldId id="265" r:id="rId4"/>
    <p:sldId id="266" r:id="rId5"/>
    <p:sldId id="267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90" d="100"/>
          <a:sy n="90" d="100"/>
        </p:scale>
        <p:origin x="-10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2/1/2017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01.02.2017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2017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jpeg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</a:t>
            </a:r>
            <a:r>
              <a:rPr lang="de-DE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65125" y="981075"/>
            <a:ext cx="648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</a:rPr>
              <a:t>First observation at ESR </a:t>
            </a: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de-DE" baseline="30000" dirty="0">
                <a:solidFill>
                  <a:srgbClr val="000000"/>
                </a:solidFill>
                <a:latin typeface="Times New Roman" pitchFamily="18" charset="0"/>
              </a:rPr>
              <a:t>163</a:t>
            </a: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Dy, </a:t>
            </a:r>
            <a:r>
              <a:rPr lang="en-US" altLang="de-DE" baseline="30000" dirty="0">
                <a:solidFill>
                  <a:srgbClr val="000000"/>
                </a:solidFill>
                <a:latin typeface="Times New Roman" pitchFamily="18" charset="0"/>
              </a:rPr>
              <a:t>187</a:t>
            </a: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Re, </a:t>
            </a:r>
            <a:r>
              <a:rPr lang="en-US" altLang="de-DE" baseline="30000" dirty="0">
                <a:solidFill>
                  <a:srgbClr val="000000"/>
                </a:solidFill>
                <a:latin typeface="Times New Roman" pitchFamily="18" charset="0"/>
              </a:rPr>
              <a:t>206,207</a:t>
            </a: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Tl)</a:t>
            </a:r>
            <a:endParaRPr lang="el-GR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bound-b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5750"/>
            <a:ext cx="738663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125" y="6180138"/>
            <a:ext cx="8551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Time-mirrored process of orbital electron-capture decay</a:t>
            </a: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predicted by Jean, Daudel and Lecoin in 1947 and observed at the ESR in 1992</a:t>
            </a:r>
            <a:endParaRPr lang="el-GR" altLang="de-DE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6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to bound states in the atomic cloud</a:t>
            </a:r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095375" y="908050"/>
          <a:ext cx="2476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Equation" r:id="rId3" imgW="1231560" imgH="241200" progId="Equation.3">
                  <p:embed/>
                </p:oleObj>
              </mc:Choice>
              <mc:Fallback>
                <p:oleObj name="Equation" r:id="rId3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908050"/>
                        <a:ext cx="24765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39763" y="2279650"/>
          <a:ext cx="341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1" name="Equation" r:id="rId5" imgW="2260440" imgH="241200" progId="Equation.3">
                  <p:embed/>
                </p:oleObj>
              </mc:Choice>
              <mc:Fallback>
                <p:oleObj name="Equation" r:id="rId5" imgW="226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2279650"/>
                        <a:ext cx="34194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01211"/>
              </p:ext>
            </p:extLst>
          </p:nvPr>
        </p:nvGraphicFramePr>
        <p:xfrm>
          <a:off x="4594920" y="2803847"/>
          <a:ext cx="2651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Equation" r:id="rId7" imgW="241200" imgH="241200" progId="Equation.3">
                  <p:embed/>
                </p:oleObj>
              </mc:Choice>
              <mc:Fallback>
                <p:oleObj name="Equation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920" y="2803847"/>
                        <a:ext cx="26511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39763" y="3614738"/>
          <a:ext cx="47259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Equation" r:id="rId9" imgW="3162240" imgH="482400" progId="Equation.3">
                  <p:embed/>
                </p:oleObj>
              </mc:Choice>
              <mc:Fallback>
                <p:oleObj name="Equation" r:id="rId9" imgW="3162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614738"/>
                        <a:ext cx="47259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403350" y="6121400"/>
          <a:ext cx="165576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Equation" r:id="rId11" imgW="1650960" imgH="228600" progId="Equation.3">
                  <p:embed/>
                </p:oleObj>
              </mc:Choice>
              <mc:Fallback>
                <p:oleObj name="Equation" r:id="rId11" imgW="165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121400"/>
                        <a:ext cx="1655763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125" y="6091238"/>
            <a:ext cx="608371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de-DE" sz="1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en-US" altLang="de-DE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Re, </a:t>
            </a:r>
            <a:r>
              <a:rPr lang="en-US" altLang="de-DE" sz="1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en-US" altLang="de-DE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Pu:</a:t>
            </a:r>
            <a:r>
              <a:rPr lang="en-US" altLang="de-DE" sz="1000" dirty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l-GR" altLang="de-DE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-decay into the continuum energetically not possible.</a:t>
            </a:r>
            <a:endParaRPr lang="en-US" altLang="de-DE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39763" y="5113338"/>
          <a:ext cx="451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Equation" r:id="rId13" imgW="3022560" imgH="228600" progId="Equation.3">
                  <p:embed/>
                </p:oleObj>
              </mc:Choice>
              <mc:Fallback>
                <p:oleObj name="Equation" r:id="rId13" imgW="3022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5113338"/>
                        <a:ext cx="45180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3" descr="Tl-207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302000"/>
            <a:ext cx="2687637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65125" y="1593850"/>
            <a:ext cx="6799163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</a:rPr>
              <a:t>Q-value for electric neutral atoms</a:t>
            </a:r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the mass difference of the atomic masses (mass of the nucleus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mass of the bound electrons)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de-DE" sz="1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binding energy of the outer most valence electrons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(&lt;25 eV),      = m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 of the antineutrinos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(&lt;2 eV )</a:t>
            </a:r>
          </a:p>
          <a:p>
            <a:endParaRPr lang="en-US" altLang="de-DE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</a:rPr>
              <a:t>Q-value of the completely ionized atoms:</a:t>
            </a:r>
            <a:endParaRPr lang="en-US" altLang="de-DE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200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200" dirty="0" err="1">
                <a:solidFill>
                  <a:srgbClr val="000000"/>
                </a:solidFill>
                <a:latin typeface="Times New Roman" pitchFamily="18" charset="0"/>
              </a:rPr>
              <a:t>BE</a:t>
            </a:r>
            <a:r>
              <a:rPr lang="en-US" altLang="de-DE" sz="1200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sum of the binding energies of all electrons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</a:rPr>
              <a:t>Q-value for the </a:t>
            </a:r>
            <a:r>
              <a:rPr lang="el-GR" altLang="de-DE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-decay </a:t>
            </a:r>
            <a:r>
              <a:rPr lang="en-US" altLang="de-DE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bound state of the K-shell</a:t>
            </a:r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de-DE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BE</a:t>
            </a:r>
            <a:r>
              <a:rPr lang="en-US" altLang="de-DE" sz="1200" baseline="-25000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binding energy of the K-shell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First direct observation of bound-state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pic>
        <p:nvPicPr>
          <p:cNvPr id="15" name="Picture 3" descr="Bild1_setup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52413" y="981075"/>
            <a:ext cx="2592388" cy="4897438"/>
          </a:xfrm>
          <a:prstGeom prst="rect">
            <a:avLst/>
          </a:prstGeom>
        </p:spPr>
      </p:pic>
      <p:pic>
        <p:nvPicPr>
          <p:cNvPr id="16" name="Picture 4" descr="Bild2_Schottkylinien_Vierze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981075"/>
            <a:ext cx="273685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850" y="609600"/>
            <a:ext cx="7561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de-DE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011863" y="908050"/>
            <a:ext cx="2305050" cy="5810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Parent and daughter ions are in the </a:t>
            </a:r>
            <a:r>
              <a:rPr lang="de-DE" altLang="de-DE" sz="16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same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spectrum</a:t>
            </a:r>
            <a:r>
              <a:rPr lang="de-DE" altLang="de-DE" sz="1600">
                <a:solidFill>
                  <a:srgbClr val="0066FF"/>
                </a:solidFill>
                <a:cs typeface="Arial" charset="0"/>
              </a:rPr>
              <a:t>  </a:t>
            </a:r>
            <a:endParaRPr lang="el-GR" altLang="de-DE" sz="16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65125" y="6188075"/>
            <a:ext cx="2771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t>T. Ohtsubo et al., PRL </a:t>
            </a:r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t>95</a:t>
            </a: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t> (2005) 052501</a:t>
            </a:r>
            <a:r>
              <a:rPr lang="de-DE" altLang="de-DE" sz="16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22475"/>
            <a:ext cx="3665538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ound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decay: results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5650" y="5295900"/>
            <a:ext cx="7777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</a:rPr>
              <a:t>bound/continuum</a:t>
            </a:r>
            <a:r>
              <a:rPr lang="en-US" altLang="de-DE" sz="1600" dirty="0"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branching ratio             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Q-value determination             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Fermi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f(Z)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endParaRPr lang="el-GR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4888"/>
            <a:ext cx="39401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Tl-2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828800"/>
            <a:ext cx="45148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</a:t>
            </a:r>
            <a:r>
              <a:rPr lang="en-US" dirty="0" smtClean="0">
                <a:latin typeface="Times New Roman"/>
                <a:cs typeface="Times New Roman"/>
              </a:rPr>
              <a:t>ound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decay: results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650" y="5324475"/>
            <a:ext cx="7777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</a:rPr>
              <a:t>bound/continuum</a:t>
            </a:r>
            <a:r>
              <a:rPr lang="en-US" altLang="de-DE" sz="1600" dirty="0"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branching ratio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10-20%</a:t>
            </a:r>
            <a:r>
              <a:rPr lang="en-US" altLang="de-DE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Q-value determination</a:t>
            </a:r>
            <a:r>
              <a:rPr lang="en-US" altLang="de-DE" sz="160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76338"/>
            <a:ext cx="3089275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66850"/>
            <a:ext cx="45529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</Words>
  <Application>Microsoft Office PowerPoint</Application>
  <PresentationFormat>Bildschirmpräsentation (4:3)</PresentationFormat>
  <Paragraphs>32</Paragraphs>
  <Slides>5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7" baseType="lpstr">
      <vt:lpstr>Larissa</vt:lpstr>
      <vt:lpstr>Microsoft Equation 3.0</vt:lpstr>
      <vt:lpstr>Bound β-decay</vt:lpstr>
      <vt:lpstr>β-decay to bound states in the atomic cloud</vt:lpstr>
      <vt:lpstr>First direct observation of bound-state β-decay</vt:lpstr>
      <vt:lpstr>Bound β-decay: results</vt:lpstr>
      <vt:lpstr>Bound β-decay: results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491</cp:revision>
  <dcterms:created xsi:type="dcterms:W3CDTF">2016-04-06T12:04:03Z</dcterms:created>
  <dcterms:modified xsi:type="dcterms:W3CDTF">2017-02-01T06:42:00Z</dcterms:modified>
</cp:coreProperties>
</file>