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-44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emf"/><Relationship Id="rId1" Type="http://schemas.openxmlformats.org/officeDocument/2006/relationships/image" Target="../media/image83.wmf"/><Relationship Id="rId4" Type="http://schemas.openxmlformats.org/officeDocument/2006/relationships/image" Target="../media/image8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image" Target="../media/image120.emf"/><Relationship Id="rId7" Type="http://schemas.openxmlformats.org/officeDocument/2006/relationships/image" Target="../media/image124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10" Type="http://schemas.openxmlformats.org/officeDocument/2006/relationships/image" Target="../media/image127.emf"/><Relationship Id="rId4" Type="http://schemas.openxmlformats.org/officeDocument/2006/relationships/image" Target="../media/image121.emf"/><Relationship Id="rId9" Type="http://schemas.openxmlformats.org/officeDocument/2006/relationships/image" Target="../media/image1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emf"/><Relationship Id="rId7" Type="http://schemas.openxmlformats.org/officeDocument/2006/relationships/image" Target="../media/image47.w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w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11" Type="http://schemas.openxmlformats.org/officeDocument/2006/relationships/image" Target="../media/image62.png"/><Relationship Id="rId5" Type="http://schemas.openxmlformats.org/officeDocument/2006/relationships/image" Target="../media/image56.emf"/><Relationship Id="rId10" Type="http://schemas.openxmlformats.org/officeDocument/2006/relationships/image" Target="../media/image61.png"/><Relationship Id="rId4" Type="http://schemas.openxmlformats.org/officeDocument/2006/relationships/image" Target="../media/image55.emf"/><Relationship Id="rId9" Type="http://schemas.openxmlformats.org/officeDocument/2006/relationships/image" Target="../media/image6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6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0.png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8.emf"/><Relationship Id="rId25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5.e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23" Type="http://schemas.openxmlformats.org/officeDocument/2006/relationships/image" Target="../media/image61.png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59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2.png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jpe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5.wmf"/><Relationship Id="rId4" Type="http://schemas.openxmlformats.org/officeDocument/2006/relationships/image" Target="../media/image87.jpeg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jpeg"/><Relationship Id="rId5" Type="http://schemas.openxmlformats.org/officeDocument/2006/relationships/image" Target="../media/image88.wmf"/><Relationship Id="rId4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5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96.wmf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9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1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0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8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1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121.e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25.emf"/><Relationship Id="rId7" Type="http://schemas.openxmlformats.org/officeDocument/2006/relationships/image" Target="../media/image118.e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20.e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129.png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124.emf"/><Relationship Id="rId4" Type="http://schemas.openxmlformats.org/officeDocument/2006/relationships/image" Target="../media/image128.png"/><Relationship Id="rId9" Type="http://schemas.openxmlformats.org/officeDocument/2006/relationships/image" Target="../media/image119.e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10" Type="http://schemas.openxmlformats.org/officeDocument/2006/relationships/image" Target="../media/image17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2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44.e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3.emf"/><Relationship Id="rId5" Type="http://schemas.openxmlformats.org/officeDocument/2006/relationships/image" Target="../media/image41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0.jpeg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parameterization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900113" y="1196975"/>
          <a:ext cx="35083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35083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76550"/>
            <a:ext cx="307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quadrupole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05175"/>
            <a:ext cx="265430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450" y="5343525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=2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2±1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0</a:t>
            </a:r>
            <a:endParaRPr kumimoji="1" lang="en-US" altLang="ja-JP" sz="2400" baseline="-2500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787900" y="765175"/>
            <a:ext cx="4359275" cy="5688013"/>
            <a:chOff x="3485" y="754"/>
            <a:chExt cx="2746" cy="3583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754"/>
              <a:ext cx="2744" cy="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4817" y="1024"/>
              <a:ext cx="240" cy="2961"/>
              <a:chOff x="4858" y="1160"/>
              <a:chExt cx="240" cy="2961"/>
            </a:xfrm>
          </p:grpSpPr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4889" y="3196"/>
                <a:ext cx="181" cy="192"/>
                <a:chOff x="4889" y="3196"/>
                <a:chExt cx="181" cy="192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auto">
                <a:xfrm>
                  <a:off x="4889" y="3204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92" y="31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8</a:t>
                  </a:r>
                </a:p>
              </p:txBody>
            </p:sp>
          </p:grpSp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>
                <a:off x="4858" y="2289"/>
                <a:ext cx="240" cy="192"/>
                <a:chOff x="4858" y="2289"/>
                <a:chExt cx="240" cy="192"/>
              </a:xfrm>
            </p:grpSpPr>
            <p:sp>
              <p:nvSpPr>
                <p:cNvPr id="27" name="Oval 23"/>
                <p:cNvSpPr>
                  <a:spLocks noChangeArrowheads="1"/>
                </p:cNvSpPr>
                <p:nvPr/>
              </p:nvSpPr>
              <p:spPr bwMode="auto">
                <a:xfrm>
                  <a:off x="4889" y="2296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58" y="2289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20</a:t>
                  </a:r>
                </a:p>
              </p:txBody>
            </p:sp>
          </p:grpSp>
          <p:grpSp>
            <p:nvGrpSpPr>
              <p:cNvPr id="18" name="Group 25"/>
              <p:cNvGrpSpPr>
                <a:grpSpLocks/>
              </p:cNvGrpSpPr>
              <p:nvPr/>
            </p:nvGrpSpPr>
            <p:grpSpPr bwMode="auto">
              <a:xfrm>
                <a:off x="4858" y="1976"/>
                <a:ext cx="240" cy="192"/>
                <a:chOff x="4858" y="1976"/>
                <a:chExt cx="240" cy="192"/>
              </a:xfrm>
            </p:grpSpPr>
            <p:sp>
              <p:nvSpPr>
                <p:cNvPr id="25" name="Oval 26"/>
                <p:cNvSpPr>
                  <a:spLocks noChangeArrowheads="1"/>
                </p:cNvSpPr>
                <p:nvPr/>
              </p:nvSpPr>
              <p:spPr bwMode="auto">
                <a:xfrm>
                  <a:off x="4889" y="1979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58" y="1976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28</a:t>
                  </a:r>
                </a:p>
              </p:txBody>
            </p: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4858" y="1160"/>
                <a:ext cx="240" cy="192"/>
                <a:chOff x="4858" y="1160"/>
                <a:chExt cx="240" cy="192"/>
              </a:xfrm>
            </p:grpSpPr>
            <p:sp>
              <p:nvSpPr>
                <p:cNvPr id="23" name="Oval 29"/>
                <p:cNvSpPr>
                  <a:spLocks noChangeArrowheads="1"/>
                </p:cNvSpPr>
                <p:nvPr/>
              </p:nvSpPr>
              <p:spPr bwMode="auto">
                <a:xfrm>
                  <a:off x="4889" y="1162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58" y="1160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50</a:t>
                  </a: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4889" y="3929"/>
                <a:ext cx="181" cy="192"/>
                <a:chOff x="4889" y="3196"/>
                <a:chExt cx="181" cy="192"/>
              </a:xfrm>
            </p:grpSpPr>
            <p:sp>
              <p:nvSpPr>
                <p:cNvPr id="21" name="Oval 32"/>
                <p:cNvSpPr>
                  <a:spLocks noChangeArrowheads="1"/>
                </p:cNvSpPr>
                <p:nvPr/>
              </p:nvSpPr>
              <p:spPr bwMode="auto">
                <a:xfrm>
                  <a:off x="4889" y="3204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892" y="31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</a:t>
                  </a:r>
                </a:p>
              </p:txBody>
            </p:sp>
          </p:grpSp>
        </p:grp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 rot="16200000">
              <a:off x="2743" y="2082"/>
              <a:ext cx="17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single particle energies</a:t>
              </a:r>
              <a:endParaRPr lang="de-DE" altLang="de-DE"/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4531" y="4106"/>
              <a:ext cx="8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elongation</a:t>
              </a:r>
              <a:endParaRPr lang="de-DE" altLang="de-DE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4425" y="817"/>
              <a:ext cx="11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/>
                <a:t>Nilssondiagramm</a:t>
              </a:r>
              <a:endParaRPr lang="de-DE" altLang="de-DE" sz="1600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5364163" y="4437063"/>
            <a:ext cx="3465512" cy="1366837"/>
            <a:chOff x="3891" y="3113"/>
            <a:chExt cx="2183" cy="861"/>
          </a:xfrm>
        </p:grpSpPr>
        <p:pic>
          <p:nvPicPr>
            <p:cNvPr id="32" name="Picture 38" descr="beta-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417"/>
              <a:ext cx="537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9" descr="beta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3500"/>
              <a:ext cx="607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3891" y="3114"/>
              <a:ext cx="7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 dirty="0">
                  <a:solidFill>
                    <a:srgbClr val="00FF99"/>
                  </a:solidFill>
                  <a:latin typeface="Comic Sans MS" pitchFamily="66" charset="0"/>
                </a:rPr>
                <a:t>oblate</a:t>
              </a:r>
              <a:endParaRPr lang="en-GB" altLang="de-DE" dirty="0"/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5207" y="3113"/>
              <a:ext cx="8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>
                  <a:solidFill>
                    <a:srgbClr val="0000FF"/>
                  </a:solidFill>
                  <a:latin typeface="Comic Sans MS" pitchFamily="66" charset="0"/>
                </a:rPr>
                <a:t>prolate</a:t>
              </a:r>
              <a:endParaRPr lang="en-GB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Irrotational</a:t>
            </a:r>
            <a:r>
              <a:rPr lang="en-US" dirty="0" smtClean="0"/>
              <a:t> flow m</a:t>
            </a:r>
            <a:r>
              <a:rPr lang="en-US" dirty="0" smtClean="0"/>
              <a:t>oment of inertia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503238" y="3000375"/>
          <a:ext cx="31448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Microsoft Equation 3.0" r:id="rId4" imgW="1552500" imgH="228600" progId="Equation.3">
                  <p:embed/>
                </p:oleObj>
              </mc:Choice>
              <mc:Fallback>
                <p:oleObj name="Microsoft Equation 3.0" r:id="rId4" imgW="15525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000375"/>
                        <a:ext cx="31448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03238" y="3657600"/>
          <a:ext cx="31448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Microsoft Equation 3.0" r:id="rId6" imgW="1552500" imgH="228600" progId="Equation.3">
                  <p:embed/>
                </p:oleObj>
              </mc:Choice>
              <mc:Fallback>
                <p:oleObj name="Microsoft Equation 3.0" r:id="rId6" imgW="15525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657600"/>
                        <a:ext cx="31448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03238" y="4314825"/>
          <a:ext cx="23002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8" imgW="1133460" imgH="228600" progId="Equation.3">
                  <p:embed/>
                </p:oleObj>
              </mc:Choice>
              <mc:Fallback>
                <p:oleObj name="Equation" r:id="rId8" imgW="11334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14825"/>
                        <a:ext cx="230028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779838" y="1606550"/>
          <a:ext cx="527526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Graph" r:id="rId10" imgW="5105430" imgH="3867060" progId="Origin50.Graph">
                  <p:embed/>
                </p:oleObj>
              </mc:Choice>
              <mc:Fallback>
                <p:oleObj name="Graph" r:id="rId10" imgW="5105430" imgH="3867060" progId="Origin50.Grap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606550"/>
                        <a:ext cx="5275262" cy="388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47700" y="1052513"/>
          <a:ext cx="2551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Microsoft Equation 3.0" r:id="rId12" imgW="1257390" imgH="419190" progId="Equation.3">
                  <p:embed/>
                </p:oleObj>
              </mc:Choice>
              <mc:Fallback>
                <p:oleObj name="Microsoft Equation 3.0" r:id="rId12" imgW="1257390" imgH="41919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052513"/>
                        <a:ext cx="25511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460500" y="15494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4" imgW="171450" imgH="219165" progId="Equation.3">
                  <p:embed/>
                </p:oleObj>
              </mc:Choice>
              <mc:Fallback>
                <p:oleObj name="Equation" r:id="rId14" imgW="171450" imgH="21916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549400"/>
                        <a:ext cx="3524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179638" y="1549400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Microsoft Equation 3.0" r:id="rId16" imgW="152280" imgH="219165" progId="Equation.3">
                  <p:embed/>
                </p:oleObj>
              </mc:Choice>
              <mc:Fallback>
                <p:oleObj name="Microsoft Equation 3.0" r:id="rId16" imgW="152280" imgH="21916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1549400"/>
                        <a:ext cx="327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900363" y="1549400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18" imgW="152280" imgH="219165" progId="Equation.3">
                  <p:embed/>
                </p:oleObj>
              </mc:Choice>
              <mc:Fallback>
                <p:oleObj name="Equation" r:id="rId18" imgW="152280" imgH="21916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1549400"/>
                        <a:ext cx="327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545013" y="1196975"/>
          <a:ext cx="9064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Bitmap Image" r:id="rId20" imgW="2285714" imgH="1895238" progId="PBrush">
                  <p:embed/>
                </p:oleObj>
              </mc:Choice>
              <mc:Fallback>
                <p:oleObj name="Bitmap Image" r:id="rId20" imgW="2285714" imgH="1895238" progId="PBrush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1196975"/>
                        <a:ext cx="906462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6102350" y="1198563"/>
          <a:ext cx="10493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Bitmap Image" r:id="rId22" imgW="2457143" imgH="1828571" progId="PBrush">
                  <p:embed/>
                </p:oleObj>
              </mc:Choice>
              <mc:Fallback>
                <p:oleObj name="Bitmap Image" r:id="rId22" imgW="2457143" imgH="1828571" progId="PBrus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1198563"/>
                        <a:ext cx="1049338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869238" y="1198563"/>
          <a:ext cx="8540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Bitmap Image" r:id="rId24" imgW="2161905" imgH="2038095" progId="PBrush">
                  <p:embed/>
                </p:oleObj>
              </mc:Choice>
              <mc:Fallback>
                <p:oleObj name="Bitmap Image" r:id="rId24" imgW="2161905" imgH="2038095" progId="PBrus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238" y="1198563"/>
                        <a:ext cx="85407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47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energy and estimate of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-deformation parameter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750" y="1079500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>
                <a:latin typeface="Times New Roman" pitchFamily="18" charset="0"/>
                <a:ea typeface="ＭＳ Ｐゴシック" pitchFamily="50" charset="-128"/>
              </a:rPr>
              <a:t>rigid triaxial rotor model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27088" y="2565400"/>
            <a:ext cx="319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Davydov and Filippov, Nucl. Phys. 8, 237 (1958)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11188" y="14859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890588" y="1557338"/>
          <a:ext cx="262413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1752480" imgH="533160" progId="Equation.3">
                  <p:embed/>
                </p:oleObj>
              </mc:Choice>
              <mc:Fallback>
                <p:oleObj name="Equation" r:id="rId4" imgW="1752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557338"/>
                        <a:ext cx="262413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708400" y="1844675"/>
          <a:ext cx="4206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6" imgW="279360" imgH="203040" progId="Equation.3">
                  <p:embed/>
                </p:oleObj>
              </mc:Choice>
              <mc:Fallback>
                <p:oleObj name="Equation" r:id="rId6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844675"/>
                        <a:ext cx="4206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7" descr="triaxia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720000"/>
            <a:ext cx="3455988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oup 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71505"/>
              </p:ext>
            </p:extLst>
          </p:nvPr>
        </p:nvGraphicFramePr>
        <p:xfrm>
          <a:off x="180000" y="4716000"/>
          <a:ext cx="5473700" cy="1706880"/>
        </p:xfrm>
        <a:graphic>
          <a:graphicData uri="http://schemas.openxmlformats.org/drawingml/2006/table">
            <a:tbl>
              <a:tblPr/>
              <a:tblGrid>
                <a:gridCol w="711200"/>
                <a:gridCol w="412750"/>
                <a:gridCol w="415925"/>
                <a:gridCol w="476250"/>
                <a:gridCol w="431800"/>
                <a:gridCol w="433387"/>
                <a:gridCol w="431800"/>
                <a:gridCol w="431800"/>
                <a:gridCol w="431800"/>
                <a:gridCol w="431800"/>
                <a:gridCol w="431800"/>
                <a:gridCol w="433388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E(4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E(6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6.42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E(8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11.97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11.83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11.56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10.48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9.78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E(10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17.91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16.42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14.30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65.16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E(4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67.50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9.27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7.44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5.76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E(6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71.17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13.19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11.57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5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Prolate</a:t>
            </a:r>
            <a:r>
              <a:rPr lang="en-US" dirty="0" smtClean="0"/>
              <a:t> – oblate shape transition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750" y="719683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>
                <a:latin typeface="Times New Roman" pitchFamily="18" charset="0"/>
                <a:ea typeface="ＭＳ Ｐゴシック" pitchFamily="50" charset="-128"/>
              </a:rPr>
              <a:t>rigid triaxial rotor model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088" y="2205583"/>
            <a:ext cx="319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Davydov and Filippov, Nucl. Phys. 8, 237 (1958)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1188" y="1126083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34155"/>
              </p:ext>
            </p:extLst>
          </p:nvPr>
        </p:nvGraphicFramePr>
        <p:xfrm>
          <a:off x="823913" y="1245146"/>
          <a:ext cx="27574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1841400" imgH="469800" progId="Equation.3">
                  <p:embed/>
                </p:oleObj>
              </mc:Choice>
              <mc:Fallback>
                <p:oleObj name="Equation" r:id="rId4" imgW="1841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245146"/>
                        <a:ext cx="27574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62389"/>
              </p:ext>
            </p:extLst>
          </p:nvPr>
        </p:nvGraphicFramePr>
        <p:xfrm>
          <a:off x="611188" y="4940846"/>
          <a:ext cx="5473700" cy="622300"/>
        </p:xfrm>
        <a:graphic>
          <a:graphicData uri="http://schemas.openxmlformats.org/drawingml/2006/table">
            <a:tbl>
              <a:tblPr/>
              <a:tblGrid>
                <a:gridCol w="1008062"/>
                <a:gridCol w="576263"/>
                <a:gridCol w="576262"/>
                <a:gridCol w="576263"/>
                <a:gridCol w="576262"/>
                <a:gridCol w="576263"/>
                <a:gridCol w="576262"/>
                <a:gridCol w="574675"/>
                <a:gridCol w="433388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)/Q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47" descr="QS1-EXP-THE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692696"/>
            <a:ext cx="3836988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2"/>
          <p:cNvSpPr txBox="1">
            <a:spLocks noChangeArrowheads="1"/>
          </p:cNvSpPr>
          <p:nvPr/>
        </p:nvSpPr>
        <p:spPr bwMode="auto">
          <a:xfrm>
            <a:off x="7556500" y="3356521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</a:p>
        </p:txBody>
      </p:sp>
      <p:sp>
        <p:nvSpPr>
          <p:cNvPr id="24" name="Text Box 93"/>
          <p:cNvSpPr txBox="1">
            <a:spLocks noChangeArrowheads="1"/>
          </p:cNvSpPr>
          <p:nvPr/>
        </p:nvSpPr>
        <p:spPr bwMode="auto">
          <a:xfrm>
            <a:off x="7556500" y="3932783"/>
            <a:ext cx="862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FF0000"/>
                </a:solidFill>
                <a:latin typeface="Times New Roman" pitchFamily="18" charset="0"/>
              </a:rPr>
              <a:t>soft </a:t>
            </a:r>
            <a:r>
              <a:rPr lang="el-GR" altLang="de-DE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=0.5</a:t>
            </a:r>
            <a:endParaRPr lang="el-GR" altLang="de-DE"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7158"/>
            <a:ext cx="56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40721"/>
            <a:ext cx="6080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94292"/>
              </p:ext>
            </p:extLst>
          </p:nvPr>
        </p:nvGraphicFramePr>
        <p:xfrm>
          <a:off x="865188" y="2561183"/>
          <a:ext cx="30591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9" imgW="3060360" imgH="507960" progId="Equation.3">
                  <p:embed/>
                </p:oleObj>
              </mc:Choice>
              <mc:Fallback>
                <p:oleObj name="Equation" r:id="rId9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561183"/>
                        <a:ext cx="30591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2"/>
          <p:cNvSpPr txBox="1">
            <a:spLocks noChangeArrowheads="1"/>
          </p:cNvSpPr>
          <p:nvPr/>
        </p:nvSpPr>
        <p:spPr bwMode="auto">
          <a:xfrm>
            <a:off x="539750" y="5866358"/>
            <a:ext cx="225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  <a:latin typeface="Times New Roman" pitchFamily="18" charset="0"/>
              </a:rPr>
              <a:t>soft asymmetric rotor model:</a:t>
            </a:r>
          </a:p>
        </p:txBody>
      </p:sp>
      <p:graphicFrame>
        <p:nvGraphicFramePr>
          <p:cNvPr id="29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058038"/>
              </p:ext>
            </p:extLst>
          </p:nvPr>
        </p:nvGraphicFramePr>
        <p:xfrm>
          <a:off x="2771775" y="5806033"/>
          <a:ext cx="15795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1" imgW="1257120" imgH="291960" progId="Equation.3">
                  <p:embed/>
                </p:oleObj>
              </mc:Choice>
              <mc:Fallback>
                <p:oleObj name="Equation" r:id="rId11" imgW="12571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06033"/>
                        <a:ext cx="15795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4"/>
          <p:cNvSpPr txBox="1">
            <a:spLocks noChangeArrowheads="1"/>
          </p:cNvSpPr>
          <p:nvPr/>
        </p:nvSpPr>
        <p:spPr bwMode="auto">
          <a:xfrm>
            <a:off x="4427538" y="5866358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with</a:t>
            </a:r>
          </a:p>
        </p:txBody>
      </p:sp>
      <p:graphicFrame>
        <p:nvGraphicFramePr>
          <p:cNvPr id="31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40683"/>
              </p:ext>
            </p:extLst>
          </p:nvPr>
        </p:nvGraphicFramePr>
        <p:xfrm>
          <a:off x="5003800" y="5806033"/>
          <a:ext cx="16589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3" imgW="1320480" imgH="355320" progId="Equation.3">
                  <p:embed/>
                </p:oleObj>
              </mc:Choice>
              <mc:Fallback>
                <p:oleObj name="Equation" r:id="rId13" imgW="1320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806033"/>
                        <a:ext cx="16589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3656"/>
              </p:ext>
            </p:extLst>
          </p:nvPr>
        </p:nvGraphicFramePr>
        <p:xfrm>
          <a:off x="6804025" y="5590133"/>
          <a:ext cx="18510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5" imgW="1473120" imgH="698400" progId="Equation.3">
                  <p:embed/>
                </p:oleObj>
              </mc:Choice>
              <mc:Fallback>
                <p:oleObj name="Equation" r:id="rId15" imgW="147312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590133"/>
                        <a:ext cx="18510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8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Experimental 2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B(E2)-values and estimate of </a:t>
            </a:r>
            <a:r>
              <a:rPr lang="el-GR" sz="2000" dirty="0" smtClean="0"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latin typeface="Times New Roman"/>
                <a:cs typeface="Times New Roman"/>
              </a:rPr>
              <a:t>-deformation parameter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755650" y="1484313"/>
          <a:ext cx="3354388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2234880" imgH="939600" progId="Equation.3">
                  <p:embed/>
                </p:oleObj>
              </mc:Choice>
              <mc:Fallback>
                <p:oleObj name="Equation" r:id="rId4" imgW="2234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3354388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55650" y="3213100"/>
          <a:ext cx="34194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6" imgW="2286000" imgH="901440" progId="Equation.3">
                  <p:embed/>
                </p:oleObj>
              </mc:Choice>
              <mc:Fallback>
                <p:oleObj name="Equation" r:id="rId6" imgW="22860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13100"/>
                        <a:ext cx="341947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39750" y="1079500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 dirty="0">
                <a:latin typeface="Times New Roman" pitchFamily="18" charset="0"/>
                <a:ea typeface="ＭＳ Ｐゴシック" pitchFamily="50" charset="-128"/>
              </a:rPr>
              <a:t>rigid </a:t>
            </a:r>
            <a:r>
              <a:rPr kumimoji="1" lang="en-US" altLang="ja-JP" b="1" dirty="0" err="1">
                <a:latin typeface="Times New Roman" pitchFamily="18" charset="0"/>
                <a:ea typeface="ＭＳ Ｐゴシック" pitchFamily="50" charset="-128"/>
              </a:rPr>
              <a:t>triaxial</a:t>
            </a:r>
            <a:r>
              <a:rPr kumimoji="1" lang="en-US" altLang="ja-JP" b="1" dirty="0">
                <a:latin typeface="Times New Roman" pitchFamily="18" charset="0"/>
                <a:ea typeface="ＭＳ Ｐゴシック" pitchFamily="50" charset="-128"/>
              </a:rPr>
              <a:t> rotor model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11188" y="14859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11188" y="32131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16042"/>
              </p:ext>
            </p:extLst>
          </p:nvPr>
        </p:nvGraphicFramePr>
        <p:xfrm>
          <a:off x="611188" y="5085184"/>
          <a:ext cx="7345362" cy="1219200"/>
        </p:xfrm>
        <a:graphic>
          <a:graphicData uri="http://schemas.openxmlformats.org/drawingml/2006/table">
            <a:tbl>
              <a:tblPr/>
              <a:tblGrid>
                <a:gridCol w="2089150"/>
                <a:gridCol w="647700"/>
                <a:gridCol w="593725"/>
                <a:gridCol w="801687"/>
                <a:gridCol w="804863"/>
                <a:gridCol w="801687"/>
                <a:gridCol w="804863"/>
                <a:gridCol w="801687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.0075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.0288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.0560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.0718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.0445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.0111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.0525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.1510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.3826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.9058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20.6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Triaxiality</a:t>
            </a:r>
            <a:r>
              <a:rPr lang="en-US" sz="2000" dirty="0" smtClean="0"/>
              <a:t> and </a:t>
            </a:r>
            <a:r>
              <a:rPr lang="el-GR" sz="2000" dirty="0" smtClean="0"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latin typeface="Times New Roman"/>
                <a:cs typeface="Times New Roman"/>
              </a:rPr>
              <a:t>-softness in </a:t>
            </a:r>
            <a:r>
              <a:rPr lang="de-DE" sz="2000" baseline="30000" dirty="0" smtClean="0">
                <a:latin typeface="Times New Roman"/>
                <a:cs typeface="Times New Roman"/>
              </a:rPr>
              <a:t>196</a:t>
            </a:r>
            <a:r>
              <a:rPr lang="de-DE" sz="2000" dirty="0" smtClean="0">
                <a:latin typeface="Times New Roman"/>
                <a:cs typeface="Times New Roman"/>
              </a:rPr>
              <a:t>Pt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3962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4462462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7088" y="596265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A. Mauthofer et al., Z.Phys. A336, 263 (1990)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03438" y="2851150"/>
            <a:ext cx="16859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position-sensitive</a:t>
            </a:r>
          </a:p>
          <a:p>
            <a:r>
              <a:rPr lang="de-DE" altLang="de-DE" sz="1400">
                <a:latin typeface="Times New Roman" pitchFamily="18" charset="0"/>
              </a:rPr>
              <a:t>parallel plate counter</a:t>
            </a:r>
          </a:p>
          <a:p>
            <a:r>
              <a:rPr lang="de-DE" altLang="de-DE" sz="1400">
                <a:latin typeface="Times New Roman" pitchFamily="18" charset="0"/>
              </a:rPr>
              <a:t>(Doppler correction)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80288" y="3213100"/>
            <a:ext cx="95567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87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</a:rPr>
              <a:t>0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≤93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19700" y="5386388"/>
            <a:ext cx="10318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75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</a:rPr>
              <a:t>0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≤150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867400" y="29972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940425" y="39322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948488" y="2205038"/>
            <a:ext cx="133667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Pb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Pt</a:t>
            </a:r>
          </a:p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4.8 AMeV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7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1042988" y="269875"/>
            <a:ext cx="6702425" cy="6178550"/>
            <a:chOff x="372" y="170"/>
            <a:chExt cx="4222" cy="3892"/>
          </a:xfrm>
        </p:grpSpPr>
        <p:pic>
          <p:nvPicPr>
            <p:cNvPr id="19" name="Picture 44" descr="PT196LEV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0"/>
              <a:ext cx="4162" cy="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5" descr="PT196LE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543"/>
              <a:ext cx="123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Level scheme of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de-DE" sz="2000" baseline="30000" dirty="0" smtClean="0">
                <a:latin typeface="Times New Roman"/>
                <a:cs typeface="Times New Roman"/>
              </a:rPr>
              <a:t>196</a:t>
            </a:r>
            <a:r>
              <a:rPr lang="de-DE" sz="2000" dirty="0" smtClean="0">
                <a:latin typeface="Times New Roman"/>
                <a:cs typeface="Times New Roman"/>
              </a:rPr>
              <a:t>Pt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2425" y="931863"/>
            <a:ext cx="3211513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Times New Roman" pitchFamily="18" charset="0"/>
              </a:rPr>
              <a:t>Comparison with </a:t>
            </a:r>
          </a:p>
          <a:p>
            <a:pPr algn="ctr"/>
            <a:r>
              <a:rPr lang="de-DE" altLang="de-DE" sz="20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  <a:r>
              <a:rPr lang="de-DE" altLang="de-DE" sz="2000">
                <a:latin typeface="Times New Roman" pitchFamily="18" charset="0"/>
              </a:rPr>
              <a:t> asymmetric rotor model</a:t>
            </a:r>
            <a:endParaRPr lang="el-GR" altLang="de-DE" sz="20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TRIA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68488"/>
            <a:ext cx="3062287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RIA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68488"/>
            <a:ext cx="3062288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2038" y="931863"/>
            <a:ext cx="3084512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Times New Roman" pitchFamily="18" charset="0"/>
              </a:rPr>
              <a:t>Comparison with </a:t>
            </a:r>
          </a:p>
          <a:p>
            <a:pPr algn="ctr"/>
            <a:r>
              <a:rPr lang="de-DE" altLang="de-DE" sz="2000" b="1">
                <a:solidFill>
                  <a:srgbClr val="0000CC"/>
                </a:solidFill>
                <a:latin typeface="Times New Roman" pitchFamily="18" charset="0"/>
              </a:rPr>
              <a:t>soft</a:t>
            </a:r>
            <a:r>
              <a:rPr lang="de-DE" altLang="de-DE" sz="2000">
                <a:latin typeface="Times New Roman" pitchFamily="18" charset="0"/>
              </a:rPr>
              <a:t> asymmetric rotor model</a:t>
            </a:r>
            <a:endParaRPr lang="el-GR" altLang="de-DE" sz="20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TRIAX1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138363"/>
            <a:ext cx="8747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RIAX1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155825"/>
            <a:ext cx="8747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87875" y="648000"/>
            <a:ext cx="0" cy="5796000"/>
          </a:xfrm>
          <a:prstGeom prst="line">
            <a:avLst/>
          </a:prstGeom>
          <a:noFill/>
          <a:ln w="3175">
            <a:solidFill>
              <a:srgbClr val="0000CC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Spin dependence of the spectroscopic quadrupole moment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" name="Picture 4" descr="triax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54275"/>
            <a:ext cx="6384925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559050" y="908050"/>
          <a:ext cx="44656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5" imgW="2971800" imgH="507960" progId="Equation.3">
                  <p:embed/>
                </p:oleObj>
              </mc:Choice>
              <mc:Fallback>
                <p:oleObj name="Equation" r:id="rId5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908050"/>
                        <a:ext cx="44656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2397125" y="1997075"/>
          <a:ext cx="12668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7" imgW="1015920" imgH="228600" progId="Equation.3">
                  <p:embed/>
                </p:oleObj>
              </mc:Choice>
              <mc:Fallback>
                <p:oleObj name="Equation" r:id="rId7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1997075"/>
                        <a:ext cx="12668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4333875" y="1844675"/>
          <a:ext cx="13176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9" imgW="1054080" imgH="444240" progId="Equation.3">
                  <p:embed/>
                </p:oleObj>
              </mc:Choice>
              <mc:Fallback>
                <p:oleObj name="Equation" r:id="rId9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1844675"/>
                        <a:ext cx="13176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6289675" y="1997075"/>
          <a:ext cx="10191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1" imgW="812520" imgH="215640" progId="Equation.3">
                  <p:embed/>
                </p:oleObj>
              </mc:Choice>
              <mc:Fallback>
                <p:oleObj name="Equation" r:id="rId11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1997075"/>
                        <a:ext cx="10191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076825" y="2565400"/>
            <a:ext cx="2808288" cy="3887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</a:t>
            </a:r>
            <a:r>
              <a:rPr lang="en-US" dirty="0" smtClean="0"/>
              <a:t>quadrupole moment in the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-band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681163" y="936625"/>
          <a:ext cx="62214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4" imgW="4140000" imgH="469800" progId="Equation.3">
                  <p:embed/>
                </p:oleObj>
              </mc:Choice>
              <mc:Fallback>
                <p:oleObj name="Equation" r:id="rId4" imgW="4140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936625"/>
                        <a:ext cx="622141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PT196QT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17713"/>
            <a:ext cx="3228975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97613" y="2852738"/>
            <a:ext cx="1036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soft</a:t>
            </a:r>
            <a:r>
              <a:rPr lang="de-DE" altLang="de-DE" sz="1600" b="1">
                <a:latin typeface="Times New Roman" pitchFamily="18" charset="0"/>
              </a:rPr>
              <a:t> ARM</a:t>
            </a: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97613" y="3257550"/>
            <a:ext cx="1138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  <a:r>
              <a:rPr lang="de-DE" altLang="de-DE" sz="1600" b="1">
                <a:latin typeface="Times New Roman" pitchFamily="18" charset="0"/>
              </a:rPr>
              <a:t> ARM</a:t>
            </a: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B(E2)-values connecting the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 and </a:t>
            </a:r>
            <a:r>
              <a:rPr lang="en-US" dirty="0" err="1" smtClean="0">
                <a:latin typeface="Times New Roman"/>
                <a:cs typeface="Times New Roman"/>
              </a:rPr>
              <a:t>gs</a:t>
            </a:r>
            <a:r>
              <a:rPr lang="en-US" dirty="0" smtClean="0">
                <a:latin typeface="Times New Roman"/>
                <a:cs typeface="Times New Roman"/>
              </a:rPr>
              <a:t>-band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8" descr="TRIAX9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4704"/>
            <a:ext cx="39592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TRIAX12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4704"/>
            <a:ext cx="3976687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87675" y="1880717"/>
            <a:ext cx="98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latin typeface="Times New Roman" pitchFamily="18" charset="0"/>
              </a:rPr>
              <a:t>I</a:t>
            </a:r>
            <a:r>
              <a: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altLang="de-DE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-2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451725" y="1880717"/>
            <a:ext cx="79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latin typeface="Times New Roman" pitchFamily="18" charset="0"/>
              </a:rPr>
              <a:t>I</a:t>
            </a:r>
            <a:r>
              <a: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altLang="de-DE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19553"/>
              </p:ext>
            </p:extLst>
          </p:nvPr>
        </p:nvGraphicFramePr>
        <p:xfrm>
          <a:off x="1295400" y="5512917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6" imgW="2234880" imgH="939600" progId="Equation.3">
                  <p:embed/>
                </p:oleObj>
              </mc:Choice>
              <mc:Fallback>
                <p:oleObj name="Equation" r:id="rId6" imgW="2234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12917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37948"/>
              </p:ext>
            </p:extLst>
          </p:nvPr>
        </p:nvGraphicFramePr>
        <p:xfrm>
          <a:off x="5505450" y="5512917"/>
          <a:ext cx="22812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8" imgW="2286000" imgH="901440" progId="Equation.3">
                  <p:embed/>
                </p:oleObj>
              </mc:Choice>
              <mc:Fallback>
                <p:oleObj name="Equation" r:id="rId8" imgW="22860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5512917"/>
                        <a:ext cx="228123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deformation (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de-DE" dirty="0" smtClean="0">
                <a:latin typeface="Times New Roman"/>
                <a:cs typeface="Times New Roman"/>
              </a:rPr>
              <a:t>=2)</a:t>
            </a:r>
            <a:endParaRPr lang="en-US" dirty="0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31800" y="2924175"/>
            <a:ext cx="84613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 err="1">
                <a:latin typeface="Times New Roman" pitchFamily="18" charset="0"/>
              </a:rPr>
              <a:t>There</a:t>
            </a:r>
            <a:r>
              <a:rPr lang="de-DE" altLang="de-DE" dirty="0">
                <a:latin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</a:rPr>
              <a:t>are</a:t>
            </a:r>
            <a:r>
              <a:rPr lang="de-DE" altLang="de-DE" dirty="0">
                <a:latin typeface="Times New Roman" pitchFamily="18" charset="0"/>
              </a:rPr>
              <a:t> </a:t>
            </a:r>
            <a:r>
              <a:rPr lang="de-DE" altLang="de-DE" dirty="0" err="1">
                <a:solidFill>
                  <a:srgbClr val="0000CC"/>
                </a:solidFill>
                <a:latin typeface="Times New Roman" pitchFamily="18" charset="0"/>
              </a:rPr>
              <a:t>five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de-DE" dirty="0" err="1">
                <a:solidFill>
                  <a:srgbClr val="0000CC"/>
                </a:solidFill>
                <a:latin typeface="Times New Roman" pitchFamily="18" charset="0"/>
              </a:rPr>
              <a:t>independent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</a:rPr>
              <a:t> real </a:t>
            </a:r>
            <a:r>
              <a:rPr lang="de-DE" altLang="de-DE" dirty="0" err="1">
                <a:solidFill>
                  <a:srgbClr val="0000CC"/>
                </a:solidFill>
                <a:latin typeface="Times New Roman" pitchFamily="18" charset="0"/>
              </a:rPr>
              <a:t>parameters</a:t>
            </a:r>
            <a:r>
              <a:rPr lang="de-DE" altLang="de-DE" dirty="0">
                <a:latin typeface="Times New Roman" pitchFamily="18" charset="0"/>
              </a:rPr>
              <a:t>, 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indicates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stretching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3-axis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2-axes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altLang="de-DE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determines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2-axes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Euler </a:t>
            </a:r>
            <a:r>
              <a:rPr lang="de-DE" altLang="de-D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angles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determine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(1,2,3)</a:t>
            </a:r>
          </a:p>
          <a:p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31800" y="4652963"/>
            <a:ext cx="846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Hill - Wheeler introduced the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– parameters: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28"/>
          <p:cNvGraphicFramePr>
            <a:graphicFrameLocks noChangeAspect="1"/>
          </p:cNvGraphicFramePr>
          <p:nvPr/>
        </p:nvGraphicFramePr>
        <p:xfrm>
          <a:off x="3748088" y="5157788"/>
          <a:ext cx="16160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数式" r:id="rId5" imgW="1079280" imgH="660240" progId="Equation.3">
                  <p:embed/>
                </p:oleObj>
              </mc:Choice>
              <mc:Fallback>
                <p:oleObj name="数式" r:id="rId5" imgW="1079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5157788"/>
                        <a:ext cx="1616075" cy="989012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9"/>
          <p:cNvGraphicFramePr>
            <a:graphicFrameLocks noChangeAspect="1"/>
          </p:cNvGraphicFramePr>
          <p:nvPr/>
        </p:nvGraphicFramePr>
        <p:xfrm>
          <a:off x="900113" y="1196975"/>
          <a:ext cx="35083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2361960" imgH="482400" progId="Equation.3">
                  <p:embed/>
                </p:oleObj>
              </mc:Choice>
              <mc:Fallback>
                <p:oleObj name="Equation" r:id="rId7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35083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2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of the collective properties in </a:t>
            </a:r>
            <a:r>
              <a:rPr lang="en-US" baseline="30000" dirty="0" smtClean="0"/>
              <a:t>196</a:t>
            </a:r>
            <a:r>
              <a:rPr lang="en-US" dirty="0" smtClean="0"/>
              <a:t>Pt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627313" y="2466504"/>
            <a:ext cx="3651250" cy="4002088"/>
            <a:chOff x="1655" y="1799"/>
            <a:chExt cx="2300" cy="2521"/>
          </a:xfrm>
        </p:grpSpPr>
        <p:pic>
          <p:nvPicPr>
            <p:cNvPr id="10" name="Picture 4" descr="img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799"/>
              <a:ext cx="2300" cy="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1945" y="1933"/>
              <a:ext cx="1543" cy="2132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927" y="4065"/>
              <a:ext cx="1951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922" y="1901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de-DE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=60</a:t>
              </a:r>
              <a:r>
                <a:rPr lang="de-DE" altLang="de-DE" b="1" baseline="30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448" y="3834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de-DE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=0</a:t>
              </a:r>
              <a:r>
                <a:rPr lang="de-DE" altLang="de-DE" b="1" baseline="30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14354"/>
              </p:ext>
            </p:extLst>
          </p:nvPr>
        </p:nvGraphicFramePr>
        <p:xfrm>
          <a:off x="6584950" y="2753842"/>
          <a:ext cx="205263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1041120" imgH="660240" progId="Equation.3">
                  <p:embed/>
                </p:oleObj>
              </mc:Choice>
              <mc:Fallback>
                <p:oleObj name="Equation" r:id="rId5" imgW="1041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2753842"/>
                        <a:ext cx="2052638" cy="130175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9750" y="764704"/>
            <a:ext cx="8156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14</a:t>
            </a:r>
            <a:r>
              <a:rPr lang="de-DE" altLang="de-DE" sz="1600">
                <a:latin typeface="Times New Roman" pitchFamily="18" charset="0"/>
              </a:rPr>
              <a:t> energy levels and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22</a:t>
            </a:r>
            <a:r>
              <a:rPr lang="de-DE" altLang="de-DE" sz="1600">
                <a:latin typeface="Times New Roman" pitchFamily="18" charset="0"/>
              </a:rPr>
              <a:t> E2 matrix elements can be described by the soft asymmetric rotor model assuming the following parameters:</a:t>
            </a:r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59261"/>
              </p:ext>
            </p:extLst>
          </p:nvPr>
        </p:nvGraphicFramePr>
        <p:xfrm>
          <a:off x="827088" y="1591792"/>
          <a:ext cx="17097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7" imgW="1143000" imgH="317160" progId="Equation.3">
                  <p:embed/>
                </p:oleObj>
              </mc:Choice>
              <mc:Fallback>
                <p:oleObj name="Equation" r:id="rId7" imgW="11430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91792"/>
                        <a:ext cx="170973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57839"/>
              </p:ext>
            </p:extLst>
          </p:nvPr>
        </p:nvGraphicFramePr>
        <p:xfrm>
          <a:off x="2881313" y="1674342"/>
          <a:ext cx="96996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9" imgW="647640" imgH="203040" progId="Equation.3">
                  <p:embed/>
                </p:oleObj>
              </mc:Choice>
              <mc:Fallback>
                <p:oleObj name="Equation" r:id="rId9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1674342"/>
                        <a:ext cx="969962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33282"/>
              </p:ext>
            </p:extLst>
          </p:nvPr>
        </p:nvGraphicFramePr>
        <p:xfrm>
          <a:off x="4356100" y="1642592"/>
          <a:ext cx="8937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642592"/>
                        <a:ext cx="8937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01041"/>
              </p:ext>
            </p:extLst>
          </p:nvPr>
        </p:nvGraphicFramePr>
        <p:xfrm>
          <a:off x="5464175" y="1674342"/>
          <a:ext cx="8366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13" imgW="558720" imgH="203040" progId="Equation.3">
                  <p:embed/>
                </p:oleObj>
              </mc:Choice>
              <mc:Fallback>
                <p:oleObj name="Equation" r:id="rId13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1674342"/>
                        <a:ext cx="836613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372225" y="5851054"/>
            <a:ext cx="2593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P.O. Hess et al. J.Phys. G7 (1981), 737</a:t>
            </a:r>
          </a:p>
        </p:txBody>
      </p:sp>
    </p:spTree>
    <p:extLst>
      <p:ext uri="{BB962C8B-B14F-4D97-AF65-F5344CB8AC3E}">
        <p14:creationId xmlns:p14="http://schemas.microsoft.com/office/powerpoint/2010/main" val="28313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Potential energy surfaces of the </a:t>
            </a:r>
            <a:r>
              <a:rPr lang="en-US" sz="2000" dirty="0" smtClean="0">
                <a:solidFill>
                  <a:srgbClr val="FF0000"/>
                </a:solidFill>
              </a:rPr>
              <a:t>W-Os-Pt-Hg</a:t>
            </a:r>
            <a:r>
              <a:rPr lang="en-US" sz="2000" dirty="0" smtClean="0"/>
              <a:t> chain of isotopes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558800" y="1917229"/>
            <a:ext cx="8407400" cy="4573588"/>
            <a:chOff x="352" y="1298"/>
            <a:chExt cx="5296" cy="2881"/>
          </a:xfrm>
        </p:grpSpPr>
        <p:pic>
          <p:nvPicPr>
            <p:cNvPr id="26" name="Picture 16" descr="img0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4387" cy="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2217" y="138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Hg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220" y="1933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Pt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1054" y="2614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Os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352" y="329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822" y="1344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194</a:t>
              </a: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4604" y="1344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200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2835" y="188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192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458" y="188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194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4059" y="188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196</a:t>
              </a: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1701" y="255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186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2278" y="25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188</a:t>
              </a: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2835" y="25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190</a:t>
              </a: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3412" y="25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192</a:t>
              </a:r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1008" y="323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182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1701" y="3237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184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2278" y="3237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olidFill>
                    <a:srgbClr val="0000CC"/>
                  </a:solidFill>
                  <a:latin typeface="Times New Roman" pitchFamily="18" charset="0"/>
                </a:rPr>
                <a:t>186</a:t>
              </a: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39" y="3929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2000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20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385" y="3475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20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altLang="de-DE" sz="20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35"/>
            <p:cNvSpPr txBox="1">
              <a:spLocks noChangeArrowheads="1"/>
            </p:cNvSpPr>
            <p:nvPr/>
          </p:nvSpPr>
          <p:spPr bwMode="auto">
            <a:xfrm>
              <a:off x="4014" y="3884"/>
              <a:ext cx="16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1200" i="1">
                  <a:latin typeface="Times New Roman" pitchFamily="18" charset="0"/>
                  <a:ea typeface="ＭＳ Ｐゴシック" pitchFamily="50" charset="-128"/>
                </a:rPr>
                <a:t>P.O. Hess et al. J.Phys. G7 (1981), 737</a:t>
              </a:r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4014" y="3692"/>
              <a:ext cx="12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latin typeface="Times New Roman" pitchFamily="18" charset="0"/>
                </a:rPr>
                <a:t>general collective model</a:t>
              </a:r>
            </a:p>
          </p:txBody>
        </p:sp>
      </p:grpSp>
      <p:graphicFrame>
        <p:nvGraphicFramePr>
          <p:cNvPr id="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73721"/>
              </p:ext>
            </p:extLst>
          </p:nvPr>
        </p:nvGraphicFramePr>
        <p:xfrm>
          <a:off x="468313" y="764704"/>
          <a:ext cx="20526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041120" imgH="660240" progId="Equation.3">
                  <p:embed/>
                </p:oleObj>
              </mc:Choice>
              <mc:Fallback>
                <p:oleObj name="Equation" r:id="rId5" imgW="1041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4704"/>
                        <a:ext cx="2052637" cy="130175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9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Spectroscopic quadrupole moments in the ground state band of </a:t>
            </a:r>
            <a:r>
              <a:rPr lang="en-US" sz="2000" dirty="0" err="1" smtClean="0">
                <a:solidFill>
                  <a:srgbClr val="FF0000"/>
                </a:solidFill>
              </a:rPr>
              <a:t>Os</a:t>
            </a:r>
            <a:r>
              <a:rPr lang="en-US" sz="2000" dirty="0" smtClean="0"/>
              <a:t>-isotopes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10" descr="TRIOS1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276475"/>
            <a:ext cx="249078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TRIOS1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276475"/>
            <a:ext cx="249078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TRIOS1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93938"/>
            <a:ext cx="2501900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TRIOS1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76475"/>
            <a:ext cx="2516188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84213" y="6165850"/>
            <a:ext cx="4144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C.Y. Wu, D. Cline et al.; Ann. Rev. Nucl. Part Sci 36 (1986), 683</a:t>
            </a:r>
          </a:p>
        </p:txBody>
      </p:sp>
    </p:spTree>
    <p:extLst>
      <p:ext uri="{BB962C8B-B14F-4D97-AF65-F5344CB8AC3E}">
        <p14:creationId xmlns:p14="http://schemas.microsoft.com/office/powerpoint/2010/main" val="4191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Spectroscopic quadrupole moments in the ground state band of 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/>
              <a:t>-isotopes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4213" y="6165850"/>
            <a:ext cx="299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R. Kulessa et al.; Phys. Lett B218 (1989), 421</a:t>
            </a:r>
          </a:p>
        </p:txBody>
      </p:sp>
      <p:pic>
        <p:nvPicPr>
          <p:cNvPr id="11" name="Picture 11" descr="TRIW1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159000"/>
            <a:ext cx="26924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RIW1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159000"/>
            <a:ext cx="269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TRIW18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59000"/>
            <a:ext cx="26812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11863" y="5516563"/>
            <a:ext cx="149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5.87 (29)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0.223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79838" y="5516563"/>
            <a:ext cx="149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6.72 (35)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0.258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547813" y="5516563"/>
            <a:ext cx="1722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7.10 (38)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0.274 – 0.193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Spectroscopic quadrupole moments in the gamma band of 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/>
              <a:t>-isotopes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4213" y="6165850"/>
            <a:ext cx="299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R. Kulessa et al.; Phys. Lett B218 (1989), 421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11863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6.3 (4)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0.239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779838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5.6 (3)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0.219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47813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5.8 (5)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0.227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2" descr="W186Q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122488"/>
            <a:ext cx="27495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W184Q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87575"/>
            <a:ext cx="2741613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W182Q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59000"/>
            <a:ext cx="271303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properties in </a:t>
            </a:r>
            <a:r>
              <a:rPr lang="en-US" baseline="30000" dirty="0" smtClean="0">
                <a:solidFill>
                  <a:srgbClr val="FF0000"/>
                </a:solidFill>
              </a:rPr>
              <a:t>198,200,202,204</a:t>
            </a:r>
            <a:r>
              <a:rPr lang="en-US" dirty="0" smtClean="0">
                <a:solidFill>
                  <a:srgbClr val="FF0000"/>
                </a:solidFill>
              </a:rPr>
              <a:t>Hg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11863" y="609329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C.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Günther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al.; Z. Phys. A301 (1981), 119</a:t>
            </a:r>
          </a:p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Y.K. Agarwal et al.; Z. Phys. A320 (1985), 295</a:t>
            </a:r>
          </a:p>
        </p:txBody>
      </p:sp>
      <p:pic>
        <p:nvPicPr>
          <p:cNvPr id="12" name="Picture 12" descr="TRIAXH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688"/>
            <a:ext cx="22669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TRIAXHG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8976"/>
            <a:ext cx="2357437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25926"/>
              </p:ext>
            </p:extLst>
          </p:nvPr>
        </p:nvGraphicFramePr>
        <p:xfrm>
          <a:off x="3851275" y="981051"/>
          <a:ext cx="2232025" cy="1701483"/>
        </p:xfrm>
        <a:graphic>
          <a:graphicData uri="http://schemas.openxmlformats.org/drawingml/2006/table">
            <a:tbl>
              <a:tblPr/>
              <a:tblGrid>
                <a:gridCol w="719138"/>
                <a:gridCol w="1512887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21352"/>
              </p:ext>
            </p:extLst>
          </p:nvPr>
        </p:nvGraphicFramePr>
        <p:xfrm>
          <a:off x="3886200" y="4352901"/>
          <a:ext cx="219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6" imgW="2197080" imgH="431640" progId="Equation.3">
                  <p:embed/>
                </p:oleObj>
              </mc:Choice>
              <mc:Fallback>
                <p:oleObj name="Equation" r:id="rId6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52901"/>
                        <a:ext cx="2197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9531"/>
              </p:ext>
            </p:extLst>
          </p:nvPr>
        </p:nvGraphicFramePr>
        <p:xfrm>
          <a:off x="3886200" y="4892651"/>
          <a:ext cx="223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8" imgW="2234880" imgH="431640" progId="Equation.3">
                  <p:embed/>
                </p:oleObj>
              </mc:Choice>
              <mc:Fallback>
                <p:oleObj name="Equation" r:id="rId8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92651"/>
                        <a:ext cx="2235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3"/>
          <p:cNvSpPr txBox="1">
            <a:spLocks noChangeArrowheads="1"/>
          </p:cNvSpPr>
          <p:nvPr/>
        </p:nvSpPr>
        <p:spPr bwMode="auto">
          <a:xfrm>
            <a:off x="3778250" y="3454376"/>
            <a:ext cx="33797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soft 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=0.3)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asymmetric rotor model:</a:t>
            </a:r>
          </a:p>
          <a:p>
            <a:endParaRPr lang="de-DE" altLang="de-DE" sz="1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IBM – O(6) limit:</a:t>
            </a: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de-DE" altLang="de-DE" sz="1600">
                <a:latin typeface="Times New Roman" pitchFamily="18" charset="0"/>
              </a:rPr>
              <a:t>boson number </a:t>
            </a:r>
            <a:r>
              <a:rPr lang="de-DE" altLang="de-DE" sz="1600" b="1">
                <a:latin typeface="Times New Roman" pitchFamily="18" charset="0"/>
              </a:rPr>
              <a:t>N = 5</a:t>
            </a:r>
            <a:r>
              <a:rPr lang="de-DE" altLang="de-DE" sz="1600">
                <a:latin typeface="Times New Roman" pitchFamily="18" charset="0"/>
              </a:rPr>
              <a:t> to </a:t>
            </a:r>
            <a:r>
              <a:rPr lang="de-DE" altLang="de-DE" sz="1600" b="1">
                <a:latin typeface="Times New Roman" pitchFamily="18" charset="0"/>
              </a:rPr>
              <a:t>2</a:t>
            </a:r>
          </a:p>
          <a:p>
            <a:r>
              <a:rPr lang="de-DE" altLang="de-DE" sz="1600">
                <a:latin typeface="Times New Roman" pitchFamily="18" charset="0"/>
              </a:rPr>
              <a:t>for </a:t>
            </a:r>
            <a:r>
              <a:rPr lang="de-DE" altLang="de-DE" sz="1600" b="1" i="1">
                <a:latin typeface="Times New Roman" pitchFamily="18" charset="0"/>
              </a:rPr>
              <a:t>Hg-isotopes</a:t>
            </a:r>
            <a:r>
              <a:rPr lang="de-DE" altLang="de-DE" sz="1600">
                <a:latin typeface="Times New Roman" pitchFamily="18" charset="0"/>
              </a:rPr>
              <a:t> with </a:t>
            </a:r>
            <a:r>
              <a:rPr lang="de-DE" altLang="de-DE" sz="1600" b="1">
                <a:latin typeface="Times New Roman" pitchFamily="18" charset="0"/>
              </a:rPr>
              <a:t>A=198</a:t>
            </a:r>
            <a:r>
              <a:rPr lang="de-DE" altLang="de-DE" sz="1600">
                <a:latin typeface="Times New Roman" pitchFamily="18" charset="0"/>
              </a:rPr>
              <a:t> to </a:t>
            </a:r>
            <a:r>
              <a:rPr lang="de-DE" altLang="de-DE" sz="1600" b="1">
                <a:latin typeface="Times New Roman" pitchFamily="18" charset="0"/>
              </a:rPr>
              <a:t>204</a:t>
            </a:r>
          </a:p>
        </p:txBody>
      </p:sp>
    </p:spTree>
    <p:extLst>
      <p:ext uri="{BB962C8B-B14F-4D97-AF65-F5344CB8AC3E}">
        <p14:creationId xmlns:p14="http://schemas.microsoft.com/office/powerpoint/2010/main" val="7600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of the asymmetric rotor model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147"/>
          <p:cNvGraphicFramePr>
            <a:graphicFrameLocks noGrp="1"/>
          </p:cNvGraphicFramePr>
          <p:nvPr/>
        </p:nvGraphicFramePr>
        <p:xfrm>
          <a:off x="827088" y="1038225"/>
          <a:ext cx="3408362" cy="5059680"/>
        </p:xfrm>
        <a:graphic>
          <a:graphicData uri="http://schemas.openxmlformats.org/drawingml/2006/table">
            <a:tbl>
              <a:tblPr/>
              <a:tblGrid>
                <a:gridCol w="887412"/>
                <a:gridCol w="647700"/>
                <a:gridCol w="649288"/>
                <a:gridCol w="647700"/>
                <a:gridCol w="576262"/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isotope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11.4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13.8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13.7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16.5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16.1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19.2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22.3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22.0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36.3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38.0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39.1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41.0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33.4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Object 112"/>
          <p:cNvGraphicFramePr>
            <a:graphicFrameLocks noChangeAspect="1"/>
          </p:cNvGraphicFramePr>
          <p:nvPr/>
        </p:nvGraphicFramePr>
        <p:xfrm>
          <a:off x="4689475" y="3340100"/>
          <a:ext cx="21875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4" imgW="1752480" imgH="533160" progId="Equation.3">
                  <p:embed/>
                </p:oleObj>
              </mc:Choice>
              <mc:Fallback>
                <p:oleObj name="Equation" r:id="rId4" imgW="1752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3340100"/>
                        <a:ext cx="21875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8"/>
          <p:cNvGraphicFramePr>
            <a:graphicFrameLocks noChangeAspect="1"/>
          </p:cNvGraphicFramePr>
          <p:nvPr/>
        </p:nvGraphicFramePr>
        <p:xfrm>
          <a:off x="4713288" y="1438275"/>
          <a:ext cx="4078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6" imgW="3263760" imgH="558720" progId="Equation.3">
                  <p:embed/>
                </p:oleObj>
              </mc:Choice>
              <mc:Fallback>
                <p:oleObj name="Equation" r:id="rId6" imgW="32637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1438275"/>
                        <a:ext cx="4078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9"/>
          <p:cNvGraphicFramePr>
            <a:graphicFrameLocks noChangeAspect="1"/>
          </p:cNvGraphicFramePr>
          <p:nvPr/>
        </p:nvGraphicFramePr>
        <p:xfrm>
          <a:off x="4695825" y="2205038"/>
          <a:ext cx="13160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8" imgW="1054080" imgH="444240" progId="Equation.3">
                  <p:embed/>
                </p:oleObj>
              </mc:Choice>
              <mc:Fallback>
                <p:oleObj name="Equation" r:id="rId8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2205038"/>
                        <a:ext cx="13160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Spherical harmonics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0113" y="1217613"/>
            <a:ext cx="4133850" cy="4421187"/>
            <a:chOff x="1862" y="767"/>
            <a:chExt cx="2604" cy="278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397500" y="1319213"/>
          <a:ext cx="12525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319213"/>
                        <a:ext cx="125253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397500" y="2852738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852738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5397500" y="3357563"/>
          <a:ext cx="27035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357563"/>
                        <a:ext cx="27035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5397500" y="3878263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878263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5397500" y="1792288"/>
          <a:ext cx="18430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792288"/>
                        <a:ext cx="18430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5397500" y="2295525"/>
          <a:ext cx="24479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295525"/>
                        <a:ext cx="244792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5397500" y="4383088"/>
          <a:ext cx="3227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383088"/>
                        <a:ext cx="32273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5397500" y="4868863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868863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5397500" y="5391150"/>
          <a:ext cx="2846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391150"/>
                        <a:ext cx="28463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5397500" y="5894388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894388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93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deformation (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de-DE" dirty="0" smtClean="0">
                <a:latin typeface="Times New Roman"/>
                <a:cs typeface="Times New Roman"/>
              </a:rPr>
              <a:t>=2)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079500" y="900113"/>
          <a:ext cx="6675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4431960" imgH="457200" progId="Equation.3">
                  <p:embed/>
                </p:oleObj>
              </mc:Choice>
              <mc:Fallback>
                <p:oleObj name="Equation" r:id="rId4" imgW="443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900113"/>
                        <a:ext cx="6675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79500" y="1557338"/>
          <a:ext cx="68849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4572000" imgH="507960" progId="Equation.3">
                  <p:embed/>
                </p:oleObj>
              </mc:Choice>
              <mc:Fallback>
                <p:oleObj name="Equation" r:id="rId6" imgW="4572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557338"/>
                        <a:ext cx="68849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23938" y="2420938"/>
            <a:ext cx="726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Consider the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nuclear shapes</a:t>
            </a:r>
            <a:r>
              <a:rPr lang="de-DE" altLang="de-DE">
                <a:latin typeface="Times New Roman" pitchFamily="18" charset="0"/>
              </a:rPr>
              <a:t> in the principal axis system (1, 2, 3) 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≡ (x´, y´, z´)</a:t>
            </a: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1619250" y="2878138"/>
          <a:ext cx="548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8" imgW="3644640" imgH="507960" progId="Equation.3">
                  <p:embed/>
                </p:oleObj>
              </mc:Choice>
              <mc:Fallback>
                <p:oleObj name="Equation" r:id="rId8" imgW="3644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78138"/>
                        <a:ext cx="5486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1619250" y="3778250"/>
          <a:ext cx="56213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0" imgW="3733560" imgH="507960" progId="Equation.3">
                  <p:embed/>
                </p:oleObj>
              </mc:Choice>
              <mc:Fallback>
                <p:oleObj name="Equation" r:id="rId10" imgW="3733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78250"/>
                        <a:ext cx="56213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1619250" y="4678363"/>
          <a:ext cx="43021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2" imgW="2857320" imgH="507960" progId="Equation.3">
                  <p:embed/>
                </p:oleObj>
              </mc:Choice>
              <mc:Fallback>
                <p:oleObj name="Equation" r:id="rId12" imgW="2857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678363"/>
                        <a:ext cx="43021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619250" y="5757863"/>
          <a:ext cx="5565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4" imgW="3695400" imgH="507960" progId="Equation.3">
                  <p:embed/>
                </p:oleObj>
              </mc:Choice>
              <mc:Fallback>
                <p:oleObj name="Equation" r:id="rId14" imgW="369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757863"/>
                        <a:ext cx="556577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476375" y="2781300"/>
            <a:ext cx="5832475" cy="2735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oordinates</a:t>
            </a:r>
            <a:endParaRPr lang="en-US" dirty="0"/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-17463"/>
            <a:ext cx="11366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3873500" y="2205038"/>
            <a:ext cx="4946650" cy="3552825"/>
            <a:chOff x="1292" y="1041"/>
            <a:chExt cx="3116" cy="2238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" y="1041"/>
              <a:ext cx="3057" cy="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10800000" flipH="1">
              <a:off x="1360" y="2330"/>
              <a:ext cx="726" cy="77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338" y="2074"/>
              <a:ext cx="499" cy="182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292" y="1888"/>
              <a:ext cx="409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2" y="1298"/>
              <a:ext cx="27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738" y="1344"/>
              <a:ext cx="0" cy="18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842"/>
              <a:ext cx="26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87338" y="2219325"/>
            <a:ext cx="3492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</a:rPr>
              <a:t> At </a:t>
            </a:r>
            <a:r>
              <a:rPr lang="el-GR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de-DE" altLang="de-DE" sz="16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the nucleus is elongated along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, but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y´axes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are equal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shape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´= y´)</a:t>
            </a:r>
          </a:p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As we increase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grows at the expense of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z´axes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through a region of 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triaxial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shapes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with three unequal axis, until axial symmetry is again reached at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60</a:t>
            </a:r>
            <a:r>
              <a:rPr lang="de-DE" altLang="de-DE" sz="16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but now with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equal in length. These two axes are longer than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oblate shape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´= z´)</a:t>
            </a:r>
          </a:p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This pattern is </a:t>
            </a:r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repeated: every 60</a:t>
            </a:r>
            <a:r>
              <a:rPr lang="en-US" altLang="de-DE" sz="16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axial symmetry repeated and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and oblate shapes alternate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3"/>
          <p:cNvGraphicFramePr>
            <a:graphicFrameLocks noChangeAspect="1"/>
          </p:cNvGraphicFramePr>
          <p:nvPr/>
        </p:nvGraphicFramePr>
        <p:xfrm>
          <a:off x="1738313" y="1052513"/>
          <a:ext cx="5565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3695400" imgH="507960" progId="Equation.3">
                  <p:embed/>
                </p:oleObj>
              </mc:Choice>
              <mc:Fallback>
                <p:oleObj name="Equation" r:id="rId9" imgW="369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052513"/>
                        <a:ext cx="556577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4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oordinates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4641850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7500" y="1079500"/>
            <a:ext cx="3621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Figure:</a:t>
            </a:r>
            <a:r>
              <a:rPr lang="de-DE" altLang="de-DE" sz="1600">
                <a:latin typeface="Times New Roman" pitchFamily="18" charset="0"/>
              </a:rPr>
              <a:t> The 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) plane is divided into six equivalent parts by the symmetries:</a:t>
            </a:r>
            <a:endParaRPr lang="el-GR" altLang="de-DE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97500" y="1839913"/>
            <a:ext cx="3189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the sector 0</a:t>
            </a:r>
            <a:r>
              <a:rPr lang="de-DE" altLang="de-DE" sz="1600" baseline="30000">
                <a:latin typeface="Times New Roman" pitchFamily="18" charset="0"/>
              </a:rPr>
              <a:t>0</a:t>
            </a:r>
            <a:r>
              <a:rPr lang="de-DE" altLang="de-DE" sz="1600">
                <a:latin typeface="Times New Roman" pitchFamily="18" charset="0"/>
              </a:rPr>
              <a:t> and 60</a:t>
            </a:r>
            <a:r>
              <a:rPr lang="de-DE" altLang="de-DE" sz="1600" baseline="30000">
                <a:latin typeface="Times New Roman" pitchFamily="18" charset="0"/>
              </a:rPr>
              <a:t>0</a:t>
            </a:r>
            <a:r>
              <a:rPr lang="de-DE" altLang="de-DE" sz="1600">
                <a:latin typeface="Times New Roman" pitchFamily="18" charset="0"/>
              </a:rPr>
              <a:t> contains all shapes uniquely, i.e.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triaxial shapes</a:t>
            </a:r>
            <a:endParaRPr lang="el-GR" altLang="de-DE" sz="1600">
              <a:latin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397500" y="2492375"/>
            <a:ext cx="36210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the types of shapes encountered along the axis: e.g.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prolate x´= y´</a:t>
            </a:r>
            <a:r>
              <a:rPr lang="de-DE" altLang="de-DE" sz="1600">
                <a:latin typeface="Times New Roman" pitchFamily="18" charset="0"/>
              </a:rPr>
              <a:t>implies prolate shapes with the z´axis as the long axis and the two other axis x´and y´equal.</a:t>
            </a:r>
            <a:endParaRPr lang="el-GR" altLang="de-DE" sz="1600">
              <a:latin typeface="Times New Roman" pitchFamily="18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044575" y="4648200"/>
            <a:ext cx="7775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     various nuclear shapes –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prolate or oblate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– in the 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) plane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are repeated every 60</a:t>
            </a:r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. Because the axis orientations are different, the associated Euler angles also differ.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1116013" y="47529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042988" y="5486400"/>
            <a:ext cx="7308850" cy="606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latin typeface="Times New Roman" pitchFamily="18" charset="0"/>
                <a:cs typeface="Times New Roman" pitchFamily="18" charset="0"/>
              </a:rPr>
              <a:t>In conclusion,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same physical shape (including ist orientation in space) can be represented by different sets of deformation parameters (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and Euler angles!</a:t>
            </a:r>
            <a:endParaRPr lang="el-GR" altLang="de-DE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4465638" y="2025650"/>
            <a:ext cx="792162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5076825" y="2708275"/>
            <a:ext cx="32385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oordinates</a:t>
            </a:r>
            <a:endParaRPr lang="en-US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798174" y="5322694"/>
            <a:ext cx="16639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ollective </a:t>
            </a:r>
            <a:r>
              <a:rPr kumimoji="1" lang="en-US" altLang="ja-JP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prolate</a:t>
            </a:r>
            <a:endParaRPr kumimoji="1" lang="en-US" altLang="ja-JP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59595" y="5651956"/>
            <a:ext cx="1112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b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g 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= 0</a:t>
            </a:r>
            <a:r>
              <a:rPr kumimoji="1" lang="en-US" altLang="ja-JP" baseline="30000" dirty="0"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771775" y="5011738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203575" y="4362450"/>
            <a:ext cx="379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endParaRPr kumimoji="1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95513" y="5227638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(0,0)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259632" y="4026550"/>
            <a:ext cx="984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spherical</a:t>
            </a:r>
          </a:p>
        </p:txBody>
      </p:sp>
      <p:sp>
        <p:nvSpPr>
          <p:cNvPr id="22" name="Freeform 16"/>
          <p:cNvSpPr>
            <a:spLocks noChangeAspect="1"/>
          </p:cNvSpPr>
          <p:nvPr/>
        </p:nvSpPr>
        <p:spPr bwMode="auto">
          <a:xfrm>
            <a:off x="3995738" y="3284538"/>
            <a:ext cx="1079500" cy="1295400"/>
          </a:xfrm>
          <a:custGeom>
            <a:avLst/>
            <a:gdLst>
              <a:gd name="T0" fmla="*/ 0 w 907"/>
              <a:gd name="T1" fmla="*/ 0 h 1089"/>
              <a:gd name="T2" fmla="*/ 589 w 907"/>
              <a:gd name="T3" fmla="*/ 408 h 1089"/>
              <a:gd name="T4" fmla="*/ 907 w 907"/>
              <a:gd name="T5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7" h="1089">
                <a:moveTo>
                  <a:pt x="0" y="0"/>
                </a:moveTo>
                <a:cubicBezTo>
                  <a:pt x="219" y="113"/>
                  <a:pt x="438" y="226"/>
                  <a:pt x="589" y="408"/>
                </a:cubicBezTo>
                <a:cubicBezTo>
                  <a:pt x="740" y="590"/>
                  <a:pt x="823" y="839"/>
                  <a:pt x="907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263659" y="2195572"/>
            <a:ext cx="1228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b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g 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= 60</a:t>
            </a:r>
            <a:r>
              <a:rPr kumimoji="1" lang="en-US" altLang="ja-JP" baseline="30000" dirty="0"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284663" y="3627438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pitchFamily="50" charset="-128"/>
              </a:rPr>
              <a:t>g</a:t>
            </a:r>
            <a:endParaRPr kumimoji="1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37" name="Group 6"/>
          <p:cNvGrpSpPr>
            <a:grpSpLocks noChangeAspect="1"/>
          </p:cNvGrpSpPr>
          <p:nvPr/>
        </p:nvGrpSpPr>
        <p:grpSpPr bwMode="auto">
          <a:xfrm>
            <a:off x="2432050" y="2600325"/>
            <a:ext cx="2644775" cy="2698750"/>
            <a:chOff x="1293" y="935"/>
            <a:chExt cx="2449" cy="2540"/>
          </a:xfrm>
        </p:grpSpPr>
        <p:sp>
          <p:nvSpPr>
            <p:cNvPr id="38" name="Line 7"/>
            <p:cNvSpPr>
              <a:spLocks noChangeAspect="1" noChangeShapeType="1"/>
            </p:cNvSpPr>
            <p:nvPr/>
          </p:nvSpPr>
          <p:spPr bwMode="auto">
            <a:xfrm>
              <a:off x="1293" y="3294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"/>
            <p:cNvSpPr>
              <a:spLocks noChangeAspect="1" noChangeShapeType="1"/>
            </p:cNvSpPr>
            <p:nvPr/>
          </p:nvSpPr>
          <p:spPr bwMode="auto">
            <a:xfrm rot="7200000">
              <a:off x="657" y="2205"/>
              <a:ext cx="2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688"/>
            <a:ext cx="1976437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6561138" y="642441"/>
            <a:ext cx="2582862" cy="1922463"/>
            <a:chOff x="4133" y="28"/>
            <a:chExt cx="1627" cy="1211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" y="559"/>
              <a:ext cx="2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970"/>
              <a:ext cx="28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任意多边形 70"/>
            <p:cNvSpPr>
              <a:spLocks noChangeAspect="1" noChangeArrowheads="1"/>
            </p:cNvSpPr>
            <p:nvPr/>
          </p:nvSpPr>
          <p:spPr bwMode="auto">
            <a:xfrm>
              <a:off x="4406" y="630"/>
              <a:ext cx="990" cy="536"/>
            </a:xfrm>
            <a:custGeom>
              <a:avLst/>
              <a:gdLst>
                <a:gd name="T0" fmla="*/ 0 w 3614057"/>
                <a:gd name="T1" fmla="*/ 1451031 h 2380344"/>
                <a:gd name="T2" fmla="*/ 855702 w 3614057"/>
                <a:gd name="T3" fmla="*/ 1509072 h 2380344"/>
                <a:gd name="T4" fmla="*/ 1624386 w 3614057"/>
                <a:gd name="T5" fmla="*/ 2074973 h 2380344"/>
                <a:gd name="T6" fmla="*/ 2030482 w 3614057"/>
                <a:gd name="T7" fmla="*/ 2350669 h 2380344"/>
                <a:gd name="T8" fmla="*/ 2451082 w 3614057"/>
                <a:gd name="T9" fmla="*/ 2249097 h 2380344"/>
                <a:gd name="T10" fmla="*/ 2973205 w 3614057"/>
                <a:gd name="T11" fmla="*/ 1581623 h 2380344"/>
                <a:gd name="T12" fmla="*/ 3611356 w 3614057"/>
                <a:gd name="T13" fmla="*/ 0 h 2380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4057"/>
                <a:gd name="T22" fmla="*/ 0 h 2380344"/>
                <a:gd name="T23" fmla="*/ 3614057 w 3614057"/>
                <a:gd name="T24" fmla="*/ 2380344 h 2380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4057" h="2380344">
                  <a:moveTo>
                    <a:pt x="0" y="1451429"/>
                  </a:moveTo>
                  <a:cubicBezTo>
                    <a:pt x="292704" y="1428448"/>
                    <a:pt x="585409" y="1405467"/>
                    <a:pt x="856342" y="1509486"/>
                  </a:cubicBezTo>
                  <a:cubicBezTo>
                    <a:pt x="1127275" y="1613505"/>
                    <a:pt x="1429657" y="1935238"/>
                    <a:pt x="1625600" y="2075543"/>
                  </a:cubicBezTo>
                  <a:cubicBezTo>
                    <a:pt x="1821543" y="2215848"/>
                    <a:pt x="1894114" y="2322286"/>
                    <a:pt x="2032000" y="2351315"/>
                  </a:cubicBezTo>
                  <a:cubicBezTo>
                    <a:pt x="2169886" y="2380344"/>
                    <a:pt x="2295676" y="2377925"/>
                    <a:pt x="2452914" y="2249715"/>
                  </a:cubicBezTo>
                  <a:cubicBezTo>
                    <a:pt x="2610152" y="2121505"/>
                    <a:pt x="2781904" y="1957009"/>
                    <a:pt x="2975428" y="1582057"/>
                  </a:cubicBezTo>
                  <a:cubicBezTo>
                    <a:pt x="3168952" y="1207105"/>
                    <a:pt x="3391504" y="603552"/>
                    <a:pt x="3614057" y="0"/>
                  </a:cubicBezTo>
                </a:path>
              </a:pathLst>
            </a:cu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cxnSp>
          <p:nvCxnSpPr>
            <p:cNvPr id="47" name="直接箭头连接符 71"/>
            <p:cNvCxnSpPr>
              <a:cxnSpLocks noChangeAspect="1" noChangeShapeType="1"/>
            </p:cNvCxnSpPr>
            <p:nvPr/>
          </p:nvCxnSpPr>
          <p:spPr bwMode="auto">
            <a:xfrm>
              <a:off x="4410" y="961"/>
              <a:ext cx="1214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箭头连接符 72"/>
            <p:cNvCxnSpPr>
              <a:cxnSpLocks noChangeAspect="1" noChangeShapeType="1"/>
            </p:cNvCxnSpPr>
            <p:nvPr/>
          </p:nvCxnSpPr>
          <p:spPr bwMode="auto">
            <a:xfrm rot="5400000" flipH="1" flipV="1">
              <a:off x="3856" y="672"/>
              <a:ext cx="1094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任意多边形 73"/>
            <p:cNvSpPr>
              <a:spLocks noChangeAspect="1" noChangeArrowheads="1"/>
            </p:cNvSpPr>
            <p:nvPr/>
          </p:nvSpPr>
          <p:spPr bwMode="auto">
            <a:xfrm>
              <a:off x="4404" y="168"/>
              <a:ext cx="466" cy="785"/>
            </a:xfrm>
            <a:custGeom>
              <a:avLst/>
              <a:gdLst>
                <a:gd name="T0" fmla="*/ 0 w 1698172"/>
                <a:gd name="T1" fmla="*/ 3484667 h 3483428"/>
                <a:gd name="T2" fmla="*/ 595369 w 1698172"/>
                <a:gd name="T3" fmla="*/ 3150720 h 3483428"/>
                <a:gd name="T4" fmla="*/ 1103611 w 1698172"/>
                <a:gd name="T5" fmla="*/ 2569942 h 3483428"/>
                <a:gd name="T6" fmla="*/ 1466641 w 1698172"/>
                <a:gd name="T7" fmla="*/ 1364827 h 3483428"/>
                <a:gd name="T8" fmla="*/ 1698980 w 1698172"/>
                <a:gd name="T9" fmla="*/ 0 h 3483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8172"/>
                <a:gd name="T16" fmla="*/ 0 h 3483428"/>
                <a:gd name="T17" fmla="*/ 1698172 w 1698172"/>
                <a:gd name="T18" fmla="*/ 3483428 h 3483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8172" h="3483428">
                  <a:moveTo>
                    <a:pt x="0" y="3483428"/>
                  </a:moveTo>
                  <a:cubicBezTo>
                    <a:pt x="205619" y="3392714"/>
                    <a:pt x="411238" y="3302000"/>
                    <a:pt x="595086" y="3149600"/>
                  </a:cubicBezTo>
                  <a:cubicBezTo>
                    <a:pt x="778934" y="2997200"/>
                    <a:pt x="957943" y="2866571"/>
                    <a:pt x="1103086" y="2569028"/>
                  </a:cubicBezTo>
                  <a:cubicBezTo>
                    <a:pt x="1248229" y="2271485"/>
                    <a:pt x="1366762" y="1792513"/>
                    <a:pt x="1465943" y="1364342"/>
                  </a:cubicBezTo>
                  <a:cubicBezTo>
                    <a:pt x="1565124" y="936171"/>
                    <a:pt x="1631648" y="468085"/>
                    <a:pt x="1698172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sp>
          <p:nvSpPr>
            <p:cNvPr id="50" name="TextBox 74"/>
            <p:cNvSpPr txBox="1"/>
            <p:nvPr/>
          </p:nvSpPr>
          <p:spPr>
            <a:xfrm>
              <a:off x="4365" y="282"/>
              <a:ext cx="474" cy="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Spherical</a:t>
              </a:r>
              <a:endParaRPr lang="zh-CN" alt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51" name="TextBox 75"/>
            <p:cNvSpPr txBox="1"/>
            <p:nvPr/>
          </p:nvSpPr>
          <p:spPr>
            <a:xfrm>
              <a:off x="5086" y="1085"/>
              <a:ext cx="489" cy="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Deformed</a:t>
              </a:r>
              <a:endParaRPr lang="zh-CN" altLang="en-US" sz="1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5546" y="935"/>
              <a:ext cx="2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53" name="Text Box 43"/>
            <p:cNvSpPr txBox="1">
              <a:spLocks noChangeArrowheads="1"/>
            </p:cNvSpPr>
            <p:nvPr/>
          </p:nvSpPr>
          <p:spPr bwMode="auto">
            <a:xfrm>
              <a:off x="4133" y="2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l-GR" altLang="de-DE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37" y="4314419"/>
            <a:ext cx="1470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1440686"/>
            <a:ext cx="1524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56" y="2369552"/>
            <a:ext cx="16764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618341" y="2132856"/>
            <a:ext cx="825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triaxial</a:t>
            </a:r>
            <a:endParaRPr kumimoji="1" lang="en-US" altLang="ja-JP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195736" y="1476073"/>
            <a:ext cx="1463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Non collective </a:t>
            </a:r>
          </a:p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oblate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48757"/>
            <a:ext cx="10493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4" y="4509120"/>
            <a:ext cx="1979612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79762"/>
            <a:ext cx="1979613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Collective excitation</a:t>
            </a:r>
            <a:br>
              <a:rPr lang="en-US" dirty="0" smtClean="0"/>
            </a:br>
            <a:r>
              <a:rPr lang="en-US" sz="1400" dirty="0" smtClean="0">
                <a:solidFill>
                  <a:schemeClr val="tx1"/>
                </a:solidFill>
              </a:rPr>
              <a:t>E(4</a:t>
            </a:r>
            <a:r>
              <a:rPr lang="en-US" sz="1400" baseline="30000" dirty="0" smtClean="0">
                <a:solidFill>
                  <a:schemeClr val="tx1"/>
                </a:solidFill>
              </a:rPr>
              <a:t>+</a:t>
            </a:r>
            <a:r>
              <a:rPr lang="en-US" sz="1400" dirty="0" smtClean="0">
                <a:solidFill>
                  <a:schemeClr val="tx1"/>
                </a:solidFill>
              </a:rPr>
              <a:t>) / E(2</a:t>
            </a:r>
            <a:r>
              <a:rPr lang="en-US" sz="1400" baseline="30000" dirty="0" smtClean="0">
                <a:solidFill>
                  <a:schemeClr val="tx1"/>
                </a:solidFill>
              </a:rPr>
              <a:t>+</a:t>
            </a:r>
            <a:r>
              <a:rPr lang="en-US" sz="1400" dirty="0" smtClean="0">
                <a:solidFill>
                  <a:schemeClr val="tx1"/>
                </a:solidFill>
              </a:rPr>
              <a:t>): rotational vs vibrational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8313" y="981050"/>
            <a:ext cx="403860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 b="1">
                <a:latin typeface="Times New Roman" pitchFamily="18" charset="0"/>
                <a:ea typeface="ＭＳ Ｐゴシック" pitchFamily="50" charset="-128"/>
              </a:rPr>
              <a:t>Rotational (deformed)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E(4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/ E(2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= 10/3</a:t>
            </a:r>
          </a:p>
          <a:p>
            <a:r>
              <a:rPr lang="en-US" altLang="ja-JP" sz="1800" b="1">
                <a:latin typeface="Times New Roman" pitchFamily="18" charset="0"/>
                <a:ea typeface="ＭＳ Ｐゴシック" pitchFamily="50" charset="-128"/>
              </a:rPr>
              <a:t>Vibrational (spherical)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E(4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/ E(2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= 2</a:t>
            </a:r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13093"/>
              </p:ext>
            </p:extLst>
          </p:nvPr>
        </p:nvGraphicFramePr>
        <p:xfrm>
          <a:off x="1258888" y="1341413"/>
          <a:ext cx="17160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1143000" imgH="419040" progId="Equation.3">
                  <p:embed/>
                </p:oleObj>
              </mc:Choice>
              <mc:Fallback>
                <p:oleObj name="Equation" r:id="rId4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13"/>
                        <a:ext cx="17160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54941"/>
              </p:ext>
            </p:extLst>
          </p:nvPr>
        </p:nvGraphicFramePr>
        <p:xfrm>
          <a:off x="1289050" y="2997175"/>
          <a:ext cx="11223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749160" imgH="228600" progId="Equation.3">
                  <p:embed/>
                </p:oleObj>
              </mc:Choice>
              <mc:Fallback>
                <p:oleObj name="Equation" r:id="rId6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997175"/>
                        <a:ext cx="11223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91522"/>
              </p:ext>
            </p:extLst>
          </p:nvPr>
        </p:nvGraphicFramePr>
        <p:xfrm>
          <a:off x="4211638" y="5589563"/>
          <a:ext cx="11652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数式" r:id="rId8" imgW="558720" imgH="444240" progId="Equation.3">
                  <p:embed/>
                </p:oleObj>
              </mc:Choice>
              <mc:Fallback>
                <p:oleObj name="数式" r:id="rId8" imgW="558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589563"/>
                        <a:ext cx="11652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724525" y="5805463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CC"/>
                </a:solidFill>
                <a:latin typeface="Times New Roman" pitchFamily="18" charset="0"/>
                <a:ea typeface="ＭＳ Ｐゴシック" pitchFamily="50" charset="-128"/>
              </a:rPr>
              <a:t>2.1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7740650" y="5789588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CC"/>
                </a:solidFill>
                <a:latin typeface="Times New Roman" pitchFamily="18" charset="0"/>
                <a:ea typeface="ＭＳ Ｐゴシック" pitchFamily="50" charset="-128"/>
              </a:rPr>
              <a:t>3.1</a:t>
            </a:r>
          </a:p>
        </p:txBody>
      </p: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5292725" y="2205013"/>
            <a:ext cx="3527425" cy="3414712"/>
            <a:chOff x="3334" y="1642"/>
            <a:chExt cx="2222" cy="2151"/>
          </a:xfrm>
        </p:grpSpPr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642"/>
              <a:ext cx="2218" cy="2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379" y="3294"/>
              <a:ext cx="2177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3424" y="3343"/>
              <a:ext cx="6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200" b="1" baseline="30000">
                  <a:latin typeface="Times New Roman" pitchFamily="18" charset="0"/>
                </a:rPr>
                <a:t>108</a:t>
              </a:r>
              <a:r>
                <a:rPr lang="de-DE" altLang="de-DE" sz="3200" b="1">
                  <a:latin typeface="Times New Roman" pitchFamily="18" charset="0"/>
                </a:rPr>
                <a:t>Te</a:t>
              </a: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4647" y="3343"/>
              <a:ext cx="6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200" b="1" baseline="30000">
                  <a:latin typeface="Times New Roman" pitchFamily="18" charset="0"/>
                </a:rPr>
                <a:t>160</a:t>
              </a:r>
              <a:r>
                <a:rPr lang="de-DE" altLang="de-DE" sz="3200" b="1">
                  <a:latin typeface="Times New Roman" pitchFamily="18" charset="0"/>
                </a:rPr>
                <a:t>Er</a:t>
              </a:r>
            </a:p>
          </p:txBody>
        </p:sp>
      </p:grp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0688"/>
            <a:ext cx="243840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Classical collective Hamiltonian of Bohr-Mottelson for quadrupole deformation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22"/>
          <p:cNvGraphicFramePr>
            <a:graphicFrameLocks noChangeAspect="1"/>
          </p:cNvGraphicFramePr>
          <p:nvPr/>
        </p:nvGraphicFramePr>
        <p:xfrm>
          <a:off x="2068513" y="1158875"/>
          <a:ext cx="5113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4254480" imgH="444240" progId="Equation.3">
                  <p:embed/>
                </p:oleObj>
              </mc:Choice>
              <mc:Fallback>
                <p:oleObj name="Equation" r:id="rId4" imgW="4254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158875"/>
                        <a:ext cx="5113337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2068513" y="2565400"/>
          <a:ext cx="38258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2920680" imgH="419040" progId="Equation.3">
                  <p:embed/>
                </p:oleObj>
              </mc:Choice>
              <mc:Fallback>
                <p:oleObj name="Equation" r:id="rId6" imgW="292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2565400"/>
                        <a:ext cx="3825875" cy="628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9750" y="3357563"/>
            <a:ext cx="3894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>
                <a:latin typeface="Times New Roman" pitchFamily="18" charset="0"/>
              </a:rPr>
              <a:t>where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>
                <a:latin typeface="Times New Roman" pitchFamily="18" charset="0"/>
                <a:cs typeface="Arial" charset="0"/>
              </a:rPr>
              <a:t>) parameters have been used.</a:t>
            </a:r>
            <a:endParaRPr lang="el-GR" altLang="de-DE"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39750" y="2054225"/>
            <a:ext cx="2532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Quadrupole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=2) motion</a:t>
            </a:r>
            <a:endParaRPr lang="el-GR" altLang="de-DE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4921250" y="3860800"/>
            <a:ext cx="3971925" cy="2447925"/>
            <a:chOff x="3100" y="2432"/>
            <a:chExt cx="2502" cy="154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" y="3080"/>
              <a:ext cx="23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3632"/>
              <a:ext cx="34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任意多边形 70"/>
            <p:cNvSpPr>
              <a:spLocks noChangeArrowheads="1"/>
            </p:cNvSpPr>
            <p:nvPr/>
          </p:nvSpPr>
          <p:spPr bwMode="auto">
            <a:xfrm>
              <a:off x="3394" y="3175"/>
              <a:ext cx="1320" cy="715"/>
            </a:xfrm>
            <a:custGeom>
              <a:avLst/>
              <a:gdLst>
                <a:gd name="T0" fmla="*/ 0 w 3614057"/>
                <a:gd name="T1" fmla="*/ 1451031 h 2380344"/>
                <a:gd name="T2" fmla="*/ 855702 w 3614057"/>
                <a:gd name="T3" fmla="*/ 1509072 h 2380344"/>
                <a:gd name="T4" fmla="*/ 1624386 w 3614057"/>
                <a:gd name="T5" fmla="*/ 2074973 h 2380344"/>
                <a:gd name="T6" fmla="*/ 2030482 w 3614057"/>
                <a:gd name="T7" fmla="*/ 2350669 h 2380344"/>
                <a:gd name="T8" fmla="*/ 2451082 w 3614057"/>
                <a:gd name="T9" fmla="*/ 2249097 h 2380344"/>
                <a:gd name="T10" fmla="*/ 2973205 w 3614057"/>
                <a:gd name="T11" fmla="*/ 1581623 h 2380344"/>
                <a:gd name="T12" fmla="*/ 3611356 w 3614057"/>
                <a:gd name="T13" fmla="*/ 0 h 2380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4057"/>
                <a:gd name="T22" fmla="*/ 0 h 2380344"/>
                <a:gd name="T23" fmla="*/ 3614057 w 3614057"/>
                <a:gd name="T24" fmla="*/ 2380344 h 2380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4057" h="2380344">
                  <a:moveTo>
                    <a:pt x="0" y="1451429"/>
                  </a:moveTo>
                  <a:cubicBezTo>
                    <a:pt x="292704" y="1428448"/>
                    <a:pt x="585409" y="1405467"/>
                    <a:pt x="856342" y="1509486"/>
                  </a:cubicBezTo>
                  <a:cubicBezTo>
                    <a:pt x="1127275" y="1613505"/>
                    <a:pt x="1429657" y="1935238"/>
                    <a:pt x="1625600" y="2075543"/>
                  </a:cubicBezTo>
                  <a:cubicBezTo>
                    <a:pt x="1821543" y="2215848"/>
                    <a:pt x="1894114" y="2322286"/>
                    <a:pt x="2032000" y="2351315"/>
                  </a:cubicBezTo>
                  <a:cubicBezTo>
                    <a:pt x="2169886" y="2380344"/>
                    <a:pt x="2295676" y="2377925"/>
                    <a:pt x="2452914" y="2249715"/>
                  </a:cubicBezTo>
                  <a:cubicBezTo>
                    <a:pt x="2610152" y="2121505"/>
                    <a:pt x="2781904" y="1957009"/>
                    <a:pt x="2975428" y="1582057"/>
                  </a:cubicBezTo>
                  <a:cubicBezTo>
                    <a:pt x="3168952" y="1207105"/>
                    <a:pt x="3391504" y="603552"/>
                    <a:pt x="3614057" y="0"/>
                  </a:cubicBezTo>
                </a:path>
              </a:pathLst>
            </a:cu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cxnSp>
          <p:nvCxnSpPr>
            <p:cNvPr id="23" name="直接箭头连接符 71"/>
            <p:cNvCxnSpPr>
              <a:cxnSpLocks noChangeShapeType="1"/>
            </p:cNvCxnSpPr>
            <p:nvPr/>
          </p:nvCxnSpPr>
          <p:spPr bwMode="auto">
            <a:xfrm>
              <a:off x="3399" y="3617"/>
              <a:ext cx="1619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接箭头连接符 72"/>
            <p:cNvCxnSpPr>
              <a:cxnSpLocks noChangeShapeType="1"/>
            </p:cNvCxnSpPr>
            <p:nvPr/>
          </p:nvCxnSpPr>
          <p:spPr bwMode="auto">
            <a:xfrm rot="5400000" flipH="1" flipV="1">
              <a:off x="2660" y="3230"/>
              <a:ext cx="1459" cy="1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任意多边形 73"/>
            <p:cNvSpPr>
              <a:spLocks noChangeArrowheads="1"/>
            </p:cNvSpPr>
            <p:nvPr/>
          </p:nvSpPr>
          <p:spPr bwMode="auto">
            <a:xfrm>
              <a:off x="3391" y="2559"/>
              <a:ext cx="621" cy="1047"/>
            </a:xfrm>
            <a:custGeom>
              <a:avLst/>
              <a:gdLst>
                <a:gd name="T0" fmla="*/ 0 w 1698172"/>
                <a:gd name="T1" fmla="*/ 3484667 h 3483428"/>
                <a:gd name="T2" fmla="*/ 595369 w 1698172"/>
                <a:gd name="T3" fmla="*/ 3150720 h 3483428"/>
                <a:gd name="T4" fmla="*/ 1103611 w 1698172"/>
                <a:gd name="T5" fmla="*/ 2569942 h 3483428"/>
                <a:gd name="T6" fmla="*/ 1466641 w 1698172"/>
                <a:gd name="T7" fmla="*/ 1364827 h 3483428"/>
                <a:gd name="T8" fmla="*/ 1698980 w 1698172"/>
                <a:gd name="T9" fmla="*/ 0 h 3483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8172"/>
                <a:gd name="T16" fmla="*/ 0 h 3483428"/>
                <a:gd name="T17" fmla="*/ 1698172 w 1698172"/>
                <a:gd name="T18" fmla="*/ 3483428 h 3483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8172" h="3483428">
                  <a:moveTo>
                    <a:pt x="0" y="3483428"/>
                  </a:moveTo>
                  <a:cubicBezTo>
                    <a:pt x="205619" y="3392714"/>
                    <a:pt x="411238" y="3302000"/>
                    <a:pt x="595086" y="3149600"/>
                  </a:cubicBezTo>
                  <a:cubicBezTo>
                    <a:pt x="778934" y="2997200"/>
                    <a:pt x="957943" y="2866571"/>
                    <a:pt x="1103086" y="2569028"/>
                  </a:cubicBezTo>
                  <a:cubicBezTo>
                    <a:pt x="1248229" y="2271485"/>
                    <a:pt x="1366762" y="1792513"/>
                    <a:pt x="1465943" y="1364342"/>
                  </a:cubicBezTo>
                  <a:cubicBezTo>
                    <a:pt x="1565124" y="936171"/>
                    <a:pt x="1631648" y="468085"/>
                    <a:pt x="1698172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sp>
          <p:nvSpPr>
            <p:cNvPr id="26" name="TextBox 74"/>
            <p:cNvSpPr txBox="1"/>
            <p:nvPr/>
          </p:nvSpPr>
          <p:spPr>
            <a:xfrm>
              <a:off x="3370" y="2561"/>
              <a:ext cx="619" cy="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Spherical</a:t>
              </a:r>
              <a:endPara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27" name="TextBox 75"/>
            <p:cNvSpPr txBox="1"/>
            <p:nvPr/>
          </p:nvSpPr>
          <p:spPr>
            <a:xfrm>
              <a:off x="4301" y="3782"/>
              <a:ext cx="638" cy="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Deformed</a:t>
              </a:r>
              <a:endParaRPr lang="zh-CN" alt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28" name="TextBox 77"/>
            <p:cNvSpPr txBox="1"/>
            <p:nvPr/>
          </p:nvSpPr>
          <p:spPr>
            <a:xfrm>
              <a:off x="3100" y="2432"/>
              <a:ext cx="19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400" b="1" i="1">
                  <a:solidFill>
                    <a:srgbClr val="002060"/>
                  </a:solidFill>
                  <a:ea typeface="SimSun" pitchFamily="2" charset="-122"/>
                </a:rPr>
                <a:t>V</a:t>
              </a:r>
            </a:p>
          </p:txBody>
        </p:sp>
        <p:sp>
          <p:nvSpPr>
            <p:cNvPr id="29" name="TextBox 81"/>
            <p:cNvSpPr txBox="1"/>
            <p:nvPr/>
          </p:nvSpPr>
          <p:spPr>
            <a:xfrm>
              <a:off x="4920" y="3604"/>
              <a:ext cx="19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zh-CN" sz="2400" b="1" i="1">
                  <a:solidFill>
                    <a:srgbClr val="002060"/>
                  </a:solidFill>
                  <a:ea typeface="SimSun" pitchFamily="2" charset="-122"/>
                  <a:cs typeface="Arial" charset="0"/>
                </a:rPr>
                <a:t>β</a:t>
              </a:r>
              <a:endParaRPr lang="zh-CN" altLang="en-US" sz="2400" b="1" i="1">
                <a:solidFill>
                  <a:srgbClr val="002060"/>
                </a:solidFill>
                <a:ea typeface="SimSun" pitchFamily="2" charset="-122"/>
                <a:cs typeface="Arial" charset="0"/>
              </a:endParaRPr>
            </a:p>
          </p:txBody>
        </p:sp>
        <p:sp>
          <p:nvSpPr>
            <p:cNvPr id="30" name="右箭头 83"/>
            <p:cNvSpPr/>
            <p:nvPr/>
          </p:nvSpPr>
          <p:spPr>
            <a:xfrm flipH="1">
              <a:off x="4778" y="2563"/>
              <a:ext cx="824" cy="828"/>
            </a:xfrm>
            <a:prstGeom prst="rightArrow">
              <a:avLst>
                <a:gd name="adj1" fmla="val 56808"/>
                <a:gd name="adj2" fmla="val 28656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rPr>
                <a:t> Potential</a:t>
              </a:r>
              <a:endParaRPr lang="zh-CN" altLang="en-US" sz="1600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9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Moment of inertia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900113" y="762000"/>
            <a:ext cx="1482725" cy="2627313"/>
            <a:chOff x="612" y="595"/>
            <a:chExt cx="730" cy="1339"/>
          </a:xfrm>
        </p:grpSpPr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612" y="913"/>
              <a:ext cx="522" cy="1021"/>
              <a:chOff x="748" y="572"/>
              <a:chExt cx="522" cy="1021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522" cy="10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748" y="1025"/>
                <a:ext cx="522" cy="1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930" y="595"/>
              <a:ext cx="14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z</a:t>
              </a: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862" y="1162"/>
              <a:ext cx="226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088" y="1026"/>
              <a:ext cx="25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R(</a:t>
              </a:r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)</a:t>
              </a: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870" y="1251"/>
              <a:ext cx="102" cy="72"/>
            </a:xfrm>
            <a:custGeom>
              <a:avLst/>
              <a:gdLst>
                <a:gd name="T0" fmla="*/ 0 w 102"/>
                <a:gd name="T1" fmla="*/ 3 h 72"/>
                <a:gd name="T2" fmla="*/ 54 w 102"/>
                <a:gd name="T3" fmla="*/ 9 h 72"/>
                <a:gd name="T4" fmla="*/ 102 w 102"/>
                <a:gd name="T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2">
                  <a:moveTo>
                    <a:pt x="0" y="3"/>
                  </a:moveTo>
                  <a:cubicBezTo>
                    <a:pt x="18" y="5"/>
                    <a:pt x="38" y="0"/>
                    <a:pt x="54" y="9"/>
                  </a:cubicBezTo>
                  <a:cubicBezTo>
                    <a:pt x="80" y="23"/>
                    <a:pt x="71" y="72"/>
                    <a:pt x="102" y="5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62" y="1094"/>
              <a:ext cx="1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FF000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</a:t>
              </a:r>
            </a:p>
          </p:txBody>
        </p:sp>
      </p:grpSp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3276600" y="1701800"/>
          <a:ext cx="23749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2361960" imgH="469800" progId="Equation.3">
                  <p:embed/>
                </p:oleObj>
              </mc:Choice>
              <mc:Fallback>
                <p:oleObj name="Equation" r:id="rId4" imgW="2361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01800"/>
                        <a:ext cx="23749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6372225" y="1125538"/>
          <a:ext cx="1235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6" imgW="825480" imgH="241200" progId="Equation.3">
                  <p:embed/>
                </p:oleObj>
              </mc:Choice>
              <mc:Fallback>
                <p:oleObj name="Equation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125538"/>
                        <a:ext cx="12350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16" descr="minimu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199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minim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190182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3276600" y="1125538"/>
            <a:ext cx="2232025" cy="341312"/>
            <a:chOff x="2064" y="1002"/>
            <a:chExt cx="1406" cy="215"/>
          </a:xfrm>
        </p:grpSpPr>
        <p:graphicFrame>
          <p:nvGraphicFramePr>
            <p:cNvPr id="46" name="Object 19"/>
            <p:cNvGraphicFramePr>
              <a:graphicFrameLocks noChangeAspect="1"/>
            </p:cNvGraphicFramePr>
            <p:nvPr/>
          </p:nvGraphicFramePr>
          <p:xfrm>
            <a:off x="2064" y="1002"/>
            <a:ext cx="58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10" imgW="622080" imgH="228600" progId="Equation.3">
                    <p:embed/>
                  </p:oleObj>
                </mc:Choice>
                <mc:Fallback>
                  <p:oleObj name="Equation" r:id="rId10" imgW="622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002"/>
                          <a:ext cx="58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0"/>
            <p:cNvGraphicFramePr>
              <a:graphicFrameLocks noChangeAspect="1"/>
            </p:cNvGraphicFramePr>
            <p:nvPr/>
          </p:nvGraphicFramePr>
          <p:xfrm>
            <a:off x="2632" y="1002"/>
            <a:ext cx="83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12" imgW="888840" imgH="228600" progId="Equation.3">
                    <p:embed/>
                  </p:oleObj>
                </mc:Choice>
                <mc:Fallback>
                  <p:oleObj name="Equation" r:id="rId12" imgW="888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002"/>
                          <a:ext cx="83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21"/>
          <p:cNvGraphicFramePr>
            <a:graphicFrameLocks noChangeAspect="1"/>
          </p:cNvGraphicFramePr>
          <p:nvPr/>
        </p:nvGraphicFramePr>
        <p:xfrm>
          <a:off x="3276600" y="1125538"/>
          <a:ext cx="22415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14" imgW="1498320" imgH="228600" progId="Equation.3">
                  <p:embed/>
                </p:oleObj>
              </mc:Choice>
              <mc:Fallback>
                <p:oleObj name="Equation" r:id="rId14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25538"/>
                        <a:ext cx="22415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19138" y="3578225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Rigid body moment of inertia:</a:t>
            </a:r>
            <a:endParaRPr lang="en-US" altLang="de-DE" i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0" name="Object 23"/>
          <p:cNvGraphicFramePr>
            <a:graphicFrameLocks noChangeAspect="1"/>
          </p:cNvGraphicFramePr>
          <p:nvPr/>
        </p:nvGraphicFramePr>
        <p:xfrm>
          <a:off x="719138" y="3933825"/>
          <a:ext cx="39639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6" imgW="2095200" imgH="279360" progId="Equation.3">
                  <p:embed/>
                </p:oleObj>
              </mc:Choice>
              <mc:Fallback>
                <p:oleObj name="Equation" r:id="rId16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933825"/>
                        <a:ext cx="39639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719138" y="5294313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Irrotational flow moment of inertia:</a:t>
            </a:r>
            <a:endParaRPr lang="en-US" altLang="de-DE" i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2" name="Object 25"/>
          <p:cNvGraphicFramePr>
            <a:graphicFrameLocks noChangeAspect="1"/>
          </p:cNvGraphicFramePr>
          <p:nvPr/>
        </p:nvGraphicFramePr>
        <p:xfrm>
          <a:off x="719138" y="5695950"/>
          <a:ext cx="2489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8" imgW="1295280" imgH="393480" progId="Equation.3">
                  <p:embed/>
                </p:oleObj>
              </mc:Choice>
              <mc:Fallback>
                <p:oleObj name="Equation" r:id="rId18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695950"/>
                        <a:ext cx="2489200" cy="757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3644905"/>
            <a:ext cx="3177166" cy="27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" name="Object 27"/>
          <p:cNvGraphicFramePr>
            <a:graphicFrameLocks noChangeAspect="1"/>
          </p:cNvGraphicFramePr>
          <p:nvPr/>
        </p:nvGraphicFramePr>
        <p:xfrm>
          <a:off x="719138" y="4508500"/>
          <a:ext cx="31480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21" imgW="1663560" imgH="393480" progId="Equation.3">
                  <p:embed/>
                </p:oleObj>
              </mc:Choice>
              <mc:Fallback>
                <p:oleObj name="Equation" r:id="rId2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508500"/>
                        <a:ext cx="3148012" cy="746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5364163" y="3471866"/>
            <a:ext cx="3600450" cy="1491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5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Bildschirmpräsentation (4:3)</PresentationFormat>
  <Paragraphs>424</Paragraphs>
  <Slides>27</Slides>
  <Notes>27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Larissa</vt:lpstr>
      <vt:lpstr>Microsoft Equation 3.0</vt:lpstr>
      <vt:lpstr>Microsoft 数式 3.0</vt:lpstr>
      <vt:lpstr>Origin Graph</vt:lpstr>
      <vt:lpstr>Bitmap Image</vt:lpstr>
      <vt:lpstr>Shape parameterization</vt:lpstr>
      <vt:lpstr>Quadrupole deformation (λ=2)</vt:lpstr>
      <vt:lpstr>Quadrupole deformation (λ=2)</vt:lpstr>
      <vt:lpstr>(β,γ) coordinates</vt:lpstr>
      <vt:lpstr>(β,γ) coordinates</vt:lpstr>
      <vt:lpstr>(β,γ) coordinates</vt:lpstr>
      <vt:lpstr>Collective excitation E(4+) / E(2+): rotational vs vibrational</vt:lpstr>
      <vt:lpstr>Classical collective Hamiltonian of Bohr-Mottelson for quadrupole deformation</vt:lpstr>
      <vt:lpstr>Moment of inertia</vt:lpstr>
      <vt:lpstr>Irrotational flow moment of inertia</vt:lpstr>
      <vt:lpstr>Experimental 22+ energy and estimate of γ-deformation parameter</vt:lpstr>
      <vt:lpstr>Prolate – oblate shape transition</vt:lpstr>
      <vt:lpstr>Experimental 22+ B(E2)-values and estimate of γ-deformation parameter</vt:lpstr>
      <vt:lpstr>Triaxiality and γ-softness in 196Pt</vt:lpstr>
      <vt:lpstr>Level scheme of 196Pt</vt:lpstr>
      <vt:lpstr>PowerPoint-Präsentation</vt:lpstr>
      <vt:lpstr>Spin dependence of the spectroscopic quadrupole moment</vt:lpstr>
      <vt:lpstr>Transition quadrupole moment in the γ-band</vt:lpstr>
      <vt:lpstr>B(E2)-values connecting the γ- and gs-band</vt:lpstr>
      <vt:lpstr>Interpretation of the collective properties in 196Pt</vt:lpstr>
      <vt:lpstr>Potential energy surfaces of the W-Os-Pt-Hg chain of isotopes</vt:lpstr>
      <vt:lpstr>Spectroscopic quadrupole moments in the ground state band of Os-isotopes</vt:lpstr>
      <vt:lpstr>Spectroscopic quadrupole moments in the ground state band of W-isotopes</vt:lpstr>
      <vt:lpstr>Spectroscopic quadrupole moments in the gamma band of W-isotopes</vt:lpstr>
      <vt:lpstr>Collective properties in 198,200,202,204Hg</vt:lpstr>
      <vt:lpstr>Parameter of the asymmetric rotor model</vt:lpstr>
      <vt:lpstr>Spherical harmonics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517</cp:revision>
  <dcterms:created xsi:type="dcterms:W3CDTF">2016-04-06T12:04:03Z</dcterms:created>
  <dcterms:modified xsi:type="dcterms:W3CDTF">2017-01-31T13:19:16Z</dcterms:modified>
</cp:coreProperties>
</file>