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94" r:id="rId11"/>
    <p:sldId id="284" r:id="rId12"/>
    <p:sldId id="295" r:id="rId13"/>
    <p:sldId id="285" r:id="rId14"/>
    <p:sldId id="286" r:id="rId15"/>
    <p:sldId id="272" r:id="rId16"/>
    <p:sldId id="273" r:id="rId17"/>
    <p:sldId id="289" r:id="rId18"/>
    <p:sldId id="290" r:id="rId19"/>
    <p:sldId id="274" r:id="rId20"/>
    <p:sldId id="275" r:id="rId21"/>
    <p:sldId id="276" r:id="rId22"/>
    <p:sldId id="277" r:id="rId23"/>
    <p:sldId id="278" r:id="rId24"/>
    <p:sldId id="279" r:id="rId25"/>
    <p:sldId id="292" r:id="rId26"/>
    <p:sldId id="293" r:id="rId27"/>
    <p:sldId id="280" r:id="rId28"/>
    <p:sldId id="281" r:id="rId29"/>
    <p:sldId id="291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 varScale="1">
        <p:scale>
          <a:sx n="83" d="100"/>
          <a:sy n="83" d="100"/>
        </p:scale>
        <p:origin x="7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.in/url?sa=i&amp;rct=j&amp;q=&amp;esrc=s&amp;source=images&amp;cd=&amp;cad=rja&amp;uact=8&amp;ved=0ahUKEwiptYHhz47PAhUEJZQKHcuAB1AQjRwIBw&amp;url=http://staff.orecity.k12.or.us/les.sitton/Nuclear/301.htm&amp;psig=AFQjCNEcRBBAMBeZjSFFFTt_mZmx3iOLwA&amp;ust=14739343820159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0.png"/><Relationship Id="rId7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1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9.jpeg"/><Relationship Id="rId7" Type="http://schemas.openxmlformats.org/officeDocument/2006/relationships/image" Target="../media/image190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41.jpeg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11" Type="http://schemas.openxmlformats.org/officeDocument/2006/relationships/image" Target="../media/image39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8.jpeg"/><Relationship Id="rId4" Type="http://schemas.openxmlformats.org/officeDocument/2006/relationships/image" Target="../media/image36.pn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3" Type="http://schemas.openxmlformats.org/officeDocument/2006/relationships/image" Target="../media/image3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7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.png"/><Relationship Id="rId10" Type="http://schemas.openxmlformats.org/officeDocument/2006/relationships/image" Target="../media/image450.png"/><Relationship Id="rId4" Type="http://schemas.openxmlformats.org/officeDocument/2006/relationships/image" Target="../media/image39.png"/><Relationship Id="rId9" Type="http://schemas.openxmlformats.org/officeDocument/2006/relationships/image" Target="../media/image4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55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5" Type="http://schemas.openxmlformats.org/officeDocument/2006/relationships/image" Target="../media/image60.e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70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9.emf"/><Relationship Id="rId4" Type="http://schemas.openxmlformats.org/officeDocument/2006/relationships/image" Target="../media/image71.jpeg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1.jpe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7.emf"/><Relationship Id="rId10" Type="http://schemas.openxmlformats.org/officeDocument/2006/relationships/image" Target="../media/image72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47.png"/><Relationship Id="rId4" Type="http://schemas.openxmlformats.org/officeDocument/2006/relationships/image" Target="../media/image69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4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1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/>
                <a:cs typeface="Times New Roman"/>
              </a:rPr>
              <a:t>Semi-classical </a:t>
            </a:r>
            <a:r>
              <a:rPr lang="en-US" dirty="0" smtClean="0">
                <a:latin typeface="Times New Roman"/>
                <a:cs typeface="Times New Roman"/>
              </a:rPr>
              <a:t>reaction theory</a:t>
            </a:r>
            <a:endParaRPr lang="en-US" dirty="0"/>
          </a:p>
        </p:txBody>
      </p:sp>
      <p:pic>
        <p:nvPicPr>
          <p:cNvPr id="9" name="Picture 2" descr="Bildergebnis für rutherford scatter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33" y="1484784"/>
            <a:ext cx="42672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voer.edu.vn/file/56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476000"/>
            <a:ext cx="8534400" cy="41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pic>
        <p:nvPicPr>
          <p:cNvPr id="4" name="Picture 5" descr="LAB-ENERGY-VS-CM-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30" y="985838"/>
            <a:ext cx="5334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510605" y="1386000"/>
            <a:ext cx="0" cy="2663825"/>
          </a:xfrm>
          <a:prstGeom prst="line">
            <a:avLst/>
          </a:prstGeom>
          <a:noFill/>
          <a:ln w="12700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499618" y="1978025"/>
            <a:ext cx="0" cy="2062800"/>
          </a:xfrm>
          <a:prstGeom prst="line">
            <a:avLst/>
          </a:prstGeom>
          <a:noFill/>
          <a:ln w="12700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067200" y="1196926"/>
            <a:ext cx="0" cy="1620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474800" y="1188000"/>
            <a:ext cx="0" cy="61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55180" y="14112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aseline="3000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58</a:t>
            </a:r>
            <a:r>
              <a:rPr lang="de-DE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Ni 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de-DE" baseline="30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120</a:t>
            </a:r>
            <a:r>
              <a:rPr lang="de-DE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Te</a:t>
            </a:r>
          </a:p>
        </p:txBody>
      </p:sp>
      <p:grpSp>
        <p:nvGrpSpPr>
          <p:cNvPr id="10" name="Group 46"/>
          <p:cNvGrpSpPr>
            <a:grpSpLocks noChangeAspect="1"/>
          </p:cNvGrpSpPr>
          <p:nvPr/>
        </p:nvGrpSpPr>
        <p:grpSpPr bwMode="auto">
          <a:xfrm>
            <a:off x="7597080" y="1700213"/>
            <a:ext cx="647700" cy="1223962"/>
            <a:chOff x="2426" y="1253"/>
            <a:chExt cx="1815" cy="1814"/>
          </a:xfrm>
        </p:grpSpPr>
        <p:sp>
          <p:nvSpPr>
            <p:cNvPr id="11" name="Oval 47"/>
            <p:cNvSpPr>
              <a:spLocks noChangeAspect="1" noChangeArrowheads="1"/>
            </p:cNvSpPr>
            <p:nvPr/>
          </p:nvSpPr>
          <p:spPr bwMode="auto">
            <a:xfrm>
              <a:off x="2426" y="1253"/>
              <a:ext cx="1814" cy="1814"/>
            </a:xfrm>
            <a:prstGeom prst="ellipse">
              <a:avLst/>
            </a:prstGeom>
            <a:solidFill>
              <a:srgbClr val="BABD8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Oval 48"/>
            <p:cNvSpPr>
              <a:spLocks noChangeAspect="1" noChangeArrowheads="1"/>
            </p:cNvSpPr>
            <p:nvPr/>
          </p:nvSpPr>
          <p:spPr bwMode="auto">
            <a:xfrm>
              <a:off x="2653" y="1479"/>
              <a:ext cx="1360" cy="136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Oval 49"/>
            <p:cNvSpPr>
              <a:spLocks noChangeAspect="1" noChangeArrowheads="1"/>
            </p:cNvSpPr>
            <p:nvPr/>
          </p:nvSpPr>
          <p:spPr bwMode="auto">
            <a:xfrm>
              <a:off x="2699" y="1525"/>
              <a:ext cx="1270" cy="12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Oval 50"/>
            <p:cNvSpPr>
              <a:spLocks noChangeAspect="1" noChangeArrowheads="1"/>
            </p:cNvSpPr>
            <p:nvPr/>
          </p:nvSpPr>
          <p:spPr bwMode="auto">
            <a:xfrm>
              <a:off x="2744" y="1570"/>
              <a:ext cx="1179" cy="117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Oval 51"/>
            <p:cNvSpPr>
              <a:spLocks noChangeAspect="1" noChangeArrowheads="1"/>
            </p:cNvSpPr>
            <p:nvPr/>
          </p:nvSpPr>
          <p:spPr bwMode="auto">
            <a:xfrm>
              <a:off x="2789" y="1616"/>
              <a:ext cx="1088" cy="10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Oval 52"/>
            <p:cNvSpPr>
              <a:spLocks noChangeAspect="1" noChangeArrowheads="1"/>
            </p:cNvSpPr>
            <p:nvPr/>
          </p:nvSpPr>
          <p:spPr bwMode="auto">
            <a:xfrm>
              <a:off x="2835" y="1661"/>
              <a:ext cx="997" cy="9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Oval 53"/>
            <p:cNvSpPr>
              <a:spLocks noChangeAspect="1" noChangeArrowheads="1"/>
            </p:cNvSpPr>
            <p:nvPr/>
          </p:nvSpPr>
          <p:spPr bwMode="auto">
            <a:xfrm>
              <a:off x="2880" y="1706"/>
              <a:ext cx="907" cy="9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Oval 54"/>
            <p:cNvSpPr>
              <a:spLocks noChangeAspect="1" noChangeArrowheads="1"/>
            </p:cNvSpPr>
            <p:nvPr/>
          </p:nvSpPr>
          <p:spPr bwMode="auto">
            <a:xfrm>
              <a:off x="2925" y="1752"/>
              <a:ext cx="816" cy="81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Oval 55"/>
            <p:cNvSpPr>
              <a:spLocks noChangeAspect="1" noChangeArrowheads="1"/>
            </p:cNvSpPr>
            <p:nvPr/>
          </p:nvSpPr>
          <p:spPr bwMode="auto">
            <a:xfrm>
              <a:off x="2971" y="1797"/>
              <a:ext cx="725" cy="7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Oval 56"/>
            <p:cNvSpPr>
              <a:spLocks noChangeAspect="1" noChangeArrowheads="1"/>
            </p:cNvSpPr>
            <p:nvPr/>
          </p:nvSpPr>
          <p:spPr bwMode="auto">
            <a:xfrm>
              <a:off x="3016" y="1842"/>
              <a:ext cx="635" cy="63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Oval 57"/>
            <p:cNvSpPr>
              <a:spLocks noChangeAspect="1" noChangeArrowheads="1"/>
            </p:cNvSpPr>
            <p:nvPr/>
          </p:nvSpPr>
          <p:spPr bwMode="auto">
            <a:xfrm>
              <a:off x="3061" y="1888"/>
              <a:ext cx="544" cy="54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Oval 58"/>
            <p:cNvSpPr>
              <a:spLocks noChangeAspect="1" noChangeArrowheads="1"/>
            </p:cNvSpPr>
            <p:nvPr/>
          </p:nvSpPr>
          <p:spPr bwMode="auto">
            <a:xfrm>
              <a:off x="2608" y="1434"/>
              <a:ext cx="1451" cy="14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Oval 59"/>
            <p:cNvSpPr>
              <a:spLocks noChangeAspect="1" noChangeArrowheads="1"/>
            </p:cNvSpPr>
            <p:nvPr/>
          </p:nvSpPr>
          <p:spPr bwMode="auto">
            <a:xfrm>
              <a:off x="2562" y="1389"/>
              <a:ext cx="1542" cy="154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Oval 60"/>
            <p:cNvSpPr>
              <a:spLocks noChangeAspect="1" noChangeArrowheads="1"/>
            </p:cNvSpPr>
            <p:nvPr/>
          </p:nvSpPr>
          <p:spPr bwMode="auto">
            <a:xfrm>
              <a:off x="3107" y="1934"/>
              <a:ext cx="453" cy="4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Oval 61"/>
            <p:cNvSpPr>
              <a:spLocks noChangeAspect="1" noChangeArrowheads="1"/>
            </p:cNvSpPr>
            <p:nvPr/>
          </p:nvSpPr>
          <p:spPr bwMode="auto">
            <a:xfrm>
              <a:off x="2517" y="1344"/>
              <a:ext cx="1632" cy="163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Oval 62"/>
            <p:cNvSpPr>
              <a:spLocks noChangeAspect="1" noChangeArrowheads="1"/>
            </p:cNvSpPr>
            <p:nvPr/>
          </p:nvSpPr>
          <p:spPr bwMode="auto">
            <a:xfrm>
              <a:off x="2472" y="1298"/>
              <a:ext cx="1723" cy="172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Oval 63"/>
            <p:cNvSpPr>
              <a:spLocks noChangeAspect="1" noChangeArrowheads="1"/>
            </p:cNvSpPr>
            <p:nvPr/>
          </p:nvSpPr>
          <p:spPr bwMode="auto">
            <a:xfrm>
              <a:off x="3152" y="1979"/>
              <a:ext cx="363" cy="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Line 64"/>
            <p:cNvSpPr>
              <a:spLocks noChangeAspect="1" noChangeShapeType="1"/>
            </p:cNvSpPr>
            <p:nvPr/>
          </p:nvSpPr>
          <p:spPr bwMode="auto">
            <a:xfrm>
              <a:off x="3334" y="1253"/>
              <a:ext cx="0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5"/>
            <p:cNvSpPr>
              <a:spLocks noChangeAspect="1" noChangeShapeType="1"/>
            </p:cNvSpPr>
            <p:nvPr/>
          </p:nvSpPr>
          <p:spPr bwMode="auto">
            <a:xfrm flipH="1">
              <a:off x="2426" y="2160"/>
              <a:ext cx="7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6"/>
            <p:cNvSpPr>
              <a:spLocks noChangeAspect="1" noChangeShapeType="1"/>
            </p:cNvSpPr>
            <p:nvPr/>
          </p:nvSpPr>
          <p:spPr bwMode="auto">
            <a:xfrm>
              <a:off x="3515" y="2160"/>
              <a:ext cx="7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7"/>
            <p:cNvSpPr>
              <a:spLocks noChangeAspect="1" noChangeShapeType="1"/>
            </p:cNvSpPr>
            <p:nvPr/>
          </p:nvSpPr>
          <p:spPr bwMode="auto">
            <a:xfrm>
              <a:off x="3334" y="2341"/>
              <a:ext cx="0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8"/>
            <p:cNvSpPr>
              <a:spLocks noChangeAspect="1" noChangeShapeType="1"/>
            </p:cNvSpPr>
            <p:nvPr/>
          </p:nvSpPr>
          <p:spPr bwMode="auto">
            <a:xfrm flipH="1">
              <a:off x="2493" y="2232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9"/>
            <p:cNvSpPr>
              <a:spLocks noChangeAspect="1" noChangeShapeType="1"/>
            </p:cNvSpPr>
            <p:nvPr/>
          </p:nvSpPr>
          <p:spPr bwMode="auto">
            <a:xfrm flipH="1" flipV="1">
              <a:off x="2482" y="1820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0"/>
            <p:cNvSpPr>
              <a:spLocks noChangeAspect="1" noChangeShapeType="1"/>
            </p:cNvSpPr>
            <p:nvPr/>
          </p:nvSpPr>
          <p:spPr bwMode="auto">
            <a:xfrm flipV="1">
              <a:off x="3502" y="1811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1"/>
            <p:cNvSpPr>
              <a:spLocks noChangeAspect="1" noChangeShapeType="1"/>
            </p:cNvSpPr>
            <p:nvPr/>
          </p:nvSpPr>
          <p:spPr bwMode="auto">
            <a:xfrm>
              <a:off x="3513" y="2206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2"/>
            <p:cNvSpPr>
              <a:spLocks noChangeAspect="1" noChangeShapeType="1"/>
            </p:cNvSpPr>
            <p:nvPr/>
          </p:nvSpPr>
          <p:spPr bwMode="auto">
            <a:xfrm flipV="1">
              <a:off x="3470" y="1525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3"/>
            <p:cNvSpPr>
              <a:spLocks noChangeAspect="1" noChangeShapeType="1"/>
            </p:cNvSpPr>
            <p:nvPr/>
          </p:nvSpPr>
          <p:spPr bwMode="auto">
            <a:xfrm flipH="1" flipV="1">
              <a:off x="2699" y="1525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4"/>
            <p:cNvSpPr>
              <a:spLocks noChangeAspect="1" noChangeShapeType="1"/>
            </p:cNvSpPr>
            <p:nvPr/>
          </p:nvSpPr>
          <p:spPr bwMode="auto">
            <a:xfrm flipH="1">
              <a:off x="2699" y="2296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5"/>
            <p:cNvSpPr>
              <a:spLocks noChangeAspect="1" noChangeShapeType="1"/>
            </p:cNvSpPr>
            <p:nvPr/>
          </p:nvSpPr>
          <p:spPr bwMode="auto">
            <a:xfrm>
              <a:off x="3479" y="2276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6"/>
            <p:cNvSpPr>
              <a:spLocks noChangeAspect="1" noChangeShapeType="1"/>
            </p:cNvSpPr>
            <p:nvPr/>
          </p:nvSpPr>
          <p:spPr bwMode="auto">
            <a:xfrm>
              <a:off x="3414" y="2319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7"/>
            <p:cNvSpPr>
              <a:spLocks noChangeAspect="1" noChangeShapeType="1"/>
            </p:cNvSpPr>
            <p:nvPr/>
          </p:nvSpPr>
          <p:spPr bwMode="auto">
            <a:xfrm flipH="1">
              <a:off x="2983" y="2325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8"/>
            <p:cNvSpPr>
              <a:spLocks noChangeAspect="1" noChangeShapeType="1"/>
            </p:cNvSpPr>
            <p:nvPr/>
          </p:nvSpPr>
          <p:spPr bwMode="auto">
            <a:xfrm flipH="1" flipV="1">
              <a:off x="2996" y="1310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9"/>
            <p:cNvSpPr>
              <a:spLocks noChangeAspect="1" noChangeShapeType="1"/>
            </p:cNvSpPr>
            <p:nvPr/>
          </p:nvSpPr>
          <p:spPr bwMode="auto">
            <a:xfrm flipV="1">
              <a:off x="3400" y="1319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Line 80"/>
          <p:cNvSpPr>
            <a:spLocks noChangeShapeType="1"/>
          </p:cNvSpPr>
          <p:nvPr/>
        </p:nvSpPr>
        <p:spPr bwMode="auto">
          <a:xfrm flipV="1">
            <a:off x="5941318" y="2301875"/>
            <a:ext cx="2447925" cy="730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81"/>
          <p:cNvSpPr>
            <a:spLocks noChangeShapeType="1"/>
          </p:cNvSpPr>
          <p:nvPr/>
        </p:nvSpPr>
        <p:spPr bwMode="auto">
          <a:xfrm rot="-60000">
            <a:off x="5938143" y="2366963"/>
            <a:ext cx="576262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82"/>
          <p:cNvSpPr>
            <a:spLocks noChangeShapeType="1"/>
          </p:cNvSpPr>
          <p:nvPr/>
        </p:nvSpPr>
        <p:spPr bwMode="auto">
          <a:xfrm>
            <a:off x="6514405" y="2247900"/>
            <a:ext cx="0" cy="2524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auto">
          <a:xfrm>
            <a:off x="5577780" y="19780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aseline="3000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58</a:t>
            </a:r>
            <a:r>
              <a:rPr lang="de-DE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Ni</a:t>
            </a:r>
            <a:endParaRPr lang="de-DE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 Box 84"/>
          <p:cNvSpPr txBox="1">
            <a:spLocks noChangeArrowheads="1"/>
          </p:cNvSpPr>
          <p:nvPr/>
        </p:nvSpPr>
        <p:spPr bwMode="auto">
          <a:xfrm>
            <a:off x="6117530" y="18700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aseline="30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120</a:t>
            </a:r>
            <a:r>
              <a:rPr lang="de-DE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Te</a:t>
            </a:r>
          </a:p>
        </p:txBody>
      </p:sp>
      <p:sp>
        <p:nvSpPr>
          <p:cNvPr id="49" name="Text Box 85"/>
          <p:cNvSpPr txBox="1">
            <a:spLocks noChangeArrowheads="1"/>
          </p:cNvSpPr>
          <p:nvPr/>
        </p:nvSpPr>
        <p:spPr bwMode="auto">
          <a:xfrm>
            <a:off x="6949380" y="3068638"/>
            <a:ext cx="192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projectile</a:t>
            </a:r>
            <a:r>
              <a:rPr lang="en-US" sz="12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target nucleus</a:t>
            </a:r>
            <a:r>
              <a:rPr lang="en-US" sz="12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are measured in PPAC</a:t>
            </a:r>
          </a:p>
          <a:p>
            <a:endParaRPr lang="en-US" sz="400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8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electrode is made of concentric rings (proportional to polar angle </a:t>
            </a:r>
            <a:r>
              <a:rPr lang="el-GR" sz="8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ϑ</a:t>
            </a:r>
            <a:r>
              <a:rPr lang="en-US" sz="8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96"/>
              <p:cNvSpPr txBox="1">
                <a:spLocks noChangeArrowheads="1"/>
              </p:cNvSpPr>
              <p:nvPr/>
            </p:nvSpPr>
            <p:spPr bwMode="auto">
              <a:xfrm>
                <a:off x="7381180" y="1354138"/>
                <a:ext cx="12981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200" dirty="0"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de-DE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  <a:cs typeface="Times New Roman" pitchFamily="18" charset="0"/>
                      </a:rPr>
                      <m:t>𝑠𝑒𝑔𝑚𝑒𝑛𝑡𝑎𝑡𝑖𝑜𝑛</m:t>
                    </m:r>
                  </m:oMath>
                </a14:m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 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180" y="1354138"/>
                <a:ext cx="1298176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469" b="-152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7020000" y="3960000"/>
                <a:ext cx="136646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𝜗</m:t>
                      </m:r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45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3960000"/>
                <a:ext cx="136646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6588224" y="4680000"/>
                <a:ext cx="2262992" cy="49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 angle: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nary>
                  </m:oMath>
                </a14:m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</m:e>
                    </m:d>
                  </m:oMath>
                </a14:m>
                <a:endPara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680000"/>
                <a:ext cx="2262992" cy="490262"/>
              </a:xfrm>
              <a:prstGeom prst="rect">
                <a:avLst/>
              </a:prstGeom>
              <a:blipFill>
                <a:blip r:embed="rId5"/>
                <a:stretch>
                  <a:fillRect l="-270" t="-70000" b="-6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49"/>
          <p:cNvSpPr txBox="1"/>
          <p:nvPr/>
        </p:nvSpPr>
        <p:spPr>
          <a:xfrm>
            <a:off x="6660000" y="5445224"/>
            <a:ext cx="1130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PPAC: 1.626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53" grpId="0" animBg="1"/>
      <p:bldP spid="3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2" y="1224000"/>
            <a:ext cx="7065962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40000" y="1836000"/>
            <a:ext cx="9621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80000" y="2844000"/>
            <a:ext cx="11112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de-DE" sz="2600" b="1" dirty="0" smtClean="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Fraunhofer</a:t>
            </a:r>
            <a:r>
              <a:rPr lang="en-GB" altLang="de-DE" sz="16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(left) 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and Fresnel </a:t>
            </a:r>
            <a:r>
              <a:rPr lang="en-GB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(right) 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diffraction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0000" y="5175918"/>
            <a:ext cx="61985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 approximation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(quantum description)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description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 for head-on collision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length of projectile    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ƛ = (k</a:t>
            </a:r>
            <a:r>
              <a:rPr lang="en-US" sz="11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∞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11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335656" y="5047886"/>
            <a:ext cx="806183" cy="600533"/>
            <a:chOff x="4120116" y="4878466"/>
            <a:chExt cx="806183" cy="600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4120116" y="4878466"/>
                  <a:ext cx="806183" cy="5667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116" y="4878466"/>
                  <a:ext cx="806183" cy="5667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/>
            <p:cNvSpPr txBox="1"/>
            <p:nvPr/>
          </p:nvSpPr>
          <p:spPr>
            <a:xfrm>
              <a:off x="4644000" y="5202000"/>
              <a:ext cx="1849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ƛ</a:t>
              </a:r>
              <a:endPara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40000" y="5794694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794694"/>
                <a:ext cx="2003369" cy="407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150000" y="6118694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00" y="6118694"/>
                <a:ext cx="2548326" cy="406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336000" y="5580000"/>
                <a:ext cx="2744597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5580000"/>
                <a:ext cx="2744597" cy="72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4788000" y="4212000"/>
            <a:ext cx="71526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72000" y="4212000"/>
            <a:ext cx="61266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</a:t>
            </a:r>
            <a:endParaRPr lang="en-US" dirty="0"/>
          </a:p>
        </p:txBody>
      </p:sp>
      <p:pic>
        <p:nvPicPr>
          <p:cNvPr id="14339" name="Picture 3" descr="H:\wolle-F\web-docs\TELEKOLLEG\KERN\LECTURE\Wollersheim\2016\IUAC\PHYS20312\Augustin_Fresn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565631"/>
            <a:ext cx="88031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36000" y="1620000"/>
            <a:ext cx="114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 smtClean="0"/>
              <a:t>Joseph von Fraunhofer</a:t>
            </a:r>
          </a:p>
          <a:p>
            <a:pPr algn="ctr"/>
            <a:r>
              <a:rPr lang="de-DE" sz="800" dirty="0" smtClean="0"/>
              <a:t>1787 – 1826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31"/>
            <a:ext cx="8813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118000" y="1620000"/>
            <a:ext cx="104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Augustin Jean Fresnel</a:t>
            </a:r>
          </a:p>
          <a:p>
            <a:pPr algn="ctr"/>
            <a:r>
              <a:rPr lang="de-DE" sz="800" dirty="0" smtClean="0"/>
              <a:t>1788 -1827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59292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regimes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71239" cy="57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1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052736"/>
            <a:ext cx="8791429" cy="22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00000" y="1772816"/>
            <a:ext cx="1040348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12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44000" y="1772816"/>
            <a:ext cx="1040348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22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8000" y="1197218"/>
            <a:ext cx="1175001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69.5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00000" y="4355984"/>
            <a:ext cx="581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classical (optical) picture to quantum picture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000" y="4715982"/>
            <a:ext cx="2466975" cy="1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94" y="4715984"/>
            <a:ext cx="209359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3933056"/>
            <a:ext cx="68468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00000" y="3383984"/>
            <a:ext cx="1715533" cy="5232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60000" y="3383984"/>
            <a:ext cx="14574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Fresnel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04000" y="3383984"/>
            <a:ext cx="17251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6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44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25987" t="32078" r="39363" b="12201"/>
          <a:stretch>
            <a:fillRect/>
          </a:stretch>
        </p:blipFill>
        <p:spPr bwMode="auto">
          <a:xfrm>
            <a:off x="179511" y="1097496"/>
            <a:ext cx="5069434" cy="458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576000" y="764704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elastic scattering @ 88 MeV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w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88" y="4382106"/>
            <a:ext cx="598170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welle-teilch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68" y="1250336"/>
            <a:ext cx="513874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707931" y="4926043"/>
            <a:ext cx="3762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wave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550768" y="1646336"/>
            <a:ext cx="533400" cy="212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particle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0000" y="6164704"/>
            <a:ext cx="2515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Hossain et al. Phys. Scr. 87 (2013) 015201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34253" y="4517496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3.3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140000" y="2465496"/>
            <a:ext cx="4648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52000" y="4481496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52000" y="2465496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64000" y="1385496"/>
            <a:ext cx="2509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Fresnel scattering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≥10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64000" y="4409496"/>
            <a:ext cx="28584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&lt;10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0000" y="5804704"/>
            <a:ext cx="5230919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Oscillation in angular distribution </a:t>
            </a:r>
            <a:r>
              <a:rPr lang="en-US" sz="1400" dirty="0" smtClean="0">
                <a:latin typeface="Times New Roman"/>
                <a:cs typeface="Times New Roman"/>
              </a:rPr>
              <a:t>→ good angular resolution required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2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parameters</a:t>
            </a:r>
            <a:endParaRPr lang="en-US" dirty="0"/>
          </a:p>
        </p:txBody>
      </p:sp>
      <p:pic>
        <p:nvPicPr>
          <p:cNvPr id="19" name="Picture 8" descr="rutherfor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20" y="1411958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rutherfo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30371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871391" y="2634945"/>
            <a:ext cx="1287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610795" y="3815745"/>
                <a:ext cx="136460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3815745"/>
                <a:ext cx="1364604" cy="497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610795" y="4679745"/>
                <a:ext cx="2014462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4679745"/>
                <a:ext cx="2014462" cy="5717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3610795" y="3527745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610795" y="4355745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610795" y="5255745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angular momentum: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610795" y="5507745"/>
                <a:ext cx="2041393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5507745"/>
                <a:ext cx="2041393" cy="497508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516216" y="4610064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610064"/>
                <a:ext cx="2003369" cy="407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516216" y="5150064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150064"/>
                <a:ext cx="2548326" cy="4066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516216" y="5546064"/>
                <a:ext cx="2011576" cy="547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546064"/>
                <a:ext cx="2011576" cy="5470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6516216" y="4250064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head-on collision (</a:t>
            </a:r>
            <a:r>
              <a:rPr lang="el-GR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=180</a:t>
            </a:r>
            <a:r>
              <a:rPr lang="de-DE" sz="1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16216" y="4970064"/>
            <a:ext cx="1511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wave number: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516216" y="5474064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Sommerfeld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parameter: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1038052" y="3914609"/>
            <a:ext cx="2309812" cy="1890432"/>
            <a:chOff x="1038052" y="4202864"/>
            <a:chExt cx="2309812" cy="1890432"/>
          </a:xfrm>
        </p:grpSpPr>
        <p:sp>
          <p:nvSpPr>
            <p:cNvPr id="46" name="Freihandform 45"/>
            <p:cNvSpPr/>
            <p:nvPr/>
          </p:nvSpPr>
          <p:spPr bwMode="auto">
            <a:xfrm>
              <a:off x="2121942" y="5240809"/>
              <a:ext cx="1214438" cy="852487"/>
            </a:xfrm>
            <a:custGeom>
              <a:avLst/>
              <a:gdLst>
                <a:gd name="connsiteX0" fmla="*/ 0 w 1214438"/>
                <a:gd name="connsiteY0" fmla="*/ 852487 h 852487"/>
                <a:gd name="connsiteX1" fmla="*/ 42863 w 1214438"/>
                <a:gd name="connsiteY1" fmla="*/ 685800 h 852487"/>
                <a:gd name="connsiteX2" fmla="*/ 119063 w 1214438"/>
                <a:gd name="connsiteY2" fmla="*/ 471487 h 852487"/>
                <a:gd name="connsiteX3" fmla="*/ 195263 w 1214438"/>
                <a:gd name="connsiteY3" fmla="*/ 328612 h 852487"/>
                <a:gd name="connsiteX4" fmla="*/ 266700 w 1214438"/>
                <a:gd name="connsiteY4" fmla="*/ 242887 h 852487"/>
                <a:gd name="connsiteX5" fmla="*/ 357188 w 1214438"/>
                <a:gd name="connsiteY5" fmla="*/ 157162 h 852487"/>
                <a:gd name="connsiteX6" fmla="*/ 452438 w 1214438"/>
                <a:gd name="connsiteY6" fmla="*/ 95250 h 852487"/>
                <a:gd name="connsiteX7" fmla="*/ 571500 w 1214438"/>
                <a:gd name="connsiteY7" fmla="*/ 52387 h 852487"/>
                <a:gd name="connsiteX8" fmla="*/ 676275 w 1214438"/>
                <a:gd name="connsiteY8" fmla="*/ 33337 h 852487"/>
                <a:gd name="connsiteX9" fmla="*/ 819150 w 1214438"/>
                <a:gd name="connsiteY9" fmla="*/ 19050 h 852487"/>
                <a:gd name="connsiteX10" fmla="*/ 1214438 w 1214438"/>
                <a:gd name="connsiteY10" fmla="*/ 0 h 852487"/>
                <a:gd name="connsiteX11" fmla="*/ 1214438 w 1214438"/>
                <a:gd name="connsiteY11" fmla="*/ 0 h 852487"/>
                <a:gd name="connsiteX12" fmla="*/ 1214438 w 1214438"/>
                <a:gd name="connsiteY12" fmla="*/ 0 h 8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438" h="852487">
                  <a:moveTo>
                    <a:pt x="0" y="852487"/>
                  </a:moveTo>
                  <a:cubicBezTo>
                    <a:pt x="11509" y="800893"/>
                    <a:pt x="23019" y="749300"/>
                    <a:pt x="42863" y="685800"/>
                  </a:cubicBezTo>
                  <a:cubicBezTo>
                    <a:pt x="62707" y="622300"/>
                    <a:pt x="93663" y="531018"/>
                    <a:pt x="119063" y="471487"/>
                  </a:cubicBezTo>
                  <a:cubicBezTo>
                    <a:pt x="144463" y="411956"/>
                    <a:pt x="170657" y="366712"/>
                    <a:pt x="195263" y="328612"/>
                  </a:cubicBezTo>
                  <a:cubicBezTo>
                    <a:pt x="219869" y="290512"/>
                    <a:pt x="239713" y="271462"/>
                    <a:pt x="266700" y="242887"/>
                  </a:cubicBezTo>
                  <a:cubicBezTo>
                    <a:pt x="293688" y="214312"/>
                    <a:pt x="326232" y="181768"/>
                    <a:pt x="357188" y="157162"/>
                  </a:cubicBezTo>
                  <a:cubicBezTo>
                    <a:pt x="388144" y="132556"/>
                    <a:pt x="416719" y="112712"/>
                    <a:pt x="452438" y="95250"/>
                  </a:cubicBezTo>
                  <a:cubicBezTo>
                    <a:pt x="488157" y="77787"/>
                    <a:pt x="534194" y="62706"/>
                    <a:pt x="571500" y="52387"/>
                  </a:cubicBezTo>
                  <a:cubicBezTo>
                    <a:pt x="608806" y="42068"/>
                    <a:pt x="635000" y="38893"/>
                    <a:pt x="676275" y="33337"/>
                  </a:cubicBezTo>
                  <a:cubicBezTo>
                    <a:pt x="717550" y="27781"/>
                    <a:pt x="729456" y="24606"/>
                    <a:pt x="819150" y="19050"/>
                  </a:cubicBezTo>
                  <a:cubicBezTo>
                    <a:pt x="908844" y="13494"/>
                    <a:pt x="1214438" y="0"/>
                    <a:pt x="1214438" y="0"/>
                  </a:cubicBezTo>
                  <a:lnTo>
                    <a:pt x="1214438" y="0"/>
                  </a:lnTo>
                  <a:lnTo>
                    <a:pt x="1214438" y="0"/>
                  </a:ln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2" name="Gerade Verbindung mit Pfeil 51"/>
            <p:cNvCxnSpPr/>
            <p:nvPr/>
          </p:nvCxnSpPr>
          <p:spPr bwMode="auto">
            <a:xfrm rot="6660000">
              <a:off x="2070000" y="5779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/>
          </p:nvCxnSpPr>
          <p:spPr bwMode="auto">
            <a:xfrm>
              <a:off x="1038052" y="5153777"/>
              <a:ext cx="23098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/>
          </p:nvCxnSpPr>
          <p:spPr bwMode="auto">
            <a:xfrm rot="60000" flipH="1">
              <a:off x="2064492" y="4202864"/>
              <a:ext cx="432048" cy="18843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feld 54"/>
            <p:cNvSpPr txBox="1"/>
            <p:nvPr/>
          </p:nvSpPr>
          <p:spPr>
            <a:xfrm>
              <a:off x="2478212" y="4847907"/>
              <a:ext cx="1987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Bogen 55"/>
            <p:cNvSpPr/>
            <p:nvPr/>
          </p:nvSpPr>
          <p:spPr bwMode="auto">
            <a:xfrm rot="660000">
              <a:off x="2118492" y="4951421"/>
              <a:ext cx="360000" cy="360000"/>
            </a:xfrm>
            <a:prstGeom prst="arc">
              <a:avLst>
                <a:gd name="adj1" fmla="val 15940230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ihandform 56"/>
            <p:cNvSpPr/>
            <p:nvPr/>
          </p:nvSpPr>
          <p:spPr bwMode="auto">
            <a:xfrm>
              <a:off x="1040855" y="4212109"/>
              <a:ext cx="1319212" cy="828675"/>
            </a:xfrm>
            <a:custGeom>
              <a:avLst/>
              <a:gdLst>
                <a:gd name="connsiteX0" fmla="*/ 0 w 1319212"/>
                <a:gd name="connsiteY0" fmla="*/ 828675 h 828675"/>
                <a:gd name="connsiteX1" fmla="*/ 176212 w 1319212"/>
                <a:gd name="connsiteY1" fmla="*/ 828675 h 828675"/>
                <a:gd name="connsiteX2" fmla="*/ 323850 w 1319212"/>
                <a:gd name="connsiteY2" fmla="*/ 823912 h 828675"/>
                <a:gd name="connsiteX3" fmla="*/ 457200 w 1319212"/>
                <a:gd name="connsiteY3" fmla="*/ 819150 h 828675"/>
                <a:gd name="connsiteX4" fmla="*/ 595312 w 1319212"/>
                <a:gd name="connsiteY4" fmla="*/ 804862 h 828675"/>
                <a:gd name="connsiteX5" fmla="*/ 709612 w 1319212"/>
                <a:gd name="connsiteY5" fmla="*/ 785812 h 828675"/>
                <a:gd name="connsiteX6" fmla="*/ 809625 w 1319212"/>
                <a:gd name="connsiteY6" fmla="*/ 747712 h 828675"/>
                <a:gd name="connsiteX7" fmla="*/ 914400 w 1319212"/>
                <a:gd name="connsiteY7" fmla="*/ 704850 h 828675"/>
                <a:gd name="connsiteX8" fmla="*/ 1000125 w 1319212"/>
                <a:gd name="connsiteY8" fmla="*/ 642937 h 828675"/>
                <a:gd name="connsiteX9" fmla="*/ 1085850 w 1319212"/>
                <a:gd name="connsiteY9" fmla="*/ 566737 h 828675"/>
                <a:gd name="connsiteX10" fmla="*/ 1147762 w 1319212"/>
                <a:gd name="connsiteY10" fmla="*/ 490537 h 828675"/>
                <a:gd name="connsiteX11" fmla="*/ 1200150 w 1319212"/>
                <a:gd name="connsiteY11" fmla="*/ 404812 h 828675"/>
                <a:gd name="connsiteX12" fmla="*/ 1238250 w 1319212"/>
                <a:gd name="connsiteY12" fmla="*/ 304800 h 828675"/>
                <a:gd name="connsiteX13" fmla="*/ 1262062 w 1319212"/>
                <a:gd name="connsiteY13" fmla="*/ 228600 h 828675"/>
                <a:gd name="connsiteX14" fmla="*/ 1319212 w 1319212"/>
                <a:gd name="connsiteY1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9212" h="828675">
                  <a:moveTo>
                    <a:pt x="0" y="828675"/>
                  </a:moveTo>
                  <a:lnTo>
                    <a:pt x="176212" y="828675"/>
                  </a:lnTo>
                  <a:cubicBezTo>
                    <a:pt x="230187" y="827881"/>
                    <a:pt x="323850" y="823912"/>
                    <a:pt x="323850" y="823912"/>
                  </a:cubicBezTo>
                  <a:cubicBezTo>
                    <a:pt x="370681" y="822325"/>
                    <a:pt x="411956" y="822325"/>
                    <a:pt x="457200" y="819150"/>
                  </a:cubicBezTo>
                  <a:cubicBezTo>
                    <a:pt x="502444" y="815975"/>
                    <a:pt x="553243" y="810418"/>
                    <a:pt x="595312" y="804862"/>
                  </a:cubicBezTo>
                  <a:cubicBezTo>
                    <a:pt x="637381" y="799306"/>
                    <a:pt x="673893" y="795337"/>
                    <a:pt x="709612" y="785812"/>
                  </a:cubicBezTo>
                  <a:cubicBezTo>
                    <a:pt x="745331" y="776287"/>
                    <a:pt x="775494" y="761206"/>
                    <a:pt x="809625" y="747712"/>
                  </a:cubicBezTo>
                  <a:cubicBezTo>
                    <a:pt x="843756" y="734218"/>
                    <a:pt x="882650" y="722312"/>
                    <a:pt x="914400" y="704850"/>
                  </a:cubicBezTo>
                  <a:cubicBezTo>
                    <a:pt x="946150" y="687388"/>
                    <a:pt x="971550" y="665956"/>
                    <a:pt x="1000125" y="642937"/>
                  </a:cubicBezTo>
                  <a:cubicBezTo>
                    <a:pt x="1028700" y="619918"/>
                    <a:pt x="1061244" y="592137"/>
                    <a:pt x="1085850" y="566737"/>
                  </a:cubicBezTo>
                  <a:cubicBezTo>
                    <a:pt x="1110456" y="541337"/>
                    <a:pt x="1128712" y="517524"/>
                    <a:pt x="1147762" y="490537"/>
                  </a:cubicBezTo>
                  <a:cubicBezTo>
                    <a:pt x="1166812" y="463550"/>
                    <a:pt x="1185069" y="435768"/>
                    <a:pt x="1200150" y="404812"/>
                  </a:cubicBezTo>
                  <a:cubicBezTo>
                    <a:pt x="1215231" y="373856"/>
                    <a:pt x="1227931" y="334169"/>
                    <a:pt x="1238250" y="304800"/>
                  </a:cubicBezTo>
                  <a:cubicBezTo>
                    <a:pt x="1248569" y="275431"/>
                    <a:pt x="1248568" y="279400"/>
                    <a:pt x="1262062" y="228600"/>
                  </a:cubicBezTo>
                  <a:cubicBezTo>
                    <a:pt x="1275556" y="177800"/>
                    <a:pt x="1297384" y="88900"/>
                    <a:pt x="1319212" y="0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8" name="Gerade Verbindung mit Pfeil 57"/>
            <p:cNvCxnSpPr/>
            <p:nvPr/>
          </p:nvCxnSpPr>
          <p:spPr bwMode="auto">
            <a:xfrm>
              <a:off x="1038052" y="5041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Geschweifte Klammer rechts 58"/>
          <p:cNvSpPr/>
          <p:nvPr/>
        </p:nvSpPr>
        <p:spPr bwMode="auto">
          <a:xfrm>
            <a:off x="3348000" y="4856776"/>
            <a:ext cx="45719" cy="95778"/>
          </a:xfrm>
          <a:prstGeom prst="rightBrace">
            <a:avLst/>
          </a:prstGeom>
          <a:noFill/>
          <a:ln w="15875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Geschweifte Klammer rechts 59"/>
          <p:cNvSpPr/>
          <p:nvPr/>
        </p:nvSpPr>
        <p:spPr bwMode="auto">
          <a:xfrm rot="8460000">
            <a:off x="2109659" y="4546076"/>
            <a:ext cx="162000" cy="702000"/>
          </a:xfrm>
          <a:prstGeom prst="rightBrace">
            <a:avLst/>
          </a:prstGeom>
          <a:noFill/>
          <a:ln w="19050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331640" y="5877049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mass system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979712" y="4940945"/>
            <a:ext cx="1106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438000" y="4796929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85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9" grpId="0" animBg="1"/>
      <p:bldP spid="60" grpId="0" animBg="1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theory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8072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7" descr="rutherfor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708730"/>
            <a:ext cx="3429000" cy="33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1440000" y="4904730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4904730"/>
                <a:ext cx="2032801" cy="6481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" y="1448736"/>
            <a:ext cx="4000000" cy="2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feld 49"/>
          <p:cNvSpPr txBox="1"/>
          <p:nvPr/>
        </p:nvSpPr>
        <p:spPr>
          <a:xfrm>
            <a:off x="1548000" y="3392730"/>
            <a:ext cx="819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b </a:t>
            </a:r>
            <a:r>
              <a:rPr lang="de-DE" i="1" dirty="0" err="1" smtClean="0">
                <a:latin typeface="Times New Roman"/>
                <a:cs typeface="Times New Roman"/>
              </a:rPr>
              <a:t>db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528000" y="4256730"/>
            <a:ext cx="11432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 sin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de-DE" i="1" dirty="0" smtClean="0">
                <a:latin typeface="Times New Roman"/>
                <a:cs typeface="Times New Roman"/>
              </a:rPr>
              <a:t> d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484000" y="425673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84000" y="339273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area: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Annular gas-filled parallel-plate avalanche counter (PPAC)</a:t>
            </a:r>
            <a:endParaRPr lang="en-US" dirty="0"/>
          </a:p>
        </p:txBody>
      </p:sp>
      <p:pic>
        <p:nvPicPr>
          <p:cNvPr id="4" name="Picture 9" descr="ppac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620688"/>
            <a:ext cx="7731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20688"/>
            <a:ext cx="766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/>
          <p:cNvGraphicFramePr>
            <a:graphicFrameLocks noChangeAspect="1"/>
          </p:cNvGraphicFramePr>
          <p:nvPr>
            <p:extLst/>
          </p:nvPr>
        </p:nvGraphicFramePr>
        <p:xfrm>
          <a:off x="2954337" y="32130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5" imgW="162000" imgH="209460" progId="Equation.3">
                  <p:embed/>
                </p:oleObj>
              </mc:Choice>
              <mc:Fallback>
                <p:oleObj name="Equation" r:id="rId5" imgW="162000" imgH="209460" progId="Equation.3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7" y="3213075"/>
                        <a:ext cx="381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3530600" y="3213075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7" imgW="495180" imgH="209460" progId="Equation.3">
                  <p:embed/>
                </p:oleObj>
              </mc:Choice>
              <mc:Fallback>
                <p:oleObj name="Equation" r:id="rId7" imgW="495180" imgH="20946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213075"/>
                        <a:ext cx="104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5"/>
          <p:cNvSpPr>
            <a:spLocks noChangeShapeType="1"/>
          </p:cNvSpPr>
          <p:nvPr/>
        </p:nvSpPr>
        <p:spPr bwMode="auto">
          <a:xfrm rot="300000">
            <a:off x="3459162" y="2565375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874837" y="1844650"/>
            <a:ext cx="14398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1874837" y="1844650"/>
            <a:ext cx="10810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154112" y="1844650"/>
            <a:ext cx="649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1835150" y="166208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98450" y="148587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58</a:t>
            </a:r>
            <a:r>
              <a:rPr lang="en-US" altLang="de-DE" sz="2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Ni beam</a:t>
            </a:r>
            <a:endParaRPr lang="de-DE" altLang="de-DE" sz="200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394411" y="1231875"/>
            <a:ext cx="692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120</a:t>
            </a:r>
            <a:r>
              <a:rPr lang="en-US" altLang="de-DE" sz="2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Te</a:t>
            </a:r>
            <a:endParaRPr lang="de-DE" altLang="de-DE" sz="2000" dirty="0" smtClean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3323"/>
            <a:ext cx="25352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491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2528"/>
            <a:ext cx="2559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161929"/>
            <a:ext cx="1778508" cy="6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7632000" y="4788275"/>
            <a:ext cx="79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3780275"/>
            <a:ext cx="2066544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6120000" y="5220275"/>
            <a:ext cx="752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de-DE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de-DE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940000" y="3888275"/>
            <a:ext cx="845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~ tan</a:t>
            </a: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ϑ</a:t>
            </a:r>
            <a:endParaRPr lang="en-US" altLang="de-DE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pieren 12"/>
          <p:cNvGrpSpPr>
            <a:grpSpLocks/>
          </p:cNvGrpSpPr>
          <p:nvPr/>
        </p:nvGrpSpPr>
        <p:grpSpPr bwMode="auto">
          <a:xfrm>
            <a:off x="7092000" y="4644275"/>
            <a:ext cx="228600" cy="276225"/>
            <a:chOff x="298800" y="3438000"/>
            <a:chExt cx="227948" cy="276999"/>
          </a:xfrm>
        </p:grpSpPr>
        <p:sp>
          <p:nvSpPr>
            <p:cNvPr id="24" name="Ellipse 23"/>
            <p:cNvSpPr/>
            <p:nvPr/>
          </p:nvSpPr>
          <p:spPr>
            <a:xfrm>
              <a:off x="316212" y="3501678"/>
              <a:ext cx="178876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feld 11"/>
            <p:cNvSpPr txBox="1">
              <a:spLocks noChangeArrowheads="1"/>
            </p:cNvSpPr>
            <p:nvPr/>
          </p:nvSpPr>
          <p:spPr bwMode="auto">
            <a:xfrm>
              <a:off x="298800" y="3438000"/>
              <a:ext cx="2279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uppieren 13"/>
          <p:cNvGrpSpPr>
            <a:grpSpLocks/>
          </p:cNvGrpSpPr>
          <p:nvPr/>
        </p:nvGrpSpPr>
        <p:grpSpPr bwMode="auto">
          <a:xfrm>
            <a:off x="7092280" y="3960275"/>
            <a:ext cx="261938" cy="276225"/>
            <a:chOff x="576000" y="3590400"/>
            <a:chExt cx="261610" cy="276999"/>
          </a:xfrm>
        </p:grpSpPr>
        <p:sp>
          <p:nvSpPr>
            <p:cNvPr id="27" name="Ellipse 26"/>
            <p:cNvSpPr/>
            <p:nvPr/>
          </p:nvSpPr>
          <p:spPr>
            <a:xfrm>
              <a:off x="615638" y="3654078"/>
              <a:ext cx="180748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feld 23"/>
            <p:cNvSpPr txBox="1">
              <a:spLocks noChangeArrowheads="1"/>
            </p:cNvSpPr>
            <p:nvPr/>
          </p:nvSpPr>
          <p:spPr bwMode="auto">
            <a:xfrm>
              <a:off x="576000" y="359040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feld 17"/>
          <p:cNvSpPr txBox="1">
            <a:spLocks noChangeArrowheads="1"/>
          </p:cNvSpPr>
          <p:nvPr/>
        </p:nvSpPr>
        <p:spPr bwMode="auto">
          <a:xfrm>
            <a:off x="4160242" y="818475"/>
            <a:ext cx="2257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de-DE" altLang="de-DE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500 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p = 5-10 Torr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 ~ 3 mm (anode-cathode)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20000" y="6300000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A. </a:t>
            </a:r>
            <a:r>
              <a:rPr lang="en-US" sz="1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Jhingan</a:t>
            </a:r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detector laboratory at IUAC</a:t>
            </a:r>
            <a:endParaRPr lang="en-US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 at IUAC</a:t>
            </a:r>
            <a:endParaRPr lang="en-US" dirty="0"/>
          </a:p>
        </p:txBody>
      </p:sp>
      <p:pic>
        <p:nvPicPr>
          <p:cNvPr id="14" name="Picture 5" descr="DSC_0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6534912" cy="434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8"/>
          <p:cNvCxnSpPr/>
          <p:nvPr/>
        </p:nvCxnSpPr>
        <p:spPr bwMode="auto">
          <a:xfrm flipV="1">
            <a:off x="2619199" y="2517304"/>
            <a:ext cx="800673" cy="2954069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9"/>
          <p:cNvCxnSpPr/>
          <p:nvPr/>
        </p:nvCxnSpPr>
        <p:spPr bwMode="auto">
          <a:xfrm flipV="1">
            <a:off x="2619199" y="3949477"/>
            <a:ext cx="1024114" cy="1521896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2"/>
          <p:cNvSpPr txBox="1"/>
          <p:nvPr/>
        </p:nvSpPr>
        <p:spPr>
          <a:xfrm>
            <a:off x="286506" y="5460352"/>
            <a:ext cx="2520000" cy="64633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CLOVER Detectors 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</a:p>
        </p:txBody>
      </p:sp>
      <p:cxnSp>
        <p:nvCxnSpPr>
          <p:cNvPr id="18" name="Straight Arrow Connector 13"/>
          <p:cNvCxnSpPr/>
          <p:nvPr/>
        </p:nvCxnSpPr>
        <p:spPr bwMode="auto">
          <a:xfrm>
            <a:off x="4038599" y="1631729"/>
            <a:ext cx="1" cy="1689098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7"/>
          <p:cNvSpPr txBox="1"/>
          <p:nvPr/>
        </p:nvSpPr>
        <p:spPr>
          <a:xfrm>
            <a:off x="3995936" y="1261839"/>
            <a:ext cx="787395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0"/>
          <p:cNvCxnSpPr/>
          <p:nvPr/>
        </p:nvCxnSpPr>
        <p:spPr bwMode="auto">
          <a:xfrm flipH="1" flipV="1">
            <a:off x="4572000" y="3711352"/>
            <a:ext cx="457200" cy="2133600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4" descr="DSC_0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30152"/>
            <a:ext cx="4514812" cy="299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729" descr="IU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9" y="1261839"/>
            <a:ext cx="938212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15"/>
          <p:cNvSpPr txBox="1"/>
          <p:nvPr/>
        </p:nvSpPr>
        <p:spPr>
          <a:xfrm>
            <a:off x="3979037" y="5460352"/>
            <a:ext cx="2379177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PPAC @ forward angle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68" y="5515526"/>
            <a:ext cx="521494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theory</a:t>
            </a:r>
            <a:endParaRPr lang="en-US" dirty="0"/>
          </a:p>
        </p:txBody>
      </p:sp>
      <p:pic>
        <p:nvPicPr>
          <p:cNvPr id="11" name="Picture 22" descr="rutherfor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708730"/>
            <a:ext cx="336042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8072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40000" y="980730"/>
            <a:ext cx="311816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40000" y="1376730"/>
                <a:ext cx="2074286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376730"/>
                <a:ext cx="2074286" cy="333168"/>
              </a:xfrm>
              <a:prstGeom prst="rect">
                <a:avLst/>
              </a:prstGeom>
              <a:blipFill rotWithShape="1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147636" y="1250730"/>
                <a:ext cx="1424364" cy="545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36" y="1250730"/>
                <a:ext cx="1424364" cy="5455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40000" y="1736730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36730"/>
                <a:ext cx="1172052" cy="497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291636" y="1844730"/>
                <a:ext cx="1020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36" y="1844730"/>
                <a:ext cx="102085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0000" y="2240730"/>
                <a:ext cx="307173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240730"/>
                <a:ext cx="3071738" cy="586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40000" y="2888730"/>
                <a:ext cx="1383904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8730"/>
                <a:ext cx="1383904" cy="4137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255444" y="2888730"/>
                <a:ext cx="1188081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44" y="2888730"/>
                <a:ext cx="1188081" cy="413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3320730"/>
                <a:ext cx="2376869" cy="549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320730"/>
                <a:ext cx="2376869" cy="5499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111636" y="3428730"/>
                <a:ext cx="1196738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36" y="3428730"/>
                <a:ext cx="1196738" cy="44204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3896730"/>
                <a:ext cx="2156360" cy="46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∙ℓ</m:t>
                          </m:r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896730"/>
                <a:ext cx="2156360" cy="4607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4472730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472730"/>
                <a:ext cx="1396023" cy="6731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3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41313" y="3429000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12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31963" y="3405188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611188" y="3155950"/>
            <a:ext cx="546100" cy="542925"/>
            <a:chOff x="1747" y="1366"/>
            <a:chExt cx="1133" cy="1133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7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006600" y="3429000"/>
            <a:ext cx="0" cy="449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18851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C 0.12969 -0.02176 0.25972 -0.04352 0.33924 -0.08727 C 0.41858 -0.13102 0.44774 -0.19676 0.47708 -0.2622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2" y="-1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theory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8072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 descr="rutherfor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708730"/>
            <a:ext cx="3377565" cy="3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540000" y="980730"/>
            <a:ext cx="374012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40000" y="1376730"/>
                <a:ext cx="1891865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376730"/>
                <a:ext cx="1891865" cy="5717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3132000" y="1376730"/>
                <a:ext cx="1293751" cy="498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1376730"/>
                <a:ext cx="1293751" cy="4989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540000" y="1988730"/>
                <a:ext cx="345658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88730"/>
                <a:ext cx="3456587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40000" y="2816730"/>
                <a:ext cx="1407244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16730"/>
                <a:ext cx="1407244" cy="4137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3240000" y="2708730"/>
                <a:ext cx="1214692" cy="6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𝑑𝐷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708730"/>
                <a:ext cx="1214692" cy="6836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40000" y="3185730"/>
                <a:ext cx="2386038" cy="6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185730"/>
                <a:ext cx="2386038" cy="683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540000" y="3761794"/>
                <a:ext cx="1216743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761794"/>
                <a:ext cx="1216743" cy="413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540000" y="4265850"/>
                <a:ext cx="2530372" cy="56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265850"/>
                <a:ext cx="2530372" cy="5689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40000" y="4841914"/>
                <a:ext cx="2041776" cy="61824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41914"/>
                <a:ext cx="2041776" cy="618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9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08720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40000" y="908722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880000" y="1179196"/>
                <a:ext cx="1359795" cy="56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179196"/>
                <a:ext cx="1359795" cy="5663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40000" y="2465650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880000" y="2850874"/>
                <a:ext cx="1020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2850874"/>
                <a:ext cx="102085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960000" y="2681674"/>
                <a:ext cx="1628202" cy="554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681674"/>
                <a:ext cx="1628202" cy="5546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540000" y="4121834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37" grpId="0"/>
      <p:bldP spid="38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/>
          </a:p>
        </p:txBody>
      </p:sp>
      <p:pic>
        <p:nvPicPr>
          <p:cNvPr id="34" name="Picture 34" descr="rutherfor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908720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rutherfor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2728999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 descr="rutherford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528999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540000" y="908722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540000" y="2465650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540000" y="4121834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6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/>
                <a:cs typeface="Times New Roman"/>
              </a:rPr>
              <a:t>Reminder: Nuclear </a:t>
            </a:r>
            <a:r>
              <a:rPr lang="en-US" dirty="0" smtClean="0">
                <a:latin typeface="Times New Roman"/>
                <a:cs typeface="Times New Roman"/>
              </a:rPr>
              <a:t>radius</a:t>
            </a:r>
            <a:endParaRPr lang="en-US" dirty="0"/>
          </a:p>
        </p:txBody>
      </p:sp>
      <p:pic>
        <p:nvPicPr>
          <p:cNvPr id="15" name="Picture 40" descr="radi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1296000"/>
            <a:ext cx="4552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4482000" y="1584000"/>
            <a:ext cx="360996" cy="14619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1.0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0.1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4932000" y="1332000"/>
            <a:ext cx="516488" cy="365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sz="16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915816" y="4962654"/>
            <a:ext cx="253596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5760000" y="2268000"/>
            <a:ext cx="320922" cy="338554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6984000" y="3060000"/>
            <a:ext cx="3209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R</a:t>
            </a:r>
          </a:p>
        </p:txBody>
      </p:sp>
      <p:cxnSp>
        <p:nvCxnSpPr>
          <p:cNvPr id="21" name="Gerade Verbindung 20"/>
          <p:cNvCxnSpPr/>
          <p:nvPr/>
        </p:nvCxnSpPr>
        <p:spPr bwMode="auto">
          <a:xfrm>
            <a:off x="4896000" y="1771200"/>
            <a:ext cx="22124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rot="60000">
            <a:off x="7108338" y="1763998"/>
            <a:ext cx="36000" cy="12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896000" y="1368000"/>
            <a:ext cx="0" cy="165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4896000" y="3042000"/>
            <a:ext cx="4069596" cy="362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4896000" y="3670946"/>
            <a:ext cx="392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of a homogenous charge distribution: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896000" y="4750946"/>
            <a:ext cx="343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of a Fermi charge distribution: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896000" y="4138946"/>
                <a:ext cx="4035400" cy="4022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=1.28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4138946"/>
                <a:ext cx="4035400" cy="402290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896000" y="5218946"/>
                <a:ext cx="2557367" cy="3702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5218946"/>
                <a:ext cx="2557367" cy="370294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0000"/>
            <a:ext cx="2647619" cy="33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79512" y="1484400"/>
            <a:ext cx="516488" cy="365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sz="16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 and the nuclear radius</a:t>
            </a:r>
            <a:endParaRPr lang="en-US" dirty="0"/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760663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715026"/>
              </p:ext>
            </p:extLst>
          </p:nvPr>
        </p:nvGraphicFramePr>
        <p:xfrm>
          <a:off x="2484240" y="2348582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253800" imgH="253800" progId="Equation.3">
                  <p:embed/>
                </p:oleObj>
              </mc:Choice>
              <mc:Fallback>
                <p:oleObj name="Equation" r:id="rId4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240" y="2348582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2555677" y="2637507"/>
            <a:ext cx="0" cy="7191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rot="5400000">
            <a:off x="2555677" y="2780382"/>
            <a:ext cx="0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212000" y="5076000"/>
            <a:ext cx="396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radius: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(distance of closest approach)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4212000" y="5436000"/>
                <a:ext cx="2584810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1/4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5436000"/>
                <a:ext cx="2584810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4213234" y="3708000"/>
                <a:ext cx="4332340" cy="6437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+4.49−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6.35</m:t>
                          </m:r>
                        </m:den>
                      </m:f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34" y="3708000"/>
                <a:ext cx="4332340" cy="6437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4213234" y="4356000"/>
                <a:ext cx="1815690" cy="2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34" y="4356000"/>
                <a:ext cx="1815690" cy="283411"/>
              </a:xfrm>
              <a:prstGeom prst="rect">
                <a:avLst/>
              </a:prstGeom>
              <a:blipFill rotWithShape="1"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085234" y="4356000"/>
                <a:ext cx="2591222" cy="2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=1.28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34" y="4356000"/>
                <a:ext cx="2591222" cy="2861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1160720"/>
            <a:ext cx="3181778" cy="22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4248000" y="908720"/>
            <a:ext cx="395492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density distributions at the nuclear interaction radius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146875" y="5157192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13.4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907704" y="5497487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ℓ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152 [ħ]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1" descr="GRUENSCHL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1643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49863" y="1339627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Pb at 700 MeV/u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smtClean="0">
                <a:solidFill>
                  <a:srgbClr val="000000"/>
                </a:solidFill>
                <a:latin typeface="Times New Roman" pitchFamily="18" charset="0"/>
              </a:rPr>
              <a:t>excitation of giant dipole resonance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775" y="6263414"/>
            <a:ext cx="4351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5702300" y="2685827"/>
            <a:ext cx="1822450" cy="1606550"/>
            <a:chOff x="3424" y="1162"/>
            <a:chExt cx="1148" cy="1012"/>
          </a:xfrm>
        </p:grpSpPr>
        <p:pic>
          <p:nvPicPr>
            <p:cNvPr id="9" name="Picture 21" descr="dipole"/>
            <p:cNvPicPr>
              <a:picLocks noChangeAspect="1" noChangeArrowheads="1"/>
            </p:cNvPicPr>
            <p:nvPr/>
          </p:nvPicPr>
          <p:blipFill>
            <a:blip r:embed="rId4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61" name="Group 127"/>
          <p:cNvGrpSpPr>
            <a:grpSpLocks/>
          </p:cNvGrpSpPr>
          <p:nvPr/>
        </p:nvGrpSpPr>
        <p:grpSpPr bwMode="auto">
          <a:xfrm>
            <a:off x="611188" y="5300439"/>
            <a:ext cx="1219200" cy="723900"/>
            <a:chOff x="2928" y="1920"/>
            <a:chExt cx="768" cy="456"/>
          </a:xfrm>
        </p:grpSpPr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4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68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5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66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819150" y="5473477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71" name="Text Box 137"/>
          <p:cNvSpPr txBox="1">
            <a:spLocks noChangeArrowheads="1"/>
          </p:cNvSpPr>
          <p:nvPr/>
        </p:nvSpPr>
        <p:spPr bwMode="auto">
          <a:xfrm>
            <a:off x="1358900" y="5473477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72" name="Object 138"/>
          <p:cNvGraphicFramePr>
            <a:graphicFrameLocks noChangeAspect="1"/>
          </p:cNvGraphicFramePr>
          <p:nvPr>
            <p:extLst/>
          </p:nvPr>
        </p:nvGraphicFramePr>
        <p:xfrm>
          <a:off x="5299075" y="2131789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5" imgW="2082600" imgH="228600" progId="Equation.3">
                  <p:embed/>
                </p:oleObj>
              </mc:Choice>
              <mc:Fallback>
                <p:oleObj name="Equation" r:id="rId5" imgW="2082600" imgH="228600" progId="Equation.3">
                  <p:embed/>
                  <p:pic>
                    <p:nvPicPr>
                      <p:cNvPr id="72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131789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140"/>
          <p:cNvSpPr txBox="1">
            <a:spLocks noChangeArrowheads="1"/>
          </p:cNvSpPr>
          <p:nvPr/>
        </p:nvSpPr>
        <p:spPr bwMode="auto">
          <a:xfrm>
            <a:off x="3348038" y="2131789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74" name="Object 143"/>
          <p:cNvGraphicFramePr>
            <a:graphicFrameLocks noChangeAspect="1"/>
          </p:cNvGraphicFramePr>
          <p:nvPr>
            <p:extLst/>
          </p:nvPr>
        </p:nvGraphicFramePr>
        <p:xfrm>
          <a:off x="3143250" y="5521102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7" imgW="1143000" imgH="457200" progId="Equation.3">
                  <p:embed/>
                </p:oleObj>
              </mc:Choice>
              <mc:Fallback>
                <p:oleObj name="Equation" r:id="rId7" imgW="1143000" imgH="457200" progId="Equation.3">
                  <p:embed/>
                  <p:pic>
                    <p:nvPicPr>
                      <p:cNvPr id="74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521102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144"/>
          <p:cNvSpPr txBox="1">
            <a:spLocks noChangeArrowheads="1"/>
          </p:cNvSpPr>
          <p:nvPr/>
        </p:nvSpPr>
        <p:spPr bwMode="auto">
          <a:xfrm>
            <a:off x="1763713" y="5063902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76" name="Object 145"/>
          <p:cNvGraphicFramePr>
            <a:graphicFrameLocks noChangeAspect="1"/>
          </p:cNvGraphicFramePr>
          <p:nvPr>
            <p:extLst/>
          </p:nvPr>
        </p:nvGraphicFramePr>
        <p:xfrm>
          <a:off x="3781425" y="5087714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9" imgW="596880" imgH="228600" progId="Equation.3">
                  <p:embed/>
                </p:oleObj>
              </mc:Choice>
              <mc:Fallback>
                <p:oleObj name="Equation" r:id="rId9" imgW="596880" imgH="228600" progId="Equation.3">
                  <p:embed/>
                  <p:pic>
                    <p:nvPicPr>
                      <p:cNvPr id="76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087714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High-energy Coulomb excitation</a:t>
            </a:r>
            <a:endParaRPr lang="en-US" dirty="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0" y="116632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grazing angle</a:t>
            </a:r>
          </a:p>
        </p:txBody>
      </p:sp>
    </p:spTree>
    <p:extLst>
      <p:ext uri="{BB962C8B-B14F-4D97-AF65-F5344CB8AC3E}">
        <p14:creationId xmlns:p14="http://schemas.microsoft.com/office/powerpoint/2010/main" val="261484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116632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grazing angle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775" y="6263737"/>
            <a:ext cx="4351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249863" y="1339950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Pb at 700 MeV/u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smtClean="0">
                <a:solidFill>
                  <a:srgbClr val="000000"/>
                </a:solidFill>
                <a:latin typeface="Times New Roman" pitchFamily="18" charset="0"/>
              </a:rPr>
              <a:t>excitation of giant dipole resonance </a:t>
            </a:r>
          </a:p>
        </p:txBody>
      </p:sp>
      <p:grpSp>
        <p:nvGrpSpPr>
          <p:cNvPr id="80" name="Group 73"/>
          <p:cNvGrpSpPr>
            <a:grpSpLocks/>
          </p:cNvGrpSpPr>
          <p:nvPr/>
        </p:nvGrpSpPr>
        <p:grpSpPr bwMode="auto">
          <a:xfrm>
            <a:off x="5702300" y="2686150"/>
            <a:ext cx="1822450" cy="1606550"/>
            <a:chOff x="3424" y="1162"/>
            <a:chExt cx="1148" cy="1012"/>
          </a:xfrm>
        </p:grpSpPr>
        <p:pic>
          <p:nvPicPr>
            <p:cNvPr id="81" name="Picture 21" descr="dipole"/>
            <p:cNvPicPr>
              <a:picLocks noChangeAspect="1" noChangeArrowheads="1"/>
            </p:cNvPicPr>
            <p:nvPr/>
          </p:nvPicPr>
          <p:blipFill>
            <a:blip r:embed="rId3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3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5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9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9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3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8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9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1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2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8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4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7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8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2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33" name="Group 127"/>
          <p:cNvGrpSpPr>
            <a:grpSpLocks/>
          </p:cNvGrpSpPr>
          <p:nvPr/>
        </p:nvGrpSpPr>
        <p:grpSpPr bwMode="auto">
          <a:xfrm>
            <a:off x="611188" y="5300762"/>
            <a:ext cx="1219200" cy="723900"/>
            <a:chOff x="2928" y="1920"/>
            <a:chExt cx="768" cy="456"/>
          </a:xfrm>
        </p:grpSpPr>
        <p:sp>
          <p:nvSpPr>
            <p:cNvPr id="134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6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140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1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138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2" name="Text Box 136"/>
          <p:cNvSpPr txBox="1">
            <a:spLocks noChangeArrowheads="1"/>
          </p:cNvSpPr>
          <p:nvPr/>
        </p:nvSpPr>
        <p:spPr bwMode="auto">
          <a:xfrm>
            <a:off x="819150" y="547380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1358900" y="5473800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144" name="Object 138"/>
          <p:cNvGraphicFramePr>
            <a:graphicFrameLocks noChangeAspect="1"/>
          </p:cNvGraphicFramePr>
          <p:nvPr>
            <p:extLst/>
          </p:nvPr>
        </p:nvGraphicFramePr>
        <p:xfrm>
          <a:off x="5299075" y="2132112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4" imgW="2082600" imgH="228600" progId="Equation.3">
                  <p:embed/>
                </p:oleObj>
              </mc:Choice>
              <mc:Fallback>
                <p:oleObj name="Equation" r:id="rId4" imgW="2082600" imgH="228600" progId="Equation.3">
                  <p:embed/>
                  <p:pic>
                    <p:nvPicPr>
                      <p:cNvPr id="144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132112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ext Box 140"/>
          <p:cNvSpPr txBox="1">
            <a:spLocks noChangeArrowheads="1"/>
          </p:cNvSpPr>
          <p:nvPr/>
        </p:nvSpPr>
        <p:spPr bwMode="auto">
          <a:xfrm>
            <a:off x="3348038" y="2132112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146" name="Object 143"/>
          <p:cNvGraphicFramePr>
            <a:graphicFrameLocks noChangeAspect="1"/>
          </p:cNvGraphicFramePr>
          <p:nvPr>
            <p:extLst/>
          </p:nvPr>
        </p:nvGraphicFramePr>
        <p:xfrm>
          <a:off x="3143250" y="5521425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6" imgW="1143000" imgH="457200" progId="Equation.3">
                  <p:embed/>
                </p:oleObj>
              </mc:Choice>
              <mc:Fallback>
                <p:oleObj name="Equation" r:id="rId6" imgW="1143000" imgH="457200" progId="Equation.3">
                  <p:embed/>
                  <p:pic>
                    <p:nvPicPr>
                      <p:cNvPr id="146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521425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ext Box 144"/>
          <p:cNvSpPr txBox="1">
            <a:spLocks noChangeArrowheads="1"/>
          </p:cNvSpPr>
          <p:nvPr/>
        </p:nvSpPr>
        <p:spPr bwMode="auto">
          <a:xfrm>
            <a:off x="1763713" y="5064225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148" name="Object 145"/>
          <p:cNvGraphicFramePr>
            <a:graphicFrameLocks noChangeAspect="1"/>
          </p:cNvGraphicFramePr>
          <p:nvPr>
            <p:extLst/>
          </p:nvPr>
        </p:nvGraphicFramePr>
        <p:xfrm>
          <a:off x="3781425" y="5088037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148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088037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" name="Picture 146" descr="GRUENSCHLOSS-ABSORP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36712"/>
            <a:ext cx="4170363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High-energy Coulomb excitation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3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 and nuclear reactions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40000" y="856991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0000" y="1675775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675775"/>
                <a:ext cx="2032801" cy="648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413919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3206007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06007"/>
                <a:ext cx="1396023" cy="673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40000" y="4070103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5150223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150223"/>
                <a:ext cx="2041777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4" descr="rutherford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836712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 descr="rutherford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2656991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rutherford-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456991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ihandform 27"/>
          <p:cNvSpPr/>
          <p:nvPr/>
        </p:nvSpPr>
        <p:spPr bwMode="auto">
          <a:xfrm>
            <a:off x="6246530" y="2292044"/>
            <a:ext cx="392687" cy="64513"/>
          </a:xfrm>
          <a:custGeom>
            <a:avLst/>
            <a:gdLst>
              <a:gd name="connsiteX0" fmla="*/ 0 w 392687"/>
              <a:gd name="connsiteY0" fmla="*/ 61708 h 64513"/>
              <a:gd name="connsiteX1" fmla="*/ 0 w 392687"/>
              <a:gd name="connsiteY1" fmla="*/ 0 h 64513"/>
              <a:gd name="connsiteX2" fmla="*/ 123416 w 392687"/>
              <a:gd name="connsiteY2" fmla="*/ 14024 h 64513"/>
              <a:gd name="connsiteX3" fmla="*/ 260857 w 392687"/>
              <a:gd name="connsiteY3" fmla="*/ 19634 h 64513"/>
              <a:gd name="connsiteX4" fmla="*/ 392687 w 392687"/>
              <a:gd name="connsiteY4" fmla="*/ 22439 h 64513"/>
              <a:gd name="connsiteX5" fmla="*/ 392687 w 392687"/>
              <a:gd name="connsiteY5" fmla="*/ 64513 h 64513"/>
              <a:gd name="connsiteX6" fmla="*/ 0 w 392687"/>
              <a:gd name="connsiteY6" fmla="*/ 61708 h 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87" h="64513">
                <a:moveTo>
                  <a:pt x="0" y="61708"/>
                </a:moveTo>
                <a:lnTo>
                  <a:pt x="0" y="0"/>
                </a:lnTo>
                <a:lnTo>
                  <a:pt x="123416" y="14024"/>
                </a:lnTo>
                <a:lnTo>
                  <a:pt x="260857" y="19634"/>
                </a:lnTo>
                <a:lnTo>
                  <a:pt x="392687" y="22439"/>
                </a:lnTo>
                <a:lnTo>
                  <a:pt x="392687" y="64513"/>
                </a:lnTo>
                <a:lnTo>
                  <a:pt x="0" y="61708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ihandform 28"/>
          <p:cNvSpPr/>
          <p:nvPr/>
        </p:nvSpPr>
        <p:spPr bwMode="auto">
          <a:xfrm>
            <a:off x="5241341" y="3458841"/>
            <a:ext cx="636422" cy="694944"/>
          </a:xfrm>
          <a:custGeom>
            <a:avLst/>
            <a:gdLst>
              <a:gd name="connsiteX0" fmla="*/ 0 w 636422"/>
              <a:gd name="connsiteY0" fmla="*/ 694944 h 694944"/>
              <a:gd name="connsiteX1" fmla="*/ 636422 w 636422"/>
              <a:gd name="connsiteY1" fmla="*/ 0 h 694944"/>
              <a:gd name="connsiteX2" fmla="*/ 636422 w 636422"/>
              <a:gd name="connsiteY2" fmla="*/ 694944 h 694944"/>
              <a:gd name="connsiteX3" fmla="*/ 0 w 636422"/>
              <a:gd name="connsiteY3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22" h="694944">
                <a:moveTo>
                  <a:pt x="0" y="694944"/>
                </a:moveTo>
                <a:lnTo>
                  <a:pt x="636422" y="0"/>
                </a:lnTo>
                <a:lnTo>
                  <a:pt x="636422" y="694944"/>
                </a:lnTo>
                <a:lnTo>
                  <a:pt x="0" y="69494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ihandform 29"/>
          <p:cNvSpPr/>
          <p:nvPr/>
        </p:nvSpPr>
        <p:spPr bwMode="auto">
          <a:xfrm>
            <a:off x="5424221" y="5115791"/>
            <a:ext cx="113385" cy="853200"/>
          </a:xfrm>
          <a:custGeom>
            <a:avLst/>
            <a:gdLst>
              <a:gd name="connsiteX0" fmla="*/ 0 w 113385"/>
              <a:gd name="connsiteY0" fmla="*/ 859536 h 863194"/>
              <a:gd name="connsiteX1" fmla="*/ 0 w 113385"/>
              <a:gd name="connsiteY1" fmla="*/ 84125 h 863194"/>
              <a:gd name="connsiteX2" fmla="*/ 109728 w 113385"/>
              <a:gd name="connsiteY2" fmla="*/ 0 h 863194"/>
              <a:gd name="connsiteX3" fmla="*/ 113385 w 113385"/>
              <a:gd name="connsiteY3" fmla="*/ 863194 h 863194"/>
              <a:gd name="connsiteX4" fmla="*/ 0 w 113385"/>
              <a:gd name="connsiteY4" fmla="*/ 859536 h 86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" h="863194">
                <a:moveTo>
                  <a:pt x="0" y="859536"/>
                </a:moveTo>
                <a:lnTo>
                  <a:pt x="0" y="84125"/>
                </a:lnTo>
                <a:lnTo>
                  <a:pt x="109728" y="0"/>
                </a:lnTo>
                <a:lnTo>
                  <a:pt x="113385" y="863194"/>
                </a:lnTo>
                <a:lnTo>
                  <a:pt x="0" y="859536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020272" y="2152991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latin typeface="Times New Roman"/>
                <a:cs typeface="Times New Roman"/>
              </a:rPr>
              <a:t>1/4</a:t>
            </a:r>
            <a:r>
              <a:rPr lang="de-DE" sz="1000" dirty="0" smtClean="0">
                <a:latin typeface="Times New Roman"/>
                <a:cs typeface="Times New Roman"/>
              </a:rPr>
              <a:t> = 132</a:t>
            </a:r>
            <a:r>
              <a:rPr lang="de-DE" sz="1000" baseline="30000" dirty="0" smtClean="0">
                <a:latin typeface="Times New Roman"/>
                <a:cs typeface="Times New Roman"/>
              </a:rPr>
              <a:t>0</a:t>
            </a:r>
            <a:endParaRPr lang="en-US" sz="1000" baseline="30000" dirty="0"/>
          </a:p>
        </p:txBody>
      </p:sp>
      <p:sp>
        <p:nvSpPr>
          <p:cNvPr id="45" name="Textfeld 44"/>
          <p:cNvSpPr txBox="1"/>
          <p:nvPr/>
        </p:nvSpPr>
        <p:spPr>
          <a:xfrm>
            <a:off x="7020000" y="3952991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ℓ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gr</a:t>
            </a:r>
            <a:r>
              <a:rPr lang="de-DE" sz="1000" dirty="0" smtClean="0">
                <a:latin typeface="Times New Roman"/>
                <a:cs typeface="Times New Roman"/>
              </a:rPr>
              <a:t> = 206 ħ</a:t>
            </a:r>
            <a:endParaRPr lang="en-US" sz="1000" baseline="30000" dirty="0"/>
          </a:p>
        </p:txBody>
      </p:sp>
      <p:sp>
        <p:nvSpPr>
          <p:cNvPr id="46" name="Textfeld 45"/>
          <p:cNvSpPr txBox="1"/>
          <p:nvPr/>
        </p:nvSpPr>
        <p:spPr>
          <a:xfrm>
            <a:off x="7020000" y="5572991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 = 16.2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9917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 and nuclear reactions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40000" y="856991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413919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40000" y="4070103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4" descr="rutherfor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836712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 descr="rutherford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2656991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rutherford-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456991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ihandform 27"/>
          <p:cNvSpPr/>
          <p:nvPr/>
        </p:nvSpPr>
        <p:spPr bwMode="auto">
          <a:xfrm>
            <a:off x="6246530" y="2292044"/>
            <a:ext cx="392687" cy="64513"/>
          </a:xfrm>
          <a:custGeom>
            <a:avLst/>
            <a:gdLst>
              <a:gd name="connsiteX0" fmla="*/ 0 w 392687"/>
              <a:gd name="connsiteY0" fmla="*/ 61708 h 64513"/>
              <a:gd name="connsiteX1" fmla="*/ 0 w 392687"/>
              <a:gd name="connsiteY1" fmla="*/ 0 h 64513"/>
              <a:gd name="connsiteX2" fmla="*/ 123416 w 392687"/>
              <a:gd name="connsiteY2" fmla="*/ 14024 h 64513"/>
              <a:gd name="connsiteX3" fmla="*/ 260857 w 392687"/>
              <a:gd name="connsiteY3" fmla="*/ 19634 h 64513"/>
              <a:gd name="connsiteX4" fmla="*/ 392687 w 392687"/>
              <a:gd name="connsiteY4" fmla="*/ 22439 h 64513"/>
              <a:gd name="connsiteX5" fmla="*/ 392687 w 392687"/>
              <a:gd name="connsiteY5" fmla="*/ 64513 h 64513"/>
              <a:gd name="connsiteX6" fmla="*/ 0 w 392687"/>
              <a:gd name="connsiteY6" fmla="*/ 61708 h 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87" h="64513">
                <a:moveTo>
                  <a:pt x="0" y="61708"/>
                </a:moveTo>
                <a:lnTo>
                  <a:pt x="0" y="0"/>
                </a:lnTo>
                <a:lnTo>
                  <a:pt x="123416" y="14024"/>
                </a:lnTo>
                <a:lnTo>
                  <a:pt x="260857" y="19634"/>
                </a:lnTo>
                <a:lnTo>
                  <a:pt x="392687" y="22439"/>
                </a:lnTo>
                <a:lnTo>
                  <a:pt x="392687" y="64513"/>
                </a:lnTo>
                <a:lnTo>
                  <a:pt x="0" y="61708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ihandform 28"/>
          <p:cNvSpPr/>
          <p:nvPr/>
        </p:nvSpPr>
        <p:spPr bwMode="auto">
          <a:xfrm>
            <a:off x="5241341" y="3458841"/>
            <a:ext cx="636422" cy="694944"/>
          </a:xfrm>
          <a:custGeom>
            <a:avLst/>
            <a:gdLst>
              <a:gd name="connsiteX0" fmla="*/ 0 w 636422"/>
              <a:gd name="connsiteY0" fmla="*/ 694944 h 694944"/>
              <a:gd name="connsiteX1" fmla="*/ 636422 w 636422"/>
              <a:gd name="connsiteY1" fmla="*/ 0 h 694944"/>
              <a:gd name="connsiteX2" fmla="*/ 636422 w 636422"/>
              <a:gd name="connsiteY2" fmla="*/ 694944 h 694944"/>
              <a:gd name="connsiteX3" fmla="*/ 0 w 636422"/>
              <a:gd name="connsiteY3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22" h="694944">
                <a:moveTo>
                  <a:pt x="0" y="694944"/>
                </a:moveTo>
                <a:lnTo>
                  <a:pt x="636422" y="0"/>
                </a:lnTo>
                <a:lnTo>
                  <a:pt x="636422" y="694944"/>
                </a:lnTo>
                <a:lnTo>
                  <a:pt x="0" y="69494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ihandform 29"/>
          <p:cNvSpPr/>
          <p:nvPr/>
        </p:nvSpPr>
        <p:spPr bwMode="auto">
          <a:xfrm>
            <a:off x="5424221" y="5115791"/>
            <a:ext cx="113385" cy="853200"/>
          </a:xfrm>
          <a:custGeom>
            <a:avLst/>
            <a:gdLst>
              <a:gd name="connsiteX0" fmla="*/ 0 w 113385"/>
              <a:gd name="connsiteY0" fmla="*/ 859536 h 863194"/>
              <a:gd name="connsiteX1" fmla="*/ 0 w 113385"/>
              <a:gd name="connsiteY1" fmla="*/ 84125 h 863194"/>
              <a:gd name="connsiteX2" fmla="*/ 109728 w 113385"/>
              <a:gd name="connsiteY2" fmla="*/ 0 h 863194"/>
              <a:gd name="connsiteX3" fmla="*/ 113385 w 113385"/>
              <a:gd name="connsiteY3" fmla="*/ 863194 h 863194"/>
              <a:gd name="connsiteX4" fmla="*/ 0 w 113385"/>
              <a:gd name="connsiteY4" fmla="*/ 859536 h 86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" h="863194">
                <a:moveTo>
                  <a:pt x="0" y="859536"/>
                </a:moveTo>
                <a:lnTo>
                  <a:pt x="0" y="84125"/>
                </a:lnTo>
                <a:lnTo>
                  <a:pt x="109728" y="0"/>
                </a:lnTo>
                <a:lnTo>
                  <a:pt x="113385" y="863194"/>
                </a:lnTo>
                <a:lnTo>
                  <a:pt x="0" y="859536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020272" y="2160000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latin typeface="Times New Roman"/>
                <a:cs typeface="Times New Roman"/>
              </a:rPr>
              <a:t>1/4</a:t>
            </a:r>
            <a:r>
              <a:rPr lang="de-DE" sz="1000" dirty="0" smtClean="0">
                <a:latin typeface="Times New Roman"/>
                <a:cs typeface="Times New Roman"/>
              </a:rPr>
              <a:t> = 132</a:t>
            </a:r>
            <a:r>
              <a:rPr lang="de-DE" sz="1000" baseline="30000" dirty="0" smtClean="0">
                <a:latin typeface="Times New Roman"/>
                <a:cs typeface="Times New Roman"/>
              </a:rPr>
              <a:t>0</a:t>
            </a:r>
            <a:endParaRPr lang="en-US" sz="1000" baseline="30000" dirty="0"/>
          </a:p>
        </p:txBody>
      </p:sp>
      <p:sp>
        <p:nvSpPr>
          <p:cNvPr id="45" name="Textfeld 44"/>
          <p:cNvSpPr txBox="1"/>
          <p:nvPr/>
        </p:nvSpPr>
        <p:spPr>
          <a:xfrm>
            <a:off x="7020000" y="396000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ℓ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gr</a:t>
            </a:r>
            <a:r>
              <a:rPr lang="de-DE" sz="1000" dirty="0" smtClean="0">
                <a:latin typeface="Times New Roman"/>
                <a:cs typeface="Times New Roman"/>
              </a:rPr>
              <a:t> = 206 ħ</a:t>
            </a:r>
            <a:endParaRPr lang="en-US" sz="1000" baseline="30000" dirty="0"/>
          </a:p>
        </p:txBody>
      </p:sp>
      <p:sp>
        <p:nvSpPr>
          <p:cNvPr id="46" name="Textfeld 45"/>
          <p:cNvSpPr txBox="1"/>
          <p:nvPr/>
        </p:nvSpPr>
        <p:spPr>
          <a:xfrm>
            <a:off x="7020000" y="5580000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 = 16.2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40000" y="1700808"/>
                <a:ext cx="4111062" cy="4627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𝑐𝑜𝑠</m:t>
                                  </m:r>
                                  <m:sSubSup>
                                    <m:sSubSupPr>
                                      <m:ctrlP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1/4</m:t>
                                      </m:r>
                                    </m:sub>
                                    <m:sup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00808"/>
                <a:ext cx="4111062" cy="4627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40000" y="3227989"/>
                <a:ext cx="2776722" cy="5610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𝑔𝑟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𝑔𝑟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27989"/>
                <a:ext cx="2776722" cy="5610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40000" y="5229200"/>
                <a:ext cx="3351366" cy="6455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229200"/>
                <a:ext cx="3351366" cy="6455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7920000" y="2160000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a = 7.73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  <p:sp>
        <p:nvSpPr>
          <p:cNvPr id="35" name="Textfeld 34"/>
          <p:cNvSpPr txBox="1"/>
          <p:nvPr/>
        </p:nvSpPr>
        <p:spPr>
          <a:xfrm>
            <a:off x="7920000" y="396000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k</a:t>
            </a:r>
            <a:r>
              <a:rPr lang="de-DE" sz="1000" baseline="-25000" dirty="0" smtClean="0">
                <a:latin typeface="Times New Roman"/>
                <a:cs typeface="Times New Roman"/>
              </a:rPr>
              <a:t>∞</a:t>
            </a:r>
            <a:r>
              <a:rPr lang="de-DE" sz="1000" dirty="0" smtClean="0">
                <a:latin typeface="Times New Roman"/>
                <a:cs typeface="Times New Roman"/>
              </a:rPr>
              <a:t> = 59.9 fm</a:t>
            </a:r>
            <a:r>
              <a:rPr lang="de-DE" sz="1000" baseline="30000" dirty="0" smtClean="0">
                <a:latin typeface="Times New Roman"/>
                <a:cs typeface="Times New Roman"/>
              </a:rPr>
              <a:t>-1</a:t>
            </a:r>
            <a:endParaRPr lang="en-US" sz="1000" baseline="30000" dirty="0"/>
          </a:p>
        </p:txBody>
      </p:sp>
      <p:sp>
        <p:nvSpPr>
          <p:cNvPr id="36" name="Textfeld 35"/>
          <p:cNvSpPr txBox="1"/>
          <p:nvPr/>
        </p:nvSpPr>
        <p:spPr>
          <a:xfrm>
            <a:off x="7920000" y="5580000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V</a:t>
            </a:r>
            <a:r>
              <a:rPr lang="de-DE" sz="1000" baseline="-25000" dirty="0" smtClean="0">
                <a:latin typeface="Times New Roman"/>
                <a:cs typeface="Times New Roman"/>
              </a:rPr>
              <a:t>C</a:t>
            </a:r>
            <a:r>
              <a:rPr lang="de-DE" sz="1000" dirty="0" smtClean="0">
                <a:latin typeface="Times New Roman"/>
                <a:cs typeface="Times New Roman"/>
              </a:rPr>
              <a:t>(</a:t>
            </a:r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) = 656 </a:t>
            </a:r>
            <a:r>
              <a:rPr lang="de-DE" sz="1000" dirty="0" err="1" smtClean="0">
                <a:latin typeface="Times New Roman"/>
                <a:cs typeface="Times New Roman"/>
              </a:rPr>
              <a:t>MeV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29191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heavy ion collisions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3745495"/>
            <a:ext cx="4576191" cy="2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836712"/>
            <a:ext cx="4221905" cy="27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4464000" y="3601495"/>
            <a:ext cx="28680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cross section vs. angular momentum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341313" y="3429000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5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731963" y="3405188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0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2006600" y="3429000"/>
            <a:ext cx="0" cy="449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1744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41313" y="4194175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33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34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731963" y="3848100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9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2006600" y="3878263"/>
            <a:ext cx="0" cy="315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 flipV="1">
            <a:off x="1331913" y="4194175"/>
            <a:ext cx="2925762" cy="269875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611188" y="3921125"/>
            <a:ext cx="546100" cy="542925"/>
            <a:chOff x="1747" y="1366"/>
            <a:chExt cx="1133" cy="1133"/>
          </a:xfrm>
        </p:grpSpPr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4" name="Picture 18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9" descr="Kugelros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4300"/>
            <a:ext cx="90488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30046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C 0.10938 0.0051 0.21945 0.00996 0.28663 0.01968 C 0.35365 0.02963 0.37847 0.04422 0.4033 0.0592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973 C 0.00452 -0.01041 0.00573 -0.03055 0.00417 -0.02014 C 0.00278 -0.00972 -0.0033 0.05741 -0.00486 0.07223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341313" y="4194175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6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731963" y="3848100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1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006600" y="3878263"/>
            <a:ext cx="0" cy="315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48" name="Freeform 16"/>
          <p:cNvSpPr>
            <a:spLocks/>
          </p:cNvSpPr>
          <p:nvPr/>
        </p:nvSpPr>
        <p:spPr bwMode="auto">
          <a:xfrm flipV="1">
            <a:off x="1331913" y="4194175"/>
            <a:ext cx="2925762" cy="269875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 flipV="1">
            <a:off x="4841875" y="4733925"/>
            <a:ext cx="720725" cy="674688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91581" dir="7421404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4298950" y="4329113"/>
            <a:ext cx="546100" cy="542925"/>
            <a:chOff x="2708" y="2727"/>
            <a:chExt cx="344" cy="342"/>
          </a:xfrm>
        </p:grpSpPr>
        <p:grpSp>
          <p:nvGrpSpPr>
            <p:cNvPr id="52" name="Group 20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54" name="Oval 21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55" name="Picture 22" descr="Kugelgrün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Picture 23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29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6 C 0.03455 0.01575 0.0691 0.03149 0.08854 0.06204 C 0.10799 0.0926 0.1125 0.13797 0.11702 0.18334 " pathEditMode="relative" ptsTypes="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41313" y="3879850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3897313" y="3205163"/>
            <a:ext cx="1349375" cy="1349375"/>
            <a:chOff x="3249" y="2472"/>
            <a:chExt cx="1133" cy="1133"/>
          </a:xfrm>
        </p:grpSpPr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3447" y="2614"/>
              <a:ext cx="454" cy="454"/>
            </a:xfrm>
            <a:prstGeom prst="ellipse">
              <a:avLst/>
            </a:prstGeom>
            <a:solidFill>
              <a:srgbClr val="F3F7FB"/>
            </a:solidFill>
            <a:ln>
              <a:noFill/>
            </a:ln>
            <a:effectLst>
              <a:outerShdw dist="497898" dir="3135192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7" name="Picture 7" descr="Kugelstahlblau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2472"/>
              <a:ext cx="1133" cy="1133"/>
            </a:xfrm>
            <a:prstGeom prst="rect">
              <a:avLst/>
            </a:prstGeom>
            <a:noFill/>
            <a:effectLst>
              <a:outerShdw dist="497898" dir="3135192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sp>
        <p:nvSpPr>
          <p:cNvPr id="39" name="Freeform 9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2" name="Picture 12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611188" y="3606800"/>
            <a:ext cx="546100" cy="542925"/>
            <a:chOff x="1747" y="1366"/>
            <a:chExt cx="1133" cy="1133"/>
          </a:xfrm>
        </p:grpSpPr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56" name="Picture 17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Freeform 18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8" name="Group 19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61" name="Oval 21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62" name="Picture 22" descr="Kugelgrün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23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08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7.40741E-7 L 0.54115 7.4074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023 L 0.13785 -0.00023 " pathEditMode="relative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41313" y="3878263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29" name="Picture 8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5157788" y="3203575"/>
            <a:ext cx="1349375" cy="1349375"/>
            <a:chOff x="3249" y="2472"/>
            <a:chExt cx="1133" cy="1133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3447" y="2614"/>
              <a:ext cx="454" cy="454"/>
            </a:xfrm>
            <a:prstGeom prst="ellipse">
              <a:avLst/>
            </a:prstGeom>
            <a:solidFill>
              <a:srgbClr val="F3F7FB"/>
            </a:solidFill>
            <a:ln>
              <a:noFill/>
            </a:ln>
            <a:effectLst>
              <a:outerShdw dist="497898" dir="3135192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8" name="Picture 13" descr="Kugelstahlbla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2472"/>
              <a:ext cx="1133" cy="1133"/>
            </a:xfrm>
            <a:prstGeom prst="rect">
              <a:avLst/>
            </a:prstGeom>
            <a:noFill/>
            <a:effectLst>
              <a:outerShdw dist="497898" dir="3135192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5556250" y="3608388"/>
            <a:ext cx="546100" cy="542925"/>
            <a:chOff x="1747" y="1366"/>
            <a:chExt cx="1133" cy="1133"/>
          </a:xfrm>
        </p:grpSpPr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88799" dir="2863579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51" name="Picture 16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88799" dir="2863579" algn="ctr" rotWithShape="0">
                      <a:srgbClr val="B2B2B2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5021263" y="2843213"/>
            <a:ext cx="2114550" cy="2114550"/>
            <a:chOff x="3844" y="-108"/>
            <a:chExt cx="1332" cy="1332"/>
          </a:xfrm>
        </p:grpSpPr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4156" y="90"/>
              <a:ext cx="534" cy="534"/>
            </a:xfrm>
            <a:prstGeom prst="ellipse">
              <a:avLst/>
            </a:prstGeom>
            <a:solidFill>
              <a:srgbClr val="F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16048" dir="4540637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54" name="Picture 19" descr="Kugellil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-108"/>
              <a:ext cx="1332" cy="133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616048" dir="4540637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sp>
        <p:nvSpPr>
          <p:cNvPr id="63" name="Freeform 21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64" name="Group 22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65" name="Group 23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68" name="Picture 25" descr="Kugelgrün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6" name="Picture 26" descr="Kugelros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35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41313" y="3879850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8" name="Picture 8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5021263" y="2843213"/>
            <a:ext cx="2114550" cy="2114550"/>
            <a:chOff x="3844" y="-108"/>
            <a:chExt cx="1332" cy="1332"/>
          </a:xfrm>
        </p:grpSpPr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4156" y="90"/>
              <a:ext cx="534" cy="534"/>
            </a:xfrm>
            <a:prstGeom prst="ellipse">
              <a:avLst/>
            </a:prstGeom>
            <a:solidFill>
              <a:srgbClr val="F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41990" dir="4781709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4" name="Picture 14" descr="Kugellil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-108"/>
              <a:ext cx="1332" cy="133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41990" dir="4781709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327775" y="4902200"/>
            <a:ext cx="2728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compound nucleus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formation</a:t>
            </a:r>
          </a:p>
        </p:txBody>
      </p:sp>
      <p:sp>
        <p:nvSpPr>
          <p:cNvPr id="46" name="Freeform 16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6" name="Group 17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57" name="Group 18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60" name="Picture 20" descr="Kugelgrün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8" name="Picture 21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0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17968 0.003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reaction cross section</a:t>
            </a:r>
            <a:endParaRPr lang="en-US" dirty="0"/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915920"/>
            <a:ext cx="3071485" cy="282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360000" y="980720"/>
            <a:ext cx="529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beam of projectiles of intensity </a:t>
            </a:r>
            <a:r>
              <a:rPr lang="el-GR" sz="1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Φ</a:t>
            </a:r>
            <a:r>
              <a:rPr lang="de-DE" sz="1200" b="1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particles/sec which hits a thin foil of target nuclei with the result that the beam is attenuated by reactions in the foil such that the transmitted intensity is </a:t>
            </a:r>
            <a:r>
              <a:rPr lang="el-GR" sz="1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Φ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particles/sec.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The fraction of the incident particles disappear from the beam, i.e. react, in passing through the foil is given by</a:t>
            </a:r>
          </a:p>
          <a:p>
            <a:endParaRPr lang="en-US" sz="1200" dirty="0">
              <a:latin typeface="Times New Roman"/>
              <a:cs typeface="Times New Roman"/>
            </a:endParaRPr>
          </a:p>
          <a:p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The number of reactions that are occurring is the difference between the initial and transmitted flux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120000" y="3500720"/>
            <a:ext cx="71974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·v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560000" y="3500720"/>
            <a:ext cx="86722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·A·d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229532" y="1232720"/>
            <a:ext cx="1426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24000" y="1052720"/>
            <a:ext cx="1298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272000" y="908720"/>
            <a:ext cx="897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1979712" y="2001699"/>
                <a:ext cx="18669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01699"/>
                <a:ext cx="186698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971600" y="2735046"/>
                <a:ext cx="3985899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𝑡𝑟𝑎𝑛𝑠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35046"/>
                <a:ext cx="398589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2358000" y="3079520"/>
                <a:ext cx="1539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00" y="3079520"/>
                <a:ext cx="153978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4013971" y="3077712"/>
            <a:ext cx="1134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 thin target)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60000" y="350072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60000" y="3860720"/>
            <a:ext cx="373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particle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current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pnA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consists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6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projectiles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 mg/cm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5·10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de-DE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e-DE" altLang="de-DE" sz="12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972000" y="4400720"/>
                <a:ext cx="3124830" cy="439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6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de-DE" sz="1000" b="0" i="1" smtClean="0">
                              <a:latin typeface="Cambria Math"/>
                            </a:rPr>
                            <m:t>132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</a:rPr>
                        <m:t>=4.5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𝑡𝑎𝑟𝑔𝑒𝑡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400720"/>
                <a:ext cx="3124830" cy="439544"/>
              </a:xfrm>
              <a:prstGeom prst="rect">
                <a:avLst/>
              </a:prstGeom>
              <a:blipFill rotWithShape="1">
                <a:blip r:embed="rId6"/>
                <a:stretch>
                  <a:fillRect t="-458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49"/>
          <p:cNvSpPr txBox="1"/>
          <p:nvPr/>
        </p:nvSpPr>
        <p:spPr>
          <a:xfrm>
            <a:off x="360000" y="4904720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projectiles [s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000" dirty="0" smtClean="0">
                <a:latin typeface="Times New Roman"/>
                <a:cs typeface="Times New Roman"/>
              </a:rPr>
              <a:t>· target nuclei [cm</a:t>
            </a:r>
            <a:r>
              <a:rPr lang="en-US" sz="1000" baseline="30000" dirty="0" smtClean="0">
                <a:latin typeface="Times New Roman"/>
                <a:cs typeface="Times New Roman"/>
              </a:rPr>
              <a:t>-2</a:t>
            </a:r>
            <a:r>
              <a:rPr lang="en-US" sz="1000" dirty="0" smtClean="0">
                <a:latin typeface="Times New Roman"/>
                <a:cs typeface="Times New Roman"/>
              </a:rPr>
              <a:t>]</a:t>
            </a:r>
          </a:p>
          <a:p>
            <a:endParaRPr lang="en-US" sz="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000" dirty="0" smtClean="0">
                <a:latin typeface="Times New Roman"/>
                <a:cs typeface="Times New Roman"/>
              </a:rPr>
              <a:t>Luminosity (projectile → </a:t>
            </a:r>
            <a:r>
              <a:rPr lang="en-US" sz="1000" baseline="30000" dirty="0" smtClean="0">
                <a:latin typeface="Times New Roman"/>
                <a:cs typeface="Times New Roman"/>
              </a:rPr>
              <a:t>132</a:t>
            </a:r>
            <a:r>
              <a:rPr lang="en-US" sz="1000" dirty="0" smtClean="0">
                <a:latin typeface="Times New Roman"/>
                <a:cs typeface="Times New Roman"/>
              </a:rPr>
              <a:t>Sn) = 3·10</a:t>
            </a:r>
            <a:r>
              <a:rPr lang="en-US" sz="1000" baseline="30000" dirty="0" smtClean="0">
                <a:latin typeface="Times New Roman"/>
                <a:cs typeface="Times New Roman"/>
              </a:rPr>
              <a:t>28</a:t>
            </a:r>
            <a:r>
              <a:rPr lang="en-US" sz="1000" dirty="0" smtClean="0">
                <a:latin typeface="Times New Roman"/>
                <a:cs typeface="Times New Roman"/>
              </a:rPr>
              <a:t> [s</a:t>
            </a:r>
            <a:r>
              <a:rPr lang="en-US" sz="1000" baseline="30000" dirty="0" smtClean="0">
                <a:latin typeface="Times New Roman"/>
                <a:cs typeface="Times New Roman"/>
              </a:rPr>
              <a:t>-1</a:t>
            </a:r>
            <a:r>
              <a:rPr lang="en-US" sz="1000" dirty="0" smtClean="0">
                <a:latin typeface="Times New Roman"/>
                <a:cs typeface="Times New Roman"/>
              </a:rPr>
              <a:t>cm</a:t>
            </a:r>
            <a:r>
              <a:rPr lang="en-US" sz="1000" baseline="30000" dirty="0" smtClean="0">
                <a:latin typeface="Times New Roman"/>
                <a:cs typeface="Times New Roman"/>
              </a:rPr>
              <a:t>-2</a:t>
            </a:r>
            <a:r>
              <a:rPr lang="en-US" sz="1000" dirty="0" smtClean="0">
                <a:latin typeface="Times New Roman"/>
                <a:cs typeface="Times New Roman"/>
              </a:rPr>
              <a:t>]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60000" y="5480720"/>
            <a:ext cx="5971443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[s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luminosity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· cross section [cm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                          = projectiles [s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 · target nuclei [cm</a:t>
            </a:r>
            <a:r>
              <a:rPr lang="en-US" sz="1400" baseline="30000" dirty="0" smtClean="0">
                <a:latin typeface="Times New Roman"/>
                <a:cs typeface="Times New Roman"/>
              </a:rPr>
              <a:t>-2</a:t>
            </a:r>
            <a:r>
              <a:rPr lang="en-US" sz="1400" dirty="0" smtClean="0">
                <a:latin typeface="Times New Roman"/>
                <a:cs typeface="Times New Roman"/>
              </a:rPr>
              <a:t>] ·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 section [cm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47" grpId="0"/>
      <p:bldP spid="48" grpId="0"/>
      <p:bldP spid="49" grpId="0"/>
      <p:bldP spid="50" grpId="0"/>
      <p:bldP spid="51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2704</Words>
  <Application>Microsoft Office PowerPoint</Application>
  <PresentationFormat>Bildschirmpräsentation (4:3)</PresentationFormat>
  <Paragraphs>290</Paragraphs>
  <Slides>29</Slides>
  <Notes>0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Arial Unicode MS</vt:lpstr>
      <vt:lpstr>Calibri</vt:lpstr>
      <vt:lpstr>Cambria Math</vt:lpstr>
      <vt:lpstr>Comic Sans MS</vt:lpstr>
      <vt:lpstr>Symbol</vt:lpstr>
      <vt:lpstr>Times New Roman</vt:lpstr>
      <vt:lpstr>Wingdings</vt:lpstr>
      <vt:lpstr>Larissa</vt:lpstr>
      <vt:lpstr>Equation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Nuclear reaction cross section</vt:lpstr>
      <vt:lpstr>Kinematics</vt:lpstr>
      <vt:lpstr>Elastic Scattering</vt:lpstr>
      <vt:lpstr>Diffraction regimes</vt:lpstr>
      <vt:lpstr>Elastic Scattering</vt:lpstr>
      <vt:lpstr>Elastic Scattering</vt:lpstr>
      <vt:lpstr>Scattering parameters</vt:lpstr>
      <vt:lpstr>Scattering theory</vt:lpstr>
      <vt:lpstr>Annular gas-filled parallel-plate avalanche counter (PPAC)</vt:lpstr>
      <vt:lpstr>Experimental set-up at IUAC</vt:lpstr>
      <vt:lpstr>Scattering theory</vt:lpstr>
      <vt:lpstr>Scattering theory</vt:lpstr>
      <vt:lpstr>Summary</vt:lpstr>
      <vt:lpstr>Summary</vt:lpstr>
      <vt:lpstr>Reminder: Nuclear radius</vt:lpstr>
      <vt:lpstr>Elastic scattering and the nuclear radius</vt:lpstr>
      <vt:lpstr>High-energy Coulomb excitation</vt:lpstr>
      <vt:lpstr>High-energy Coulomb excitation</vt:lpstr>
      <vt:lpstr>Elastic scattering and nuclear reactions</vt:lpstr>
      <vt:lpstr>Elastic scattering and nuclear reactions</vt:lpstr>
      <vt:lpstr>Classification of heavy ion collisions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475</cp:revision>
  <dcterms:created xsi:type="dcterms:W3CDTF">2016-04-06T12:04:03Z</dcterms:created>
  <dcterms:modified xsi:type="dcterms:W3CDTF">2020-06-25T05:43:42Z</dcterms:modified>
</cp:coreProperties>
</file>