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63" r:id="rId3"/>
    <p:sldId id="264" r:id="rId4"/>
    <p:sldId id="265" r:id="rId5"/>
    <p:sldId id="261" r:id="rId6"/>
    <p:sldId id="267" r:id="rId7"/>
    <p:sldId id="266" r:id="rId8"/>
    <p:sldId id="268" r:id="rId9"/>
    <p:sldId id="269" r:id="rId10"/>
    <p:sldId id="275" r:id="rId11"/>
    <p:sldId id="276" r:id="rId12"/>
    <p:sldId id="277" r:id="rId13"/>
    <p:sldId id="278" r:id="rId14"/>
    <p:sldId id="270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9933"/>
    <a:srgbClr val="D1EDFF"/>
    <a:srgbClr val="CCECFF"/>
    <a:srgbClr val="CCFFFF"/>
    <a:srgbClr val="FFCC00"/>
    <a:srgbClr val="00CC00"/>
    <a:srgbClr val="006600"/>
    <a:srgbClr val="B2B2B2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>
        <p:scale>
          <a:sx n="100" d="100"/>
          <a:sy n="100" d="100"/>
        </p:scale>
        <p:origin x="-2316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–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2020</a:t>
            </a:r>
          </a:p>
          <a:p>
            <a:pPr algn="ctr">
              <a:spcBef>
                <a:spcPct val="50000"/>
              </a:spcBef>
              <a:defRPr/>
            </a:pP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6.wmf"/><Relationship Id="rId3" Type="http://schemas.openxmlformats.org/officeDocument/2006/relationships/image" Target="../media/image27.jpeg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nucleus and its structure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720000" y="720000"/>
            <a:ext cx="788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Presently no complete theory to fully describe structure and behavior of nuclei based solely on knowledge of force between nucleons (although tremendous progress for A &lt; 12 in the past few years!)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feil nach unten 4"/>
          <p:cNvSpPr/>
          <p:nvPr/>
        </p:nvSpPr>
        <p:spPr>
          <a:xfrm>
            <a:off x="4572000" y="1260000"/>
            <a:ext cx="216024" cy="36004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2771800" y="1620000"/>
            <a:ext cx="3852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MODELS: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simplifying assumptions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 reasonable account of observed properties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predictions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20000" y="2520000"/>
            <a:ext cx="496796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Liquid-Drop Model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nucleus regarded as collection of neutrons and protons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forming a droplet of incompressible fluid</a:t>
            </a:r>
          </a:p>
          <a:p>
            <a:r>
              <a:rPr lang="en-US" sz="1400" b="1" dirty="0" smtClean="0">
                <a:solidFill>
                  <a:srgbClr val="339933"/>
                </a:solidFill>
                <a:latin typeface="Times New Roman"/>
                <a:cs typeface="Times New Roman"/>
              </a:rPr>
              <a:t>→</a:t>
            </a:r>
            <a:r>
              <a:rPr lang="en-US" sz="1400" dirty="0" smtClean="0">
                <a:latin typeface="Times New Roman"/>
                <a:cs typeface="Times New Roman"/>
              </a:rPr>
              <a:t> good description of overall trend of binding energy per nucleon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lang="en-US" sz="1400" dirty="0" smtClean="0">
                <a:latin typeface="Times New Roman"/>
                <a:cs typeface="Times New Roman"/>
              </a:rPr>
              <a:t> fails to account for magic numbers or give any prediction for J</a:t>
            </a:r>
            <a:r>
              <a:rPr lang="el-GR" sz="1400" baseline="30000" dirty="0" smtClean="0">
                <a:latin typeface="Times New Roman"/>
                <a:cs typeface="Times New Roman"/>
              </a:rPr>
              <a:t>π</a:t>
            </a:r>
            <a:endParaRPr 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0000" y="3780000"/>
            <a:ext cx="503535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SHELL Model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neutrons and protons arranged in stable quantum states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in common potential well</a:t>
            </a:r>
          </a:p>
          <a:p>
            <a:r>
              <a:rPr lang="en-US" sz="1400" b="1" dirty="0" smtClean="0">
                <a:solidFill>
                  <a:srgbClr val="339933"/>
                </a:solidFill>
                <a:latin typeface="Times New Roman"/>
                <a:cs typeface="Times New Roman"/>
              </a:rPr>
              <a:t>→</a:t>
            </a:r>
            <a:r>
              <a:rPr lang="en-US" sz="1400" dirty="0" smtClean="0">
                <a:latin typeface="Times New Roman"/>
                <a:cs typeface="Times New Roman"/>
              </a:rPr>
              <a:t> accounts for ground state properties (e.g. J</a:t>
            </a:r>
            <a:r>
              <a:rPr lang="el-GR" sz="1400" baseline="30000" dirty="0" smtClean="0">
                <a:latin typeface="Times New Roman"/>
                <a:cs typeface="Times New Roman"/>
              </a:rPr>
              <a:t>π</a:t>
            </a:r>
            <a:r>
              <a:rPr lang="de-DE" sz="1400" dirty="0" smtClean="0">
                <a:latin typeface="Times New Roman"/>
                <a:cs typeface="Times New Roman"/>
              </a:rPr>
              <a:t>) </a:t>
            </a:r>
            <a:r>
              <a:rPr lang="en-US" sz="1400" dirty="0" smtClean="0">
                <a:latin typeface="Times New Roman"/>
                <a:cs typeface="Times New Roman"/>
              </a:rPr>
              <a:t>and magic numbers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lang="en-US" sz="1400" dirty="0" smtClean="0">
                <a:latin typeface="Times New Roman"/>
                <a:cs typeface="Times New Roman"/>
              </a:rPr>
              <a:t> does not predict many of the observed nuclear excited states</a:t>
            </a:r>
            <a:endParaRPr 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20000" y="5040000"/>
            <a:ext cx="435407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COLLECTIVE Model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neutrons and protons show collective motions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give rise to vibrational and rotational states</a:t>
            </a:r>
          </a:p>
          <a:p>
            <a:r>
              <a:rPr lang="en-US" sz="1400" b="1" dirty="0" smtClean="0">
                <a:solidFill>
                  <a:srgbClr val="339933"/>
                </a:solidFill>
                <a:latin typeface="Times New Roman"/>
                <a:cs typeface="Times New Roman"/>
              </a:rPr>
              <a:t>→</a:t>
            </a:r>
            <a:r>
              <a:rPr lang="en-US" sz="1400" dirty="0" smtClean="0">
                <a:latin typeface="Times New Roman"/>
                <a:cs typeface="Times New Roman"/>
              </a:rPr>
              <a:t> accounts for properties of non-spherical nuclei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lang="en-US" sz="1400" dirty="0" smtClean="0">
                <a:latin typeface="Times New Roman"/>
                <a:cs typeface="Times New Roman"/>
              </a:rPr>
              <a:t> fails to reproduce other features</a:t>
            </a:r>
            <a:endParaRPr 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web-docs\TELEKOLLEG\KERN\IMAGES\schalenmode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99" y="3888000"/>
            <a:ext cx="1309688" cy="13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eb-docs\TELEKOLLEG\KERN\MPEG\rot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5148000"/>
            <a:ext cx="123444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Liquid drop model of the nucleu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2772000"/>
            <a:ext cx="114300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3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Drop Model’s contribution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0" y="900000"/>
            <a:ext cx="67437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6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Drop Model: Line of Stability</a:t>
            </a:r>
            <a:endParaRPr lang="en-US" dirty="0"/>
          </a:p>
        </p:txBody>
      </p:sp>
      <p:grpSp>
        <p:nvGrpSpPr>
          <p:cNvPr id="25" name="Gruppieren 24"/>
          <p:cNvGrpSpPr/>
          <p:nvPr/>
        </p:nvGrpSpPr>
        <p:grpSpPr>
          <a:xfrm>
            <a:off x="617538" y="720000"/>
            <a:ext cx="7426326" cy="5284788"/>
            <a:chOff x="617538" y="850999"/>
            <a:chExt cx="7426326" cy="5284788"/>
          </a:xfrm>
        </p:grpSpPr>
        <p:grpSp>
          <p:nvGrpSpPr>
            <p:cNvPr id="13" name="Group 33"/>
            <p:cNvGrpSpPr>
              <a:grpSpLocks/>
            </p:cNvGrpSpPr>
            <p:nvPr/>
          </p:nvGrpSpPr>
          <p:grpSpPr bwMode="auto">
            <a:xfrm>
              <a:off x="617538" y="850999"/>
              <a:ext cx="7426326" cy="5284788"/>
              <a:chOff x="329" y="873"/>
              <a:chExt cx="4678" cy="3329"/>
            </a:xfrm>
          </p:grpSpPr>
          <p:grpSp>
            <p:nvGrpSpPr>
              <p:cNvPr id="14" name="Group 34"/>
              <p:cNvGrpSpPr>
                <a:grpSpLocks/>
              </p:cNvGrpSpPr>
              <p:nvPr/>
            </p:nvGrpSpPr>
            <p:grpSpPr bwMode="auto">
              <a:xfrm>
                <a:off x="329" y="873"/>
                <a:ext cx="4678" cy="3329"/>
                <a:chOff x="329" y="873"/>
                <a:chExt cx="4678" cy="3329"/>
              </a:xfrm>
            </p:grpSpPr>
            <p:grpSp>
              <p:nvGrpSpPr>
                <p:cNvPr id="16" name="Group 35"/>
                <p:cNvGrpSpPr>
                  <a:grpSpLocks/>
                </p:cNvGrpSpPr>
                <p:nvPr/>
              </p:nvGrpSpPr>
              <p:grpSpPr bwMode="auto">
                <a:xfrm>
                  <a:off x="329" y="873"/>
                  <a:ext cx="4678" cy="3329"/>
                  <a:chOff x="329" y="873"/>
                  <a:chExt cx="4678" cy="3329"/>
                </a:xfrm>
              </p:grpSpPr>
              <p:pic>
                <p:nvPicPr>
                  <p:cNvPr id="18" name="Picture 36" descr="chart-2005-0419-cr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C0BEFF"/>
                      </a:clrFrom>
                      <a:clrTo>
                        <a:srgbClr val="C0BE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9" y="873"/>
                    <a:ext cx="4678" cy="33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 useBgFill="1">
                <p:nvSpPr>
                  <p:cNvPr id="19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1831" y="1395"/>
                    <a:ext cx="1049" cy="765"/>
                  </a:xfrm>
                  <a:prstGeom prst="rect">
                    <a:avLst/>
                  </a:prstGeom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200" smtClean="0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 useBgFill="1">
                <p:nvSpPr>
                  <p:cNvPr id="20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852" y="885"/>
                    <a:ext cx="907" cy="765"/>
                  </a:xfrm>
                  <a:prstGeom prst="rect">
                    <a:avLst/>
                  </a:prstGeom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200" smtClean="0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 useBgFill="1">
                <p:nvSpPr>
                  <p:cNvPr id="21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3447" y="884"/>
                    <a:ext cx="765" cy="511"/>
                  </a:xfrm>
                  <a:prstGeom prst="rect">
                    <a:avLst/>
                  </a:prstGeom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200" smtClean="0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 useBgFill="1">
              <p:nvSpPr>
                <p:cNvPr id="17" name="Rectangle 40"/>
                <p:cNvSpPr>
                  <a:spLocks noChangeArrowheads="1"/>
                </p:cNvSpPr>
                <p:nvPr/>
              </p:nvSpPr>
              <p:spPr bwMode="auto">
                <a:xfrm>
                  <a:off x="1349" y="1621"/>
                  <a:ext cx="709" cy="539"/>
                </a:xfrm>
                <a:prstGeom prst="rect">
                  <a:avLst/>
                </a:prstGeom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smtClean="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sp useBgFill="1">
            <p:nvSpPr>
              <p:cNvPr id="15" name="Rectangle 41"/>
              <p:cNvSpPr>
                <a:spLocks noChangeArrowheads="1"/>
              </p:cNvSpPr>
              <p:nvPr/>
            </p:nvSpPr>
            <p:spPr bwMode="auto">
              <a:xfrm>
                <a:off x="2994" y="2925"/>
                <a:ext cx="1757" cy="964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2" name="Textfeld 21"/>
            <p:cNvSpPr txBox="1"/>
            <p:nvPr/>
          </p:nvSpPr>
          <p:spPr>
            <a:xfrm>
              <a:off x="3240000" y="5760000"/>
              <a:ext cx="161281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neutron number N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feld 22"/>
            <p:cNvSpPr txBox="1">
              <a:spLocks noChangeAspect="1"/>
            </p:cNvSpPr>
            <p:nvPr/>
          </p:nvSpPr>
          <p:spPr>
            <a:xfrm rot="16200000">
              <a:off x="216000" y="3528000"/>
              <a:ext cx="151342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proton number Z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6174583" y="3068960"/>
              <a:ext cx="1133721" cy="612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6" name="Picture 29" descr="valley-of-stabi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00" y="3420000"/>
            <a:ext cx="3973068" cy="312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540000" y="720000"/>
                <a:ext cx="8352480" cy="665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4∙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𝑎𝑠𝑦𝑚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de-DE" sz="14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  <m:r>
                        <a:rPr lang="de-DE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de-DE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Z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Pre>
                                <m:sPre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sPre>
                            </m:e>
                          </m:d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−4∙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𝑎𝑠𝑦𝑚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de-DE" sz="14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de-DE" sz="14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720000"/>
                <a:ext cx="8352480" cy="6651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540000" y="1584000"/>
                <a:ext cx="2345770" cy="74616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𝑑𝑀</m:t>
                                  </m:r>
                                  <m:d>
                                    <m:dPr>
                                      <m:ctrlP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𝑍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𝑑𝑍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𝑐𝑜𝑛𝑠𝑡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584000"/>
                <a:ext cx="2345770" cy="7461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60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parabola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900000"/>
            <a:ext cx="7297579" cy="528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304000" y="3024000"/>
            <a:ext cx="8274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A=125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796000" y="2555612"/>
            <a:ext cx="8274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A=128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508104" y="3024000"/>
            <a:ext cx="540000" cy="3960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eck 29"/>
          <p:cNvSpPr/>
          <p:nvPr/>
        </p:nvSpPr>
        <p:spPr>
          <a:xfrm>
            <a:off x="7488000" y="3852000"/>
            <a:ext cx="612000" cy="3960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Gerade Verbindung mit Pfeil 5"/>
          <p:cNvCxnSpPr/>
          <p:nvPr/>
        </p:nvCxnSpPr>
        <p:spPr>
          <a:xfrm rot="300000">
            <a:off x="1440000" y="2484000"/>
            <a:ext cx="432048" cy="180000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rot="480000">
            <a:off x="1836000" y="4644000"/>
            <a:ext cx="432048" cy="72000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rot="1800000">
            <a:off x="2239033" y="5580000"/>
            <a:ext cx="380162" cy="10800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rot="-240000" flipH="1">
            <a:off x="3888000" y="1980000"/>
            <a:ext cx="432048" cy="158400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rot="-180000" flipH="1">
            <a:off x="3492000" y="3816000"/>
            <a:ext cx="432048" cy="111600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3059832" y="5040000"/>
            <a:ext cx="403260" cy="64800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rot="-720000" flipH="1">
            <a:off x="2664000" y="5760000"/>
            <a:ext cx="25200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1619672" y="3059668"/>
                <a:ext cx="515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059668"/>
                <a:ext cx="51539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2328410" y="5291916"/>
                <a:ext cx="515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410" y="5291916"/>
                <a:ext cx="51539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1979712" y="4715852"/>
                <a:ext cx="515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715852"/>
                <a:ext cx="51539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3707904" y="2411596"/>
                <a:ext cx="515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411596"/>
                <a:ext cx="515398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3336522" y="3995772"/>
                <a:ext cx="515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522" y="3995772"/>
                <a:ext cx="515398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2976482" y="5003884"/>
                <a:ext cx="515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482" y="5003884"/>
                <a:ext cx="515398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2699792" y="5373216"/>
                <a:ext cx="515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373216"/>
                <a:ext cx="515398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6732240" y="3355664"/>
                <a:ext cx="515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355664"/>
                <a:ext cx="515398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6192000" y="5157192"/>
                <a:ext cx="515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00" y="5157192"/>
                <a:ext cx="515398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6768000" y="4139788"/>
                <a:ext cx="515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000" y="4139788"/>
                <a:ext cx="515398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5136722" y="4859868"/>
                <a:ext cx="515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722" y="4859868"/>
                <a:ext cx="515398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5352746" y="3707740"/>
                <a:ext cx="515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46" y="3707740"/>
                <a:ext cx="515398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/>
              <p:cNvSpPr txBox="1"/>
              <p:nvPr/>
            </p:nvSpPr>
            <p:spPr>
              <a:xfrm>
                <a:off x="4632666" y="2276872"/>
                <a:ext cx="515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666" y="2276872"/>
                <a:ext cx="515398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/>
              <p:cNvSpPr txBox="1"/>
              <p:nvPr/>
            </p:nvSpPr>
            <p:spPr>
              <a:xfrm>
                <a:off x="5712786" y="5147900"/>
                <a:ext cx="515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feld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786" y="5147900"/>
                <a:ext cx="515398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60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and radioactive nuclei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942975"/>
            <a:ext cx="71437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09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Deviation from </a:t>
            </a:r>
            <a:r>
              <a:rPr lang="en-US" dirty="0"/>
              <a:t>L</a:t>
            </a:r>
            <a:r>
              <a:rPr lang="en-US" dirty="0" smtClean="0"/>
              <a:t>iquid </a:t>
            </a:r>
            <a:r>
              <a:rPr lang="en-US" dirty="0"/>
              <a:t>D</a:t>
            </a:r>
            <a:r>
              <a:rPr lang="en-US" dirty="0" smtClean="0"/>
              <a:t>rop Model</a:t>
            </a:r>
            <a:endParaRPr lang="en-US" dirty="0"/>
          </a:p>
        </p:txBody>
      </p:sp>
      <p:sp>
        <p:nvSpPr>
          <p:cNvPr id="8" name="Rectangle 39"/>
          <p:cNvSpPr>
            <a:spLocks noChangeArrowheads="1"/>
          </p:cNvSpPr>
          <p:nvPr/>
        </p:nvSpPr>
        <p:spPr bwMode="auto">
          <a:xfrm>
            <a:off x="7924800" y="3813175"/>
            <a:ext cx="762000" cy="1828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" name="Picture 40" descr="bindungsener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38300"/>
            <a:ext cx="65786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1"/>
          <p:cNvSpPr>
            <a:spLocks noChangeAspect="1" noChangeArrowheads="1"/>
          </p:cNvSpPr>
          <p:nvPr/>
        </p:nvSpPr>
        <p:spPr bwMode="auto">
          <a:xfrm>
            <a:off x="1371600" y="1638300"/>
            <a:ext cx="5688013" cy="1365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42"/>
          <p:cNvSpPr>
            <a:spLocks noChangeAspect="1" noChangeArrowheads="1"/>
          </p:cNvSpPr>
          <p:nvPr/>
        </p:nvSpPr>
        <p:spPr bwMode="auto">
          <a:xfrm>
            <a:off x="1371600" y="1501775"/>
            <a:ext cx="5688013" cy="136525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43"/>
          <p:cNvSpPr>
            <a:spLocks noChangeAspect="1" noChangeArrowheads="1"/>
          </p:cNvSpPr>
          <p:nvPr/>
        </p:nvSpPr>
        <p:spPr bwMode="auto">
          <a:xfrm>
            <a:off x="2466975" y="1638300"/>
            <a:ext cx="69850" cy="617538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44"/>
          <p:cNvSpPr>
            <a:spLocks noChangeAspect="1" noChangeArrowheads="1"/>
          </p:cNvSpPr>
          <p:nvPr/>
        </p:nvSpPr>
        <p:spPr bwMode="auto">
          <a:xfrm>
            <a:off x="1919288" y="1912938"/>
            <a:ext cx="547687" cy="2047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45"/>
          <p:cNvSpPr>
            <a:spLocks noChangeAspect="1" noChangeArrowheads="1"/>
          </p:cNvSpPr>
          <p:nvPr/>
        </p:nvSpPr>
        <p:spPr bwMode="auto">
          <a:xfrm>
            <a:off x="2536825" y="1844675"/>
            <a:ext cx="547688" cy="2047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46"/>
          <p:cNvSpPr>
            <a:spLocks noChangeAspect="1" noChangeArrowheads="1"/>
          </p:cNvSpPr>
          <p:nvPr/>
        </p:nvSpPr>
        <p:spPr bwMode="auto">
          <a:xfrm>
            <a:off x="3084513" y="1912938"/>
            <a:ext cx="547687" cy="2047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47"/>
          <p:cNvSpPr>
            <a:spLocks noChangeAspect="1" noChangeArrowheads="1"/>
          </p:cNvSpPr>
          <p:nvPr/>
        </p:nvSpPr>
        <p:spPr bwMode="auto">
          <a:xfrm>
            <a:off x="4249738" y="2735263"/>
            <a:ext cx="547687" cy="2047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48"/>
          <p:cNvSpPr txBox="1">
            <a:spLocks noChangeAspect="1" noChangeArrowheads="1"/>
          </p:cNvSpPr>
          <p:nvPr/>
        </p:nvSpPr>
        <p:spPr bwMode="auto">
          <a:xfrm>
            <a:off x="2330450" y="23923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rgbClr val="333399"/>
                </a:solidFill>
              </a:rPr>
              <a:t>28</a:t>
            </a:r>
            <a:endParaRPr lang="de-DE" altLang="de-DE">
              <a:solidFill>
                <a:srgbClr val="333399"/>
              </a:solidFill>
            </a:endParaRPr>
          </a:p>
        </p:txBody>
      </p:sp>
      <p:sp>
        <p:nvSpPr>
          <p:cNvPr id="19" name="Text Box 49"/>
          <p:cNvSpPr txBox="1">
            <a:spLocks noChangeAspect="1" noChangeArrowheads="1"/>
          </p:cNvSpPr>
          <p:nvPr/>
        </p:nvSpPr>
        <p:spPr bwMode="auto">
          <a:xfrm>
            <a:off x="2466975" y="259873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rgbClr val="333399"/>
                </a:solidFill>
              </a:rPr>
              <a:t>28</a:t>
            </a:r>
            <a:endParaRPr lang="de-DE" altLang="de-DE">
              <a:solidFill>
                <a:srgbClr val="333399"/>
              </a:solidFill>
            </a:endParaRPr>
          </a:p>
        </p:txBody>
      </p:sp>
      <p:sp>
        <p:nvSpPr>
          <p:cNvPr id="20" name="Text Box 50"/>
          <p:cNvSpPr txBox="1">
            <a:spLocks noChangeAspect="1" noChangeArrowheads="1"/>
          </p:cNvSpPr>
          <p:nvPr/>
        </p:nvSpPr>
        <p:spPr bwMode="auto">
          <a:xfrm>
            <a:off x="3016250" y="259873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rgbClr val="333399"/>
                </a:solidFill>
              </a:rPr>
              <a:t>50</a:t>
            </a:r>
            <a:endParaRPr lang="de-DE" altLang="de-DE">
              <a:solidFill>
                <a:srgbClr val="333399"/>
              </a:solidFill>
            </a:endParaRPr>
          </a:p>
        </p:txBody>
      </p:sp>
      <p:sp>
        <p:nvSpPr>
          <p:cNvPr id="21" name="Text Box 51"/>
          <p:cNvSpPr txBox="1">
            <a:spLocks noChangeAspect="1" noChangeArrowheads="1"/>
          </p:cNvSpPr>
          <p:nvPr/>
        </p:nvSpPr>
        <p:spPr bwMode="auto">
          <a:xfrm>
            <a:off x="3700463" y="30099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rgbClr val="333399"/>
                </a:solidFill>
              </a:rPr>
              <a:t>50</a:t>
            </a:r>
            <a:endParaRPr lang="de-DE" altLang="de-DE">
              <a:solidFill>
                <a:srgbClr val="333399"/>
              </a:solidFill>
            </a:endParaRPr>
          </a:p>
        </p:txBody>
      </p:sp>
      <p:sp>
        <p:nvSpPr>
          <p:cNvPr id="22" name="Text Box 52"/>
          <p:cNvSpPr txBox="1">
            <a:spLocks noChangeAspect="1" noChangeArrowheads="1"/>
          </p:cNvSpPr>
          <p:nvPr/>
        </p:nvSpPr>
        <p:spPr bwMode="auto">
          <a:xfrm>
            <a:off x="4113213" y="34210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rgbClr val="333399"/>
                </a:solidFill>
              </a:rPr>
              <a:t>82</a:t>
            </a:r>
            <a:endParaRPr lang="de-DE" altLang="de-DE">
              <a:solidFill>
                <a:srgbClr val="333399"/>
              </a:solidFill>
            </a:endParaRPr>
          </a:p>
        </p:txBody>
      </p:sp>
      <p:sp>
        <p:nvSpPr>
          <p:cNvPr id="23" name="Text Box 53"/>
          <p:cNvSpPr txBox="1">
            <a:spLocks noChangeAspect="1" noChangeArrowheads="1"/>
          </p:cNvSpPr>
          <p:nvPr/>
        </p:nvSpPr>
        <p:spPr bwMode="auto">
          <a:xfrm>
            <a:off x="5688013" y="479107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rgbClr val="333399"/>
                </a:solidFill>
              </a:rPr>
              <a:t>82</a:t>
            </a:r>
            <a:endParaRPr lang="de-DE" altLang="de-DE">
              <a:solidFill>
                <a:srgbClr val="333399"/>
              </a:solidFill>
            </a:endParaRPr>
          </a:p>
        </p:txBody>
      </p:sp>
      <p:sp>
        <p:nvSpPr>
          <p:cNvPr id="24" name="Text Box 54"/>
          <p:cNvSpPr txBox="1">
            <a:spLocks noChangeAspect="1" noChangeArrowheads="1"/>
          </p:cNvSpPr>
          <p:nvPr/>
        </p:nvSpPr>
        <p:spPr bwMode="auto">
          <a:xfrm>
            <a:off x="5483225" y="45164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rgbClr val="333399"/>
                </a:solidFill>
              </a:rPr>
              <a:t>126</a:t>
            </a:r>
            <a:endParaRPr lang="de-DE" altLang="de-DE">
              <a:solidFill>
                <a:srgbClr val="333399"/>
              </a:solidFill>
            </a:endParaRPr>
          </a:p>
        </p:txBody>
      </p:sp>
      <p:sp>
        <p:nvSpPr>
          <p:cNvPr id="25" name="Rectangle 55"/>
          <p:cNvSpPr>
            <a:spLocks noChangeAspect="1" noChangeArrowheads="1"/>
          </p:cNvSpPr>
          <p:nvPr/>
        </p:nvSpPr>
        <p:spPr bwMode="auto">
          <a:xfrm>
            <a:off x="3770313" y="2392363"/>
            <a:ext cx="547687" cy="2063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56"/>
          <p:cNvSpPr>
            <a:spLocks noChangeAspect="1" noChangeArrowheads="1"/>
          </p:cNvSpPr>
          <p:nvPr/>
        </p:nvSpPr>
        <p:spPr bwMode="auto">
          <a:xfrm>
            <a:off x="5757863" y="3625850"/>
            <a:ext cx="547687" cy="4794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57"/>
          <p:cNvSpPr>
            <a:spLocks noChangeAspect="1" noChangeArrowheads="1"/>
          </p:cNvSpPr>
          <p:nvPr/>
        </p:nvSpPr>
        <p:spPr bwMode="auto">
          <a:xfrm>
            <a:off x="2673350" y="1706563"/>
            <a:ext cx="68263" cy="5492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58"/>
          <p:cNvSpPr>
            <a:spLocks noChangeAspect="1" noChangeArrowheads="1"/>
          </p:cNvSpPr>
          <p:nvPr/>
        </p:nvSpPr>
        <p:spPr bwMode="auto">
          <a:xfrm>
            <a:off x="3221038" y="1638300"/>
            <a:ext cx="68262" cy="6858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59"/>
          <p:cNvSpPr>
            <a:spLocks noChangeAspect="1" noChangeArrowheads="1"/>
          </p:cNvSpPr>
          <p:nvPr/>
        </p:nvSpPr>
        <p:spPr bwMode="auto">
          <a:xfrm>
            <a:off x="3906838" y="1706563"/>
            <a:ext cx="68262" cy="10969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60"/>
          <p:cNvSpPr>
            <a:spLocks noChangeAspect="1" noChangeArrowheads="1"/>
          </p:cNvSpPr>
          <p:nvPr/>
        </p:nvSpPr>
        <p:spPr bwMode="auto">
          <a:xfrm>
            <a:off x="4386263" y="1638300"/>
            <a:ext cx="68262" cy="150812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61"/>
          <p:cNvSpPr>
            <a:spLocks noChangeAspect="1" noChangeArrowheads="1"/>
          </p:cNvSpPr>
          <p:nvPr/>
        </p:nvSpPr>
        <p:spPr bwMode="auto">
          <a:xfrm>
            <a:off x="5826125" y="1638300"/>
            <a:ext cx="68263" cy="26733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62"/>
          <p:cNvSpPr>
            <a:spLocks noChangeAspect="1" noChangeArrowheads="1"/>
          </p:cNvSpPr>
          <p:nvPr/>
        </p:nvSpPr>
        <p:spPr bwMode="auto">
          <a:xfrm>
            <a:off x="5894388" y="1706563"/>
            <a:ext cx="68262" cy="260508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63"/>
          <p:cNvSpPr txBox="1">
            <a:spLocks noChangeAspect="1" noChangeArrowheads="1"/>
          </p:cNvSpPr>
          <p:nvPr/>
        </p:nvSpPr>
        <p:spPr bwMode="auto">
          <a:xfrm>
            <a:off x="7059613" y="1363663"/>
            <a:ext cx="962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>
                <a:solidFill>
                  <a:srgbClr val="333399"/>
                </a:solidFill>
              </a:rPr>
              <a:t>Neutron</a:t>
            </a:r>
            <a:endParaRPr lang="de-DE" altLang="de-DE" sz="1600">
              <a:solidFill>
                <a:srgbClr val="333399"/>
              </a:solidFill>
            </a:endParaRPr>
          </a:p>
        </p:txBody>
      </p:sp>
      <p:sp>
        <p:nvSpPr>
          <p:cNvPr id="34" name="Text Box 64"/>
          <p:cNvSpPr txBox="1">
            <a:spLocks noChangeAspect="1" noChangeArrowheads="1"/>
          </p:cNvSpPr>
          <p:nvPr/>
        </p:nvSpPr>
        <p:spPr bwMode="auto">
          <a:xfrm>
            <a:off x="7059613" y="1570038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>
                <a:solidFill>
                  <a:srgbClr val="333399"/>
                </a:solidFill>
              </a:rPr>
              <a:t>Proton</a:t>
            </a:r>
            <a:endParaRPr lang="de-DE" altLang="de-DE" sz="1600">
              <a:solidFill>
                <a:srgbClr val="333399"/>
              </a:solidFill>
            </a:endParaRPr>
          </a:p>
        </p:txBody>
      </p:sp>
      <p:sp>
        <p:nvSpPr>
          <p:cNvPr id="36" name="Text Box 66"/>
          <p:cNvSpPr txBox="1">
            <a:spLocks noChangeAspect="1" noChangeArrowheads="1"/>
          </p:cNvSpPr>
          <p:nvPr/>
        </p:nvSpPr>
        <p:spPr bwMode="auto">
          <a:xfrm>
            <a:off x="3359150" y="5749925"/>
            <a:ext cx="19748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>
                <a:solidFill>
                  <a:srgbClr val="333399"/>
                </a:solidFill>
              </a:rPr>
              <a:t>mass number A</a:t>
            </a:r>
            <a:endParaRPr lang="de-DE" altLang="de-DE">
              <a:solidFill>
                <a:srgbClr val="333399"/>
              </a:solidFill>
            </a:endParaRPr>
          </a:p>
        </p:txBody>
      </p:sp>
      <p:sp>
        <p:nvSpPr>
          <p:cNvPr id="37" name="Text Box 67"/>
          <p:cNvSpPr txBox="1">
            <a:spLocks noChangeAspect="1" noChangeArrowheads="1"/>
          </p:cNvSpPr>
          <p:nvPr/>
        </p:nvSpPr>
        <p:spPr bwMode="auto">
          <a:xfrm rot="16200000">
            <a:off x="-440531" y="3256757"/>
            <a:ext cx="2622550" cy="3667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rgbClr val="333399"/>
                </a:solidFill>
              </a:rPr>
              <a:t>B/A (MeV per nucleon)</a:t>
            </a:r>
            <a:endParaRPr lang="de-DE" altLang="de-DE">
              <a:solidFill>
                <a:srgbClr val="333399"/>
              </a:solidFill>
            </a:endParaRPr>
          </a:p>
        </p:txBody>
      </p:sp>
      <p:graphicFrame>
        <p:nvGraphicFramePr>
          <p:cNvPr id="38" name="Object 68"/>
          <p:cNvGraphicFramePr>
            <a:graphicFrameLocks noChangeAspect="1"/>
          </p:cNvGraphicFramePr>
          <p:nvPr/>
        </p:nvGraphicFramePr>
        <p:xfrm>
          <a:off x="7951788" y="3825875"/>
          <a:ext cx="5207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4" imgW="342720" imgH="228600" progId="Equation.3">
                  <p:embed/>
                </p:oleObj>
              </mc:Choice>
              <mc:Fallback>
                <p:oleObj name="Equation" r:id="rId4" imgW="342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1788" y="3825875"/>
                        <a:ext cx="520700" cy="3460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69"/>
          <p:cNvGraphicFramePr>
            <a:graphicFrameLocks noChangeAspect="1"/>
          </p:cNvGraphicFramePr>
          <p:nvPr/>
        </p:nvGraphicFramePr>
        <p:xfrm>
          <a:off x="7951788" y="4192588"/>
          <a:ext cx="4238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6" imgW="279360" imgH="241200" progId="Equation.3">
                  <p:embed/>
                </p:oleObj>
              </mc:Choice>
              <mc:Fallback>
                <p:oleObj name="Equation" r:id="rId6" imgW="279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1788" y="4192588"/>
                        <a:ext cx="423862" cy="3651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70"/>
          <p:cNvGraphicFramePr>
            <a:graphicFrameLocks noChangeAspect="1"/>
          </p:cNvGraphicFramePr>
          <p:nvPr/>
        </p:nvGraphicFramePr>
        <p:xfrm>
          <a:off x="7951788" y="4557713"/>
          <a:ext cx="6365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8" imgW="419040" imgH="241200" progId="Equation.3">
                  <p:embed/>
                </p:oleObj>
              </mc:Choice>
              <mc:Fallback>
                <p:oleObj name="Equation" r:id="rId8" imgW="419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1788" y="4557713"/>
                        <a:ext cx="636587" cy="3651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71"/>
          <p:cNvGraphicFramePr>
            <a:graphicFrameLocks noChangeAspect="1"/>
          </p:cNvGraphicFramePr>
          <p:nvPr/>
        </p:nvGraphicFramePr>
        <p:xfrm>
          <a:off x="7951788" y="4922838"/>
          <a:ext cx="6365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10" imgW="419040" imgH="241200" progId="Equation.3">
                  <p:embed/>
                </p:oleObj>
              </mc:Choice>
              <mc:Fallback>
                <p:oleObj name="Equation" r:id="rId10" imgW="419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1788" y="4922838"/>
                        <a:ext cx="636587" cy="3651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72"/>
          <p:cNvGraphicFramePr>
            <a:graphicFrameLocks noChangeAspect="1"/>
          </p:cNvGraphicFramePr>
          <p:nvPr/>
        </p:nvGraphicFramePr>
        <p:xfrm>
          <a:off x="7951788" y="5289550"/>
          <a:ext cx="7334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12" imgW="482400" imgH="241200" progId="Equation.3">
                  <p:embed/>
                </p:oleObj>
              </mc:Choice>
              <mc:Fallback>
                <p:oleObj name="Equation" r:id="rId12" imgW="48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1788" y="5289550"/>
                        <a:ext cx="733425" cy="3651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73"/>
          <p:cNvSpPr txBox="1">
            <a:spLocks noChangeArrowheads="1"/>
          </p:cNvSpPr>
          <p:nvPr/>
        </p:nvSpPr>
        <p:spPr bwMode="auto">
          <a:xfrm>
            <a:off x="7575966" y="3432175"/>
            <a:ext cx="13885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dirty="0" smtClean="0">
                <a:solidFill>
                  <a:srgbClr val="0000FF"/>
                </a:solidFill>
                <a:latin typeface="Times New Roman" pitchFamily="18" charset="0"/>
              </a:rPr>
              <a:t>especially </a:t>
            </a:r>
            <a:r>
              <a:rPr lang="en-US" altLang="de-DE" sz="1400" b="0" dirty="0" err="1" smtClean="0">
                <a:solidFill>
                  <a:srgbClr val="0000FF"/>
                </a:solidFill>
                <a:latin typeface="Times New Roman" pitchFamily="18" charset="0"/>
              </a:rPr>
              <a:t>stabil</a:t>
            </a:r>
            <a:r>
              <a:rPr lang="en-US" altLang="de-DE" sz="1400" b="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739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Deviation from Liquid Drop Model</a:t>
            </a:r>
            <a:endParaRPr lang="en-US" dirty="0"/>
          </a:p>
        </p:txBody>
      </p:sp>
      <p:pic>
        <p:nvPicPr>
          <p:cNvPr id="44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82763"/>
            <a:ext cx="7404100" cy="415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71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</a:t>
            </a:r>
            <a:r>
              <a:rPr lang="en-US" dirty="0"/>
              <a:t>s</a:t>
            </a:r>
            <a:r>
              <a:rPr lang="en-US" dirty="0" smtClean="0"/>
              <a:t>eparation energy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39507999"/>
              </p:ext>
            </p:extLst>
          </p:nvPr>
        </p:nvGraphicFramePr>
        <p:xfrm>
          <a:off x="3905250" y="1600200"/>
          <a:ext cx="38798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4" imgW="3098520" imgH="431640" progId="Equation.3">
                  <p:embed/>
                </p:oleObj>
              </mc:Choice>
              <mc:Fallback>
                <p:oleObj name="Equation" r:id="rId4" imgW="3098520" imgH="431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1600200"/>
                        <a:ext cx="3879850" cy="549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34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2-neutron </a:t>
            </a:r>
            <a:r>
              <a:rPr lang="en-US" dirty="0"/>
              <a:t>s</a:t>
            </a:r>
            <a:r>
              <a:rPr lang="en-US" dirty="0" smtClean="0"/>
              <a:t>eparation energy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3" y="900000"/>
            <a:ext cx="6086475" cy="538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4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learned about the nucleus so far?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1080000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nuclear density is roughly constant for all nuclei</a:t>
            </a:r>
          </a:p>
          <a:p>
            <a:pPr marL="342900" indent="-342900">
              <a:buFont typeface="+mj-lt"/>
              <a:buAutoNum type="arabi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Nuclei are positively charged, and the nuclear charge density is also roughly constant</a:t>
            </a:r>
          </a:p>
          <a:p>
            <a:pPr marL="342900" indent="-342900">
              <a:buFont typeface="+mj-lt"/>
              <a:buAutoNum type="arabi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strong force is attractive only at short range...</a:t>
            </a:r>
          </a:p>
          <a:p>
            <a:pPr marL="342900" indent="-342900">
              <a:buFont typeface="+mj-lt"/>
              <a:buAutoNum type="arabi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is repulsive at very short range (i.e. nuclear matter is highly incompressible)</a:t>
            </a:r>
          </a:p>
          <a:p>
            <a:pPr marL="342900" indent="-342900">
              <a:buFont typeface="+mj-lt"/>
              <a:buAutoNum type="arabi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observations are remarkable, and have been performed with very simple concepts so far. We are now at the level of understanding where we can begin to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theoretically model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nucleus in an attempt to predict our observations.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94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charged drop of incompressible liquid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360000" y="720000"/>
            <a:ext cx="853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experiments we saw previously suggested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nuclei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approximately constant density. We were then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 to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nuclear radius assuming a uniform sphere.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drop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uniform liquid has the same property.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743" y="1260000"/>
            <a:ext cx="3246401" cy="197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320000" y="1353295"/>
            <a:ext cx="191751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smtClean="0">
                <a:latin typeface="Times New Roman"/>
                <a:cs typeface="Times New Roman"/>
              </a:rPr>
              <a:t>≈ 0.17 </a:t>
            </a:r>
            <a:r>
              <a:rPr lang="de-DE" sz="1400" dirty="0" err="1" smtClean="0">
                <a:latin typeface="Times New Roman"/>
                <a:cs typeface="Times New Roman"/>
              </a:rPr>
              <a:t>nucleons</a:t>
            </a:r>
            <a:r>
              <a:rPr lang="de-DE" sz="1400" dirty="0" smtClean="0">
                <a:latin typeface="Times New Roman"/>
                <a:cs typeface="Times New Roman"/>
              </a:rPr>
              <a:t> / fm</a:t>
            </a:r>
            <a:r>
              <a:rPr lang="de-DE" sz="1400" baseline="30000" dirty="0" smtClean="0">
                <a:latin typeface="Times New Roman"/>
                <a:cs typeface="Times New Roman"/>
              </a:rPr>
              <a:t>3</a:t>
            </a:r>
            <a:endParaRPr 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60000" y="3420000"/>
            <a:ext cx="853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force is short-range, but does not allow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compression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nuclear matter. Molecules in a liquid drop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the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basic properties.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00" y="4140000"/>
            <a:ext cx="4006096" cy="19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320000" y="3888000"/>
            <a:ext cx="143757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Yukawa potential</a:t>
            </a:r>
            <a:endParaRPr 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06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charged drop of incompressible liquid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71118"/>
            <a:ext cx="1245714" cy="124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160000" y="1080000"/>
            <a:ext cx="6128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nucleus we assume a liquid drop with a uniform positive charge.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08768"/>
            <a:ext cx="5674043" cy="378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4140000" y="3420000"/>
                <a:ext cx="2425408" cy="4616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𝑣𝑜𝑙𝑢𝑚𝑒</m:t>
                          </m:r>
                        </m:sub>
                      </m:sSub>
                      <m:r>
                        <a:rPr lang="de-DE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de-DE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2400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3420000"/>
                <a:ext cx="242540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rade Verbindung 9"/>
          <p:cNvCxnSpPr/>
          <p:nvPr/>
        </p:nvCxnSpPr>
        <p:spPr>
          <a:xfrm>
            <a:off x="2699792" y="2261922"/>
            <a:ext cx="504056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7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Drop Model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094662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0000" y="2880000"/>
            <a:ext cx="795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First, we need to account for the fact that the nucleons on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have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do not exhibit the same binding 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those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interior (volume)....</a:t>
            </a:r>
          </a:p>
        </p:txBody>
      </p:sp>
      <p:sp>
        <p:nvSpPr>
          <p:cNvPr id="4" name="Rechteck 3"/>
          <p:cNvSpPr/>
          <p:nvPr/>
        </p:nvSpPr>
        <p:spPr>
          <a:xfrm>
            <a:off x="3744000" y="828000"/>
            <a:ext cx="1548000" cy="18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880000" y="3600000"/>
                <a:ext cx="3086742" cy="52283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𝑠𝑢𝑟𝑓𝑎𝑐𝑒</m:t>
                          </m:r>
                        </m:sub>
                      </m:sSub>
                      <m:r>
                        <a:rPr lang="de-DE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de-DE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de-DE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de-DE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de-DE" sz="2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3600000"/>
                <a:ext cx="3086742" cy="5228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/>
          <p:cNvSpPr/>
          <p:nvPr/>
        </p:nvSpPr>
        <p:spPr>
          <a:xfrm>
            <a:off x="5292000" y="828000"/>
            <a:ext cx="1620000" cy="18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6912000" y="828000"/>
            <a:ext cx="1620000" cy="18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720000" y="4320000"/>
            <a:ext cx="795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Protons in the nucleus repel each other due to their mutual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charge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this reduces the binding energy further....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2880000" y="5040000"/>
                <a:ext cx="3988335" cy="82913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𝐶𝑜𝑢𝑙𝑜𝑚𝑏</m:t>
                          </m:r>
                        </m:sub>
                      </m:sSub>
                      <m:r>
                        <a:rPr lang="de-DE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de-DE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de-DE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sz="2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  <m:r>
                                <a:rPr lang="de-DE" sz="24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de-DE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24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de-DE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2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24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5040000"/>
                <a:ext cx="3988335" cy="8291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47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Drop Model</a:t>
            </a:r>
            <a:endParaRPr lang="en-US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899592" y="662905"/>
            <a:ext cx="7431088" cy="5286375"/>
            <a:chOff x="899592" y="836712"/>
            <a:chExt cx="7431088" cy="528637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836712"/>
              <a:ext cx="7431088" cy="5286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hteck 4"/>
            <p:cNvSpPr/>
            <p:nvPr/>
          </p:nvSpPr>
          <p:spPr>
            <a:xfrm>
              <a:off x="2555776" y="1080000"/>
              <a:ext cx="2340000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4860000" y="1080000"/>
              <a:ext cx="1764000" cy="9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6624000" y="1116000"/>
              <a:ext cx="324264" cy="332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5292080" y="4221088"/>
              <a:ext cx="2664296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Gerade Verbindung 24"/>
          <p:cNvCxnSpPr/>
          <p:nvPr/>
        </p:nvCxnSpPr>
        <p:spPr>
          <a:xfrm flipV="1">
            <a:off x="1440000" y="2592000"/>
            <a:ext cx="2880000" cy="2736000"/>
          </a:xfrm>
          <a:prstGeom prst="line">
            <a:avLst/>
          </a:prstGeom>
          <a:ln w="19050">
            <a:solidFill>
              <a:srgbClr val="0000C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3928621" y="2068780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Z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19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Drop Model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094662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0000" y="2880000"/>
            <a:ext cx="795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nuclei,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~ Z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 heavy nuclei N is only slightly larger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Where the Coulomb term would always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= 0 for any A,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must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for the fact that nuclei are quantum objects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specifically 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nucleons are fermions), and must obey the Pauli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exclusion principle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8" name="Rechteck 7"/>
          <p:cNvSpPr/>
          <p:nvPr/>
        </p:nvSpPr>
        <p:spPr>
          <a:xfrm>
            <a:off x="6912000" y="828000"/>
            <a:ext cx="1620000" cy="18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2880000" y="4320000"/>
                <a:ext cx="4575803" cy="8310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𝑎𝑠𝑦𝑚𝑚𝑒𝑡𝑟𝑦</m:t>
                          </m:r>
                        </m:sub>
                      </m:sSub>
                      <m:r>
                        <a:rPr lang="de-DE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de-DE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𝑎𝑠𝑦𝑚</m:t>
                          </m:r>
                        </m:sub>
                      </m:sSub>
                      <m:r>
                        <a:rPr lang="de-DE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  <m:r>
                                    <a:rPr lang="de-DE" sz="24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de-DE" sz="2400" b="0" i="1" smtClean="0"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24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4320000"/>
                <a:ext cx="4575803" cy="8310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31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Drop Model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094662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0000" y="2880000"/>
            <a:ext cx="7956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still one observation that can tell us something about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binding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energy, and how nucleons interact with one another.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nuclei with an even or odd number of protons and neutrons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stable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3780000"/>
            <a:ext cx="4670952" cy="263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120000" y="4140000"/>
            <a:ext cx="15760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pairing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940000" y="4671994"/>
                <a:ext cx="3221459" cy="780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𝑝𝑎𝑖𝑟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𝑓𝑜𝑟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𝑒𝑣𝑒𝑛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𝑒𝑣𝑒𝑛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𝑛𝑢𝑐𝑙𝑒𝑖</m:t>
                              </m:r>
                            </m:e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𝑓𝑜𝑟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𝑜𝑑𝑑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𝑒𝑣𝑒𝑛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𝑛𝑢𝑐𝑙𝑒𝑖</m:t>
                              </m:r>
                            </m:e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𝑓𝑜𝑟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𝑜𝑑𝑑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𝑜𝑑𝑑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𝑛𝑢𝑐𝑙𝑒𝑖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000" y="4671994"/>
                <a:ext cx="3221459" cy="7801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15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Drop Model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094662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47112"/>
                  </p:ext>
                </p:extLst>
              </p:nvPr>
            </p:nvGraphicFramePr>
            <p:xfrm>
              <a:off x="720000" y="2880000"/>
              <a:ext cx="8064896" cy="102114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0648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 Semi-Empirical Mass Formula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</m:d>
                                <m:r>
                                  <a:rPr lang="de-DE" b="0" i="1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𝐴</m:t>
                                    </m:r>
                                  </m:e>
                                  <m:sup>
                                    <m:f>
                                      <m:fPr>
                                        <m:type m:val="lin"/>
                                        <m:ctrlP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𝑍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d>
                                      <m:dPr>
                                        <m:ctrlP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𝑍</m:t>
                                        </m:r>
                                        <m: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f>
                                          <m:fPr>
                                            <m:type m:val="lin"/>
                                            <m:ctrlPr>
                                              <a:rPr lang="de-DE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de-DE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de-DE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sup>
                                    </m:sSup>
                                  </m:den>
                                </m:f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𝑎𝑠𝑦𝑚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de-DE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de-DE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𝐴</m:t>
                                            </m:r>
                                            <m:r>
                                              <a:rPr lang="de-DE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−2</m:t>
                                            </m:r>
                                            <m:r>
                                              <a:rPr lang="de-DE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𝑍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𝐴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𝑝𝑎𝑖𝑟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𝛿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f>
                                          <m:fPr>
                                            <m:type m:val="lin"/>
                                            <m:ctrlPr>
                                              <a:rPr lang="de-DE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de-DE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de-DE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47112"/>
                  </p:ext>
                </p:extLst>
              </p:nvPr>
            </p:nvGraphicFramePr>
            <p:xfrm>
              <a:off x="720000" y="2880000"/>
              <a:ext cx="8064896" cy="102114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0648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 Semi-Empirical Mass Formula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650304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1682" r="-7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22950"/>
              </p:ext>
            </p:extLst>
          </p:nvPr>
        </p:nvGraphicFramePr>
        <p:xfrm>
          <a:off x="1800000" y="4320000"/>
          <a:ext cx="1944216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15.85 MeV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18.34 MeV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 MeV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asym</a:t>
                      </a:r>
                      <a:endParaRPr lang="en-US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23.21 MeV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pair</a:t>
                      </a:r>
                      <a:endParaRPr lang="en-US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MeV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104000" y="5616000"/>
                <a:ext cx="2923364" cy="780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+1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𝑓𝑜𝑟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𝑒𝑣𝑒𝑛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𝑒𝑣𝑒𝑛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𝑛𝑢𝑐𝑙𝑒𝑖</m:t>
                              </m:r>
                            </m:e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0   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𝑓𝑜𝑟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𝑜𝑑𝑑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𝑒𝑣𝑒𝑛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𝑛𝑢𝑐𝑙𝑒𝑖</m:t>
                              </m:r>
                            </m:e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−1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𝑓𝑜𝑟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𝑜𝑑𝑑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𝑜𝑑𝑑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𝑛𝑢𝑐𝑙𝑒𝑖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000" y="5616000"/>
                <a:ext cx="2923364" cy="7801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900000" y="40680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2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987</Words>
  <Application>Microsoft Office PowerPoint</Application>
  <PresentationFormat>Bildschirmpräsentation (4:3)</PresentationFormat>
  <Paragraphs>111</Paragraphs>
  <Slides>17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9" baseType="lpstr">
      <vt:lpstr>Larissa</vt:lpstr>
      <vt:lpstr>Equation</vt:lpstr>
      <vt:lpstr>The nucleus and its structure</vt:lpstr>
      <vt:lpstr>What have we learned about the nucleus so far?</vt:lpstr>
      <vt:lpstr>A charged drop of incompressible liquid</vt:lpstr>
      <vt:lpstr>A charged drop of incompressible liquid</vt:lpstr>
      <vt:lpstr>Liquid Drop Model</vt:lpstr>
      <vt:lpstr>Liquid Drop Model</vt:lpstr>
      <vt:lpstr>Liquid Drop Model</vt:lpstr>
      <vt:lpstr>Liquid Drop Model</vt:lpstr>
      <vt:lpstr>Liquid Drop Model</vt:lpstr>
      <vt:lpstr>Liquid Drop Model’s contribution</vt:lpstr>
      <vt:lpstr>Liquid Drop Model: Line of Stability</vt:lpstr>
      <vt:lpstr>Mass parabola</vt:lpstr>
      <vt:lpstr>Stable and radioactive nuclei</vt:lpstr>
      <vt:lpstr>Deviation from Liquid Drop Model</vt:lpstr>
      <vt:lpstr>Deviation from Liquid Drop Model</vt:lpstr>
      <vt:lpstr>Neutron separation energy</vt:lpstr>
      <vt:lpstr>2-neutron separation energy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Hans</cp:lastModifiedBy>
  <cp:revision>330</cp:revision>
  <dcterms:created xsi:type="dcterms:W3CDTF">2016-04-06T12:04:03Z</dcterms:created>
  <dcterms:modified xsi:type="dcterms:W3CDTF">2020-06-17T14:52:42Z</dcterms:modified>
</cp:coreProperties>
</file>