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9" r:id="rId2"/>
    <p:sldId id="280" r:id="rId3"/>
    <p:sldId id="281" r:id="rId4"/>
    <p:sldId id="274" r:id="rId5"/>
    <p:sldId id="275" r:id="rId6"/>
    <p:sldId id="278" r:id="rId7"/>
    <p:sldId id="276" r:id="rId8"/>
    <p:sldId id="277" r:id="rId9"/>
    <p:sldId id="262" r:id="rId10"/>
    <p:sldId id="284" r:id="rId11"/>
    <p:sldId id="263" r:id="rId12"/>
    <p:sldId id="272" r:id="rId13"/>
    <p:sldId id="265" r:id="rId14"/>
    <p:sldId id="266" r:id="rId15"/>
    <p:sldId id="267" r:id="rId16"/>
    <p:sldId id="268" r:id="rId17"/>
    <p:sldId id="264" r:id="rId18"/>
    <p:sldId id="282" r:id="rId19"/>
    <p:sldId id="270" r:id="rId20"/>
    <p:sldId id="271" r:id="rId21"/>
    <p:sldId id="285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66DAA65-F73B-4F09-A332-B8CE9BBF5C06}">
          <p14:sldIdLst>
            <p14:sldId id="279"/>
            <p14:sldId id="280"/>
            <p14:sldId id="281"/>
            <p14:sldId id="274"/>
            <p14:sldId id="275"/>
            <p14:sldId id="278"/>
            <p14:sldId id="276"/>
            <p14:sldId id="277"/>
            <p14:sldId id="262"/>
            <p14:sldId id="284"/>
            <p14:sldId id="263"/>
            <p14:sldId id="272"/>
            <p14:sldId id="265"/>
            <p14:sldId id="266"/>
            <p14:sldId id="267"/>
            <p14:sldId id="268"/>
            <p14:sldId id="264"/>
            <p14:sldId id="282"/>
            <p14:sldId id="270"/>
            <p14:sldId id="271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4C4C4"/>
    <a:srgbClr val="DDDDDD"/>
    <a:srgbClr val="C0C0C0"/>
    <a:srgbClr val="006600"/>
    <a:srgbClr val="0099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A71C-3DBC-4F59-884F-AEEDC74888B3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D4B7-0143-42CE-ACBB-5FD4AF8FBE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55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7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73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654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78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64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4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4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49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47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21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01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3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2.png"/><Relationship Id="rId7" Type="http://schemas.openxmlformats.org/officeDocument/2006/relationships/image" Target="../media/image42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10" Type="http://schemas.openxmlformats.org/officeDocument/2006/relationships/image" Target="../media/image43.png"/><Relationship Id="rId4" Type="http://schemas.openxmlformats.org/officeDocument/2006/relationships/image" Target="../media/image390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9.e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41.png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40.png"/><Relationship Id="rId4" Type="http://schemas.openxmlformats.org/officeDocument/2006/relationships/image" Target="../media/image160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Cyclotron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301666" y="5013176"/>
            <a:ext cx="45406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radio-frequency accelerator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cyclotron history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forces on charged particles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cyclotron frequency and K-value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cyclotron limits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74" y="554400"/>
            <a:ext cx="8436652" cy="59866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2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Cyclotron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0690"/>
            <a:ext cx="2697480" cy="2415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0" y="720000"/>
                <a:ext cx="5436176" cy="547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a constant frequency orbital accelerator, but one in which the orbit radius increases. Cyclotron angular frequency given by: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Acceleration occurs, provided the synchronism condition, RF frequency of the source matches the cyclotron frequency </a:t>
                </a:r>
                <a:r>
                  <a:rPr lang="el-GR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de-DE" sz="1400" baseline="-25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</a:t>
                </a:r>
                <a:r>
                  <a:rPr lang="de-DE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</a:t>
                </a:r>
                <a:r>
                  <a:rPr lang="el-GR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de-DE" sz="1400" baseline="-25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de-DE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Continues gaining velocity until is spirals 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Radius increment per turn decreases with increasing energy because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the revolution time must stay constant.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 for low energy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~1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earlier ones were proton accelerators for a few MeV!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the mass increases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</m:d>
                    <m:r>
                      <a:rPr lang="de-DE" sz="1400" b="0" i="0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orbital frequency changes and resonance condition is no longer fulfilled. To overcome this, either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Modulate the frequency →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‘</a:t>
                </a:r>
                <a:r>
                  <a:rPr lang="en-US" sz="1400" u="sng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synchrocyclotron’ </a:t>
                </a:r>
                <a:r>
                  <a:rPr lang="en-US" sz="1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Allow </a:t>
                </a:r>
                <a:r>
                  <a:rPr lang="en-US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4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increase with R, to keep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de-DE" sz="1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constant. However, we will see this is unstable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(n &lt; 0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axial motion is unstable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can be restored by abandoning cylindrical symmetry of B field, i.e. magnet is now split into segments, and using the focusing of the magnet edges 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‘</a:t>
                </a:r>
                <a:r>
                  <a:rPr lang="en-US" sz="1400" u="sng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sector focused cyclotron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1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1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Typical parameters: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= 1.5 T,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50 MHz, U = 200-500 kV,  I [mA]</a:t>
                </a:r>
              </a:p>
              <a:p>
                <a:r>
                  <a:rPr lang="de-DE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de-DE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de-DE" sz="14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20-30 </a:t>
                </a:r>
                <a:r>
                  <a:rPr lang="de-DE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720000"/>
                <a:ext cx="5436176" cy="5478423"/>
              </a:xfrm>
              <a:prstGeom prst="rect">
                <a:avLst/>
              </a:prstGeom>
              <a:blipFill rotWithShape="1">
                <a:blip r:embed="rId3"/>
                <a:stretch>
                  <a:fillRect l="-337" t="-111" r="-112" b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115616" y="1249015"/>
                <a:ext cx="12622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249015"/>
                <a:ext cx="1262205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94000" r="-22705" b="-15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20855"/>
            <a:ext cx="170688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4420855"/>
            <a:ext cx="1112711" cy="153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920000" y="5945504"/>
            <a:ext cx="11127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Lawrence on the cover of </a:t>
            </a:r>
            <a:r>
              <a:rPr 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magazine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1937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56000" y="5945505"/>
            <a:ext cx="1707056" cy="507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successful cyclotron, 4-5 inch model built by Lawrence and Livingston, 1929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77821" y="1249015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of particle velocity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98" y="576000"/>
            <a:ext cx="2939034" cy="35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6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– Cyclotron frequency and K-value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900000"/>
            <a:ext cx="4043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Cyclotron frequency (homogenous) B-field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060000" y="1340768"/>
                <a:ext cx="1250727" cy="5951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0" y="1340768"/>
                <a:ext cx="1250727" cy="5951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720001" y="2014679"/>
            <a:ext cx="7956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Cyclotron K-value</a:t>
            </a:r>
          </a:p>
          <a:p>
            <a:endParaRPr lang="en-US" sz="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is the relativistic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 energy reached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protons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bending strength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can be used to rescale the energy reach of protons to other charge-to-mass ratios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(q/A)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in [MeV] is often used for naming cyclotrons</a:t>
            </a:r>
          </a:p>
          <a:p>
            <a:pPr lvl="1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K-130 cyclotron,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Jyväskylä</a:t>
            </a:r>
            <a:endParaRPr lang="en-US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440000" y="2780928"/>
                <a:ext cx="52502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𝑘𝑖𝑛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2780928"/>
                <a:ext cx="5250283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588224" y="2651860"/>
                <a:ext cx="1753364" cy="561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𝑘𝑖𝑛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651860"/>
                <a:ext cx="1753364" cy="5611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440000" y="3096000"/>
                <a:ext cx="3282437" cy="560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𝑘𝑖𝑛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3096000"/>
                <a:ext cx="3282437" cy="5609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060000" y="3960000"/>
                <a:ext cx="3833357" cy="6934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𝑘𝑖𝑛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0" y="3960000"/>
                <a:ext cx="3833357" cy="6934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3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in uniform magnetic field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3" y="620688"/>
            <a:ext cx="1178572" cy="31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900000"/>
                <a:ext cx="5724208" cy="4761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 time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t,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 vector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rotates through the exact same angle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Δθ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velocity magnitude doesn’t change. So the change in the velocity vector is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v·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Δθ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same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statements are true about the </a:t>
                </a:r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vector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 parallel to the velocity vector. So the change in the momentum vector is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p·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1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𝑞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∙∆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∙∆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→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𝑞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to get high momentum, one needs a strong magnet.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It’s hard to get the field strength more than 1.5 T, because iron saturates. So one must increase the diameter.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a 2 meter diameter one obtains p = 450 MeV/c. For protons, that’s about half the speed of light, where relativity starts to become noticeable. 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900000"/>
                <a:ext cx="5724208" cy="4761112"/>
              </a:xfrm>
              <a:prstGeom prst="rect">
                <a:avLst/>
              </a:prstGeom>
              <a:blipFill>
                <a:blip r:embed="rId3"/>
                <a:stretch>
                  <a:fillRect l="-319" t="-256" r="-1065" b="-3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620000" y="3429000"/>
                <a:ext cx="3224281" cy="6109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=300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𝑀𝑒𝑉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𝑚𝑒𝑡𝑒𝑟𝑠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𝑇𝑒𝑠𝑙𝑎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00" y="3429000"/>
                <a:ext cx="3224281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620000" y="5760000"/>
                <a:ext cx="2332113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</a:rPr>
                  <a:t>beam “rigidity” =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00" y="5760000"/>
                <a:ext cx="2332113" cy="369332"/>
              </a:xfrm>
              <a:prstGeom prst="rect">
                <a:avLst/>
              </a:prstGeom>
              <a:blipFill>
                <a:blip r:embed="rId5"/>
                <a:stretch>
                  <a:fillRect l="-2083" t="-8065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" y="3280556"/>
            <a:ext cx="1266825" cy="9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27-inch Cyclotron with Lawrence and Livingstone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828000"/>
            <a:ext cx="68580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7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184-inch Cyclotron Magnet in Berkeley</a:t>
            </a:r>
            <a:endParaRPr lang="en-US" dirty="0"/>
          </a:p>
        </p:txBody>
      </p:sp>
      <p:pic>
        <p:nvPicPr>
          <p:cNvPr id="6147" name="Picture 3" descr="C:\Users\Hans\AppData\Local\Microsoft\Windows\Temporary Internet Files\Content.IE5\GSYDJKD7\3523813272_c6b6fc16f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4" y="576000"/>
            <a:ext cx="7772400" cy="586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Cyclotron Limits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4437112"/>
                <a:ext cx="7596415" cy="1952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Ideally, the “184 inch” cyclotron with a field of 2.2 Tesla and orbital radius of 2.08 meters would get to p = 1373 MeV/c. Since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𝑝𝑐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𝛽𝛾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=938.6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𝑀𝑒𝑉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protons,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𝛽𝛾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1373</m:t>
                        </m:r>
                      </m:num>
                      <m:den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938.6</m:t>
                        </m:r>
                      </m:den>
                    </m:f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=1.463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𝛽𝛾</m:t>
                                </m:r>
                              </m:e>
                            </m:d>
                          </m:e>
                          <m:sup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=1.772</m:t>
                    </m:r>
                  </m:oMath>
                </a14:m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means the kinetic energy would be 0.772 times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724 MeV.</a:t>
                </a: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But, the period would be 77% longer at the maximum radius than it was at small radius. So particles would get out of phase rapidly and the acceleration stops.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437112"/>
                <a:ext cx="7596415" cy="1952009"/>
              </a:xfrm>
              <a:prstGeom prst="rect">
                <a:avLst/>
              </a:prstGeom>
              <a:blipFill rotWithShape="1">
                <a:blip r:embed="rId2"/>
                <a:stretch>
                  <a:fillRect l="-161" t="-313" b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00" y="612000"/>
            <a:ext cx="1457143" cy="16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600000" y="897655"/>
            <a:ext cx="80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384000" y="1176919"/>
                <a:ext cx="1219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000" y="1176919"/>
                <a:ext cx="121982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04000" y="1644919"/>
                <a:ext cx="1688604" cy="523220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kinetic energy: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000" y="1644919"/>
                <a:ext cx="1688604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717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760000" y="236491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616000" y="2652919"/>
                <a:ext cx="1512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00" y="2652919"/>
                <a:ext cx="151220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616000" y="3012919"/>
                <a:ext cx="1540743" cy="738279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bending strength:</a:t>
                </a:r>
              </a:p>
              <a:p>
                <a:endParaRPr lang="en-US" sz="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𝛽𝛾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00" y="3012919"/>
                <a:ext cx="1540743" cy="738279"/>
              </a:xfrm>
              <a:prstGeom prst="rect">
                <a:avLst/>
              </a:prstGeom>
              <a:blipFill rotWithShape="1">
                <a:blip r:embed="rId7"/>
                <a:stretch>
                  <a:fillRect l="-39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1440000" y="236491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440000" y="2652919"/>
                <a:ext cx="923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𝑣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2652919"/>
                <a:ext cx="92326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224000" y="3012919"/>
                <a:ext cx="1410899" cy="748795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revolution time: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00" y="3012919"/>
                <a:ext cx="1410899" cy="748795"/>
              </a:xfrm>
              <a:prstGeom prst="rect">
                <a:avLst/>
              </a:prstGeom>
              <a:blipFill rotWithShape="1">
                <a:blip r:embed="rId9"/>
                <a:stretch>
                  <a:fillRect l="-858" r="-429" b="-240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0" y="3483532"/>
            <a:ext cx="2080000" cy="4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2111">
            <a:off x="1548000" y="1284919"/>
            <a:ext cx="2080000" cy="4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2223">
            <a:off x="4500000" y="1284919"/>
            <a:ext cx="2080000" cy="4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8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Focusing Cyclotron - PSI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670750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020000" y="2880000"/>
            <a:ext cx="147508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592 MeV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= 2 mA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MW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20000" y="1620000"/>
                <a:ext cx="1558682" cy="67691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1620000"/>
                <a:ext cx="1558682" cy="6769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020000" y="1224000"/>
                <a:ext cx="150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 case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&gt;1: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1224000"/>
                <a:ext cx="150855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644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parameter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720000"/>
            <a:ext cx="575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</a:t>
            </a:r>
            <a:r>
              <a:rPr lang="en-US" dirty="0" err="1" smtClean="0"/>
              <a:t>Fermilab</a:t>
            </a:r>
            <a:r>
              <a:rPr lang="en-US" dirty="0" smtClean="0"/>
              <a:t> (K = 400 MeV) to LHC (K = 7000 GeV)</a:t>
            </a:r>
            <a:endParaRPr lang="en-US" dirty="0"/>
          </a:p>
        </p:txBody>
      </p:sp>
      <p:graphicFrame>
        <p:nvGraphicFramePr>
          <p:cNvPr id="4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328004"/>
              </p:ext>
            </p:extLst>
          </p:nvPr>
        </p:nvGraphicFramePr>
        <p:xfrm>
          <a:off x="1079382" y="1700808"/>
          <a:ext cx="6985235" cy="2855655"/>
        </p:xfrm>
        <a:graphic>
          <a:graphicData uri="http://schemas.openxmlformats.org/drawingml/2006/table">
            <a:tbl>
              <a:tblPr/>
              <a:tblGrid>
                <a:gridCol w="1382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6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Symbol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proton mass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 [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GeV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/c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kinetic energy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 [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GeV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energy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 [GeV]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7000.938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momentum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 [GeV/c]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0.95426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7000.938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β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0.999999991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rel. gamma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γ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7461.5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beta-gamma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βγ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7461.5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rigidity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ρ)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T-m]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23353.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80779"/>
              </p:ext>
            </p:extLst>
          </p:nvPr>
        </p:nvGraphicFramePr>
        <p:xfrm>
          <a:off x="4113272" y="2658244"/>
          <a:ext cx="74676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520920" imgH="182520" progId="">
                  <p:embed/>
                </p:oleObj>
              </mc:Choice>
              <mc:Fallback>
                <p:oleObj name="Equation" r:id="rId3" imgW="520920" imgH="182520" progId="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72" y="2658244"/>
                        <a:ext cx="74676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900426"/>
              </p:ext>
            </p:extLst>
          </p:nvPr>
        </p:nvGraphicFramePr>
        <p:xfrm>
          <a:off x="4032000" y="2952000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877680" imgH="347400" progId="">
                  <p:embed/>
                </p:oleObj>
              </mc:Choice>
              <mc:Fallback>
                <p:oleObj name="Equation" r:id="rId5" imgW="877680" imgH="347400" progId="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000" y="2952000"/>
                        <a:ext cx="889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623155"/>
              </p:ext>
            </p:extLst>
          </p:nvPr>
        </p:nvGraphicFramePr>
        <p:xfrm>
          <a:off x="4068000" y="3276000"/>
          <a:ext cx="7493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7" imgW="511920" imgH="219240" progId="">
                  <p:embed/>
                </p:oleObj>
              </mc:Choice>
              <mc:Fallback>
                <p:oleObj name="Equation" r:id="rId7" imgW="511920" imgH="219240" progId="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000" y="3276000"/>
                        <a:ext cx="749300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5540"/>
              </p:ext>
            </p:extLst>
          </p:nvPr>
        </p:nvGraphicFramePr>
        <p:xfrm>
          <a:off x="4063442" y="3600000"/>
          <a:ext cx="8572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9" imgW="585000" imgH="219240" progId="">
                  <p:embed/>
                </p:oleObj>
              </mc:Choice>
              <mc:Fallback>
                <p:oleObj name="Equation" r:id="rId9" imgW="585000" imgH="219240" progId="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442" y="3600000"/>
                        <a:ext cx="857250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253448"/>
              </p:ext>
            </p:extLst>
          </p:nvPr>
        </p:nvGraphicFramePr>
        <p:xfrm>
          <a:off x="3924000" y="3924000"/>
          <a:ext cx="10937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1" imgW="749520" imgH="228240" progId="Equation.DSMT4">
                  <p:embed/>
                </p:oleObj>
              </mc:Choice>
              <mc:Fallback>
                <p:oleObj name="Equation" r:id="rId11" imgW="749520" imgH="2282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000" y="3924000"/>
                        <a:ext cx="1093788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442423"/>
              </p:ext>
            </p:extLst>
          </p:nvPr>
        </p:nvGraphicFramePr>
        <p:xfrm>
          <a:off x="3780000" y="4248000"/>
          <a:ext cx="142398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3" imgW="978120" imgH="191880" progId="">
                  <p:embed/>
                </p:oleObj>
              </mc:Choice>
              <mc:Fallback>
                <p:oleObj name="Equation" r:id="rId13" imgW="978120" imgH="191880" progId="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000" y="4248000"/>
                        <a:ext cx="1423988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/>
          <p:nvPr/>
        </p:nvSpPr>
        <p:spPr>
          <a:xfrm>
            <a:off x="5256000" y="4201200"/>
            <a:ext cx="2819400" cy="381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5"/>
          <p:cNvCxnSpPr/>
          <p:nvPr/>
        </p:nvCxnSpPr>
        <p:spPr>
          <a:xfrm flipV="1">
            <a:off x="5509592" y="4602088"/>
            <a:ext cx="2286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/>
          <p:nvPr/>
        </p:nvSpPr>
        <p:spPr>
          <a:xfrm>
            <a:off x="2556878" y="4930661"/>
            <a:ext cx="3112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This would be the radius of curvature in a 1 T magnetic field </a:t>
            </a:r>
            <a:r>
              <a:rPr lang="en-US" sz="1400" i="1" dirty="0" smtClean="0">
                <a:solidFill>
                  <a:srgbClr val="C00000"/>
                </a:solidFill>
                <a:latin typeface="+mn-lt"/>
              </a:rPr>
              <a:t>or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 the field in Tesla needed to give a 1 m radius of curvature.</a:t>
            </a:r>
          </a:p>
        </p:txBody>
      </p:sp>
    </p:spTree>
    <p:extLst>
      <p:ext uri="{BB962C8B-B14F-4D97-AF65-F5344CB8AC3E}">
        <p14:creationId xmlns:p14="http://schemas.microsoft.com/office/powerpoint/2010/main" val="39486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RIKEN – </a:t>
            </a:r>
            <a:r>
              <a:rPr lang="en-US"/>
              <a:t>S</a:t>
            </a:r>
            <a:r>
              <a:rPr lang="en-US" smtClean="0"/>
              <a:t>uperconducting Cyclotron (K-2600)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6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Radio-frequency (RF) </a:t>
            </a:r>
            <a:r>
              <a:rPr lang="en-US" dirty="0" smtClean="0"/>
              <a:t>accelerators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16287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240000"/>
            <a:ext cx="36957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140001" y="720000"/>
            <a:ext cx="4536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Key idea: using rapidly changing high frequency voltages instead of electrostatic voltages avoids corona formation and discharge</a:t>
            </a:r>
          </a:p>
          <a:p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     → much higher accelerating voltages possible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But: particles must have the correct phase relation to the accelerating voltage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But: need high power RF sources!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RIKEN – </a:t>
            </a:r>
            <a:r>
              <a:rPr lang="en-US" dirty="0" err="1" smtClean="0"/>
              <a:t>Nishina</a:t>
            </a:r>
            <a:r>
              <a:rPr lang="en-US" dirty="0" smtClean="0"/>
              <a:t> Center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9151938" cy="558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6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and contra cyclotrons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841605" y="1440000"/>
            <a:ext cx="546079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r>
              <a:rPr lang="en-US" b="1" dirty="0" smtClean="0"/>
              <a:t>pro: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• </a:t>
            </a:r>
            <a:r>
              <a:rPr lang="en-US" b="1" dirty="0" smtClean="0">
                <a:solidFill>
                  <a:srgbClr val="FF0000"/>
                </a:solidFill>
              </a:rPr>
              <a:t>compact and simple design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              • </a:t>
            </a:r>
            <a:r>
              <a:rPr lang="en-US" b="1" dirty="0" smtClean="0"/>
              <a:t>efficient power transfer </a:t>
            </a:r>
            <a:endParaRPr lang="en-US" dirty="0" smtClean="0"/>
          </a:p>
          <a:p>
            <a:r>
              <a:rPr lang="en-US" dirty="0" smtClean="0"/>
              <a:t>                • </a:t>
            </a:r>
            <a:r>
              <a:rPr lang="en-US" b="1" dirty="0"/>
              <a:t>only few resonators and amplifiers needed </a:t>
            </a:r>
            <a:endParaRPr lang="en-US" dirty="0"/>
          </a:p>
          <a:p>
            <a:r>
              <a:rPr lang="de-DE" dirty="0"/>
              <a:t>	</a:t>
            </a:r>
          </a:p>
          <a:p>
            <a:r>
              <a:rPr lang="en-US" b="1" dirty="0" smtClean="0"/>
              <a:t>con: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• </a:t>
            </a:r>
            <a:r>
              <a:rPr lang="en-US" b="1" dirty="0" smtClean="0">
                <a:solidFill>
                  <a:srgbClr val="FF0000"/>
                </a:solidFill>
              </a:rPr>
              <a:t>injection/extraction critical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               • </a:t>
            </a:r>
            <a:r>
              <a:rPr lang="en-US" b="1" dirty="0" smtClean="0"/>
              <a:t>energy limited to 1GeV </a:t>
            </a:r>
            <a:endParaRPr lang="en-US" dirty="0" smtClean="0"/>
          </a:p>
          <a:p>
            <a:r>
              <a:rPr lang="en-US" dirty="0" smtClean="0"/>
              <a:t>                • </a:t>
            </a:r>
            <a:r>
              <a:rPr lang="en-US" b="1" dirty="0" smtClean="0"/>
              <a:t>complicated bending magnets </a:t>
            </a:r>
            <a:endParaRPr lang="en-US" dirty="0" smtClean="0"/>
          </a:p>
          <a:p>
            <a:r>
              <a:rPr lang="en-US" dirty="0" smtClean="0"/>
              <a:t>                • </a:t>
            </a:r>
            <a:r>
              <a:rPr lang="en-US" b="1" dirty="0" smtClean="0"/>
              <a:t>elaborate tuning required </a:t>
            </a:r>
            <a:endParaRPr lang="en-US" dirty="0" smtClean="0"/>
          </a:p>
          <a:p>
            <a:r>
              <a:rPr lang="de-DE" dirty="0"/>
              <a:t>	</a:t>
            </a:r>
          </a:p>
          <a:p>
            <a:r>
              <a:rPr lang="en-US" b="1" dirty="0" smtClean="0"/>
              <a:t>other: </a:t>
            </a:r>
            <a:r>
              <a:rPr lang="en-US" dirty="0" smtClean="0"/>
              <a:t>	• </a:t>
            </a:r>
            <a:r>
              <a:rPr lang="en-US" b="1" dirty="0" smtClean="0"/>
              <a:t>naturally CW operation </a:t>
            </a:r>
            <a:endParaRPr lang="en-US" dirty="0" smtClean="0"/>
          </a:p>
          <a:p>
            <a:r>
              <a:rPr lang="de-DE" dirty="0"/>
              <a:t>	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86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Cyclotron (1930)</a:t>
            </a:r>
            <a:endParaRPr lang="en-US" dirty="0"/>
          </a:p>
        </p:txBody>
      </p:sp>
      <p:sp>
        <p:nvSpPr>
          <p:cNvPr id="3" name="Rectangle 42"/>
          <p:cNvSpPr txBox="1">
            <a:spLocks noChangeArrowheads="1"/>
          </p:cNvSpPr>
          <p:nvPr/>
        </p:nvSpPr>
        <p:spPr>
          <a:xfrm>
            <a:off x="360000" y="720000"/>
            <a:ext cx="5151050" cy="744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A charged particle in a uniform magnetic field will follow a circular path of radius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321600" y="554400"/>
            <a:ext cx="1422400" cy="2089780"/>
            <a:chOff x="971550" y="730271"/>
            <a:chExt cx="1066800" cy="1747816"/>
          </a:xfrm>
        </p:grpSpPr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200150" y="1030287"/>
              <a:ext cx="685800" cy="5334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V="1">
              <a:off x="1123950" y="1411287"/>
              <a:ext cx="838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V="1">
              <a:off x="1123950" y="1258887"/>
              <a:ext cx="838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1123950" y="1106487"/>
              <a:ext cx="838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1200150" y="1944687"/>
              <a:ext cx="685800" cy="5334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flipV="1">
              <a:off x="1123950" y="2325687"/>
              <a:ext cx="838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V="1">
              <a:off x="1123950" y="2173287"/>
              <a:ext cx="838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1123950" y="2020887"/>
              <a:ext cx="838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V="1">
              <a:off x="1276350" y="1563687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V="1">
              <a:off x="1428750" y="1563687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 flipV="1">
              <a:off x="1581150" y="1563687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flipV="1">
              <a:off x="1733550" y="1563687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971550" y="730271"/>
              <a:ext cx="1066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side view</a:t>
              </a:r>
            </a:p>
          </p:txBody>
        </p:sp>
      </p:grp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7277400" y="953432"/>
            <a:ext cx="15621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" name="Line 35"/>
          <p:cNvSpPr>
            <a:spLocks noChangeShapeType="1"/>
          </p:cNvSpPr>
          <p:nvPr/>
        </p:nvSpPr>
        <p:spPr bwMode="auto">
          <a:xfrm flipV="1">
            <a:off x="8115600" y="1448732"/>
            <a:ext cx="32543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Object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600" y="953432"/>
            <a:ext cx="3175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ject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900" y="1563032"/>
            <a:ext cx="3175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7416000" y="554400"/>
            <a:ext cx="12049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top view</a:t>
            </a:r>
          </a:p>
        </p:txBody>
      </p:sp>
      <p:sp>
        <p:nvSpPr>
          <p:cNvPr id="11" name="Oval 50"/>
          <p:cNvSpPr>
            <a:spLocks noChangeAspect="1"/>
          </p:cNvSpPr>
          <p:nvPr/>
        </p:nvSpPr>
        <p:spPr>
          <a:xfrm>
            <a:off x="7544100" y="1296332"/>
            <a:ext cx="1096963" cy="109696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52"/>
          <p:cNvSpPr/>
          <p:nvPr/>
        </p:nvSpPr>
        <p:spPr>
          <a:xfrm>
            <a:off x="5791500" y="1729780"/>
            <a:ext cx="609600" cy="76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54"/>
          <p:cNvCxnSpPr>
            <a:stCxn id="11" idx="5"/>
          </p:cNvCxnSpPr>
          <p:nvPr/>
        </p:nvCxnSpPr>
        <p:spPr>
          <a:xfrm rot="5400000">
            <a:off x="8366425" y="2210732"/>
            <a:ext cx="92075" cy="136525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56"/>
          <p:cNvCxnSpPr>
            <a:stCxn id="11" idx="1"/>
          </p:cNvCxnSpPr>
          <p:nvPr/>
        </p:nvCxnSpPr>
        <p:spPr>
          <a:xfrm rot="5400000" flipH="1" flipV="1">
            <a:off x="7734600" y="1304270"/>
            <a:ext cx="122238" cy="18256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ject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00" y="1550393"/>
            <a:ext cx="374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uppieren 32"/>
          <p:cNvGrpSpPr/>
          <p:nvPr/>
        </p:nvGrpSpPr>
        <p:grpSpPr>
          <a:xfrm>
            <a:off x="684000" y="1620000"/>
            <a:ext cx="4176120" cy="2377082"/>
            <a:chOff x="684000" y="1620000"/>
            <a:chExt cx="4176120" cy="2377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28"/>
                <p:cNvSpPr txBox="1"/>
                <p:nvPr/>
              </p:nvSpPr>
              <p:spPr>
                <a:xfrm>
                  <a:off x="900000" y="1800000"/>
                  <a:ext cx="2709010" cy="5214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≪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oMath>
                    </m:oMathPara>
                  </a14:m>
                  <a:endParaRPr lang="de-DE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feld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000" y="1800000"/>
                  <a:ext cx="2709010" cy="52148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/>
                <p:cNvSpPr txBox="1"/>
                <p:nvPr/>
              </p:nvSpPr>
              <p:spPr>
                <a:xfrm>
                  <a:off x="900000" y="2520000"/>
                  <a:ext cx="3824187" cy="5654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𝑐𝑜𝑛𝑠𝑡𝑎𝑛𝑡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‼!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0" name="Textfeld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000" y="2520000"/>
                  <a:ext cx="3824187" cy="5654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30"/>
                <p:cNvSpPr txBox="1"/>
                <p:nvPr/>
              </p:nvSpPr>
              <p:spPr>
                <a:xfrm>
                  <a:off x="899936" y="3312000"/>
                  <a:ext cx="2111155" cy="5167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1" name="Textfeld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36" y="3312000"/>
                  <a:ext cx="2111155" cy="51674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hteck 31"/>
            <p:cNvSpPr/>
            <p:nvPr/>
          </p:nvSpPr>
          <p:spPr>
            <a:xfrm>
              <a:off x="684000" y="1620000"/>
              <a:ext cx="4176120" cy="23770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5580000" y="270000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would not work for electrons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 flipH="1" flipV="1">
            <a:off x="3638955" y="2132856"/>
            <a:ext cx="1872095" cy="7518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5580000" y="2952000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“cyclotron frequency”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cxnSpLocks noChangeAspect="1"/>
          </p:cNvCxnSpPr>
          <p:nvPr/>
        </p:nvCxnSpPr>
        <p:spPr>
          <a:xfrm flipH="1" flipV="1">
            <a:off x="4662689" y="2961797"/>
            <a:ext cx="862111" cy="1579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720000" y="446390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 proton: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720000" y="4859908"/>
                <a:ext cx="2240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=15.2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859908"/>
                <a:ext cx="2240164" cy="276999"/>
              </a:xfrm>
              <a:prstGeom prst="rect">
                <a:avLst/>
              </a:prstGeom>
              <a:blipFill>
                <a:blip r:embed="rId8"/>
                <a:stretch>
                  <a:fillRect l="-3261" r="-1902" b="-347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feld 35"/>
          <p:cNvSpPr txBox="1"/>
          <p:nvPr/>
        </p:nvSpPr>
        <p:spPr>
          <a:xfrm>
            <a:off x="720000" y="521990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i.e. </a:t>
            </a:r>
            <a:r>
              <a:rPr lang="en-US" dirty="0" smtClean="0"/>
              <a:t>“RF” range</a:t>
            </a:r>
            <a:endParaRPr lang="de-DE" dirty="0"/>
          </a:p>
        </p:txBody>
      </p:sp>
      <p:pic>
        <p:nvPicPr>
          <p:cNvPr id="42" name="Picture 4" descr="File:Cyclotron pat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68000" y="3338172"/>
            <a:ext cx="4149570" cy="2240768"/>
          </a:xfrm>
          <a:prstGeom prst="rect">
            <a:avLst/>
          </a:prstGeom>
          <a:noFill/>
        </p:spPr>
      </p:pic>
      <p:sp>
        <p:nvSpPr>
          <p:cNvPr id="43" name="TextBox 36"/>
          <p:cNvSpPr txBox="1"/>
          <p:nvPr/>
        </p:nvSpPr>
        <p:spPr>
          <a:xfrm>
            <a:off x="5112000" y="5562000"/>
            <a:ext cx="3960488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Accelerating “DEES”: by applying a voltage which oscillates at </a:t>
            </a:r>
            <a:r>
              <a:rPr lang="en-US" sz="1400" i="1" dirty="0" smtClean="0">
                <a:latin typeface="+mn-lt"/>
              </a:rPr>
              <a:t>f</a:t>
            </a:r>
            <a:r>
              <a:rPr lang="en-US" sz="1400" i="1" baseline="-25000" dirty="0" smtClean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, we can accelerator the particle a little bit each time around, allowing us to get to high energies with a relatively small voltage.</a:t>
            </a:r>
            <a:endParaRPr lang="en-US" sz="1400" dirty="0">
              <a:latin typeface="+mn-lt"/>
            </a:endParaRPr>
          </a:p>
        </p:txBody>
      </p:sp>
      <p:cxnSp>
        <p:nvCxnSpPr>
          <p:cNvPr id="44" name="Straight Arrow Connector 38"/>
          <p:cNvCxnSpPr/>
          <p:nvPr/>
        </p:nvCxnSpPr>
        <p:spPr>
          <a:xfrm flipH="1" flipV="1">
            <a:off x="7079706" y="5229200"/>
            <a:ext cx="228598" cy="304800"/>
          </a:xfrm>
          <a:prstGeom prst="straightConnector1">
            <a:avLst/>
          </a:prstGeom>
          <a:ln>
            <a:solidFill>
              <a:srgbClr val="00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0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4" grpId="0"/>
      <p:bldP spid="39" grpId="0"/>
      <p:bldP spid="4" grpId="0"/>
      <p:bldP spid="35" grpId="0"/>
      <p:bldP spid="36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Cyclotron </a:t>
            </a:r>
            <a:r>
              <a:rPr lang="en-US" sz="1800" dirty="0" smtClean="0">
                <a:solidFill>
                  <a:schemeClr val="tx1"/>
                </a:solidFill>
              </a:rPr>
              <a:t>1930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780000"/>
            <a:ext cx="1714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00" y="720000"/>
            <a:ext cx="127659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719998"/>
            <a:ext cx="1724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00" y="3600000"/>
            <a:ext cx="125874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20000" y="720000"/>
            <a:ext cx="45002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1930: Lawrence proposed the cyclotron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</a:t>
            </a:r>
            <a:r>
              <a:rPr lang="en-US" sz="1200" dirty="0" smtClean="0"/>
              <a:t>(before he developed a workable color TV screen)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1931: Lawrence and Livingston built first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cyclotron (80 </a:t>
            </a:r>
            <a:r>
              <a:rPr lang="en-US" sz="1600" dirty="0" err="1" smtClean="0"/>
              <a:t>keV</a:t>
            </a:r>
            <a:r>
              <a:rPr lang="en-US" sz="16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1932: Lawrence and Livingston used a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cyclotron for 1.25 MeV protons and</a:t>
            </a:r>
          </a:p>
          <a:p>
            <a:r>
              <a:rPr lang="en-US" sz="1600" dirty="0" smtClean="0"/>
              <a:t>                 mentioned longitudinal (phase) focusing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311213" y="2598334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Ernest O. Lawrence</a:t>
            </a:r>
          </a:p>
          <a:p>
            <a:pPr algn="ctr"/>
            <a:r>
              <a:rPr lang="en-US" sz="1200" dirty="0" smtClean="0"/>
              <a:t>(1901-1958)</a:t>
            </a:r>
            <a:endParaRPr lang="en-US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7157325" y="5447354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M. Stanley Livingston</a:t>
            </a:r>
          </a:p>
          <a:p>
            <a:pPr algn="ctr"/>
            <a:r>
              <a:rPr lang="en-US" sz="1200" dirty="0" smtClean="0"/>
              <a:t>(1905-1986)</a:t>
            </a:r>
            <a:endParaRPr lang="en-US" sz="1200" dirty="0"/>
          </a:p>
        </p:txBody>
      </p:sp>
      <p:pic>
        <p:nvPicPr>
          <p:cNvPr id="11" name="Picture 5" descr="Cycl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5618" y="2880000"/>
            <a:ext cx="406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2520000" y="59400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1935: 60“ cyclotron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1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forces on charged particles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78484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Lorentz force equation gives the force in response to electric and magnetic fields: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of motion becomes:</a:t>
            </a:r>
          </a:p>
          <a:p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kinetic energy of a charged particle increases by an amount equal to the work done (work-energy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heorem)</a:t>
            </a:r>
            <a:endParaRPr lang="en-US" sz="16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701538" y="1152000"/>
                <a:ext cx="1957395" cy="3882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𝑞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538" y="1152000"/>
                <a:ext cx="1957395" cy="388248"/>
              </a:xfrm>
              <a:prstGeom prst="rect">
                <a:avLst/>
              </a:prstGeom>
              <a:blipFill rotWithShape="1">
                <a:blip r:embed="rId2"/>
                <a:stretch>
                  <a:fillRect t="-1060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914657" y="2095438"/>
                <a:ext cx="3240694" cy="578107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𝑞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de-DE" sz="16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7" y="2095438"/>
                <a:ext cx="3240694" cy="578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880000" y="3520767"/>
                <a:ext cx="3854645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</m:acc>
                        </m:e>
                      </m:nary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</m:acc>
                        </m:e>
                      </m:nary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3520767"/>
                <a:ext cx="3854645" cy="6574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880000" y="4178191"/>
                <a:ext cx="4193327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</m:acc>
                        </m:e>
                      </m:nary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</m:acc>
                            </m:e>
                          </m:nary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4178191"/>
                <a:ext cx="4193327" cy="6574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9"/>
          <p:cNvCxnSpPr/>
          <p:nvPr/>
        </p:nvCxnSpPr>
        <p:spPr>
          <a:xfrm rot="2700000">
            <a:off x="5220000" y="4178191"/>
            <a:ext cx="0" cy="6574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rot="-2700000">
            <a:off x="5220000" y="4176000"/>
            <a:ext cx="0" cy="6574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780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in E and B fields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9052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720000"/>
            <a:ext cx="2472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overned by Lorentz force: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080000" y="1080000"/>
                <a:ext cx="17277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1080000"/>
                <a:ext cx="1727717" cy="307777"/>
              </a:xfrm>
              <a:prstGeom prst="rect">
                <a:avLst/>
              </a:prstGeom>
              <a:blipFill rotWithShape="1">
                <a:blip r:embed="rId3"/>
                <a:stretch>
                  <a:fillRect t="-9804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080000" y="1440000"/>
                <a:ext cx="1729833" cy="517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𝐸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1440000"/>
                <a:ext cx="1729833" cy="517321"/>
              </a:xfrm>
              <a:prstGeom prst="rect">
                <a:avLst/>
              </a:prstGeom>
              <a:blipFill rotWithShape="1">
                <a:blip r:embed="rId4"/>
                <a:stretch>
                  <a:fillRect t="-7059" r="-985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080000" y="1980000"/>
                <a:ext cx="3546034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1980000"/>
                <a:ext cx="3546034" cy="5245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91880" y="615227"/>
                <a:ext cx="1792863" cy="517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𝑞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615227"/>
                <a:ext cx="1792863" cy="517321"/>
              </a:xfrm>
              <a:prstGeom prst="rect">
                <a:avLst/>
              </a:prstGeom>
              <a:blipFill rotWithShape="1">
                <a:blip r:embed="rId6"/>
                <a:stretch>
                  <a:fillRect t="-705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720000" y="3356992"/>
            <a:ext cx="4144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along a uniform electric field (B = 0):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080000" y="3816064"/>
                <a:ext cx="8633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𝑥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𝑣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816064"/>
                <a:ext cx="86337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080000" y="4176064"/>
                <a:ext cx="2014974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𝑦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𝑒𝐸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4176064"/>
                <a:ext cx="2014974" cy="4970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eschweifte Klammer rechts 11"/>
          <p:cNvSpPr/>
          <p:nvPr/>
        </p:nvSpPr>
        <p:spPr>
          <a:xfrm>
            <a:off x="2987824" y="3816064"/>
            <a:ext cx="204328" cy="85705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3275856" y="4096864"/>
            <a:ext cx="185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parabolic path for v « c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439725" y="2060848"/>
            <a:ext cx="323673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magnetic field does not alter a particle’s energy. Only an electric field can do this.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780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forces on charged particles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40000" y="900000"/>
            <a:ext cx="7190879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We therefore reach the important conclusion that</a:t>
            </a:r>
          </a:p>
          <a:p>
            <a:r>
              <a:rPr lang="en-US" sz="1600" dirty="0">
                <a:solidFill>
                  <a:srgbClr val="0000CC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- magnetic fields cannot be used to change the kinetic energy of a particle</a:t>
            </a:r>
          </a:p>
          <a:p>
            <a:endParaRPr lang="en-US" sz="4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We must rely on </a:t>
            </a:r>
            <a:r>
              <a:rPr lang="en-US" sz="1600" dirty="0" smtClean="0">
                <a:solidFill>
                  <a:srgbClr val="FF0000"/>
                </a:solidFill>
              </a:rPr>
              <a:t>electric fields </a:t>
            </a:r>
            <a:r>
              <a:rPr lang="en-US" sz="1600" dirty="0" smtClean="0"/>
              <a:t>for particle acceleration</a:t>
            </a:r>
            <a:endParaRPr lang="en-US" sz="1600" dirty="0" smtClean="0">
              <a:solidFill>
                <a:srgbClr val="0000CC"/>
              </a:solidFill>
            </a:endParaRPr>
          </a:p>
          <a:p>
            <a:r>
              <a:rPr lang="en-US" sz="1600" dirty="0">
                <a:solidFill>
                  <a:srgbClr val="0000CC"/>
                </a:solidFill>
              </a:rPr>
              <a:t>	</a:t>
            </a:r>
            <a:r>
              <a:rPr lang="en-US" sz="1600" dirty="0" smtClean="0"/>
              <a:t>- acceleration occurs along the direction of the electric field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- energy gain is independent of the particle velocity</a:t>
            </a:r>
          </a:p>
          <a:p>
            <a:endParaRPr lang="en-US" sz="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In accelerators:</a:t>
            </a:r>
          </a:p>
          <a:p>
            <a:r>
              <a:rPr lang="en-US" sz="1600" dirty="0">
                <a:solidFill>
                  <a:srgbClr val="0000CC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- longitudinal electric fields</a:t>
            </a:r>
            <a:r>
              <a:rPr lang="en-US" sz="1600" dirty="0" smtClean="0"/>
              <a:t> (along the direction of the particle motion)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are used for acceleration</a:t>
            </a:r>
          </a:p>
          <a:p>
            <a:r>
              <a:rPr lang="en-US" sz="1600" dirty="0">
                <a:solidFill>
                  <a:srgbClr val="0000CC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- magnetic fields</a:t>
            </a:r>
            <a:r>
              <a:rPr lang="en-US" sz="1600" dirty="0" smtClean="0"/>
              <a:t> are used to bend particles for guidance and focusing</a:t>
            </a:r>
            <a:endParaRPr lang="en-US" sz="1600" dirty="0" smtClean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40000" y="4860000"/>
                <a:ext cx="8280472" cy="1558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many possibilities, depending on existence and time-dependence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fields. 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For example, if there is no magnetic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time-independent electric field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along the z-axis, then 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electrostatic accelerator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the electric field is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time-dependent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LINAC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acc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=0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𝑡h𝑒𝑛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𝑐𝑖𝑟𝑐𝑢𝑙𝑎𝑟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𝑚𝑜𝑡𝑖𝑜𝑛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𝑤𝑖𝑡h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l-GR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de-DE" sz="1200" baseline="-25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de-DE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cyclotron frequency</a:t>
                </a:r>
              </a:p>
              <a:p>
                <a:endParaRPr lang="de-DE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radius of curvature, then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𝑞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𝜌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𝑜𝑟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𝑀𝑒𝑉</m:t>
                        </m:r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=300</m:t>
                    </m:r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𝑀𝑒𝑉</m:t>
                            </m:r>
                          </m:num>
                          <m:den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860000"/>
                <a:ext cx="8280472" cy="1558568"/>
              </a:xfrm>
              <a:prstGeom prst="rect">
                <a:avLst/>
              </a:prstGeom>
              <a:blipFill rotWithShape="1">
                <a:blip r:embed="rId2"/>
                <a:stretch>
                  <a:fillRect l="-147" b="-29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780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in EM fields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40000" y="720000"/>
                <a:ext cx="8280472" cy="432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single particle, with no radiation losses and no space charge effects: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many possibilities, depending on existence and time-dependence of </a:t>
                </a:r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fields. For example, if there is no magnetic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time-independent electric field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along the z-axis, then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electrostatic accelerator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the electric field is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time-dependent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LINAC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acc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=0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𝑡h𝑒𝑛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𝑐𝑖𝑟𝑐𝑢𝑙𝑎𝑟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𝑚𝑜𝑡𝑖𝑜𝑛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𝑤𝑖𝑡h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l-GR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de-DE" sz="1200" baseline="-25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de-DE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cyclotron frequency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de-DE" sz="1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radius of curvature, then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𝑞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𝜌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𝑜𝑟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𝑀𝑒𝑉</m:t>
                        </m:r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=300</m:t>
                    </m:r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𝑀𝑒𝑉</m:t>
                            </m:r>
                          </m:num>
                          <m:den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collider applications some of the main challenges are:</a:t>
                </a:r>
              </a:p>
              <a:p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reach very high accelerating fields – and not cause structure damage and electrical breakdown!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control and suppress self-excited “</a:t>
                </a:r>
                <a:r>
                  <a:rPr lang="en-US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wakefields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in a plasma?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stably accelerate intense beams with a range of phases / velocities?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720000"/>
                <a:ext cx="8280472" cy="4322402"/>
              </a:xfrm>
              <a:prstGeom prst="rect">
                <a:avLst/>
              </a:prstGeom>
              <a:blipFill rotWithShape="1">
                <a:blip r:embed="rId2"/>
                <a:stretch>
                  <a:fillRect l="-221" t="-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971600" y="1044000"/>
                <a:ext cx="2970878" cy="517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𝑞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de-DE" sz="1400" b="0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         (</m:t>
                      </m:r>
                      <m:r>
                        <m:rPr>
                          <m:sty m:val="p"/>
                        </m:rPr>
                        <a:rPr lang="de-DE" sz="1400" b="0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Lorentz</m:t>
                      </m:r>
                      <m:r>
                        <a:rPr lang="de-DE" sz="1400" b="0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044000"/>
                <a:ext cx="2970878" cy="517321"/>
              </a:xfrm>
              <a:prstGeom prst="rect">
                <a:avLst/>
              </a:prstGeom>
              <a:blipFill rotWithShape="1">
                <a:blip r:embed="rId3"/>
                <a:stretch>
                  <a:fillRect t="-705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780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under constant B-field</a:t>
            </a:r>
            <a:endParaRPr lang="en-US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4942284" y="2045518"/>
            <a:ext cx="3086100" cy="2031554"/>
            <a:chOff x="5436096" y="1633215"/>
            <a:chExt cx="3086100" cy="203155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633215"/>
              <a:ext cx="3086100" cy="170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5803272" y="3356992"/>
              <a:ext cx="1217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helical motion</a:t>
              </a:r>
              <a:endPara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720000" y="900000"/>
            <a:ext cx="5024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in a uniform, constant magnetic field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Constant energy with spiraling along a uniform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115616" y="1835414"/>
                <a:ext cx="2277610" cy="694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𝑞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835414"/>
                <a:ext cx="2277610" cy="694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080000" y="3544955"/>
                <a:ext cx="1700657" cy="49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 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544955"/>
                <a:ext cx="1700657" cy="497957"/>
              </a:xfrm>
              <a:prstGeom prst="rect">
                <a:avLst/>
              </a:prstGeom>
              <a:blipFill rotWithShape="1">
                <a:blip r:embed="rId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080000" y="4624995"/>
                <a:ext cx="1837618" cy="532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 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4624995"/>
                <a:ext cx="1837618" cy="532197"/>
              </a:xfrm>
              <a:prstGeom prst="rect">
                <a:avLst/>
              </a:prstGeom>
              <a:blipFill rotWithShape="1">
                <a:blip r:embed="rId5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feil nach rechts 10"/>
          <p:cNvSpPr/>
          <p:nvPr/>
        </p:nvSpPr>
        <p:spPr>
          <a:xfrm>
            <a:off x="3456000" y="2140883"/>
            <a:ext cx="288032" cy="14682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420000" y="3492000"/>
                <a:ext cx="1030154" cy="57169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3492000"/>
                <a:ext cx="1030154" cy="5716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420000" y="4590000"/>
                <a:ext cx="1579855" cy="56105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4590000"/>
                <a:ext cx="1579855" cy="5610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780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2744</Words>
  <Application>Microsoft Office PowerPoint</Application>
  <PresentationFormat>Bildschirmpräsentation (4:3)</PresentationFormat>
  <Paragraphs>266</Paragraphs>
  <Slides>21</Slides>
  <Notes>1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Wingdings</vt:lpstr>
      <vt:lpstr>1_Larissa</vt:lpstr>
      <vt:lpstr>Equation</vt:lpstr>
      <vt:lpstr>Outline: Cyclotron</vt:lpstr>
      <vt:lpstr>Radio-frequency (RF) accelerators </vt:lpstr>
      <vt:lpstr>Cyclotron (1930)</vt:lpstr>
      <vt:lpstr>The first Cyclotron 1930</vt:lpstr>
      <vt:lpstr>Electromagnetic forces on charged particles</vt:lpstr>
      <vt:lpstr>Motion in E and B fields</vt:lpstr>
      <vt:lpstr>Electromagnetic forces on charged particles</vt:lpstr>
      <vt:lpstr>Motion in EM fields</vt:lpstr>
      <vt:lpstr>Behavior under constant B-field</vt:lpstr>
      <vt:lpstr>PowerPoint-Präsentation</vt:lpstr>
      <vt:lpstr>The Cyclotron</vt:lpstr>
      <vt:lpstr>Basics – Cyclotron frequency and K-value</vt:lpstr>
      <vt:lpstr>Orbit in uniform magnetic field</vt:lpstr>
      <vt:lpstr>27-inch Cyclotron with Lawrence and Livingstone</vt:lpstr>
      <vt:lpstr>184-inch Cyclotron Magnet in Berkeley</vt:lpstr>
      <vt:lpstr>Cyclotron Limits</vt:lpstr>
      <vt:lpstr>Sector Focusing Cyclotron - PSI</vt:lpstr>
      <vt:lpstr>Beam parameter</vt:lpstr>
      <vt:lpstr>RIKEN – Superconducting Cyclotron (K-2600)</vt:lpstr>
      <vt:lpstr>RIKEN – Nishina Center</vt:lpstr>
      <vt:lpstr>Pro and contra cyclotrons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315</cp:revision>
  <dcterms:created xsi:type="dcterms:W3CDTF">2016-04-06T12:04:03Z</dcterms:created>
  <dcterms:modified xsi:type="dcterms:W3CDTF">2022-06-25T12:03:59Z</dcterms:modified>
</cp:coreProperties>
</file>