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  <p:sldMasterId id="2147483745" r:id="rId2"/>
  </p:sldMasterIdLst>
  <p:notesMasterIdLst>
    <p:notesMasterId r:id="rId18"/>
  </p:notesMasterIdLst>
  <p:handoutMasterIdLst>
    <p:handoutMasterId r:id="rId19"/>
  </p:handoutMasterIdLst>
  <p:sldIdLst>
    <p:sldId id="438" r:id="rId3"/>
    <p:sldId id="439" r:id="rId4"/>
    <p:sldId id="440" r:id="rId5"/>
    <p:sldId id="441" r:id="rId6"/>
    <p:sldId id="437" r:id="rId7"/>
    <p:sldId id="420" r:id="rId8"/>
    <p:sldId id="449" r:id="rId9"/>
    <p:sldId id="443" r:id="rId10"/>
    <p:sldId id="422" r:id="rId11"/>
    <p:sldId id="445" r:id="rId12"/>
    <p:sldId id="424" r:id="rId13"/>
    <p:sldId id="447" r:id="rId14"/>
    <p:sldId id="425" r:id="rId15"/>
    <p:sldId id="448" r:id="rId16"/>
    <p:sldId id="426" r:id="rId17"/>
  </p:sldIdLst>
  <p:sldSz cx="9144000" cy="6858000" type="screen4x3"/>
  <p:notesSz cx="7315200" cy="96012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95">
          <p15:clr>
            <a:srgbClr val="A4A3A4"/>
          </p15:clr>
        </p15:guide>
        <p15:guide id="2" pos="415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CC"/>
    <a:srgbClr val="FF0000"/>
    <a:srgbClr val="CC0099"/>
    <a:srgbClr val="92D050"/>
    <a:srgbClr val="FFFF99"/>
    <a:srgbClr val="00CC66"/>
    <a:srgbClr val="F2EF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97" autoAdjust="0"/>
    <p:restoredTop sz="94731" autoAdjust="0"/>
  </p:normalViewPr>
  <p:slideViewPr>
    <p:cSldViewPr>
      <p:cViewPr varScale="1">
        <p:scale>
          <a:sx n="69" d="100"/>
          <a:sy n="69" d="100"/>
        </p:scale>
        <p:origin x="1248" y="66"/>
      </p:cViewPr>
      <p:guideLst>
        <p:guide orient="horz" pos="2795"/>
        <p:guide pos="41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53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53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59DC9E37-32DD-4D2B-B2BF-FC2B8B12FB8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58531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6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noProof="0" smtClean="0"/>
              <a:t>Click to edit Master text styles</a:t>
            </a:r>
          </a:p>
          <a:p>
            <a:pPr lvl="1"/>
            <a:r>
              <a:rPr lang="en-US" altLang="de-DE" noProof="0" smtClean="0"/>
              <a:t>Second level</a:t>
            </a:r>
          </a:p>
          <a:p>
            <a:pPr lvl="2"/>
            <a:r>
              <a:rPr lang="en-US" altLang="de-DE" noProof="0" smtClean="0"/>
              <a:t>Third level</a:t>
            </a:r>
          </a:p>
          <a:p>
            <a:pPr lvl="3"/>
            <a:r>
              <a:rPr lang="en-US" altLang="de-DE" noProof="0" smtClean="0"/>
              <a:t>Fourth level</a:t>
            </a:r>
          </a:p>
          <a:p>
            <a:pPr lvl="4"/>
            <a:r>
              <a:rPr lang="en-US" altLang="de-DE" noProof="0" smtClean="0"/>
              <a:t>Fifth level</a:t>
            </a:r>
          </a:p>
        </p:txBody>
      </p:sp>
      <p:sp>
        <p:nvSpPr>
          <p:cNvPr id="206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206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0C3B7120-2A77-478F-AC34-5CD8A63FBFE0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7533595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580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8606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1816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1816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8341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21.11.2020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3983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6208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21.11.2020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9310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21.11.2020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707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21.11.2020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8100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21.11.2020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9497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21.11.2020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02154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21.11.2020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3440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3955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21.11.2020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6600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21.11.2020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09423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21.11.2020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4627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08798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8981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8359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1712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7888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33561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14404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55625"/>
          </a:xfrm>
          <a:prstGeom prst="rec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0000" rIns="91440" bIns="9000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de-DE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text styles</a:t>
            </a:r>
          </a:p>
          <a:p>
            <a:pPr lvl="1"/>
            <a:r>
              <a:rPr lang="en-US" altLang="de-DE" smtClean="0"/>
              <a:t>Second level</a:t>
            </a:r>
          </a:p>
          <a:p>
            <a:pPr lvl="2"/>
            <a:r>
              <a:rPr lang="en-US" altLang="de-DE" smtClean="0"/>
              <a:t>Third level</a:t>
            </a:r>
          </a:p>
          <a:p>
            <a:pPr lvl="3"/>
            <a:r>
              <a:rPr lang="en-US" altLang="de-DE" smtClean="0"/>
              <a:t>Fourth level</a:t>
            </a:r>
          </a:p>
          <a:p>
            <a:pPr lvl="4"/>
            <a:r>
              <a:rPr lang="en-US" altLang="de-DE" smtClean="0"/>
              <a:t>Fifth level</a:t>
            </a:r>
          </a:p>
        </p:txBody>
      </p:sp>
      <p:pic>
        <p:nvPicPr>
          <p:cNvPr id="1028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 - 2020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993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9933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9933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9933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9933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rgbClr val="FF9933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rgbClr val="FF9933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rgbClr val="FF9933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rgbClr val="FF993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Char char="•"/>
        <a:defRPr sz="20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-"/>
        <a:defRPr sz="20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altLang="de-DE" sz="1000" baseline="0" dirty="0" smtClean="0">
                <a:solidFill>
                  <a:srgbClr val="000000"/>
                </a:solidFill>
                <a:cs typeface="Arial" charset="0"/>
              </a:rPr>
              <a:t>- 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2020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586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5.wmf"/><Relationship Id="rId7" Type="http://schemas.openxmlformats.org/officeDocument/2006/relationships/image" Target="NUL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13.wmf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16.gif"/><Relationship Id="rId7" Type="http://schemas.openxmlformats.org/officeDocument/2006/relationships/image" Target="../media/image70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8.bin"/><Relationship Id="rId3" Type="http://schemas.openxmlformats.org/officeDocument/2006/relationships/image" Target="../media/image15.wmf"/><Relationship Id="rId7" Type="http://schemas.openxmlformats.org/officeDocument/2006/relationships/oleObject" Target="../embeddings/oleObject5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image" Target="../media/image16.gif"/><Relationship Id="rId10" Type="http://schemas.openxmlformats.org/officeDocument/2006/relationships/image" Target="../media/image19.wmf"/><Relationship Id="rId4" Type="http://schemas.openxmlformats.org/officeDocument/2006/relationships/image" Target="../media/image22.png"/><Relationship Id="rId9" Type="http://schemas.openxmlformats.org/officeDocument/2006/relationships/oleObject" Target="../embeddings/oleObject6.bin"/><Relationship Id="rId14" Type="http://schemas.openxmlformats.org/officeDocument/2006/relationships/image" Target="../media/image2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>
                <a:latin typeface="Times New Roman" pitchFamily="18" charset="0"/>
                <a:cs typeface="Times New Roman" pitchFamily="18" charset="0"/>
              </a:rPr>
              <a:t>Interaction of gamma rays with matter</a:t>
            </a:r>
            <a:endParaRPr lang="el-GR" altLang="de-DE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1223963"/>
            <a:ext cx="5602288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00113"/>
            <a:ext cx="231775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539750" y="2843213"/>
            <a:ext cx="27686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>
                <a:solidFill>
                  <a:srgbClr val="0000CC"/>
                </a:solidFill>
                <a:latin typeface="Times New Roman" pitchFamily="18" charset="0"/>
              </a:rPr>
              <a:t>total </a:t>
            </a:r>
            <a:r>
              <a:rPr lang="en-US" altLang="de-DE" sz="1200">
                <a:solidFill>
                  <a:srgbClr val="0000CC"/>
                </a:solidFill>
                <a:latin typeface="Times New Roman" pitchFamily="18" charset="0"/>
              </a:rPr>
              <a:t>absorption coefficient</a:t>
            </a:r>
            <a:r>
              <a:rPr lang="de-DE" altLang="de-DE" sz="1200">
                <a:solidFill>
                  <a:srgbClr val="0000CC"/>
                </a:solidFill>
                <a:latin typeface="Times New Roman" pitchFamily="18" charset="0"/>
              </a:rPr>
              <a:t>: </a:t>
            </a:r>
            <a:r>
              <a:rPr lang="el-GR" altLang="de-DE" sz="1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de-DE" altLang="de-DE" sz="1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l-GR" altLang="de-DE" sz="1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de-DE" altLang="de-DE" sz="1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[cm</a:t>
            </a:r>
            <a:r>
              <a:rPr lang="de-DE" altLang="de-DE" sz="1400" baseline="30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e-DE" altLang="de-DE" sz="1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/g]</a:t>
            </a:r>
            <a:endParaRPr lang="el-GR" altLang="de-DE" sz="14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Textfeld 1"/>
          <p:cNvSpPr txBox="1">
            <a:spLocks noChangeArrowheads="1"/>
          </p:cNvSpPr>
          <p:nvPr/>
        </p:nvSpPr>
        <p:spPr bwMode="auto">
          <a:xfrm>
            <a:off x="5083175" y="1692275"/>
            <a:ext cx="741363" cy="257175"/>
          </a:xfrm>
          <a:prstGeom prst="rect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Aluminum</a:t>
            </a:r>
          </a:p>
        </p:txBody>
      </p:sp>
      <p:sp>
        <p:nvSpPr>
          <p:cNvPr id="2055" name="Textfeld 9"/>
          <p:cNvSpPr txBox="1">
            <a:spLocks noChangeArrowheads="1"/>
          </p:cNvSpPr>
          <p:nvPr/>
        </p:nvSpPr>
        <p:spPr bwMode="auto">
          <a:xfrm>
            <a:off x="8064500" y="1692275"/>
            <a:ext cx="381000" cy="257175"/>
          </a:xfrm>
          <a:prstGeom prst="rect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Lead</a:t>
            </a:r>
          </a:p>
        </p:txBody>
      </p:sp>
      <p:sp>
        <p:nvSpPr>
          <p:cNvPr id="4" name="Textfeld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40000" y="3420000"/>
            <a:ext cx="1319014" cy="6980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2057" name="Textfeld 4"/>
          <p:cNvSpPr txBox="1">
            <a:spLocks noChangeArrowheads="1"/>
          </p:cNvSpPr>
          <p:nvPr/>
        </p:nvSpPr>
        <p:spPr bwMode="auto">
          <a:xfrm>
            <a:off x="539750" y="4319588"/>
            <a:ext cx="19716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i=1   photoelectric effect</a:t>
            </a:r>
          </a:p>
          <a:p>
            <a:pPr eaLnBrk="1" hangingPunct="1"/>
            <a:r>
              <a:rPr lang="en-US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i=2   Compton scattering</a:t>
            </a:r>
          </a:p>
          <a:p>
            <a:pPr eaLnBrk="1" hangingPunct="1"/>
            <a:r>
              <a:rPr lang="en-US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i=3   pair production</a:t>
            </a:r>
          </a:p>
        </p:txBody>
      </p:sp>
      <p:sp>
        <p:nvSpPr>
          <p:cNvPr id="7" name="Textfeld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40000" y="2160000"/>
            <a:ext cx="2091277" cy="447302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>
                <a:latin typeface="Times New Roman" pitchFamily="18" charset="0"/>
                <a:cs typeface="Times New Roman" pitchFamily="18" charset="0"/>
              </a:rPr>
              <a:t>Interaction of gamma rays with matter</a:t>
            </a:r>
            <a:endParaRPr lang="el-GR" altLang="de-DE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217613"/>
            <a:ext cx="2181225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4" name="Text Box 19"/>
          <p:cNvSpPr txBox="1">
            <a:spLocks noChangeArrowheads="1"/>
          </p:cNvSpPr>
          <p:nvPr/>
        </p:nvSpPr>
        <p:spPr bwMode="auto">
          <a:xfrm>
            <a:off x="539750" y="3738563"/>
            <a:ext cx="4176713" cy="237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CC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de-DE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Compton scattering: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CC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Elastic scattering of a </a:t>
            </a:r>
            <a:r>
              <a:rPr kumimoji="0" lang="el-GR" alt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γ</a:t>
            </a:r>
            <a:r>
              <a:rPr kumimoji="0" lang="de-DE" alt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-ray on a free electron.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CC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alt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angle dependence is expressed by the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CC"/>
              </a:buClr>
              <a:buSzTx/>
              <a:buFont typeface="Wingdings" pitchFamily="2" charset="2"/>
              <a:buNone/>
              <a:tabLst/>
              <a:defRPr/>
            </a:pPr>
            <a:endParaRPr kumimoji="0" lang="de-DE" altLang="de-DE" sz="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CC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altLang="de-DE" sz="14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Klein-Nishina-Formula: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CC"/>
              </a:buClr>
              <a:buSzTx/>
              <a:buFont typeface="Wingdings" pitchFamily="2" charset="2"/>
              <a:buNone/>
              <a:tabLst/>
              <a:defRPr/>
            </a:pPr>
            <a:endParaRPr kumimoji="0" lang="de-DE" altLang="de-DE" sz="1400" b="1" i="1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CC"/>
              </a:buClr>
              <a:buSzTx/>
              <a:buFont typeface="Wingdings" pitchFamily="2" charset="2"/>
              <a:buNone/>
              <a:tabLst/>
              <a:defRPr/>
            </a:pPr>
            <a:endParaRPr kumimoji="0" lang="de-DE" altLang="de-DE" sz="1400" b="1" i="1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CC"/>
              </a:buClr>
              <a:buSzTx/>
              <a:buFont typeface="Wingdings" pitchFamily="2" charset="2"/>
              <a:buNone/>
              <a:tabLst/>
              <a:defRPr/>
            </a:pPr>
            <a:endParaRPr kumimoji="0" lang="de-DE" altLang="de-DE" sz="1400" b="1" i="1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CC"/>
              </a:buClr>
              <a:buSzTx/>
              <a:buFont typeface="Wingdings" pitchFamily="2" charset="2"/>
              <a:buNone/>
              <a:tabLst/>
              <a:defRPr/>
            </a:pPr>
            <a:endParaRPr kumimoji="0" lang="de-DE" altLang="de-DE" sz="1400" b="1" i="1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CC"/>
              </a:buClr>
              <a:buSzTx/>
              <a:buFont typeface="Wingdings" pitchFamily="2" charset="2"/>
              <a:buNone/>
              <a:tabLst/>
              <a:defRPr/>
            </a:pPr>
            <a:endParaRPr kumimoji="0" lang="de-DE" altLang="de-DE" sz="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CC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alt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As shown in the plot </a:t>
            </a:r>
            <a:r>
              <a:rPr kumimoji="0" lang="de-DE" altLang="de-DE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forward scattering</a:t>
            </a:r>
            <a:r>
              <a:rPr kumimoji="0" lang="de-DE" alt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</a:t>
            </a:r>
            <a:r>
              <a:rPr kumimoji="0" lang="el-GR" alt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θ</a:t>
            </a:r>
            <a:r>
              <a:rPr kumimoji="0" lang="de-DE" alt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small) is dominant for E</a:t>
            </a:r>
            <a:r>
              <a:rPr kumimoji="0" lang="el-GR" altLang="de-DE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γ</a:t>
            </a:r>
            <a:r>
              <a:rPr kumimoji="0" lang="de-DE" alt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&gt;100 keV.</a:t>
            </a:r>
            <a:endParaRPr kumimoji="0" lang="en-US" alt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45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963613"/>
            <a:ext cx="3536950" cy="500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6" name="Text Box 21"/>
          <p:cNvSpPr txBox="1">
            <a:spLocks noChangeArrowheads="1"/>
          </p:cNvSpPr>
          <p:nvPr/>
        </p:nvSpPr>
        <p:spPr bwMode="auto">
          <a:xfrm>
            <a:off x="5483225" y="3030538"/>
            <a:ext cx="159543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Angular distribution:</a:t>
            </a:r>
          </a:p>
        </p:txBody>
      </p:sp>
      <p:sp>
        <p:nvSpPr>
          <p:cNvPr id="10247" name="Text Box 22"/>
          <p:cNvSpPr txBox="1">
            <a:spLocks noChangeArrowheads="1"/>
          </p:cNvSpPr>
          <p:nvPr/>
        </p:nvSpPr>
        <p:spPr bwMode="auto">
          <a:xfrm>
            <a:off x="5483225" y="836613"/>
            <a:ext cx="197643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Intensit</a:t>
            </a:r>
            <a:r>
              <a:rPr kumimoji="0" lang="en-US" altLang="de-DE" sz="1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 as a function of </a:t>
            </a:r>
            <a:r>
              <a:rPr kumimoji="0" lang="el-GR" altLang="de-DE" sz="1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θ</a:t>
            </a:r>
            <a:r>
              <a:rPr kumimoji="0" lang="de-DE" altLang="de-DE" sz="1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</a:t>
            </a:r>
          </a:p>
        </p:txBody>
      </p:sp>
      <p:graphicFrame>
        <p:nvGraphicFramePr>
          <p:cNvPr id="10248" name="Object 23"/>
          <p:cNvGraphicFramePr>
            <a:graphicFrameLocks noChangeAspect="1"/>
          </p:cNvGraphicFramePr>
          <p:nvPr/>
        </p:nvGraphicFramePr>
        <p:xfrm>
          <a:off x="6357938" y="1203325"/>
          <a:ext cx="866775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Equation" r:id="rId5" imgW="819180" imgH="238035" progId="Equation.3">
                  <p:embed/>
                </p:oleObj>
              </mc:Choice>
              <mc:Fallback>
                <p:oleObj name="Equation" r:id="rId5" imgW="819180" imgH="238035" progId="Equation.3">
                  <p:embed/>
                  <p:pic>
                    <p:nvPicPr>
                      <p:cNvPr id="10248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7938" y="1203325"/>
                        <a:ext cx="866775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9" name="Text Box 24"/>
          <p:cNvSpPr txBox="1">
            <a:spLocks noChangeArrowheads="1"/>
          </p:cNvSpPr>
          <p:nvPr/>
        </p:nvSpPr>
        <p:spPr bwMode="auto">
          <a:xfrm>
            <a:off x="7477125" y="4322763"/>
            <a:ext cx="269875" cy="15240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MeV</a:t>
            </a:r>
          </a:p>
        </p:txBody>
      </p:sp>
      <p:sp>
        <p:nvSpPr>
          <p:cNvPr id="10251" name="Text Box 26"/>
          <p:cNvSpPr txBox="1">
            <a:spLocks noChangeArrowheads="1"/>
          </p:cNvSpPr>
          <p:nvPr/>
        </p:nvSpPr>
        <p:spPr bwMode="auto">
          <a:xfrm>
            <a:off x="611188" y="6172200"/>
            <a:ext cx="254749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</a:t>
            </a:r>
            <a:r>
              <a:rPr kumimoji="0" lang="en-US" altLang="de-DE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0</a:t>
            </a:r>
            <a:r>
              <a:rPr kumimoji="0" lang="en-US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=2.818 </a:t>
            </a:r>
            <a:r>
              <a:rPr kumimoji="0" lang="en-US" altLang="de-DE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fm</a:t>
            </a:r>
            <a:r>
              <a:rPr kumimoji="0" lang="en-US" alt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(classical electron radius)</a:t>
            </a:r>
            <a:endParaRPr kumimoji="0" lang="en-US" alt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6336000" y="1151230"/>
                <a:ext cx="965456" cy="2615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de-DE" sz="1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𝛼</m:t>
                      </m:r>
                      <m:r>
                        <a:rPr kumimoji="0" lang="de-DE" sz="1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kumimoji="0" lang="de-DE" sz="1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de-DE" sz="1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de-DE" sz="1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0" lang="de-DE" sz="1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𝛾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de-DE" sz="1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de-DE" sz="1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𝑚</m:t>
                              </m:r>
                            </m:e>
                            <m:sub>
                              <m:r>
                                <a:rPr kumimoji="0" lang="de-DE" sz="1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𝑒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0" lang="de-DE" sz="1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de-DE" sz="1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𝑐</m:t>
                              </m:r>
                            </m:e>
                            <m:sup>
                              <m:r>
                                <a:rPr kumimoji="0" lang="de-DE" sz="1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000" y="1151230"/>
                <a:ext cx="965456" cy="261546"/>
              </a:xfrm>
              <a:prstGeom prst="rect">
                <a:avLst/>
              </a:prstGeom>
              <a:blipFill rotWithShape="1">
                <a:blip r:embed="rId7"/>
                <a:stretch>
                  <a:fillRect t="-76744" r="-4403" b="-11860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612000" y="4824000"/>
                <a:ext cx="3812326" cy="623376"/>
              </a:xfrm>
              <a:prstGeom prst="rect">
                <a:avLst/>
              </a:prstGeom>
              <a:solidFill>
                <a:srgbClr val="FFFF00">
                  <a:alpha val="50000"/>
                </a:srgbClr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de-DE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de-DE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𝑑</m:t>
                          </m:r>
                          <m:sSub>
                            <m:sSubPr>
                              <m:ctrlPr>
                                <a:rPr kumimoji="0" lang="de-DE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de-DE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de-DE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kumimoji="0" lang="de-DE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kumimoji="0" lang="el-GR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Ω</m:t>
                          </m:r>
                        </m:den>
                      </m:f>
                      <m:r>
                        <a:rPr kumimoji="0" lang="de-DE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de-DE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kumimoji="0" lang="de-DE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de-DE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0" lang="de-DE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  <m:sup>
                              <m:r>
                                <a:rPr kumimoji="0" lang="de-DE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kumimoji="0" lang="de-DE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kumimoji="0" lang="de-DE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de-DE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de-DE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0" lang="de-DE" sz="1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de-DE" sz="1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kumimoji="0" lang="de-DE" sz="1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Cambria Math"/>
                                          <a:cs typeface="+mn-cs"/>
                                        </a:rPr>
                                        <m:t>𝛾</m:t>
                                      </m:r>
                                      <m:r>
                                        <a:rPr kumimoji="0" lang="de-DE" sz="1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Cambria Math"/>
                                          <a:cs typeface="+mn-cs"/>
                                        </a:rPr>
                                        <m:t>′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kumimoji="0" lang="de-DE" sz="1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de-DE" sz="1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kumimoji="0" lang="de-DE" sz="1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Cambria Math"/>
                                          <a:cs typeface="+mn-cs"/>
                                        </a:rPr>
                                        <m:t>𝛾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0" lang="de-DE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de-DE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∙</m:t>
                      </m:r>
                      <m:d>
                        <m:dPr>
                          <m:begChr m:val="{"/>
                          <m:endChr m:val="}"/>
                          <m:ctrlPr>
                            <a:rPr kumimoji="0" lang="de-DE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de-DE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0" lang="de-DE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de-DE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  <a:cs typeface="+mn-cs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kumimoji="0" lang="de-DE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  <a:cs typeface="+mn-cs"/>
                                    </a:rPr>
                                    <m:t>𝛾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kumimoji="0" lang="de-DE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de-DE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  <a:cs typeface="+mn-cs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kumimoji="0" lang="de-DE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  <a:cs typeface="+mn-cs"/>
                                    </a:rPr>
                                    <m:t>𝛾</m:t>
                                  </m:r>
                                  <m:r>
                                    <a:rPr kumimoji="0" lang="de-DE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  <a:cs typeface="+mn-cs"/>
                                    </a:rPr>
                                    <m:t>′</m:t>
                                  </m:r>
                                </m:sub>
                              </m:sSub>
                            </m:den>
                          </m:f>
                          <m:r>
                            <a:rPr kumimoji="0" lang="de-DE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+</m:t>
                          </m:r>
                          <m:f>
                            <m:fPr>
                              <m:ctrlPr>
                                <a:rPr kumimoji="0" lang="de-DE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0" lang="de-DE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de-DE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  <a:cs typeface="+mn-cs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kumimoji="0" lang="de-DE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  <a:cs typeface="+mn-cs"/>
                                    </a:rPr>
                                    <m:t>𝛾</m:t>
                                  </m:r>
                                  <m:r>
                                    <a:rPr kumimoji="0" lang="de-DE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  <a:cs typeface="+mn-cs"/>
                                    </a:rPr>
                                    <m:t>′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kumimoji="0" lang="de-DE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de-DE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  <a:cs typeface="+mn-cs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kumimoji="0" lang="de-DE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  <a:cs typeface="+mn-cs"/>
                                    </a:rPr>
                                    <m:t>𝛾</m:t>
                                  </m:r>
                                </m:sub>
                              </m:sSub>
                            </m:den>
                          </m:f>
                          <m:r>
                            <a:rPr kumimoji="0" lang="de-DE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−2</m:t>
                          </m:r>
                          <m:sSup>
                            <m:sSupPr>
                              <m:ctrlPr>
                                <a:rPr kumimoji="0" lang="de-DE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de-DE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kumimoji="0" lang="de-DE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de-DE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𝜃</m:t>
                          </m:r>
                          <m:r>
                            <a:rPr kumimoji="0" lang="de-DE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∙</m:t>
                          </m:r>
                          <m:sSup>
                            <m:sSupPr>
                              <m:ctrlPr>
                                <a:rPr kumimoji="0" lang="de-DE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de-DE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kumimoji="0" lang="de-DE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de-DE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00" y="4824000"/>
                <a:ext cx="3812326" cy="62337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918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>
                <a:latin typeface="Times New Roman" pitchFamily="18" charset="0"/>
                <a:cs typeface="Times New Roman" pitchFamily="18" charset="0"/>
              </a:rPr>
              <a:t>Interaction of gamma rays with matter</a:t>
            </a:r>
            <a:endParaRPr lang="el-GR" altLang="de-DE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Text Box 30"/>
          <p:cNvSpPr txBox="1">
            <a:spLocks noChangeArrowheads="1"/>
          </p:cNvSpPr>
          <p:nvPr/>
        </p:nvSpPr>
        <p:spPr bwMode="auto">
          <a:xfrm>
            <a:off x="395288" y="3886200"/>
            <a:ext cx="3168650" cy="184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en-US" altLang="de-DE" sz="1600" b="1">
                <a:solidFill>
                  <a:srgbClr val="000000"/>
                </a:solidFill>
                <a:latin typeface="Times New Roman" pitchFamily="18" charset="0"/>
              </a:rPr>
              <a:t>Pair production:</a:t>
            </a: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</a:rPr>
              <a:t>If </a:t>
            </a:r>
            <a:r>
              <a:rPr lang="el-GR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-ray energy is &gt;&gt; 2m</a:t>
            </a:r>
            <a:r>
              <a:rPr lang="de-DE" altLang="de-DE" sz="14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e-DE" altLang="de-DE" sz="1400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</a:rPr>
              <a:t>(electron rest mass 511 keV), a positron-electron pair can be formed in the strong Coulomb field of a nucleus. This pair carries the   </a:t>
            </a:r>
            <a:r>
              <a:rPr lang="el-GR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-ray energy minus 2m</a:t>
            </a:r>
            <a:r>
              <a:rPr lang="de-DE" altLang="de-DE" sz="14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e-DE" altLang="de-DE" sz="1400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Pair production for E</a:t>
            </a:r>
            <a:r>
              <a:rPr lang="el-GR" altLang="de-DE" sz="14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&gt;2m</a:t>
            </a:r>
            <a:r>
              <a:rPr lang="de-DE" altLang="de-DE" sz="14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e-DE" altLang="de-DE" sz="1400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=1.022MeV</a:t>
            </a:r>
            <a:endParaRPr lang="el-GR" altLang="de-DE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1123950"/>
            <a:ext cx="2155825" cy="185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052513"/>
            <a:ext cx="3622675" cy="495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33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17963"/>
            <a:ext cx="2324100" cy="1282700"/>
          </a:xfrm>
          <a:prstGeom prst="rect">
            <a:avLst/>
          </a:prstGeom>
          <a:noFill/>
          <a:ln w="9525" algn="ctr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1" name="Text Box 34"/>
          <p:cNvSpPr txBox="1">
            <a:spLocks noChangeArrowheads="1"/>
          </p:cNvSpPr>
          <p:nvPr/>
        </p:nvSpPr>
        <p:spPr bwMode="auto">
          <a:xfrm>
            <a:off x="6799263" y="4494213"/>
            <a:ext cx="979487" cy="2460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de-DE" sz="1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de-DE" altLang="de-DE" sz="1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-ray &gt; 1 MeV</a:t>
            </a:r>
            <a:endParaRPr lang="el-GR" altLang="de-DE" sz="1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272" name="Group 35"/>
          <p:cNvGrpSpPr>
            <a:grpSpLocks/>
          </p:cNvGrpSpPr>
          <p:nvPr/>
        </p:nvGrpSpPr>
        <p:grpSpPr bwMode="auto">
          <a:xfrm>
            <a:off x="8027988" y="5084763"/>
            <a:ext cx="1090612" cy="420687"/>
            <a:chOff x="5083" y="2840"/>
            <a:chExt cx="687" cy="265"/>
          </a:xfrm>
        </p:grpSpPr>
        <p:grpSp>
          <p:nvGrpSpPr>
            <p:cNvPr id="11281" name="Group 36"/>
            <p:cNvGrpSpPr>
              <a:grpSpLocks/>
            </p:cNvGrpSpPr>
            <p:nvPr/>
          </p:nvGrpSpPr>
          <p:grpSpPr bwMode="auto">
            <a:xfrm>
              <a:off x="5148" y="2840"/>
              <a:ext cx="98" cy="98"/>
              <a:chOff x="5148" y="2840"/>
              <a:chExt cx="98" cy="98"/>
            </a:xfrm>
          </p:grpSpPr>
          <p:sp>
            <p:nvSpPr>
              <p:cNvPr id="11283" name="Oval 37"/>
              <p:cNvSpPr>
                <a:spLocks noChangeArrowheads="1"/>
              </p:cNvSpPr>
              <p:nvPr/>
            </p:nvSpPr>
            <p:spPr bwMode="auto">
              <a:xfrm>
                <a:off x="5148" y="2840"/>
                <a:ext cx="98" cy="98"/>
              </a:xfrm>
              <a:prstGeom prst="ellips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de-DE" altLang="de-DE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11284" name="Oval 38"/>
              <p:cNvSpPr>
                <a:spLocks noChangeArrowheads="1"/>
              </p:cNvSpPr>
              <p:nvPr/>
            </p:nvSpPr>
            <p:spPr bwMode="auto">
              <a:xfrm>
                <a:off x="5176" y="2867"/>
                <a:ext cx="40" cy="40"/>
              </a:xfrm>
              <a:prstGeom prst="ellipse">
                <a:avLst/>
              </a:prstGeom>
              <a:solidFill>
                <a:srgbClr val="FF0000"/>
              </a:solidFill>
              <a:ln w="28575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de-DE" altLang="de-DE" sz="18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282" name="Text Box 39"/>
            <p:cNvSpPr txBox="1">
              <a:spLocks noChangeArrowheads="1"/>
            </p:cNvSpPr>
            <p:nvPr/>
          </p:nvSpPr>
          <p:spPr bwMode="auto">
            <a:xfrm>
              <a:off x="5083" y="2931"/>
              <a:ext cx="687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de-DE" sz="1200" b="1" i="1">
                  <a:solidFill>
                    <a:srgbClr val="FF0000"/>
                  </a:solidFill>
                  <a:latin typeface="Times New Roman" pitchFamily="18" charset="0"/>
                </a:rPr>
                <a:t>magnetic field</a:t>
              </a:r>
            </a:p>
          </p:txBody>
        </p:sp>
      </p:grpSp>
      <p:sp>
        <p:nvSpPr>
          <p:cNvPr id="11273" name="Line 40"/>
          <p:cNvSpPr>
            <a:spLocks noChangeShapeType="1"/>
          </p:cNvSpPr>
          <p:nvPr/>
        </p:nvSpPr>
        <p:spPr bwMode="auto">
          <a:xfrm>
            <a:off x="5364163" y="4283075"/>
            <a:ext cx="2159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Line 41"/>
          <p:cNvSpPr>
            <a:spLocks noChangeShapeType="1"/>
          </p:cNvSpPr>
          <p:nvPr/>
        </p:nvSpPr>
        <p:spPr bwMode="auto">
          <a:xfrm>
            <a:off x="5364163" y="4465638"/>
            <a:ext cx="2159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" name="Line 42"/>
          <p:cNvSpPr>
            <a:spLocks noChangeShapeType="1"/>
          </p:cNvSpPr>
          <p:nvPr/>
        </p:nvSpPr>
        <p:spPr bwMode="auto">
          <a:xfrm>
            <a:off x="5364163" y="4648200"/>
            <a:ext cx="2159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Line 43"/>
          <p:cNvSpPr>
            <a:spLocks noChangeShapeType="1"/>
          </p:cNvSpPr>
          <p:nvPr/>
        </p:nvSpPr>
        <p:spPr bwMode="auto">
          <a:xfrm>
            <a:off x="5364163" y="4830763"/>
            <a:ext cx="2159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7" name="Line 44"/>
          <p:cNvSpPr>
            <a:spLocks noChangeShapeType="1"/>
          </p:cNvSpPr>
          <p:nvPr/>
        </p:nvSpPr>
        <p:spPr bwMode="auto">
          <a:xfrm>
            <a:off x="5364163" y="5013325"/>
            <a:ext cx="2159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8" name="Text Box 45"/>
          <p:cNvSpPr txBox="1">
            <a:spLocks noChangeArrowheads="1"/>
          </p:cNvSpPr>
          <p:nvPr/>
        </p:nvSpPr>
        <p:spPr bwMode="auto">
          <a:xfrm>
            <a:off x="5292725" y="5013325"/>
            <a:ext cx="3571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de-DE" sz="1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de-DE" sz="1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’s</a:t>
            </a:r>
            <a:endParaRPr lang="el-GR" altLang="de-DE" sz="1200" b="1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9" name="Text Box 46"/>
          <p:cNvSpPr txBox="1">
            <a:spLocks noChangeArrowheads="1"/>
          </p:cNvSpPr>
          <p:nvPr/>
        </p:nvSpPr>
        <p:spPr bwMode="auto">
          <a:xfrm>
            <a:off x="6372225" y="4449763"/>
            <a:ext cx="285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1200" b="1" i="1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lang="en-US" altLang="de-DE" sz="1200" b="1" i="1" baseline="30000">
                <a:solidFill>
                  <a:srgbClr val="000000"/>
                </a:solidFill>
                <a:latin typeface="Times New Roman" pitchFamily="18" charset="0"/>
              </a:rPr>
              <a:t>-</a:t>
            </a:r>
          </a:p>
        </p:txBody>
      </p:sp>
      <p:sp>
        <p:nvSpPr>
          <p:cNvPr id="11280" name="Text Box 47"/>
          <p:cNvSpPr txBox="1">
            <a:spLocks noChangeArrowheads="1"/>
          </p:cNvSpPr>
          <p:nvPr/>
        </p:nvSpPr>
        <p:spPr bwMode="auto">
          <a:xfrm>
            <a:off x="365125" y="6189663"/>
            <a:ext cx="19177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1200">
                <a:solidFill>
                  <a:srgbClr val="000000"/>
                </a:solidFill>
                <a:latin typeface="Times New Roman" pitchFamily="18" charset="0"/>
              </a:rPr>
              <a:t>picture of a bubble chamber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/>
              <a:t>Interaction of gamma rays with matter</a:t>
            </a:r>
            <a:endParaRPr lang="de-DE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00" y="900000"/>
            <a:ext cx="3532187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3600000"/>
            <a:ext cx="3532187" cy="229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00" y="3600000"/>
            <a:ext cx="3554412" cy="229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20000" y="900000"/>
            <a:ext cx="392400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γ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-rays interaction with matter via three main reaction mechanisms: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Photoelectric absorption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Compton scattering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Pair production</a:t>
            </a:r>
          </a:p>
        </p:txBody>
      </p:sp>
    </p:spTree>
    <p:extLst>
      <p:ext uri="{BB962C8B-B14F-4D97-AF65-F5344CB8AC3E}">
        <p14:creationId xmlns:p14="http://schemas.microsoft.com/office/powerpoint/2010/main" val="35778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Gamma-ray interaction cross section</a:t>
            </a:r>
          </a:p>
        </p:txBody>
      </p:sp>
      <p:pic>
        <p:nvPicPr>
          <p:cNvPr id="1229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130425"/>
            <a:ext cx="4192588" cy="300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2" name="Text Box 8"/>
          <p:cNvSpPr txBox="1">
            <a:spLocks noChangeArrowheads="1"/>
          </p:cNvSpPr>
          <p:nvPr/>
        </p:nvSpPr>
        <p:spPr bwMode="auto">
          <a:xfrm>
            <a:off x="182563" y="836613"/>
            <a:ext cx="8782050" cy="489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</a:rPr>
              <a:t>All three interaction (photo effect, Compton scattering and pair production) lead to an attenuation of the </a:t>
            </a:r>
            <a:r>
              <a:rPr lang="el-GR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-ray or X-ray radiation when passing through matter.</a:t>
            </a: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</a:rPr>
              <a:t> The particular contribution depends on the </a:t>
            </a:r>
            <a:r>
              <a:rPr lang="el-GR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-ray energy:</a:t>
            </a: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de-DE" altLang="de-DE" sz="1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 absorption attenuates the intensity, but the energy and the frequency of the </a:t>
            </a:r>
            <a:r>
              <a:rPr lang="el-GR" altLang="de-DE" sz="1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de-DE" altLang="de-DE" sz="1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-ray and X-ray radiation is preserved!</a:t>
            </a:r>
            <a:endParaRPr lang="el-GR" altLang="de-DE" sz="14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" t="21130" r="5956" b="15900"/>
          <a:stretch>
            <a:fillRect/>
          </a:stretch>
        </p:blipFill>
        <p:spPr bwMode="auto">
          <a:xfrm>
            <a:off x="4859338" y="1985963"/>
            <a:ext cx="384810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014538" y="1628775"/>
            <a:ext cx="2532062" cy="830263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de-D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</a:t>
            </a:r>
            <a:r>
              <a:rPr lang="de-D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</a:t>
            </a:r>
            <a:r>
              <a:rPr lang="de-D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~Z</a:t>
            </a:r>
            <a:r>
              <a:rPr lang="de-DE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4-5</a:t>
            </a:r>
            <a:r>
              <a:rPr lang="de-D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</a:t>
            </a:r>
            <a:r>
              <a:rPr lang="el-GR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γ</a:t>
            </a:r>
            <a:r>
              <a:rPr lang="de-DE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-3.5</a:t>
            </a:r>
          </a:p>
          <a:p>
            <a:pPr>
              <a:defRPr/>
            </a:pPr>
            <a:r>
              <a:rPr lang="de-DE" dirty="0">
                <a:solidFill>
                  <a:srgbClr val="000000"/>
                </a:solidFill>
                <a:latin typeface="Times New Roman"/>
                <a:cs typeface="Times New Roman"/>
              </a:rPr>
              <a:t>Compton: ~Z, E</a:t>
            </a:r>
            <a:r>
              <a:rPr lang="el-GR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γ</a:t>
            </a:r>
            <a:r>
              <a:rPr lang="de-DE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-1</a:t>
            </a:r>
          </a:p>
          <a:p>
            <a:pPr>
              <a:defRPr/>
            </a:pPr>
            <a:r>
              <a:rPr lang="de-DE" dirty="0">
                <a:solidFill>
                  <a:srgbClr val="000000"/>
                </a:solidFill>
                <a:latin typeface="Times New Roman"/>
                <a:cs typeface="Times New Roman"/>
              </a:rPr>
              <a:t>Pair: ~Z</a:t>
            </a:r>
            <a:r>
              <a:rPr lang="de-DE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lang="de-DE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de-DE" dirty="0" err="1">
                <a:solidFill>
                  <a:srgbClr val="000000"/>
                </a:solidFill>
                <a:latin typeface="Times New Roman"/>
                <a:cs typeface="Times New Roman"/>
              </a:rPr>
              <a:t>increases</a:t>
            </a:r>
            <a:r>
              <a:rPr lang="de-D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lang="de-DE" dirty="0">
                <a:solidFill>
                  <a:srgbClr val="000000"/>
                </a:solidFill>
                <a:latin typeface="Times New Roman"/>
                <a:cs typeface="Times New Roman"/>
              </a:rPr>
              <a:t> E</a:t>
            </a:r>
            <a:r>
              <a:rPr lang="el-GR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γ</a:t>
            </a:r>
            <a:endParaRPr lang="de-DE" baseline="-25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 </a:t>
            </a:r>
            <a:r>
              <a:rPr lang="en-US" dirty="0" smtClean="0"/>
              <a:t>dependence of interaction probabilities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" y="576000"/>
            <a:ext cx="9146858" cy="588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331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>
                <a:latin typeface="Times New Roman" pitchFamily="18" charset="0"/>
                <a:cs typeface="Times New Roman" pitchFamily="18" charset="0"/>
              </a:rPr>
              <a:t>Gamma-ray spectrum of a radioactive decay</a:t>
            </a:r>
          </a:p>
        </p:txBody>
      </p:sp>
      <p:sp>
        <p:nvSpPr>
          <p:cNvPr id="13315" name="Oval 20"/>
          <p:cNvSpPr>
            <a:spLocks noChangeArrowheads="1"/>
          </p:cNvSpPr>
          <p:nvPr/>
        </p:nvSpPr>
        <p:spPr bwMode="auto">
          <a:xfrm>
            <a:off x="7885113" y="1052513"/>
            <a:ext cx="71437" cy="71437"/>
          </a:xfrm>
          <a:prstGeom prst="ellipse">
            <a:avLst/>
          </a:prstGeom>
          <a:solidFill>
            <a:srgbClr val="FF9900"/>
          </a:solidFill>
          <a:ln w="28575" algn="ctr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1800">
              <a:solidFill>
                <a:schemeClr val="tx1"/>
              </a:solidFill>
            </a:endParaRPr>
          </a:p>
        </p:txBody>
      </p:sp>
      <p:pic>
        <p:nvPicPr>
          <p:cNvPr id="13316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836613"/>
            <a:ext cx="6827837" cy="521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0390" name="Text Box 22"/>
          <p:cNvSpPr txBox="1">
            <a:spLocks noChangeArrowheads="1"/>
          </p:cNvSpPr>
          <p:nvPr/>
        </p:nvSpPr>
        <p:spPr bwMode="auto">
          <a:xfrm>
            <a:off x="1423988" y="1844675"/>
            <a:ext cx="338137" cy="3365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de-DE" sz="16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de-DE" sz="1600" b="1" i="1" baseline="-25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l-GR" altLang="de-DE" sz="1600" b="1" i="1" baseline="-25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0391" name="Text Box 23"/>
          <p:cNvSpPr txBox="1">
            <a:spLocks noChangeArrowheads="1"/>
          </p:cNvSpPr>
          <p:nvPr/>
        </p:nvSpPr>
        <p:spPr bwMode="auto">
          <a:xfrm>
            <a:off x="6032500" y="2852738"/>
            <a:ext cx="338138" cy="3365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de-DE" sz="16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de-DE" sz="1600" b="1" i="1" baseline="-25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l-GR" altLang="de-DE" sz="1600" b="1" i="1" baseline="-25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0392" name="Text Box 24"/>
          <p:cNvSpPr txBox="1">
            <a:spLocks noChangeArrowheads="1"/>
          </p:cNvSpPr>
          <p:nvPr/>
        </p:nvSpPr>
        <p:spPr bwMode="auto">
          <a:xfrm>
            <a:off x="5240338" y="4221163"/>
            <a:ext cx="474662" cy="2444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16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CE </a:t>
            </a:r>
            <a:r>
              <a:rPr lang="el-GR" altLang="de-DE" sz="16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de-DE" sz="1600" b="1" i="1" baseline="-25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l-GR" altLang="de-DE" sz="1600" b="1" i="1" baseline="-25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0393" name="Text Box 25"/>
          <p:cNvSpPr txBox="1">
            <a:spLocks noChangeArrowheads="1"/>
          </p:cNvSpPr>
          <p:nvPr/>
        </p:nvSpPr>
        <p:spPr bwMode="auto">
          <a:xfrm>
            <a:off x="4735513" y="4005263"/>
            <a:ext cx="452437" cy="2444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16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l-GR" altLang="de-DE" sz="16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de-DE" sz="1600" b="1" i="1" baseline="-25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l-GR" altLang="de-DE" sz="1600" b="1" i="1" baseline="-25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0394" name="Text Box 26"/>
          <p:cNvSpPr txBox="1">
            <a:spLocks noChangeArrowheads="1"/>
          </p:cNvSpPr>
          <p:nvPr/>
        </p:nvSpPr>
        <p:spPr bwMode="auto">
          <a:xfrm>
            <a:off x="3511550" y="4005263"/>
            <a:ext cx="485775" cy="2444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16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l-GR" altLang="de-DE" sz="16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de-DE" sz="1600" b="1" i="1" baseline="-25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l-GR" altLang="de-DE" sz="1600" b="1" i="1" baseline="-25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0395" name="Text Box 27"/>
          <p:cNvSpPr txBox="1">
            <a:spLocks noChangeArrowheads="1"/>
          </p:cNvSpPr>
          <p:nvPr/>
        </p:nvSpPr>
        <p:spPr bwMode="auto">
          <a:xfrm>
            <a:off x="1927225" y="3068638"/>
            <a:ext cx="682625" cy="2444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16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511 keV</a:t>
            </a:r>
            <a:endParaRPr lang="el-GR" altLang="de-DE" sz="1600" b="1" i="1" baseline="-25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0396" name="Text Box 28"/>
          <p:cNvSpPr txBox="1">
            <a:spLocks noChangeArrowheads="1"/>
          </p:cNvSpPr>
          <p:nvPr/>
        </p:nvSpPr>
        <p:spPr bwMode="auto">
          <a:xfrm>
            <a:off x="941388" y="2205038"/>
            <a:ext cx="338137" cy="2444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16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BSc</a:t>
            </a:r>
            <a:endParaRPr lang="el-GR" altLang="de-DE" sz="1600" b="1" i="1" baseline="-25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0397" name="Text Box 29"/>
          <p:cNvSpPr txBox="1">
            <a:spLocks noChangeArrowheads="1"/>
          </p:cNvSpPr>
          <p:nvPr/>
        </p:nvSpPr>
        <p:spPr bwMode="auto">
          <a:xfrm>
            <a:off x="817563" y="1196975"/>
            <a:ext cx="750887" cy="2444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16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Pb X-ray</a:t>
            </a:r>
            <a:endParaRPr lang="el-GR" altLang="de-DE" sz="1600" b="1" i="1" baseline="-25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0398" name="Text Box 30"/>
          <p:cNvSpPr txBox="1">
            <a:spLocks noChangeArrowheads="1"/>
          </p:cNvSpPr>
          <p:nvPr/>
        </p:nvSpPr>
        <p:spPr bwMode="auto">
          <a:xfrm>
            <a:off x="6248400" y="4292600"/>
            <a:ext cx="608013" cy="3365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de-DE" sz="16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l-GR" altLang="de-DE" sz="1600" b="1" i="1" baseline="-25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de-DE" sz="16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altLang="de-DE" sz="16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de-DE" sz="1600" b="1" i="1" baseline="-25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l-GR" altLang="de-DE" sz="1600" b="1" i="1" baseline="-25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326" name="Group 31"/>
          <p:cNvGrpSpPr>
            <a:grpSpLocks/>
          </p:cNvGrpSpPr>
          <p:nvPr/>
        </p:nvGrpSpPr>
        <p:grpSpPr bwMode="auto">
          <a:xfrm>
            <a:off x="7264400" y="963613"/>
            <a:ext cx="1700213" cy="2033587"/>
            <a:chOff x="4485" y="834"/>
            <a:chExt cx="1071" cy="1281"/>
          </a:xfrm>
        </p:grpSpPr>
        <p:pic>
          <p:nvPicPr>
            <p:cNvPr id="13329" name="Picture 3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5" y="982"/>
              <a:ext cx="1071" cy="1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30" name="Rectangle 33"/>
            <p:cNvSpPr>
              <a:spLocks noChangeArrowheads="1"/>
            </p:cNvSpPr>
            <p:nvPr/>
          </p:nvSpPr>
          <p:spPr bwMode="auto">
            <a:xfrm>
              <a:off x="4785" y="894"/>
              <a:ext cx="227" cy="90"/>
            </a:xfrm>
            <a:prstGeom prst="rect">
              <a:avLst/>
            </a:prstGeom>
            <a:noFill/>
            <a:ln w="635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800">
                <a:solidFill>
                  <a:schemeClr val="tx1"/>
                </a:solidFill>
              </a:endParaRPr>
            </a:p>
          </p:txBody>
        </p:sp>
        <p:sp>
          <p:nvSpPr>
            <p:cNvPr id="13331" name="Rectangle 34"/>
            <p:cNvSpPr>
              <a:spLocks noChangeArrowheads="1"/>
            </p:cNvSpPr>
            <p:nvPr/>
          </p:nvSpPr>
          <p:spPr bwMode="auto">
            <a:xfrm>
              <a:off x="4876" y="970"/>
              <a:ext cx="45" cy="45"/>
            </a:xfrm>
            <a:prstGeom prst="rect">
              <a:avLst/>
            </a:prstGeom>
            <a:solidFill>
              <a:srgbClr val="FFFFFF"/>
            </a:solidFill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800">
                <a:solidFill>
                  <a:schemeClr val="tx1"/>
                </a:solidFill>
              </a:endParaRPr>
            </a:p>
          </p:txBody>
        </p:sp>
        <p:sp>
          <p:nvSpPr>
            <p:cNvPr id="13332" name="Text Box 35"/>
            <p:cNvSpPr txBox="1">
              <a:spLocks noChangeArrowheads="1"/>
            </p:cNvSpPr>
            <p:nvPr/>
          </p:nvSpPr>
          <p:spPr bwMode="auto">
            <a:xfrm>
              <a:off x="5012" y="834"/>
              <a:ext cx="45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de-DE" sz="1400">
                  <a:solidFill>
                    <a:srgbClr val="000000"/>
                  </a:solidFill>
                  <a:latin typeface="Times New Roman" pitchFamily="18" charset="0"/>
                </a:rPr>
                <a:t>Pb-Box</a:t>
              </a:r>
            </a:p>
          </p:txBody>
        </p:sp>
      </p:grpSp>
      <p:sp>
        <p:nvSpPr>
          <p:cNvPr id="2" name="Rechteck 1"/>
          <p:cNvSpPr>
            <a:spLocks noChangeArrowheads="1"/>
          </p:cNvSpPr>
          <p:nvPr/>
        </p:nvSpPr>
        <p:spPr bwMode="auto">
          <a:xfrm>
            <a:off x="2663825" y="2012950"/>
            <a:ext cx="1223963" cy="252413"/>
          </a:xfrm>
          <a:prstGeom prst="rect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en-US" sz="1800">
              <a:solidFill>
                <a:schemeClr val="tx1"/>
              </a:solidFill>
            </a:endParaRPr>
          </a:p>
        </p:txBody>
      </p:sp>
      <p:sp>
        <p:nvSpPr>
          <p:cNvPr id="3" name="Rechteck 2"/>
          <p:cNvSpPr>
            <a:spLocks noChangeArrowheads="1"/>
          </p:cNvSpPr>
          <p:nvPr/>
        </p:nvSpPr>
        <p:spPr bwMode="auto">
          <a:xfrm>
            <a:off x="4643438" y="2376488"/>
            <a:ext cx="1008062" cy="250825"/>
          </a:xfrm>
          <a:prstGeom prst="rect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0390" grpId="0" animBg="1"/>
      <p:bldP spid="570391" grpId="0" animBg="1"/>
      <p:bldP spid="570392" grpId="0" animBg="1"/>
      <p:bldP spid="570393" grpId="0" animBg="1"/>
      <p:bldP spid="570394" grpId="0" animBg="1"/>
      <p:bldP spid="570395" grpId="0" animBg="1"/>
      <p:bldP spid="570396" grpId="0" animBg="1"/>
      <p:bldP spid="570397" grpId="0" animBg="1"/>
      <p:bldP spid="570398" grpId="0" animBg="1"/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88"/>
            <a:ext cx="9144000" cy="552450"/>
          </a:xfrm>
        </p:spPr>
        <p:txBody>
          <a:bodyPr/>
          <a:lstStyle/>
          <a:p>
            <a:pPr eaLnBrk="1" hangingPunct="1"/>
            <a:r>
              <a:rPr lang="en-US" altLang="de-DE" smtClean="0">
                <a:latin typeface="Times New Roman" pitchFamily="18" charset="0"/>
                <a:cs typeface="Times New Roman" pitchFamily="18" charset="0"/>
              </a:rPr>
              <a:t>Mass dependence of X-ray absorption</a:t>
            </a:r>
          </a:p>
        </p:txBody>
      </p:sp>
      <p:pic>
        <p:nvPicPr>
          <p:cNvPr id="30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888" y="2379663"/>
            <a:ext cx="4041775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182563" y="836613"/>
            <a:ext cx="8782050" cy="50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en-US" altLang="de-DE" sz="1600">
                <a:solidFill>
                  <a:srgbClr val="000000"/>
                </a:solidFill>
                <a:latin typeface="Times New Roman" pitchFamily="18" charset="0"/>
              </a:rPr>
              <a:t>For X-ray radiation the </a:t>
            </a:r>
            <a:r>
              <a:rPr lang="en-US" altLang="de-DE" sz="1600">
                <a:solidFill>
                  <a:srgbClr val="0000CC"/>
                </a:solidFill>
                <a:latin typeface="Times New Roman" pitchFamily="18" charset="0"/>
              </a:rPr>
              <a:t>photoelectric effect</a:t>
            </a:r>
            <a:r>
              <a:rPr lang="en-US" altLang="de-DE" sz="1600">
                <a:solidFill>
                  <a:srgbClr val="000000"/>
                </a:solidFill>
                <a:latin typeface="Times New Roman" pitchFamily="18" charset="0"/>
              </a:rPr>
              <a:t> is the most important interaction</a:t>
            </a:r>
            <a:r>
              <a:rPr lang="de-DE" altLang="de-DE" sz="160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60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60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600" b="1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600" b="1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de-DE" altLang="de-DE" sz="1600" b="1">
                <a:solidFill>
                  <a:srgbClr val="FF0000"/>
                </a:solidFill>
                <a:latin typeface="Times New Roman" pitchFamily="18" charset="0"/>
              </a:rPr>
              <a:t>Lead </a:t>
            </a:r>
            <a:r>
              <a:rPr lang="en-US" altLang="de-DE" sz="1600" b="1">
                <a:solidFill>
                  <a:srgbClr val="FF0000"/>
                </a:solidFill>
                <a:latin typeface="Times New Roman" pitchFamily="18" charset="0"/>
              </a:rPr>
              <a:t>absorbs more than </a:t>
            </a:r>
            <a:r>
              <a:rPr lang="de-DE" altLang="de-DE" sz="1600" b="1">
                <a:solidFill>
                  <a:srgbClr val="FF0000"/>
                </a:solidFill>
                <a:latin typeface="Times New Roman" pitchFamily="18" charset="0"/>
              </a:rPr>
              <a:t>Beryllium!</a:t>
            </a: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600" b="1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60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60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60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60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60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60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60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de-DE" altLang="de-DE" sz="1600" baseline="-25000">
                <a:solidFill>
                  <a:srgbClr val="000000"/>
                </a:solidFill>
                <a:latin typeface="Times New Roman" pitchFamily="18" charset="0"/>
              </a:rPr>
              <a:t>82</a:t>
            </a:r>
            <a:r>
              <a:rPr lang="de-DE" altLang="de-DE" sz="1600">
                <a:solidFill>
                  <a:srgbClr val="000000"/>
                </a:solidFill>
                <a:latin typeface="Times New Roman" pitchFamily="18" charset="0"/>
              </a:rPr>
              <a:t>Pb </a:t>
            </a:r>
            <a:r>
              <a:rPr lang="en-US" altLang="de-DE" sz="1600">
                <a:solidFill>
                  <a:srgbClr val="000000"/>
                </a:solidFill>
                <a:latin typeface="Times New Roman" pitchFamily="18" charset="0"/>
              </a:rPr>
              <a:t>serves as shielding for X-ray and </a:t>
            </a:r>
            <a:r>
              <a:rPr lang="el-GR" altLang="de-DE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de-DE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-ray radiation; lead vests are used by medical staff people who are exposed to X-ray radiation</a:t>
            </a:r>
            <a:r>
              <a:rPr lang="de-DE" altLang="de-DE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de-DE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Co-sources are transported in thick lead container</a:t>
            </a:r>
            <a:r>
              <a:rPr lang="de-DE" altLang="de-DE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de-DE" altLang="de-DE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altLang="de-DE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contrary</a:t>
            </a:r>
            <a:r>
              <a:rPr lang="de-DE" altLang="de-DE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de-DE" altLang="de-DE" sz="16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de-DE" altLang="de-DE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 </a:t>
            </a:r>
            <a:r>
              <a:rPr lang="en-US" altLang="de-DE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 often used as windows </a:t>
            </a:r>
            <a:r>
              <a:rPr lang="de-DE" altLang="de-DE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altLang="de-DE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X-ray tubes to allow for almost undisturbed transmission of X-ray radiation.</a:t>
            </a:r>
          </a:p>
        </p:txBody>
      </p:sp>
      <p:graphicFrame>
        <p:nvGraphicFramePr>
          <p:cNvPr id="3077" name="Object 9"/>
          <p:cNvGraphicFramePr>
            <a:graphicFrameLocks noChangeAspect="1"/>
          </p:cNvGraphicFramePr>
          <p:nvPr/>
        </p:nvGraphicFramePr>
        <p:xfrm>
          <a:off x="3324225" y="1193800"/>
          <a:ext cx="152717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4" imgW="1218671" imgH="241195" progId="Equation.3">
                  <p:embed/>
                </p:oleObj>
              </mc:Choice>
              <mc:Fallback>
                <p:oleObj name="Equation" r:id="rId4" imgW="1218671" imgH="241195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4225" y="1193800"/>
                        <a:ext cx="1527175" cy="3016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>
                <a:latin typeface="Times New Roman" pitchFamily="18" charset="0"/>
                <a:cs typeface="Times New Roman" pitchFamily="18" charset="0"/>
              </a:rPr>
              <a:t>Mass dependence </a:t>
            </a:r>
            <a:r>
              <a:rPr lang="el-GR" altLang="de-DE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altLang="de-DE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l-GR" altLang="de-DE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altLang="de-DE" smtClean="0">
                <a:cs typeface="Times New Roman" pitchFamily="18" charset="0"/>
              </a:rPr>
              <a:t> </a:t>
            </a:r>
            <a:r>
              <a:rPr lang="en-US" altLang="de-DE" smtClean="0">
                <a:latin typeface="Times New Roman" pitchFamily="18" charset="0"/>
                <a:cs typeface="Times New Roman" pitchFamily="18" charset="0"/>
              </a:rPr>
              <a:t>of X-ray absorption</a:t>
            </a:r>
            <a:endParaRPr lang="en-US" altLang="de-DE" smtClean="0">
              <a:cs typeface="Arial" charset="0"/>
            </a:endParaRPr>
          </a:p>
        </p:txBody>
      </p:sp>
      <p:pic>
        <p:nvPicPr>
          <p:cNvPr id="409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976313"/>
            <a:ext cx="4613275" cy="526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Textfeld 1"/>
          <p:cNvSpPr txBox="1">
            <a:spLocks noChangeArrowheads="1"/>
          </p:cNvSpPr>
          <p:nvPr/>
        </p:nvSpPr>
        <p:spPr bwMode="auto">
          <a:xfrm>
            <a:off x="2987675" y="1196975"/>
            <a:ext cx="1655763" cy="8302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wave length dependence for Pt as absorber</a:t>
            </a:r>
          </a:p>
        </p:txBody>
      </p:sp>
      <p:sp>
        <p:nvSpPr>
          <p:cNvPr id="4101" name="Textfeld 4"/>
          <p:cNvSpPr txBox="1">
            <a:spLocks noChangeArrowheads="1"/>
          </p:cNvSpPr>
          <p:nvPr/>
        </p:nvSpPr>
        <p:spPr bwMode="auto">
          <a:xfrm>
            <a:off x="3078163" y="3833813"/>
            <a:ext cx="1655762" cy="11080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0" rIns="10800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element number dependence for </a:t>
            </a:r>
            <a:r>
              <a:rPr lang="el-GR" altLang="de-DE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de-DE" altLang="de-DE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=0.1 nm or 12.4 keV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88"/>
            <a:ext cx="9144000" cy="552450"/>
          </a:xfrm>
        </p:spPr>
        <p:txBody>
          <a:bodyPr/>
          <a:lstStyle/>
          <a:p>
            <a:pPr eaLnBrk="1" hangingPunct="1"/>
            <a:r>
              <a:rPr lang="en-US" altLang="de-DE" smtClean="0">
                <a:latin typeface="Times New Roman" pitchFamily="18" charset="0"/>
                <a:cs typeface="Times New Roman" pitchFamily="18" charset="0"/>
              </a:rPr>
              <a:t>X-ray image shows the effect of different absorptions </a:t>
            </a:r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182563" y="908050"/>
            <a:ext cx="87820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de-DE" altLang="de-DE" sz="1600">
                <a:solidFill>
                  <a:srgbClr val="000000"/>
                </a:solidFill>
                <a:latin typeface="Times New Roman" pitchFamily="18" charset="0"/>
              </a:rPr>
              <a:t>Bones absorb more radiation as tissues because of their higher </a:t>
            </a:r>
            <a:r>
              <a:rPr lang="de-DE" altLang="de-DE" sz="1600" baseline="-25000">
                <a:solidFill>
                  <a:srgbClr val="000000"/>
                </a:solidFill>
                <a:latin typeface="Times New Roman" pitchFamily="18" charset="0"/>
              </a:rPr>
              <a:t>20</a:t>
            </a:r>
            <a:r>
              <a:rPr lang="de-DE" altLang="de-DE" sz="1600">
                <a:solidFill>
                  <a:srgbClr val="000000"/>
                </a:solidFill>
                <a:latin typeface="Times New Roman" pitchFamily="18" charset="0"/>
              </a:rPr>
              <a:t>Ca content</a:t>
            </a:r>
            <a:endParaRPr lang="el-GR" altLang="de-DE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481138"/>
            <a:ext cx="3443288" cy="422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>
                <a:latin typeface="Times New Roman" pitchFamily="18" charset="0"/>
                <a:cs typeface="Times New Roman" pitchFamily="18" charset="0"/>
              </a:rPr>
              <a:t>Interaction of gamma rays with matter</a:t>
            </a:r>
          </a:p>
        </p:txBody>
      </p:sp>
      <p:pic>
        <p:nvPicPr>
          <p:cNvPr id="6147" name="Picture 3" descr="gamma-interactio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9094788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2532" name="Rectangle 4"/>
          <p:cNvSpPr>
            <a:spLocks noChangeArrowheads="1"/>
          </p:cNvSpPr>
          <p:nvPr/>
        </p:nvSpPr>
        <p:spPr bwMode="auto">
          <a:xfrm>
            <a:off x="2411413" y="1341438"/>
            <a:ext cx="3744912" cy="45354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1800">
              <a:solidFill>
                <a:schemeClr val="tx1"/>
              </a:solidFill>
            </a:endParaRPr>
          </a:p>
        </p:txBody>
      </p:sp>
      <p:sp>
        <p:nvSpPr>
          <p:cNvPr id="662533" name="Rectangle 5"/>
          <p:cNvSpPr>
            <a:spLocks noChangeArrowheads="1"/>
          </p:cNvSpPr>
          <p:nvPr/>
        </p:nvSpPr>
        <p:spPr bwMode="auto">
          <a:xfrm>
            <a:off x="6156325" y="1339850"/>
            <a:ext cx="2987675" cy="45370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2532" grpId="0" animBg="1"/>
      <p:bldP spid="6625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>
                <a:latin typeface="Times New Roman" pitchFamily="18" charset="0"/>
                <a:cs typeface="Times New Roman" pitchFamily="18" charset="0"/>
              </a:rPr>
              <a:t>Interaction of gamma rays with matter</a:t>
            </a:r>
            <a:endParaRPr lang="el-GR" altLang="de-DE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268413"/>
            <a:ext cx="2152650" cy="207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2" name="Text Box 16"/>
          <p:cNvSpPr txBox="1">
            <a:spLocks noChangeArrowheads="1"/>
          </p:cNvSpPr>
          <p:nvPr/>
        </p:nvSpPr>
        <p:spPr bwMode="auto">
          <a:xfrm>
            <a:off x="611188" y="4219575"/>
            <a:ext cx="3313112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en-US" altLang="de-DE" sz="1600" b="1">
                <a:solidFill>
                  <a:srgbClr val="000000"/>
                </a:solidFill>
                <a:latin typeface="Times New Roman" pitchFamily="18" charset="0"/>
              </a:rPr>
              <a:t>Photo effect:</a:t>
            </a: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en-US" altLang="de-DE" sz="1400">
                <a:solidFill>
                  <a:srgbClr val="000000"/>
                </a:solidFill>
                <a:latin typeface="Times New Roman" pitchFamily="18" charset="0"/>
              </a:rPr>
              <a:t>Absorption of a photon by a bound electron and conversion of the </a:t>
            </a:r>
            <a:r>
              <a:rPr lang="el-GR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-energy in potential and kinetical energy of the ejected electron.</a:t>
            </a: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de-DE" altLang="de-DE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(Nucleus preserves the momentum conservation</a:t>
            </a:r>
            <a:r>
              <a:rPr lang="en-US" altLang="de-DE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p:graphicFrame>
        <p:nvGraphicFramePr>
          <p:cNvPr id="7173" name="Object 17"/>
          <p:cNvGraphicFramePr>
            <a:graphicFrameLocks noChangeAspect="1"/>
          </p:cNvGraphicFramePr>
          <p:nvPr/>
        </p:nvGraphicFramePr>
        <p:xfrm>
          <a:off x="2195513" y="1052513"/>
          <a:ext cx="159067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Equation" r:id="rId4" imgW="1269449" imgH="241195" progId="Equation.3">
                  <p:embed/>
                </p:oleObj>
              </mc:Choice>
              <mc:Fallback>
                <p:oleObj name="Equation" r:id="rId4" imgW="1269449" imgH="241195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1052513"/>
                        <a:ext cx="1590675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4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013" y="981075"/>
            <a:ext cx="3482975" cy="498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175" name="Object 19"/>
          <p:cNvGraphicFramePr>
            <a:graphicFrameLocks noChangeAspect="1"/>
          </p:cNvGraphicFramePr>
          <p:nvPr/>
        </p:nvGraphicFramePr>
        <p:xfrm>
          <a:off x="6292850" y="1341438"/>
          <a:ext cx="1341438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Equation" r:id="rId7" imgW="1009530" imgH="200025" progId="Equation.3">
                  <p:embed/>
                </p:oleObj>
              </mc:Choice>
              <mc:Fallback>
                <p:oleObj name="Equation" r:id="rId7" imgW="1009530" imgH="200025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2850" y="1341438"/>
                        <a:ext cx="1341438" cy="3190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>
                <a:latin typeface="Times New Roman" pitchFamily="18" charset="0"/>
                <a:cs typeface="Times New Roman" pitchFamily="18" charset="0"/>
              </a:rPr>
              <a:t>Interaction of gamma rays with matter</a:t>
            </a:r>
            <a:endParaRPr lang="el-GR" altLang="de-DE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287463"/>
            <a:ext cx="2181225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" name="Text Box 18"/>
          <p:cNvSpPr txBox="1">
            <a:spLocks noChangeArrowheads="1"/>
          </p:cNvSpPr>
          <p:nvPr/>
        </p:nvSpPr>
        <p:spPr bwMode="auto">
          <a:xfrm>
            <a:off x="395288" y="3905250"/>
            <a:ext cx="2520950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CC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de-DE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Compton scattering: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CC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Elastic scattering of a </a:t>
            </a:r>
            <a:r>
              <a:rPr kumimoji="0" lang="el-GR" alt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γ</a:t>
            </a:r>
            <a:r>
              <a:rPr kumimoji="0" lang="de-DE" alt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-ray on a free electron. A fraction of the  </a:t>
            </a:r>
            <a:r>
              <a:rPr kumimoji="0" lang="el-GR" alt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γ</a:t>
            </a:r>
            <a:r>
              <a:rPr kumimoji="0" lang="de-DE" alt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-ray energy is transferred to the Compton electron. The wave length of the scattered </a:t>
            </a:r>
            <a:r>
              <a:rPr kumimoji="0" lang="el-GR" alt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γ</a:t>
            </a:r>
            <a:r>
              <a:rPr kumimoji="0" lang="de-DE" alt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-ray is increased: </a:t>
            </a:r>
            <a:r>
              <a:rPr kumimoji="0" lang="el-GR" alt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λ</a:t>
            </a:r>
            <a:r>
              <a:rPr kumimoji="0" lang="de-DE" alt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‘ &gt; </a:t>
            </a:r>
            <a:r>
              <a:rPr kumimoji="0" lang="el-GR" alt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λ</a:t>
            </a:r>
            <a:r>
              <a:rPr kumimoji="0" lang="de-DE" alt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l-GR" alt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000" y="0"/>
            <a:ext cx="1436710" cy="105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4284000" y="1148963"/>
                <a:ext cx="22603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e>
                        <m:sup>
                          <m: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de-DE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de-DE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de-DE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𝑝𝑐</m:t>
                              </m:r>
                            </m:e>
                          </m:d>
                        </m:e>
                        <m:sup>
                          <m: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de-DE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de-DE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de-DE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de-DE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kumimoji="0" lang="de-DE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kumimoji="0" lang="de-DE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de-DE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kumimoji="0" lang="de-DE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000" y="1148963"/>
                <a:ext cx="2260362" cy="276999"/>
              </a:xfrm>
              <a:prstGeom prst="rect">
                <a:avLst/>
              </a:prstGeom>
              <a:blipFill>
                <a:blip r:embed="rId4"/>
                <a:stretch>
                  <a:fillRect l="-2156" t="-2174" r="-539" b="-2608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feld 2"/>
          <p:cNvSpPr txBox="1"/>
          <p:nvPr/>
        </p:nvSpPr>
        <p:spPr>
          <a:xfrm>
            <a:off x="3060000" y="1102797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relativistic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6948264" y="1171148"/>
                <a:ext cx="1934696" cy="2326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de-DE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𝑝h𝑜𝑡𝑜𝑛𝑠</m:t>
                      </m:r>
                      <m:r>
                        <a:rPr kumimoji="0" lang="de-DE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:   </m:t>
                      </m:r>
                      <m:sSub>
                        <m:sSubPr>
                          <m:ctrlPr>
                            <a:rPr kumimoji="0" lang="de-DE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de-DE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kumimoji="0" lang="de-DE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  <m:r>
                        <a:rPr kumimoji="0" lang="de-DE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de-DE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de-DE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kumimoji="0" lang="de-DE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𝛾</m:t>
                          </m:r>
                        </m:sub>
                      </m:sSub>
                      <m:r>
                        <a:rPr kumimoji="0" lang="de-DE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1171148"/>
                <a:ext cx="1934696" cy="232628"/>
              </a:xfrm>
              <a:prstGeom prst="rect">
                <a:avLst/>
              </a:prstGeom>
              <a:blipFill>
                <a:blip r:embed="rId5"/>
                <a:stretch>
                  <a:fillRect l="-2839" r="-1577" b="-2631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4032000" y="1620000"/>
                <a:ext cx="1208216" cy="2991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de-DE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→</m:t>
                      </m:r>
                      <m:sSub>
                        <m:sSubPr>
                          <m:ctrlP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𝐸</m:t>
                          </m:r>
                        </m:e>
                        <m:sub>
                          <m: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𝛾</m:t>
                          </m:r>
                        </m:sub>
                      </m:sSub>
                      <m:r>
                        <a:rPr kumimoji="0" lang="de-DE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𝑝</m:t>
                          </m:r>
                        </m:e>
                        <m:sub>
                          <m: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𝛾</m:t>
                          </m:r>
                        </m:sub>
                      </m:sSub>
                      <m:r>
                        <a:rPr kumimoji="0" lang="de-DE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𝑐</m:t>
                      </m:r>
                    </m:oMath>
                  </m:oMathPara>
                </a14:m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2000" y="1620000"/>
                <a:ext cx="1208216" cy="299184"/>
              </a:xfrm>
              <a:prstGeom prst="rect">
                <a:avLst/>
              </a:prstGeom>
              <a:blipFill>
                <a:blip r:embed="rId6"/>
                <a:stretch>
                  <a:fillRect l="-1508" r="-1508" b="-2040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feld 5"/>
          <p:cNvSpPr txBox="1"/>
          <p:nvPr/>
        </p:nvSpPr>
        <p:spPr>
          <a:xfrm>
            <a:off x="3060000" y="2160000"/>
            <a:ext cx="208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Momentum balance: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4212000" y="2520000"/>
                <a:ext cx="4410951" cy="4692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kumimoji="0" lang="de-DE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de-DE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𝑝</m:t>
                              </m:r>
                            </m:e>
                            <m:sub>
                              <m:r>
                                <a:rPr kumimoji="0" lang="de-DE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</m:t>
                              </m:r>
                            </m:sub>
                          </m:sSub>
                        </m:e>
                      </m:acc>
                      <m:r>
                        <a:rPr kumimoji="0" lang="de-DE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kumimoji="0" lang="de-DE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de-DE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𝑝</m:t>
                              </m:r>
                            </m:e>
                            <m:sub>
                              <m:r>
                                <a:rPr kumimoji="0" lang="de-DE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𝛾</m:t>
                              </m:r>
                            </m:sub>
                          </m:sSub>
                        </m:e>
                      </m:acc>
                      <m:r>
                        <a:rPr kumimoji="0" lang="de-DE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kumimoji="0" lang="de-DE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de-DE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𝑝</m:t>
                              </m:r>
                              <m:r>
                                <a:rPr kumimoji="0" lang="de-DE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′</m:t>
                              </m:r>
                            </m:e>
                            <m:sub>
                              <m:r>
                                <a:rPr kumimoji="0" lang="de-DE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𝛾</m:t>
                              </m:r>
                            </m:sub>
                          </m:sSub>
                        </m:e>
                      </m:acc>
                      <m:r>
                        <a:rPr kumimoji="0" lang="de-DE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 </m:t>
                      </m:r>
                      <m:r>
                        <a:rPr kumimoji="0" lang="de-DE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→   </m:t>
                      </m:r>
                      <m:sSup>
                        <m:sSupPr>
                          <m:ctrlP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0" lang="de-DE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kumimoji="0" lang="de-DE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kumimoji="0" lang="de-DE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de-DE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kumimoji="0" lang="de-DE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𝑒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kumimoji="0" lang="de-DE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𝑐</m:t>
                              </m:r>
                            </m:e>
                          </m:d>
                        </m:e>
                        <m:sup>
                          <m: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de-DE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0" lang="de-DE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kumimoji="0" lang="de-DE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kumimoji="0" lang="de-DE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kumimoji="0" lang="de-DE" sz="1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de-DE" sz="1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kumimoji="0" lang="de-DE" sz="1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𝛾</m:t>
                                          </m:r>
                                        </m:sub>
                                      </m:sSub>
                                    </m:e>
                                  </m:acc>
                                  <m:r>
                                    <a:rPr kumimoji="0" lang="de-DE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kumimoji="0" lang="de-DE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kumimoji="0" lang="de-DE" sz="1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de-DE" sz="1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𝑝</m:t>
                                          </m:r>
                                          <m:r>
                                            <a:rPr kumimoji="0" lang="de-DE" sz="1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′</m:t>
                                          </m:r>
                                        </m:e>
                                        <m:sub>
                                          <m:r>
                                            <a:rPr kumimoji="0" lang="de-DE" sz="1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𝛾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d>
                              <m:r>
                                <a:rPr kumimoji="0" lang="de-DE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𝑐</m:t>
                              </m:r>
                            </m:e>
                          </m:d>
                        </m:e>
                        <m:sup>
                          <m: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000" y="2520000"/>
                <a:ext cx="4410951" cy="4692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4212000" y="3060000"/>
                <a:ext cx="3251595" cy="304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</m:e>
                        <m:sub>
                          <m: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</m:t>
                          </m:r>
                        </m:sub>
                        <m:sup>
                          <m: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</m:e>
                        <m:sup>
                          <m: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de-DE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Sup>
                        <m:sSubSupPr>
                          <m:ctrlP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e>
                        <m:sub>
                          <m:r>
                            <a:rPr kumimoji="0" lang="de-D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𝛾</m:t>
                          </m:r>
                        </m:sub>
                        <m:sup>
                          <m: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bSup>
                      <m:r>
                        <a:rPr kumimoji="0" lang="de-DE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Sup>
                        <m:sSubSupPr>
                          <m:ctrlP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e>
                        <m:sub>
                          <m:r>
                            <a:rPr kumimoji="0" lang="de-D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𝛾</m:t>
                          </m:r>
                          <m: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b>
                        <m:sup>
                          <m: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bSup>
                      <m:r>
                        <a:rPr kumimoji="0" lang="de-DE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</m:t>
                      </m:r>
                      <m:sSub>
                        <m:sSubPr>
                          <m:ctrlP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e>
                        <m:sub>
                          <m: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𝛾</m:t>
                          </m:r>
                        </m:sub>
                      </m:sSub>
                      <m:sSub>
                        <m:sSubPr>
                          <m:ctrlP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e>
                        <m:sub>
                          <m: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𝛾</m:t>
                          </m:r>
                          <m: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b>
                      </m:sSub>
                      <m:r>
                        <a:rPr kumimoji="0" lang="de-DE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r>
                        <a:rPr kumimoji="0" lang="de-DE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𝑐𝑜𝑠</m:t>
                      </m:r>
                      <m:r>
                        <a:rPr kumimoji="0" lang="de-DE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𝜃</m:t>
                      </m:r>
                    </m:oMath>
                  </m:oMathPara>
                </a14:m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000" y="3060000"/>
                <a:ext cx="3251595" cy="304699"/>
              </a:xfrm>
              <a:prstGeom prst="rect">
                <a:avLst/>
              </a:prstGeom>
              <a:blipFill>
                <a:blip r:embed="rId8"/>
                <a:stretch>
                  <a:fillRect l="-1313" r="-938" b="-2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feld 8"/>
          <p:cNvSpPr txBox="1"/>
          <p:nvPr/>
        </p:nvSpPr>
        <p:spPr>
          <a:xfrm>
            <a:off x="3060000" y="3672088"/>
            <a:ext cx="1674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Energy balance: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4284000" y="4140000"/>
                <a:ext cx="3888051" cy="3583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e>
                        <m:sub>
                          <m: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𝛾</m:t>
                          </m:r>
                        </m:sub>
                      </m:sSub>
                      <m:r>
                        <a:rPr kumimoji="0" lang="de-DE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</m:t>
                          </m:r>
                        </m:sub>
                      </m:sSub>
                      <m:sSup>
                        <m:sSupPr>
                          <m:ctrlP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</m:e>
                        <m:sup>
                          <m: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de-DE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e>
                        <m:sub>
                          <m: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𝛾</m:t>
                          </m:r>
                          <m: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b>
                      </m:sSub>
                      <m:r>
                        <a:rPr kumimoji="0" lang="de-DE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kumimoji="0" lang="de-DE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de-DE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de-DE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de-DE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kumimoji="0" lang="de-DE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𝑒</m:t>
                                      </m:r>
                                    </m:sub>
                                  </m:sSub>
                                  <m:r>
                                    <a:rPr kumimoji="0" lang="de-DE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𝑐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0" lang="de-DE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de-DE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de-DE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de-DE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de-DE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kumimoji="0" lang="de-DE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𝑒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kumimoji="0" lang="de-DE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de-DE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kumimoji="0" lang="de-DE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kumimoji="0" lang="de-DE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000" y="4140000"/>
                <a:ext cx="3888051" cy="358368"/>
              </a:xfrm>
              <a:prstGeom prst="rect">
                <a:avLst/>
              </a:prstGeom>
              <a:blipFill>
                <a:blip r:embed="rId9"/>
                <a:stretch>
                  <a:fillRect l="-940" b="-1525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4219405" y="4744193"/>
                <a:ext cx="3236784" cy="626197"/>
              </a:xfrm>
              <a:prstGeom prst="rect">
                <a:avLst/>
              </a:prstGeom>
              <a:solidFill>
                <a:srgbClr val="FFFF00">
                  <a:alpha val="50000"/>
                </a:srgbClr>
              </a:solidFill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e>
                        <m:sub>
                          <m: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𝛾</m:t>
                          </m:r>
                          <m: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b>
                      </m:sSub>
                      <m:r>
                        <a:rPr kumimoji="0" lang="de-DE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de-DE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de-DE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0" lang="de-DE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𝛾</m:t>
                              </m:r>
                            </m:sub>
                          </m:sSub>
                        </m:num>
                        <m:den>
                          <m:r>
                            <a:rPr kumimoji="0" lang="de-D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1+</m:t>
                          </m:r>
                          <m:d>
                            <m:dPr>
                              <m:ctrlPr>
                                <a:rPr kumimoji="0" lang="de-DE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kumimoji="0" lang="de-DE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0" lang="de-DE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de-DE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kumimoji="0" lang="de-DE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𝛾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kumimoji="0" lang="de-DE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de-DE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kumimoji="0" lang="de-DE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𝑒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kumimoji="0" lang="de-DE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de-DE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kumimoji="0" lang="de-DE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kumimoji="0" lang="de-DE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de-DE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1−</m:t>
                              </m:r>
                              <m:r>
                                <a:rPr kumimoji="0" lang="de-DE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𝑐𝑜𝑠</m:t>
                              </m:r>
                              <m:r>
                                <a:rPr kumimoji="0" lang="de-DE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𝜃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405" y="4744193"/>
                <a:ext cx="3236784" cy="6261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662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>
                <a:latin typeface="Times New Roman" pitchFamily="18" charset="0"/>
                <a:cs typeface="Times New Roman" pitchFamily="18" charset="0"/>
              </a:rPr>
              <a:t>Interaction of gamma rays with matter</a:t>
            </a:r>
            <a:endParaRPr lang="el-GR" altLang="de-DE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287463"/>
            <a:ext cx="2181225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" name="Text Box 18"/>
          <p:cNvSpPr txBox="1">
            <a:spLocks noChangeArrowheads="1"/>
          </p:cNvSpPr>
          <p:nvPr/>
        </p:nvSpPr>
        <p:spPr bwMode="auto">
          <a:xfrm>
            <a:off x="395288" y="3905250"/>
            <a:ext cx="2520950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en-US" altLang="de-DE" sz="1600" b="1">
                <a:solidFill>
                  <a:srgbClr val="000000"/>
                </a:solidFill>
                <a:latin typeface="Times New Roman" pitchFamily="18" charset="0"/>
              </a:rPr>
              <a:t>Compton scattering:</a:t>
            </a: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en-US" altLang="de-DE" sz="1400">
                <a:solidFill>
                  <a:srgbClr val="000000"/>
                </a:solidFill>
                <a:latin typeface="Times New Roman" pitchFamily="18" charset="0"/>
              </a:rPr>
              <a:t>Elastic scattering of a </a:t>
            </a:r>
            <a:r>
              <a:rPr lang="el-GR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-ray on a free electron. A fraction of the  </a:t>
            </a:r>
            <a:r>
              <a:rPr lang="el-GR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-ray energy is transferred to the Compton electron. The wave length of the scattered </a:t>
            </a:r>
            <a:r>
              <a:rPr lang="el-GR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-ray is increased: </a:t>
            </a:r>
            <a:r>
              <a:rPr lang="el-GR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‘ &gt; </a:t>
            </a:r>
            <a:r>
              <a:rPr lang="el-GR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l-GR" altLang="de-DE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7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855663"/>
            <a:ext cx="3006725" cy="401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198" name="Object 20"/>
          <p:cNvGraphicFramePr>
            <a:graphicFrameLocks noChangeAspect="1"/>
          </p:cNvGraphicFramePr>
          <p:nvPr/>
        </p:nvGraphicFramePr>
        <p:xfrm>
          <a:off x="3201988" y="3275013"/>
          <a:ext cx="2084387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Equation" r:id="rId5" imgW="1663700" imgH="482600" progId="Equation.3">
                  <p:embed/>
                </p:oleObj>
              </mc:Choice>
              <mc:Fallback>
                <p:oleObj name="Equation" r:id="rId5" imgW="1663700" imgH="482600" progId="Equation.3">
                  <p:embed/>
                  <p:pic>
                    <p:nvPicPr>
                      <p:cNvPr id="819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1988" y="3275013"/>
                        <a:ext cx="2084387" cy="6048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Text Box 21"/>
          <p:cNvSpPr txBox="1">
            <a:spLocks noChangeArrowheads="1"/>
          </p:cNvSpPr>
          <p:nvPr/>
        </p:nvSpPr>
        <p:spPr bwMode="auto">
          <a:xfrm>
            <a:off x="3132138" y="1052513"/>
            <a:ext cx="2343150" cy="455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1400">
                <a:solidFill>
                  <a:srgbClr val="000000"/>
                </a:solidFill>
                <a:latin typeface="Times New Roman" pitchFamily="18" charset="0"/>
              </a:rPr>
              <a:t>Maximum energy of the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1400">
                <a:solidFill>
                  <a:srgbClr val="000000"/>
                </a:solidFill>
                <a:latin typeface="Times New Roman" pitchFamily="18" charset="0"/>
              </a:rPr>
              <a:t>scattered electron: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de-DE" sz="160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de-DE" sz="160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de-DE" sz="160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de-DE" sz="160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de-DE" sz="160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1400">
                <a:solidFill>
                  <a:srgbClr val="000000"/>
                </a:solidFill>
                <a:latin typeface="Times New Roman" pitchFamily="18" charset="0"/>
              </a:rPr>
              <a:t>Energy of the scattered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de-DE" sz="1400">
                <a:solidFill>
                  <a:srgbClr val="000000"/>
                </a:solidFill>
                <a:latin typeface="Times New Roman" pitchFamily="18" charset="0"/>
              </a:rPr>
              <a:t>-photon: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de-DE" sz="160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de-DE" sz="160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de-DE" sz="160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de-DE" sz="160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de-DE" sz="160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de-DE" sz="160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1400">
                <a:solidFill>
                  <a:srgbClr val="000000"/>
                </a:solidFill>
                <a:latin typeface="Times New Roman" pitchFamily="18" charset="0"/>
              </a:rPr>
              <a:t>Special case for E&gt;&gt;m</a:t>
            </a:r>
            <a:r>
              <a:rPr lang="en-US" altLang="de-DE" sz="1400" baseline="-25000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lang="en-US" altLang="de-DE" sz="1400">
                <a:solidFill>
                  <a:srgbClr val="000000"/>
                </a:solidFill>
                <a:latin typeface="Times New Roman" pitchFamily="18" charset="0"/>
              </a:rPr>
              <a:t>c</a:t>
            </a:r>
            <a:r>
              <a:rPr lang="en-US" altLang="de-DE" sz="1400" baseline="3000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altLang="de-DE" sz="140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γ-ray energy after 180</a:t>
            </a:r>
            <a:r>
              <a:rPr lang="en-US" altLang="de-DE" sz="1400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scatter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is approximately</a:t>
            </a:r>
            <a:endParaRPr lang="en-US" altLang="de-DE" sz="140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de-DE" sz="160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8200" name="Object 22"/>
          <p:cNvGraphicFramePr>
            <a:graphicFrameLocks noChangeAspect="1"/>
          </p:cNvGraphicFramePr>
          <p:nvPr/>
        </p:nvGraphicFramePr>
        <p:xfrm>
          <a:off x="3187700" y="1593850"/>
          <a:ext cx="2165350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Equation" r:id="rId7" imgW="1727200" imgH="469900" progId="Equation.3">
                  <p:embed/>
                </p:oleObj>
              </mc:Choice>
              <mc:Fallback>
                <p:oleObj name="Equation" r:id="rId7" imgW="1727200" imgH="469900" progId="Equation.3">
                  <p:embed/>
                  <p:pic>
                    <p:nvPicPr>
                      <p:cNvPr id="820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7700" y="1593850"/>
                        <a:ext cx="2165350" cy="5889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Text Box 23"/>
          <p:cNvSpPr txBox="1">
            <a:spLocks noChangeArrowheads="1"/>
          </p:cNvSpPr>
          <p:nvPr/>
        </p:nvSpPr>
        <p:spPr bwMode="auto">
          <a:xfrm>
            <a:off x="5811838" y="4959350"/>
            <a:ext cx="308133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1000">
                <a:solidFill>
                  <a:srgbClr val="0000CC"/>
                </a:solidFill>
                <a:latin typeface="Times New Roman" pitchFamily="18" charset="0"/>
              </a:rPr>
              <a:t>Gap between the incoming </a:t>
            </a:r>
            <a:r>
              <a:rPr lang="el-GR" altLang="de-DE" sz="1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de-DE" altLang="de-DE" sz="1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-ray and the maximum electron energy.</a:t>
            </a:r>
            <a:endParaRPr lang="en-US" altLang="de-DE" sz="10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202" name="Object 24"/>
          <p:cNvGraphicFramePr>
            <a:graphicFrameLocks noChangeAspect="1"/>
          </p:cNvGraphicFramePr>
          <p:nvPr/>
        </p:nvGraphicFramePr>
        <p:xfrm>
          <a:off x="3203575" y="4022725"/>
          <a:ext cx="1462088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Equation" r:id="rId9" imgW="1459866" imgH="520474" progId="Equation.3">
                  <p:embed/>
                </p:oleObj>
              </mc:Choice>
              <mc:Fallback>
                <p:oleObj name="Equation" r:id="rId9" imgW="1459866" imgH="520474" progId="Equation.3">
                  <p:embed/>
                  <p:pic>
                    <p:nvPicPr>
                      <p:cNvPr id="8202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4022725"/>
                        <a:ext cx="1462088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3" name="Object 25"/>
          <p:cNvGraphicFramePr>
            <a:graphicFrameLocks noChangeAspect="1"/>
          </p:cNvGraphicFramePr>
          <p:nvPr/>
        </p:nvGraphicFramePr>
        <p:xfrm>
          <a:off x="5951538" y="5392738"/>
          <a:ext cx="2292350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Equation" r:id="rId11" imgW="2286000" imgH="482600" progId="Equation.3">
                  <p:embed/>
                </p:oleObj>
              </mc:Choice>
              <mc:Fallback>
                <p:oleObj name="Equation" r:id="rId11" imgW="2286000" imgH="482600" progId="Equation.3">
                  <p:embed/>
                  <p:pic>
                    <p:nvPicPr>
                      <p:cNvPr id="8203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1538" y="5392738"/>
                        <a:ext cx="2292350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4" name="Objekt 1"/>
          <p:cNvGraphicFramePr>
            <a:graphicFrameLocks noChangeAspect="1"/>
          </p:cNvGraphicFramePr>
          <p:nvPr/>
        </p:nvGraphicFramePr>
        <p:xfrm>
          <a:off x="3203575" y="5424488"/>
          <a:ext cx="1717675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Equation" r:id="rId13" imgW="1371600" imgH="419100" progId="Equation.3">
                  <p:embed/>
                </p:oleObj>
              </mc:Choice>
              <mc:Fallback>
                <p:oleObj name="Equation" r:id="rId13" imgW="1371600" imgH="419100" progId="Equation.3">
                  <p:embed/>
                  <p:pic>
                    <p:nvPicPr>
                      <p:cNvPr id="8204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5424488"/>
                        <a:ext cx="1717675" cy="5254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000" y="0"/>
            <a:ext cx="1436710" cy="105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073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>
                <a:latin typeface="Times New Roman" pitchFamily="18" charset="0"/>
                <a:cs typeface="Times New Roman" pitchFamily="18" charset="0"/>
              </a:rPr>
              <a:t>Interaction of gamma rays with matter</a:t>
            </a:r>
            <a:endParaRPr lang="el-GR" altLang="de-DE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123950"/>
            <a:ext cx="2181225" cy="178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220" name="Group 20"/>
          <p:cNvGrpSpPr>
            <a:grpSpLocks/>
          </p:cNvGrpSpPr>
          <p:nvPr/>
        </p:nvGrpSpPr>
        <p:grpSpPr bwMode="auto">
          <a:xfrm>
            <a:off x="4918075" y="908050"/>
            <a:ext cx="3254375" cy="2990850"/>
            <a:chOff x="2925" y="2136"/>
            <a:chExt cx="2050" cy="1884"/>
          </a:xfrm>
        </p:grpSpPr>
        <p:pic>
          <p:nvPicPr>
            <p:cNvPr id="9222" name="Picture 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2136"/>
              <a:ext cx="2004" cy="18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23" name="Text Box 22"/>
            <p:cNvSpPr txBox="1">
              <a:spLocks noChangeArrowheads="1"/>
            </p:cNvSpPr>
            <p:nvPr/>
          </p:nvSpPr>
          <p:spPr bwMode="auto">
            <a:xfrm>
              <a:off x="4014" y="2376"/>
              <a:ext cx="433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l-GR" altLang="de-DE" sz="14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de-DE" altLang="de-DE" sz="1200" b="1" baseline="-25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Compton</a:t>
              </a:r>
              <a:endParaRPr lang="el-GR" altLang="de-DE" sz="1200" b="1" baseline="-25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24" name="Rectangle 23"/>
            <p:cNvSpPr>
              <a:spLocks noChangeArrowheads="1"/>
            </p:cNvSpPr>
            <p:nvPr/>
          </p:nvSpPr>
          <p:spPr bwMode="auto">
            <a:xfrm>
              <a:off x="2925" y="2160"/>
              <a:ext cx="227" cy="4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800">
                <a:solidFill>
                  <a:schemeClr val="tx1"/>
                </a:solidFill>
              </a:endParaRPr>
            </a:p>
          </p:txBody>
        </p:sp>
      </p:grpSp>
      <p:sp>
        <p:nvSpPr>
          <p:cNvPr id="9221" name="Text Box 18"/>
          <p:cNvSpPr txBox="1">
            <a:spLocks noChangeArrowheads="1"/>
          </p:cNvSpPr>
          <p:nvPr/>
        </p:nvSpPr>
        <p:spPr bwMode="auto">
          <a:xfrm>
            <a:off x="395288" y="3905250"/>
            <a:ext cx="2520950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en-US" altLang="de-DE" sz="1600" b="1">
                <a:solidFill>
                  <a:srgbClr val="000000"/>
                </a:solidFill>
                <a:latin typeface="Times New Roman" pitchFamily="18" charset="0"/>
              </a:rPr>
              <a:t>Compton scattering:</a:t>
            </a: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en-US" altLang="de-DE" sz="1400">
                <a:solidFill>
                  <a:srgbClr val="000000"/>
                </a:solidFill>
                <a:latin typeface="Times New Roman" pitchFamily="18" charset="0"/>
              </a:rPr>
              <a:t>Elastic scattering of a </a:t>
            </a:r>
            <a:r>
              <a:rPr lang="el-GR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-ray on a free electron. A fraction of the  </a:t>
            </a:r>
            <a:r>
              <a:rPr lang="el-GR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-ray energy is transferred to the Compton electron. The wave length of the scattered </a:t>
            </a:r>
            <a:r>
              <a:rPr lang="el-GR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-ray is increased: </a:t>
            </a:r>
            <a:r>
              <a:rPr lang="el-GR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‘ &gt; </a:t>
            </a:r>
            <a:r>
              <a:rPr lang="el-GR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l-GR" altLang="de-DE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Textured">
  <a:themeElements>
    <a:clrScheme name="2_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2_Textur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utzerdefiniert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1063</Words>
  <Application>Microsoft Office PowerPoint</Application>
  <PresentationFormat>Bildschirmpräsentation (4:3)</PresentationFormat>
  <Paragraphs>148</Paragraphs>
  <Slides>15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3" baseType="lpstr">
      <vt:lpstr>Arial</vt:lpstr>
      <vt:lpstr>Arial Unicode MS</vt:lpstr>
      <vt:lpstr>Cambria Math</vt:lpstr>
      <vt:lpstr>Times New Roman</vt:lpstr>
      <vt:lpstr>Wingdings</vt:lpstr>
      <vt:lpstr>2_Textured</vt:lpstr>
      <vt:lpstr>Larissa</vt:lpstr>
      <vt:lpstr>Equation</vt:lpstr>
      <vt:lpstr>Interaction of gamma rays with matter</vt:lpstr>
      <vt:lpstr>Mass dependence of X-ray absorption</vt:lpstr>
      <vt:lpstr>Mass dependence μ/ρ of X-ray absorption</vt:lpstr>
      <vt:lpstr>X-ray image shows the effect of different absorptions </vt:lpstr>
      <vt:lpstr>Interaction of gamma rays with matter</vt:lpstr>
      <vt:lpstr>Interaction of gamma rays with matter</vt:lpstr>
      <vt:lpstr>Interaction of gamma rays with matter</vt:lpstr>
      <vt:lpstr>Interaction of gamma rays with matter</vt:lpstr>
      <vt:lpstr>Interaction of gamma rays with matter</vt:lpstr>
      <vt:lpstr>Interaction of gamma rays with matter</vt:lpstr>
      <vt:lpstr>Interaction of gamma rays with matter</vt:lpstr>
      <vt:lpstr>Interaction of gamma rays with matter</vt:lpstr>
      <vt:lpstr>Gamma-ray interaction cross section</vt:lpstr>
      <vt:lpstr>Z dependence of interaction probabilities</vt:lpstr>
      <vt:lpstr>Gamma-ray spectrum of a radioactive decay</vt:lpstr>
    </vt:vector>
  </TitlesOfParts>
  <Company>IFJ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Surrey_HECTOR</dc:title>
  <dc:creator>Adam Maj</dc:creator>
  <cp:lastModifiedBy>Wollersheim, Hans-Juergen Dr.</cp:lastModifiedBy>
  <cp:revision>478</cp:revision>
  <dcterms:created xsi:type="dcterms:W3CDTF">2003-10-06T19:31:42Z</dcterms:created>
  <dcterms:modified xsi:type="dcterms:W3CDTF">2020-11-21T14:15:08Z</dcterms:modified>
</cp:coreProperties>
</file>