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412" r:id="rId2"/>
    <p:sldId id="413" r:id="rId3"/>
    <p:sldId id="414" r:id="rId4"/>
    <p:sldId id="411" r:id="rId5"/>
    <p:sldId id="358" r:id="rId6"/>
    <p:sldId id="359" r:id="rId7"/>
    <p:sldId id="360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404" r:id="rId26"/>
    <p:sldId id="405" r:id="rId27"/>
    <p:sldId id="416" r:id="rId28"/>
    <p:sldId id="379" r:id="rId29"/>
    <p:sldId id="380" r:id="rId30"/>
    <p:sldId id="381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06" r:id="rId43"/>
    <p:sldId id="428" r:id="rId44"/>
    <p:sldId id="429" r:id="rId45"/>
    <p:sldId id="430" r:id="rId46"/>
    <p:sldId id="431" r:id="rId47"/>
    <p:sldId id="382" r:id="rId48"/>
    <p:sldId id="383" r:id="rId49"/>
    <p:sldId id="384" r:id="rId50"/>
    <p:sldId id="385" r:id="rId51"/>
    <p:sldId id="386" r:id="rId52"/>
    <p:sldId id="387" r:id="rId53"/>
    <p:sldId id="407" r:id="rId54"/>
    <p:sldId id="388" r:id="rId55"/>
    <p:sldId id="389" r:id="rId56"/>
    <p:sldId id="410" r:id="rId57"/>
    <p:sldId id="390" r:id="rId58"/>
    <p:sldId id="409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433" r:id="rId68"/>
    <p:sldId id="399" r:id="rId69"/>
    <p:sldId id="432" r:id="rId70"/>
    <p:sldId id="400" r:id="rId71"/>
    <p:sldId id="434" r:id="rId72"/>
    <p:sldId id="342" r:id="rId73"/>
    <p:sldId id="340" r:id="rId74"/>
    <p:sldId id="334" r:id="rId75"/>
    <p:sldId id="357" r:id="rId76"/>
    <p:sldId id="343" r:id="rId77"/>
    <p:sldId id="345" r:id="rId78"/>
    <p:sldId id="346" r:id="rId79"/>
    <p:sldId id="347" r:id="rId80"/>
    <p:sldId id="335" r:id="rId81"/>
    <p:sldId id="336" r:id="rId82"/>
    <p:sldId id="337" r:id="rId83"/>
    <p:sldId id="338" r:id="rId84"/>
    <p:sldId id="339" r:id="rId85"/>
    <p:sldId id="348" r:id="rId86"/>
    <p:sldId id="315" r:id="rId8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5016" autoAdjust="0"/>
  </p:normalViewPr>
  <p:slideViewPr>
    <p:cSldViewPr>
      <p:cViewPr varScale="1">
        <p:scale>
          <a:sx n="67" d="100"/>
          <a:sy n="67" d="100"/>
        </p:scale>
        <p:origin x="2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cjc\expts\291\Ni68_AC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cjc\expts\291\Ni68_AC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027662660588482"/>
          <c:y val="9.7292669402240212E-2"/>
          <c:w val="0.65779354883271179"/>
          <c:h val="0.6854535590841947"/>
        </c:manualLayout>
      </c:layout>
      <c:scatterChart>
        <c:scatterStyle val="lineMarker"/>
        <c:varyColors val="0"/>
        <c:ser>
          <c:idx val="4"/>
          <c:order val="0"/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calculated!$B$66:$B$78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calculated!$C$66:$C$78</c:f>
              <c:numCache>
                <c:formatCode>0.0000</c:formatCode>
                <c:ptCount val="13"/>
                <c:pt idx="0">
                  <c:v>0.94149102149221719</c:v>
                </c:pt>
                <c:pt idx="1">
                  <c:v>0.96365928144362845</c:v>
                </c:pt>
                <c:pt idx="2">
                  <c:v>0.97395760846698975</c:v>
                </c:pt>
                <c:pt idx="3">
                  <c:v>0.98960271955641155</c:v>
                </c:pt>
                <c:pt idx="4">
                  <c:v>0.99834190764968633</c:v>
                </c:pt>
                <c:pt idx="5">
                  <c:v>1.0092481080686884</c:v>
                </c:pt>
                <c:pt idx="6">
                  <c:v>1.0119396302100414</c:v>
                </c:pt>
                <c:pt idx="7">
                  <c:v>1.0193489557380793</c:v>
                </c:pt>
                <c:pt idx="8">
                  <c:v>1.0238835480220805</c:v>
                </c:pt>
                <c:pt idx="9">
                  <c:v>1.027162341617194</c:v>
                </c:pt>
                <c:pt idx="10">
                  <c:v>1.0325341651774989</c:v>
                </c:pt>
                <c:pt idx="11">
                  <c:v>1.0353008464203928</c:v>
                </c:pt>
                <c:pt idx="12">
                  <c:v>1.0356996737550748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FF-45F0-BC03-0DC79773533B}"/>
            </c:ext>
          </c:extLst>
        </c:ser>
        <c:ser>
          <c:idx val="5"/>
          <c:order val="1"/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calculated!$B$66:$B$78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calculated!$D$66:$D$78</c:f>
              <c:numCache>
                <c:formatCode>0.0000</c:formatCode>
                <c:ptCount val="13"/>
                <c:pt idx="0">
                  <c:v>1.040972674025058</c:v>
                </c:pt>
                <c:pt idx="1">
                  <c:v>1.0254486824624451</c:v>
                </c:pt>
                <c:pt idx="2">
                  <c:v>1.0182369688606514</c:v>
                </c:pt>
                <c:pt idx="3">
                  <c:v>1.0072810087139976</c:v>
                </c:pt>
                <c:pt idx="4">
                  <c:v>1.0011611290968583</c:v>
                </c:pt>
                <c:pt idx="5">
                  <c:v>0.99352373384545634</c:v>
                </c:pt>
                <c:pt idx="6">
                  <c:v>0.99163891441873853</c:v>
                </c:pt>
                <c:pt idx="7">
                  <c:v>0.98645031110778758</c:v>
                </c:pt>
                <c:pt idx="8">
                  <c:v>0.98327482631506968</c:v>
                </c:pt>
                <c:pt idx="9">
                  <c:v>0.98097875236891185</c:v>
                </c:pt>
                <c:pt idx="10">
                  <c:v>0.97721697116421657</c:v>
                </c:pt>
                <c:pt idx="11">
                  <c:v>0.97527951931345047</c:v>
                </c:pt>
                <c:pt idx="12">
                  <c:v>0.97500022846283285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FF-45F0-BC03-0DC79773533B}"/>
            </c:ext>
          </c:extLst>
        </c:ser>
        <c:ser>
          <c:idx val="6"/>
          <c:order val="2"/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calculated!$B$66:$B$78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calculated!$E$66:$E$78</c:f>
              <c:numCache>
                <c:formatCode>0.0000</c:formatCode>
                <c:ptCount val="13"/>
                <c:pt idx="0">
                  <c:v>1.0878033951640713</c:v>
                </c:pt>
                <c:pt idx="1">
                  <c:v>1.0504124955064016</c:v>
                </c:pt>
                <c:pt idx="2">
                  <c:v>1.0341991193822402</c:v>
                </c:pt>
                <c:pt idx="3">
                  <c:v>1.0109720743664985</c:v>
                </c:pt>
                <c:pt idx="4">
                  <c:v>0.99873490497714001</c:v>
                </c:pt>
                <c:pt idx="5">
                  <c:v>0.98420455519422656</c:v>
                </c:pt>
                <c:pt idx="6">
                  <c:v>0.98074524630163429</c:v>
                </c:pt>
                <c:pt idx="7">
                  <c:v>0.97148123438331235</c:v>
                </c:pt>
                <c:pt idx="8">
                  <c:v>0.96599891902458512</c:v>
                </c:pt>
                <c:pt idx="9">
                  <c:v>0.96212348813718906</c:v>
                </c:pt>
                <c:pt idx="10">
                  <c:v>0.95593492064929064</c:v>
                </c:pt>
                <c:pt idx="11">
                  <c:v>0.95282548217736751</c:v>
                </c:pt>
                <c:pt idx="12">
                  <c:v>0.95238161263942278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FF-45F0-BC03-0DC797735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092488"/>
        <c:axId val="155092872"/>
      </c:scatterChart>
      <c:valAx>
        <c:axId val="155092488"/>
        <c:scaling>
          <c:orientation val="minMax"/>
          <c:max val="9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>
                    <a:latin typeface="Symbol" pitchFamily="18" charset="2"/>
                  </a:rPr>
                  <a:t>y</a:t>
                </a:r>
              </a:p>
            </c:rich>
          </c:tx>
          <c:layout>
            <c:manualLayout>
              <c:xMode val="edge"/>
              <c:yMode val="edge"/>
              <c:x val="0.54169615389654235"/>
              <c:y val="0.832380928438363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55092872"/>
        <c:crosses val="autoZero"/>
        <c:crossBetween val="midCat"/>
        <c:majorUnit val="15"/>
      </c:valAx>
      <c:valAx>
        <c:axId val="1550928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W(</a:t>
                </a:r>
                <a:r>
                  <a:rPr lang="en-US" sz="1600" dirty="0">
                    <a:latin typeface="Symbol" pitchFamily="18" charset="2"/>
                  </a:rPr>
                  <a:t>y</a:t>
                </a:r>
                <a:r>
                  <a:rPr lang="en-US" sz="1600" dirty="0"/>
                  <a:t>)</a:t>
                </a:r>
              </a:p>
            </c:rich>
          </c:tx>
          <c:layout>
            <c:manualLayout>
              <c:xMode val="edge"/>
              <c:yMode val="edge"/>
              <c:x val="1.5748145907299532E-2"/>
              <c:y val="0.35491997142071147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5509248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381356627296589"/>
          <c:y val="9.7292669402240212E-2"/>
          <c:w val="0.65451976706036741"/>
          <c:h val="0.69333333333333336"/>
        </c:manualLayout>
      </c:layout>
      <c:scatterChart>
        <c:scatterStyle val="lineMarker"/>
        <c:varyColors val="0"/>
        <c:ser>
          <c:idx val="1"/>
          <c:order val="0"/>
          <c:tx>
            <c:v>free fit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'68Ni'!$B$45:$B$56</c:f>
              <c:numCache>
                <c:formatCode>General</c:formatCode>
                <c:ptCount val="12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</c:numCache>
            </c:numRef>
          </c:xVal>
          <c:yVal>
            <c:numRef>
              <c:f>'68Ni'!$E$45:$E$56</c:f>
              <c:numCache>
                <c:formatCode>0.000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C3-4DD8-8888-C68E3E56B544}"/>
            </c:ext>
          </c:extLst>
        </c:ser>
        <c:ser>
          <c:idx val="0"/>
          <c:order val="1"/>
          <c:spPr>
            <a:ln w="25400">
              <a:solidFill>
                <a:srgbClr val="7030A0"/>
              </a:solidFill>
              <a:prstDash val="solid"/>
            </a:ln>
          </c:spPr>
          <c:marker>
            <c:symbol val="none"/>
          </c:marker>
          <c:xVal>
            <c:numRef>
              <c:f>calculated!$B$45:$B$57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calculated!$G$45:$G$57</c:f>
              <c:numCache>
                <c:formatCode>0.0000</c:formatCode>
                <c:ptCount val="13"/>
                <c:pt idx="0">
                  <c:v>1.8201596922130587</c:v>
                </c:pt>
                <c:pt idx="1">
                  <c:v>0.9898479981372692</c:v>
                </c:pt>
                <c:pt idx="2">
                  <c:v>0.74986998721421827</c:v>
                </c:pt>
                <c:pt idx="3">
                  <c:v>0.56222661143348618</c:v>
                </c:pt>
                <c:pt idx="4">
                  <c:v>0.55030204549497674</c:v>
                </c:pt>
                <c:pt idx="5">
                  <c:v>0.62881616822405251</c:v>
                </c:pt>
                <c:pt idx="6">
                  <c:v>0.66414604254044463</c:v>
                </c:pt>
                <c:pt idx="7">
                  <c:v>0.79402683431656318</c:v>
                </c:pt>
                <c:pt idx="8">
                  <c:v>0.89712434859364776</c:v>
                </c:pt>
                <c:pt idx="9">
                  <c:v>0.98283752513946177</c:v>
                </c:pt>
                <c:pt idx="10">
                  <c:v>1.1435223636663803</c:v>
                </c:pt>
                <c:pt idx="11">
                  <c:v>1.2360959284164332</c:v>
                </c:pt>
                <c:pt idx="12">
                  <c:v>1.2499910768590603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C3-4DD8-8888-C68E3E56B544}"/>
            </c:ext>
          </c:extLst>
        </c:ser>
        <c:ser>
          <c:idx val="4"/>
          <c:order val="2"/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calculated!$B$66:$B$78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calculated!$C$66:$C$78</c:f>
              <c:numCache>
                <c:formatCode>0.0000</c:formatCode>
                <c:ptCount val="13"/>
                <c:pt idx="0">
                  <c:v>0.94149102149221719</c:v>
                </c:pt>
                <c:pt idx="1">
                  <c:v>0.96365928144362845</c:v>
                </c:pt>
                <c:pt idx="2">
                  <c:v>0.97395760846698975</c:v>
                </c:pt>
                <c:pt idx="3">
                  <c:v>0.98960271955641155</c:v>
                </c:pt>
                <c:pt idx="4">
                  <c:v>0.99834190764968633</c:v>
                </c:pt>
                <c:pt idx="5">
                  <c:v>1.0092481080686884</c:v>
                </c:pt>
                <c:pt idx="6">
                  <c:v>1.0119396302100414</c:v>
                </c:pt>
                <c:pt idx="7">
                  <c:v>1.0193489557380793</c:v>
                </c:pt>
                <c:pt idx="8">
                  <c:v>1.0238835480220805</c:v>
                </c:pt>
                <c:pt idx="9">
                  <c:v>1.027162341617194</c:v>
                </c:pt>
                <c:pt idx="10">
                  <c:v>1.0325341651774989</c:v>
                </c:pt>
                <c:pt idx="11">
                  <c:v>1.0353008464203928</c:v>
                </c:pt>
                <c:pt idx="12">
                  <c:v>1.0356996737550748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C3-4DD8-8888-C68E3E56B544}"/>
            </c:ext>
          </c:extLst>
        </c:ser>
        <c:ser>
          <c:idx val="5"/>
          <c:order val="3"/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calculated!$B$66:$B$78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calculated!$D$66:$D$78</c:f>
              <c:numCache>
                <c:formatCode>0.0000</c:formatCode>
                <c:ptCount val="13"/>
                <c:pt idx="0">
                  <c:v>1.040972674025058</c:v>
                </c:pt>
                <c:pt idx="1">
                  <c:v>1.0254486824624451</c:v>
                </c:pt>
                <c:pt idx="2">
                  <c:v>1.0182369688606514</c:v>
                </c:pt>
                <c:pt idx="3">
                  <c:v>1.0072810087139976</c:v>
                </c:pt>
                <c:pt idx="4">
                  <c:v>1.0011611290968583</c:v>
                </c:pt>
                <c:pt idx="5">
                  <c:v>0.99352373384545634</c:v>
                </c:pt>
                <c:pt idx="6">
                  <c:v>0.99163891441873853</c:v>
                </c:pt>
                <c:pt idx="7">
                  <c:v>0.98645031110778758</c:v>
                </c:pt>
                <c:pt idx="8">
                  <c:v>0.98327482631506968</c:v>
                </c:pt>
                <c:pt idx="9">
                  <c:v>0.98097875236891185</c:v>
                </c:pt>
                <c:pt idx="10">
                  <c:v>0.97721697116421657</c:v>
                </c:pt>
                <c:pt idx="11">
                  <c:v>0.97527951931345047</c:v>
                </c:pt>
                <c:pt idx="12">
                  <c:v>0.97500022846283285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7C3-4DD8-8888-C68E3E56B544}"/>
            </c:ext>
          </c:extLst>
        </c:ser>
        <c:ser>
          <c:idx val="6"/>
          <c:order val="4"/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calculated!$B$66:$B$78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calculated!$E$66:$E$78</c:f>
              <c:numCache>
                <c:formatCode>0.0000</c:formatCode>
                <c:ptCount val="13"/>
                <c:pt idx="0">
                  <c:v>1.0878033951640713</c:v>
                </c:pt>
                <c:pt idx="1">
                  <c:v>1.0504124955064016</c:v>
                </c:pt>
                <c:pt idx="2">
                  <c:v>1.0341991193822402</c:v>
                </c:pt>
                <c:pt idx="3">
                  <c:v>1.0109720743664985</c:v>
                </c:pt>
                <c:pt idx="4">
                  <c:v>0.99873490497714001</c:v>
                </c:pt>
                <c:pt idx="5">
                  <c:v>0.98420455519422656</c:v>
                </c:pt>
                <c:pt idx="6">
                  <c:v>0.98074524630163429</c:v>
                </c:pt>
                <c:pt idx="7">
                  <c:v>0.97148123438331235</c:v>
                </c:pt>
                <c:pt idx="8">
                  <c:v>0.96599891902458512</c:v>
                </c:pt>
                <c:pt idx="9">
                  <c:v>0.96212348813718906</c:v>
                </c:pt>
                <c:pt idx="10">
                  <c:v>0.95593492064929064</c:v>
                </c:pt>
                <c:pt idx="11">
                  <c:v>0.95282548217736751</c:v>
                </c:pt>
                <c:pt idx="12">
                  <c:v>0.95238161263942278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7C3-4DD8-8888-C68E3E56B544}"/>
            </c:ext>
          </c:extLst>
        </c:ser>
        <c:ser>
          <c:idx val="7"/>
          <c:order val="5"/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calculated!$B$45:$B$57</c:f>
              <c:numCache>
                <c:formatCode>General</c:formatCode>
                <c:ptCount val="13"/>
                <c:pt idx="0">
                  <c:v>20.3</c:v>
                </c:pt>
                <c:pt idx="1">
                  <c:v>34.9</c:v>
                </c:pt>
                <c:pt idx="2">
                  <c:v>40.6</c:v>
                </c:pt>
                <c:pt idx="3" formatCode="0.0">
                  <c:v>49</c:v>
                </c:pt>
                <c:pt idx="4">
                  <c:v>53.8</c:v>
                </c:pt>
                <c:pt idx="5">
                  <c:v>60.2</c:v>
                </c:pt>
                <c:pt idx="6">
                  <c:v>61.9</c:v>
                </c:pt>
                <c:pt idx="7" formatCode="0.0">
                  <c:v>67</c:v>
                </c:pt>
                <c:pt idx="8">
                  <c:v>70.599999999999994</c:v>
                </c:pt>
                <c:pt idx="9">
                  <c:v>73.599999999999994</c:v>
                </c:pt>
                <c:pt idx="10">
                  <c:v>80.099999999999994</c:v>
                </c:pt>
                <c:pt idx="11">
                  <c:v>86.5</c:v>
                </c:pt>
                <c:pt idx="12" formatCode="0.0">
                  <c:v>89.9</c:v>
                </c:pt>
              </c:numCache>
            </c:numRef>
          </c:xVal>
          <c:yVal>
            <c:numRef>
              <c:f>calculated!$H$45:$H$57</c:f>
              <c:numCache>
                <c:formatCode>0.0000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7C3-4DD8-8888-C68E3E56B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277024"/>
        <c:axId val="155293792"/>
      </c:scatterChart>
      <c:valAx>
        <c:axId val="155277024"/>
        <c:scaling>
          <c:orientation val="minMax"/>
          <c:max val="9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>
                    <a:latin typeface="Symbol" pitchFamily="18" charset="2"/>
                  </a:rPr>
                  <a:t>y</a:t>
                </a:r>
                <a:endParaRPr lang="en-US" sz="1800" dirty="0">
                  <a:latin typeface="Symbol" pitchFamily="18" charset="2"/>
                </a:endParaRPr>
              </a:p>
            </c:rich>
          </c:tx>
          <c:layout>
            <c:manualLayout>
              <c:xMode val="edge"/>
              <c:yMode val="edge"/>
              <c:x val="0.55732119422572179"/>
              <c:y val="0.836111111111111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55293792"/>
        <c:crosses val="autoZero"/>
        <c:crossBetween val="midCat"/>
        <c:majorUnit val="15"/>
      </c:valAx>
      <c:valAx>
        <c:axId val="155293792"/>
        <c:scaling>
          <c:orientation val="minMax"/>
          <c:max val="2"/>
          <c:min val="0.4"/>
        </c:scaling>
        <c:delete val="0"/>
        <c:axPos val="l"/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W(</a:t>
                </a:r>
                <a:r>
                  <a:rPr lang="en-US" sz="1600" dirty="0">
                    <a:latin typeface="Symbol" pitchFamily="18" charset="2"/>
                  </a:rPr>
                  <a:t>y</a:t>
                </a:r>
                <a:r>
                  <a:rPr lang="en-US" sz="1600" dirty="0"/>
                  <a:t>)</a:t>
                </a:r>
              </a:p>
            </c:rich>
          </c:tx>
          <c:layout>
            <c:manualLayout>
              <c:xMode val="edge"/>
              <c:yMode val="edge"/>
              <c:x val="2.5901367592208878E-3"/>
              <c:y val="0.34481190236284309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5527702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wmf"/><Relationship Id="rId1" Type="http://schemas.openxmlformats.org/officeDocument/2006/relationships/image" Target="../media/image118.emf"/><Relationship Id="rId4" Type="http://schemas.openxmlformats.org/officeDocument/2006/relationships/image" Target="../media/image12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19.wmf"/><Relationship Id="rId1" Type="http://schemas.openxmlformats.org/officeDocument/2006/relationships/image" Target="../media/image129.emf"/><Relationship Id="rId6" Type="http://schemas.openxmlformats.org/officeDocument/2006/relationships/image" Target="../media/image133.emf"/><Relationship Id="rId5" Type="http://schemas.openxmlformats.org/officeDocument/2006/relationships/image" Target="../media/image132.emf"/><Relationship Id="rId4" Type="http://schemas.openxmlformats.org/officeDocument/2006/relationships/image" Target="../media/image13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image" Target="../media/image119.wmf"/><Relationship Id="rId4" Type="http://schemas.openxmlformats.org/officeDocument/2006/relationships/image" Target="../media/image13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image" Target="../media/image1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0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7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2023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image" Target="../media/image8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1.png"/><Relationship Id="rId5" Type="http://schemas.openxmlformats.org/officeDocument/2006/relationships/image" Target="../media/image871.png"/><Relationship Id="rId10" Type="http://schemas.openxmlformats.org/officeDocument/2006/relationships/image" Target="../media/image9.png"/><Relationship Id="rId4" Type="http://schemas.openxmlformats.org/officeDocument/2006/relationships/image" Target="../media/image861.png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850.png"/><Relationship Id="rId7" Type="http://schemas.openxmlformats.org/officeDocument/2006/relationships/image" Target="../media/image89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5" Type="http://schemas.openxmlformats.org/officeDocument/2006/relationships/image" Target="../media/image870.png"/><Relationship Id="rId4" Type="http://schemas.openxmlformats.org/officeDocument/2006/relationships/image" Target="../media/image860.png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50.png"/><Relationship Id="rId7" Type="http://schemas.openxmlformats.org/officeDocument/2006/relationships/image" Target="../media/image99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5" Type="http://schemas.openxmlformats.org/officeDocument/2006/relationships/image" Target="../media/image970.png"/><Relationship Id="rId10" Type="http://schemas.openxmlformats.org/officeDocument/2006/relationships/image" Target="../media/image9.png"/><Relationship Id="rId4" Type="http://schemas.openxmlformats.org/officeDocument/2006/relationships/image" Target="../media/image960.png"/><Relationship Id="rId9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image" Target="../media/image950.png"/><Relationship Id="rId7" Type="http://schemas.openxmlformats.org/officeDocument/2006/relationships/image" Target="../media/image102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11" Type="http://schemas.openxmlformats.org/officeDocument/2006/relationships/image" Target="../media/image9.png"/><Relationship Id="rId5" Type="http://schemas.openxmlformats.org/officeDocument/2006/relationships/image" Target="../media/image970.png"/><Relationship Id="rId10" Type="http://schemas.openxmlformats.org/officeDocument/2006/relationships/hyperlink" Target="https://griffincollaboration.github.io/AngularCorrelationUtility/" TargetMode="External"/><Relationship Id="rId4" Type="http://schemas.openxmlformats.org/officeDocument/2006/relationships/image" Target="../media/image960.png"/><Relationship Id="rId9" Type="http://schemas.openxmlformats.org/officeDocument/2006/relationships/image" Target="../media/image10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02.png"/><Relationship Id="rId7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1.png"/><Relationship Id="rId5" Type="http://schemas.openxmlformats.org/officeDocument/2006/relationships/image" Target="../media/image1121.png"/><Relationship Id="rId4" Type="http://schemas.openxmlformats.org/officeDocument/2006/relationships/image" Target="../media/image11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10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1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40.png"/><Relationship Id="rId4" Type="http://schemas.openxmlformats.org/officeDocument/2006/relationships/image" Target="../media/image4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7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520.png"/><Relationship Id="rId4" Type="http://schemas.openxmlformats.org/officeDocument/2006/relationships/image" Target="../media/image15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1.png"/><Relationship Id="rId3" Type="http://schemas.openxmlformats.org/officeDocument/2006/relationships/image" Target="../media/image1091.png"/><Relationship Id="rId7" Type="http://schemas.openxmlformats.org/officeDocument/2006/relationships/image" Target="../media/image107.jpeg"/><Relationship Id="rId2" Type="http://schemas.openxmlformats.org/officeDocument/2006/relationships/image" Target="../media/image10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5" Type="http://schemas.openxmlformats.org/officeDocument/2006/relationships/image" Target="../media/image1110.png"/><Relationship Id="rId10" Type="http://schemas.openxmlformats.org/officeDocument/2006/relationships/image" Target="../media/image1161.png"/><Relationship Id="rId4" Type="http://schemas.openxmlformats.org/officeDocument/2006/relationships/image" Target="../media/image1101.png"/><Relationship Id="rId9" Type="http://schemas.openxmlformats.org/officeDocument/2006/relationships/image" Target="../media/image115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Relationship Id="rId9" Type="http://schemas.openxmlformats.org/officeDocument/2006/relationships/image" Target="../media/image11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1310.png"/><Relationship Id="rId4" Type="http://schemas.openxmlformats.org/officeDocument/2006/relationships/image" Target="../media/image108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2.jpeg"/><Relationship Id="rId7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1.emf"/><Relationship Id="rId5" Type="http://schemas.openxmlformats.org/officeDocument/2006/relationships/image" Target="../media/image11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0.e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27.wmf"/><Relationship Id="rId3" Type="http://schemas.openxmlformats.org/officeDocument/2006/relationships/image" Target="../media/image128.jpeg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6.wmf"/><Relationship Id="rId5" Type="http://schemas.openxmlformats.org/officeDocument/2006/relationships/image" Target="../media/image123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5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32.emf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34.jpeg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9.wmf"/><Relationship Id="rId11" Type="http://schemas.openxmlformats.org/officeDocument/2006/relationships/image" Target="../media/image131.emf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133.e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29.emf"/><Relationship Id="rId9" Type="http://schemas.openxmlformats.org/officeDocument/2006/relationships/image" Target="../media/image130.emf"/><Relationship Id="rId14" Type="http://schemas.openxmlformats.org/officeDocument/2006/relationships/oleObject" Target="../embeddings/oleObject15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6.bin"/><Relationship Id="rId7" Type="http://schemas.openxmlformats.org/officeDocument/2006/relationships/image" Target="../media/image1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5.emf"/><Relationship Id="rId11" Type="http://schemas.openxmlformats.org/officeDocument/2006/relationships/image" Target="../media/image137.emf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19.wmf"/><Relationship Id="rId9" Type="http://schemas.openxmlformats.org/officeDocument/2006/relationships/image" Target="../media/image13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7" Type="http://schemas.openxmlformats.org/officeDocument/2006/relationships/image" Target="../media/image1170.pn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0.png"/><Relationship Id="rId5" Type="http://schemas.openxmlformats.org/officeDocument/2006/relationships/image" Target="../media/image1150.png"/><Relationship Id="rId4" Type="http://schemas.openxmlformats.org/officeDocument/2006/relationships/image" Target="../media/image114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0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eg"/><Relationship Id="rId3" Type="http://schemas.openxmlformats.org/officeDocument/2006/relationships/control" Target="../activeX/activeX2.xml"/><Relationship Id="rId7" Type="http://schemas.openxmlformats.org/officeDocument/2006/relationships/image" Target="../media/image154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3.jpeg"/><Relationship Id="rId5" Type="http://schemas.openxmlformats.org/officeDocument/2006/relationships/image" Target="../media/image152.png"/><Relationship Id="rId10" Type="http://schemas.openxmlformats.org/officeDocument/2006/relationships/image" Target="../media/image14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Building a level </a:t>
            </a:r>
            <a:r>
              <a:rPr lang="en-US" dirty="0" smtClean="0">
                <a:latin typeface="Times New Roman"/>
                <a:cs typeface="Times New Roman"/>
              </a:rPr>
              <a:t>scheme: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720000"/>
            <a:ext cx="2381250" cy="16192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20001" y="720000"/>
            <a:ext cx="58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Gamma-ray emission is usually the dominant decay mode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880000"/>
            <a:ext cx="518795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259632" y="2340000"/>
            <a:ext cx="4411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detected in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scintillator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blue: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(high purity Ge semiconductor)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80000" y="1188000"/>
            <a:ext cx="5227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l-GR" sz="1200" dirty="0" smtClean="0">
                <a:latin typeface="Times New Roman"/>
                <a:cs typeface="Times New Roman"/>
              </a:rPr>
              <a:t>γ</a:t>
            </a:r>
            <a:r>
              <a:rPr lang="en-US" sz="1200" dirty="0" smtClean="0">
                <a:latin typeface="Times New Roman"/>
                <a:cs typeface="Times New Roman"/>
              </a:rPr>
              <a:t>-rays let us deduce: 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     Energy, Spin (angular distr. / correl.), Parity (polarization), magnetic moment, 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     lifetime</a:t>
            </a:r>
            <a:r>
              <a:rPr lang="de-DE" sz="1200" dirty="0" smtClean="0">
                <a:latin typeface="Times New Roman"/>
                <a:cs typeface="Times New Roman"/>
              </a:rPr>
              <a:t> (</a:t>
            </a:r>
            <a:r>
              <a:rPr lang="en-US" sz="1200" dirty="0" smtClean="0">
                <a:latin typeface="Times New Roman"/>
                <a:cs typeface="Times New Roman"/>
              </a:rPr>
              <a:t>recoil distance, Doppler shift</a:t>
            </a:r>
            <a:r>
              <a:rPr lang="de-DE" sz="1200" dirty="0" smtClean="0">
                <a:latin typeface="Times New Roman"/>
                <a:cs typeface="Times New Roman"/>
              </a:rPr>
              <a:t>), …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of the involved nuclear levels</a:t>
            </a:r>
            <a:r>
              <a:rPr lang="de-DE" sz="1200" dirty="0" smtClean="0">
                <a:latin typeface="Times New Roman"/>
                <a:cs typeface="Times New Roman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76" y="288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826199" y="4763485"/>
                <a:ext cx="1913601" cy="5492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de-DE" sz="24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sPre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→</m:t>
                      </m:r>
                      <m:sPre>
                        <m:sPre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PrePr>
                        <m:sub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e>
                              </m:d>
                            </m:sup>
                          </m:sSubSup>
                        </m:e>
                      </m:sPre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199" y="4763485"/>
                <a:ext cx="1913601" cy="5492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1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Electrodynamics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900000"/>
                <a:ext cx="7596416" cy="382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The nucleus is a collection of moving charges, which can induce magnetic/electric fields</a:t>
                </a:r>
              </a:p>
              <a:p>
                <a:endParaRPr lang="en-US" sz="8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The power radiated into a small area element is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sz="8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The average power radiated for an electric dipole is:</a:t>
                </a:r>
              </a:p>
              <a:p>
                <a:endParaRPr lang="en-US" b="0" i="1" dirty="0">
                  <a:solidFill>
                    <a:srgbClr val="0000CC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𝑃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For a magnetic dipole is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𝑃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900000"/>
                <a:ext cx="7596416" cy="3826753"/>
              </a:xfrm>
              <a:prstGeom prst="rect">
                <a:avLst/>
              </a:prstGeom>
              <a:blipFill rotWithShape="1">
                <a:blip r:embed="rId2"/>
                <a:stretch>
                  <a:fillRect l="-482" t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2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Electric/Magnetic Dipoles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900000"/>
            <a:ext cx="7192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and magnetic dipole fields have opposite parity:</a:t>
            </a:r>
          </a:p>
          <a:p>
            <a:r>
              <a:rPr lang="en-US" dirty="0" smtClean="0"/>
              <a:t>Magnetic dipoles have even parity and electric dipole fields have odd parity.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1800000"/>
                <a:ext cx="5943102" cy="4748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d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ℓ+1</m:t>
                          </m:r>
                        </m:sup>
                      </m:sSup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d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800000"/>
                <a:ext cx="5943102" cy="4748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2520000"/>
            <a:ext cx="46386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8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Multipoles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1" y="900000"/>
                <a:ext cx="7812440" cy="4065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It is possible to describe the angular distribution of the radiation field as a function of the </a:t>
                </a:r>
                <a:r>
                  <a:rPr lang="en-US" i="1" dirty="0" smtClean="0">
                    <a:solidFill>
                      <a:srgbClr val="0000CC"/>
                    </a:solidFill>
                  </a:rPr>
                  <a:t>multipole order </a:t>
                </a:r>
                <a:r>
                  <a:rPr lang="en-US" dirty="0" smtClean="0"/>
                  <a:t>using Legendre polynomials.</a:t>
                </a:r>
              </a:p>
              <a:p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:     The index of radiation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 smtClean="0"/>
                  <a:t>:   The multipole order of the radiation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=1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𝐷𝑖𝑝𝑜𝑙𝑒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=2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𝑄𝑢𝑎𝑑𝑟𝑢𝑝𝑜𝑙𝑒</m:t>
                    </m:r>
                  </m:oMath>
                </a14:m>
                <a:r>
                  <a:rPr lang="de-DE" b="0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=3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𝑂𝑐𝑡𝑢𝑝𝑜𝑙𝑒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The associated Legendre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𝑐𝑜𝑠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are: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=1:    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3∙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=2:  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35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p>
                        </m:sSup>
                        <m:d>
                          <m:d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−30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+3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900000"/>
                <a:ext cx="7812440" cy="4065793"/>
              </a:xfrm>
              <a:prstGeom prst="rect">
                <a:avLst/>
              </a:prstGeom>
              <a:blipFill rotWithShape="1">
                <a:blip r:embed="rId2"/>
                <a:stretch>
                  <a:fillRect l="-624" t="-750" r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2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Momentum in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0" y="900000"/>
                <a:ext cx="7524408" cy="328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smtClean="0"/>
                  <a:t>The photon is a spin-1 boson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Like </a:t>
                </a:r>
                <a:r>
                  <a:rPr lang="el-GR" dirty="0" smtClean="0"/>
                  <a:t>α</a:t>
                </a:r>
                <a:r>
                  <a:rPr lang="en-US" dirty="0" smtClean="0"/>
                  <a:t>-decay and </a:t>
                </a:r>
                <a:r>
                  <a:rPr lang="el-GR" dirty="0" smtClean="0"/>
                  <a:t>β</a:t>
                </a:r>
                <a:r>
                  <a:rPr lang="en-US" dirty="0" smtClean="0"/>
                  <a:t>-decay the emitted </a:t>
                </a:r>
                <a:r>
                  <a:rPr lang="el-GR" dirty="0" smtClean="0">
                    <a:latin typeface="Times New Roman"/>
                    <a:cs typeface="Times New Roman"/>
                  </a:rPr>
                  <a:t>γ</a:t>
                </a:r>
                <a:r>
                  <a:rPr lang="en-US" dirty="0" smtClean="0">
                    <a:latin typeface="Times New Roman"/>
                    <a:cs typeface="Times New Roman"/>
                  </a:rPr>
                  <a:t>-ray can carry away units of </a:t>
                </a:r>
                <a:r>
                  <a:rPr lang="en-US" i="1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angular momentum ℓ</a:t>
                </a:r>
                <a:r>
                  <a:rPr lang="en-US" dirty="0" smtClean="0">
                    <a:latin typeface="Times New Roman"/>
                    <a:cs typeface="Times New Roman"/>
                  </a:rPr>
                  <a:t>, which has given us different </a:t>
                </a:r>
                <a:r>
                  <a:rPr lang="en-US" dirty="0" err="1" smtClean="0">
                    <a:latin typeface="Times New Roman"/>
                    <a:cs typeface="Times New Roman"/>
                  </a:rPr>
                  <a:t>multipolarities</a:t>
                </a:r>
                <a:r>
                  <a:rPr lang="en-US" dirty="0" smtClean="0">
                    <a:latin typeface="Times New Roman"/>
                    <a:cs typeface="Times New Roman"/>
                  </a:rPr>
                  <a:t> for transitions.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dirty="0" smtClean="0">
                    <a:latin typeface="Times New Roman"/>
                    <a:cs typeface="Times New Roman"/>
                  </a:rPr>
                  <a:t>For orbital angular momentum, we can have values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/>
                      </a:rPr>
                      <m:t>ℓ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/>
                      </a:rPr>
                      <m:t>=0,1,2,3,⋯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that correspond to our </a:t>
                </a:r>
                <a:r>
                  <a:rPr lang="en-US" dirty="0" err="1" smtClean="0"/>
                  <a:t>multipolarity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Therefore, our selection rule is: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900000"/>
                <a:ext cx="7524408" cy="3287695"/>
              </a:xfrm>
              <a:prstGeom prst="rect">
                <a:avLst/>
              </a:prstGeom>
              <a:blipFill rotWithShape="1">
                <a:blip r:embed="rId2"/>
                <a:stretch>
                  <a:fillRect l="-486" t="-928" r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2915816" y="3573016"/>
            <a:ext cx="3168352" cy="614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1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Characteristics of </a:t>
            </a:r>
            <a:r>
              <a:rPr lang="en-US" dirty="0" err="1" smtClean="0">
                <a:latin typeface="Times New Roman"/>
                <a:cs typeface="Times New Roman"/>
              </a:rPr>
              <a:t>multipolarity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900000" y="900000"/>
          <a:ext cx="4056112" cy="1645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7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multipolarity</a:t>
                      </a:r>
                      <a:endParaRPr lang="en-US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de-DE" sz="1200" dirty="0" smtClean="0">
                          <a:latin typeface="Times New Roman"/>
                          <a:cs typeface="Times New Roman"/>
                        </a:rPr>
                        <a:t>(Eℓ) / </a:t>
                      </a:r>
                      <a:r>
                        <a:rPr lang="el-GR" sz="1200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de-DE" sz="1200" dirty="0" smtClean="0">
                          <a:latin typeface="Times New Roman"/>
                          <a:cs typeface="Times New Roman"/>
                        </a:rPr>
                        <a:t>(Mℓ)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angular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distribution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/ +1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/ -1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octupole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/ +1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6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hexadecapole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/ -1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3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⁞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00" y="1224000"/>
            <a:ext cx="3688080" cy="12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80000" y="900000"/>
            <a:ext cx="567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ℓ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32000" y="900000"/>
            <a:ext cx="52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ℓ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=2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2952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00000" y="3276000"/>
                <a:ext cx="1499513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3276000"/>
                <a:ext cx="1499513" cy="391582"/>
              </a:xfrm>
              <a:prstGeom prst="rect">
                <a:avLst/>
              </a:prstGeom>
              <a:blipFill rotWithShape="1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0000" y="3780000"/>
                <a:ext cx="2393476" cy="411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ℓ≤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3780000"/>
                <a:ext cx="2393476" cy="411331"/>
              </a:xfrm>
              <a:prstGeom prst="rect">
                <a:avLst/>
              </a:prstGeom>
              <a:blipFill rotWithShape="1"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600000" y="4320000"/>
                <a:ext cx="1867947" cy="3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4320000"/>
                <a:ext cx="1867947" cy="3792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600000" y="4860000"/>
                <a:ext cx="2140458" cy="3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ℓ+1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4860000"/>
                <a:ext cx="2140458" cy="37920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/>
          <p:cNvSpPr/>
          <p:nvPr/>
        </p:nvSpPr>
        <p:spPr>
          <a:xfrm>
            <a:off x="3600000" y="3276000"/>
            <a:ext cx="2263764" cy="1963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162880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ℓ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8000" y="900000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2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08000" y="1979548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2−0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2+0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182848" y="3600000"/>
                <a:ext cx="27109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/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/>
                      </a:rPr>
                      <m:t>𝐼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ℓ=2</m:t>
                    </m:r>
                  </m:oMath>
                </a14:m>
                <a:endParaRPr lang="de-DE" b="0" dirty="0" smtClean="0">
                  <a:ea typeface="Cambria Math"/>
                </a:endParaRPr>
              </a:p>
              <a:p>
                <a:pPr algn="ctr"/>
                <a:r>
                  <a:rPr lang="en-US" dirty="0" smtClean="0">
                    <a:ea typeface="Cambria Math"/>
                  </a:rPr>
                  <a:t>this is a stretched transition</a:t>
                </a:r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848" y="3600000"/>
                <a:ext cx="2710999" cy="646331"/>
              </a:xfrm>
              <a:prstGeom prst="rect">
                <a:avLst/>
              </a:prstGeom>
              <a:blipFill>
                <a:blip r:embed="rId4"/>
                <a:stretch>
                  <a:fillRect l="-1573" t="-5660" r="-1798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8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162880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ℓ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8000" y="900000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08000" y="1979548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2</a:t>
            </a:r>
            <a:endParaRPr lang="de-DE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3−2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3+2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115248" y="3600000"/>
                <a:ext cx="4846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/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/>
                      </a:rPr>
                      <m:t>𝐼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but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ℓ=1,2,3,4,5</m:t>
                    </m:r>
                  </m:oMath>
                </a14:m>
                <a:endParaRPr lang="de-DE" b="0" dirty="0" smtClean="0">
                  <a:ea typeface="Cambria Math"/>
                </a:endParaRPr>
              </a:p>
              <a:p>
                <a:pPr algn="ctr"/>
                <a:r>
                  <a:rPr lang="en-US" dirty="0" smtClean="0">
                    <a:ea typeface="Cambria Math"/>
                  </a:rPr>
                  <a:t>and the transition can be a mix of 5 </a:t>
                </a:r>
                <a:r>
                  <a:rPr lang="en-US" dirty="0" err="1" smtClean="0">
                    <a:ea typeface="Cambria Math"/>
                  </a:rPr>
                  <a:t>multipolarities</a:t>
                </a:r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248" y="3600000"/>
                <a:ext cx="4846198" cy="646331"/>
              </a:xfrm>
              <a:prstGeom prst="rect">
                <a:avLst/>
              </a:prstGeom>
              <a:blipFill>
                <a:blip r:embed="rId4"/>
                <a:stretch>
                  <a:fillRect l="-755" t="-5660" r="-755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4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644008" y="1628800"/>
                <a:ext cx="1117807" cy="3915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ℓ, 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l-GR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628800"/>
                <a:ext cx="1117807" cy="391517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720000" y="3060000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Electromagnetic transitions: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254471" y="3445430"/>
                <a:ext cx="2567754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l-GR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𝑒𝑙𝑒𝑐𝑡𝑟𝑖𝑐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471" y="3445430"/>
                <a:ext cx="2567754" cy="3929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254471" y="3838423"/>
                <a:ext cx="2914003" cy="3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l-GR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𝑚𝑎𝑔𝑛𝑒𝑡𝑖𝑐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471" y="3838423"/>
                <a:ext cx="2914003" cy="379206"/>
              </a:xfrm>
              <a:prstGeom prst="rect">
                <a:avLst/>
              </a:prstGeom>
              <a:blipFill rotWithShape="1">
                <a:blip r:embed="rId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9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𝛥𝜋</m:t>
                                </m:r>
                              </m:oMath>
                            </m:oMathPara>
                          </a14:m>
                          <a:endParaRPr lang="de-DE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505059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519832"/>
                    <a:gridCol w="504056"/>
                    <a:gridCol w="504056"/>
                    <a:gridCol w="504056"/>
                    <a:gridCol w="504056"/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599" t="-4132" r="-249102" b="-13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7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162880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ℓ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8000" y="900000"/>
            <a:ext cx="386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2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08000" y="1979548"/>
            <a:ext cx="386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0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2−0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2+0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908738" y="3600000"/>
                <a:ext cx="3259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ℓ=2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no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change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in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parity</m:t>
                      </m:r>
                    </m:oMath>
                  </m:oMathPara>
                </a14:m>
                <a:endParaRPr lang="de-DE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738" y="3600000"/>
                <a:ext cx="325922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9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𝛥𝜋</m:t>
                                </m:r>
                              </m:oMath>
                            </m:oMathPara>
                          </a14:m>
                          <a:endParaRPr lang="de-DE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bg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2597051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519832"/>
                    <a:gridCol w="504056"/>
                    <a:gridCol w="504056"/>
                    <a:gridCol w="504056"/>
                    <a:gridCol w="504056"/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99" t="-4132" r="-249102" b="-13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bg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1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4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162880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ℓ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8000" y="900000"/>
            <a:ext cx="386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3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08000" y="1979548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2</a:t>
            </a:r>
            <a:r>
              <a:rPr lang="de-DE" baseline="30000" dirty="0" smtClean="0">
                <a:solidFill>
                  <a:srgbClr val="0000CC"/>
                </a:solidFill>
              </a:rPr>
              <a:t>-</a:t>
            </a:r>
            <a:endParaRPr lang="de-DE" baseline="300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3−2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3+2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017095" y="3600000"/>
                <a:ext cx="3042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/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/>
                      </a:rPr>
                      <m:t>𝐼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but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ℓ=1,2,3,4,5</m:t>
                    </m:r>
                  </m:oMath>
                </a14:m>
                <a:endParaRPr lang="de-DE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095" y="3600000"/>
                <a:ext cx="3042500" cy="369332"/>
              </a:xfrm>
              <a:prstGeom prst="rect">
                <a:avLst/>
              </a:prstGeom>
              <a:blipFill>
                <a:blip r:embed="rId4"/>
                <a:stretch>
                  <a:fillRect l="-1403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9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𝛥𝜋</m:t>
                                </m:r>
                              </m:oMath>
                            </m:oMathPara>
                          </a14:m>
                          <a:endParaRPr lang="de-DE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bg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903680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519832"/>
                    <a:gridCol w="504056"/>
                    <a:gridCol w="504056"/>
                    <a:gridCol w="504056"/>
                    <a:gridCol w="504056"/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99" t="-4132" r="-249102" b="-13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bg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feld 2"/>
          <p:cNvSpPr txBox="1"/>
          <p:nvPr/>
        </p:nvSpPr>
        <p:spPr>
          <a:xfrm>
            <a:off x="3295059" y="5580000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</a:t>
            </a:r>
            <a:r>
              <a:rPr lang="de-DE" dirty="0" smtClean="0"/>
              <a:t> E1,M2,E3,M4,E5</a:t>
            </a:r>
            <a:endParaRPr lang="de-DE" dirty="0"/>
          </a:p>
        </p:txBody>
      </p:sp>
      <p:pic>
        <p:nvPicPr>
          <p:cNvPr id="11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4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 in a Nutshell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1" y="2225986"/>
            <a:ext cx="7345238" cy="408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20001" y="900000"/>
            <a:ext cx="810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photon emission of the nucleus essentially results from a re-ordering of nucleons within the shells.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re-ordering often follows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decay, and moves the system into a more energetically favorable state.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162880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ℓ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8000" y="900000"/>
            <a:ext cx="386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3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08000" y="1979548"/>
            <a:ext cx="386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2</a:t>
            </a:r>
            <a:r>
              <a:rPr lang="de-DE" baseline="30000" dirty="0">
                <a:solidFill>
                  <a:srgbClr val="0000CC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3−2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3+2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017095" y="3600000"/>
                <a:ext cx="3042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/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/>
                      </a:rPr>
                      <m:t>𝐼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but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ℓ=1,2,3,4,5</m:t>
                    </m:r>
                  </m:oMath>
                </a14:m>
                <a:endParaRPr lang="de-DE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095" y="3600000"/>
                <a:ext cx="3042500" cy="369332"/>
              </a:xfrm>
              <a:prstGeom prst="rect">
                <a:avLst/>
              </a:prstGeom>
              <a:blipFill>
                <a:blip r:embed="rId4"/>
                <a:stretch>
                  <a:fillRect l="-1403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3295059" y="5580000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</a:t>
            </a:r>
            <a:r>
              <a:rPr lang="de-DE" dirty="0" smtClean="0"/>
              <a:t> M1,E2,M3,E4,M5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9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𝛥𝜋</m:t>
                                </m:r>
                              </m:oMath>
                            </m:oMathPara>
                          </a14:m>
                          <a:endParaRPr lang="de-DE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bg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6574903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519832"/>
                    <a:gridCol w="504056"/>
                    <a:gridCol w="504056"/>
                    <a:gridCol w="504056"/>
                    <a:gridCol w="504056"/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99" t="-4132" r="-249102" b="-13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bg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97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880000" y="900000"/>
                <a:ext cx="3485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en-US" dirty="0" smtClean="0"/>
                  <a:t>mixed M1,E2,M3,E4,M5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900000"/>
                <a:ext cx="3485121" cy="369332"/>
              </a:xfrm>
              <a:prstGeom prst="rect">
                <a:avLst/>
              </a:prstGeom>
              <a:blipFill>
                <a:blip r:embed="rId2"/>
                <a:stretch>
                  <a:fillRect t="-10000" r="-1224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880000" y="1440000"/>
                <a:ext cx="3421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en-US" dirty="0" smtClean="0"/>
                  <a:t>mixed E1,M2,E3,M4,E5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1440000"/>
                <a:ext cx="3421001" cy="369332"/>
              </a:xfrm>
              <a:prstGeom prst="rect">
                <a:avLst/>
              </a:prstGeom>
              <a:blipFill>
                <a:blip r:embed="rId3"/>
                <a:stretch>
                  <a:fillRect t="-8197" r="-1068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908515" y="2160000"/>
                <a:ext cx="536396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 general only the lowest 2 multipoles compete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 smtClean="0"/>
                  <a:t>and (for reasons we will see later)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multipole generally only competes if it is electric: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515" y="2160000"/>
                <a:ext cx="5363969" cy="1477328"/>
              </a:xfrm>
              <a:prstGeom prst="rect">
                <a:avLst/>
              </a:prstGeom>
              <a:blipFill rotWithShape="1">
                <a:blip r:embed="rId4"/>
                <a:stretch>
                  <a:fillRect t="-2058" r="-45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880000" y="3960000"/>
                <a:ext cx="2420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en-US" dirty="0" smtClean="0"/>
                  <a:t>mixed M1/E2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3960000"/>
                <a:ext cx="242072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508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880000" y="4500000"/>
                <a:ext cx="5017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en-US" dirty="0" smtClean="0"/>
                  <a:t>almost pure E1 (very little M2 admixture)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4500000"/>
                <a:ext cx="501759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485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eck 15"/>
          <p:cNvSpPr/>
          <p:nvPr/>
        </p:nvSpPr>
        <p:spPr>
          <a:xfrm>
            <a:off x="2771800" y="3861048"/>
            <a:ext cx="5040560" cy="100828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9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Characteristics of </a:t>
            </a:r>
            <a:r>
              <a:rPr lang="en-US" dirty="0" err="1" smtClean="0">
                <a:latin typeface="Times New Roman"/>
                <a:cs typeface="Times New Roman"/>
              </a:rPr>
              <a:t>multipolarity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900000" y="900000"/>
          <a:ext cx="4056112" cy="1645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7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multipolarity</a:t>
                      </a:r>
                      <a:endParaRPr lang="en-US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de-DE" sz="1200" dirty="0" smtClean="0">
                          <a:latin typeface="Times New Roman"/>
                          <a:cs typeface="Times New Roman"/>
                        </a:rPr>
                        <a:t>(Eℓ) / </a:t>
                      </a:r>
                      <a:r>
                        <a:rPr lang="el-GR" sz="1200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de-DE" sz="1200" dirty="0" smtClean="0">
                          <a:latin typeface="Times New Roman"/>
                          <a:cs typeface="Times New Roman"/>
                        </a:rPr>
                        <a:t>(Mℓ)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angular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distribution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/ +1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/ -1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octupole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/ +1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6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hexadecapole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/ -1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3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⁞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20000" y="2880000"/>
            <a:ext cx="681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parity: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electric multipoles </a:t>
            </a:r>
            <a:r>
              <a:rPr lang="el-GR" sz="1600" dirty="0" smtClean="0">
                <a:latin typeface="Times New Roman"/>
                <a:cs typeface="Times New Roman"/>
              </a:rPr>
              <a:t>π</a:t>
            </a:r>
            <a:r>
              <a:rPr lang="de-DE" sz="1600" dirty="0" smtClean="0">
                <a:latin typeface="Times New Roman"/>
                <a:cs typeface="Times New Roman"/>
              </a:rPr>
              <a:t>(Eℓ) = (-1)</a:t>
            </a:r>
            <a:r>
              <a:rPr lang="de-DE" sz="1600" baseline="30000" dirty="0" smtClean="0">
                <a:latin typeface="Times New Roman"/>
                <a:cs typeface="Times New Roman"/>
              </a:rPr>
              <a:t>ℓ</a:t>
            </a:r>
            <a:r>
              <a:rPr lang="de-DE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smtClean="0">
                <a:latin typeface="Times New Roman"/>
                <a:cs typeface="Times New Roman"/>
              </a:rPr>
              <a:t>magnetic multipoles </a:t>
            </a:r>
            <a:r>
              <a:rPr lang="el-GR" sz="1600" dirty="0" smtClean="0">
                <a:latin typeface="Times New Roman"/>
                <a:cs typeface="Times New Roman"/>
              </a:rPr>
              <a:t>π</a:t>
            </a:r>
            <a:r>
              <a:rPr lang="de-DE" sz="1600" dirty="0" smtClean="0">
                <a:latin typeface="Times New Roman"/>
                <a:cs typeface="Times New Roman"/>
              </a:rPr>
              <a:t>(Mℓ) = (-1)</a:t>
            </a:r>
            <a:r>
              <a:rPr lang="de-DE" sz="1600" baseline="30000" dirty="0" smtClean="0">
                <a:latin typeface="Times New Roman"/>
                <a:cs typeface="Times New Roman"/>
              </a:rPr>
              <a:t>ℓ+1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00" y="1224000"/>
            <a:ext cx="3688080" cy="12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80000" y="900000"/>
            <a:ext cx="567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ℓ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32000" y="900000"/>
            <a:ext cx="52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ℓ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=2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0" y="3600000"/>
                <a:ext cx="8241167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 radiated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proportional to: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l-GR" sz="1600" dirty="0" smtClean="0">
                    <a:latin typeface="Times New Roman"/>
                    <a:cs typeface="Times New Roman"/>
                  </a:rPr>
                  <a:t>σ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means either 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E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or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M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and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/>
                        <a:ea typeface="Cambria Math"/>
                        <a:cs typeface="Times New Roman"/>
                      </a:rPr>
                      <m:t>ℳ</m:t>
                    </m:r>
                    <m:d>
                      <m:dPr>
                        <m:ctrlPr>
                          <a:rPr lang="de-DE" sz="1600" i="1" smtClean="0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de-DE" sz="1600" i="1" smtClean="0">
                            <a:latin typeface="Cambria Math"/>
                            <a:ea typeface="Cambria Math"/>
                            <a:cs typeface="Times New Roman"/>
                          </a:rPr>
                          <m:t>𝜎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 or M multipole moment of the appropriate kind.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600000"/>
                <a:ext cx="8241167" cy="1600438"/>
              </a:xfrm>
              <a:prstGeom prst="rect">
                <a:avLst/>
              </a:prstGeom>
              <a:blipFill rotWithShape="1">
                <a:blip r:embed="rId3"/>
                <a:stretch>
                  <a:fillRect l="-370" t="-1908" b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865677" y="4041109"/>
                <a:ext cx="4370619" cy="612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ℓ+1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∙ℓ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2ℓ+1</m:t>
                                      </m:r>
                                    </m:e>
                                  </m:d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‼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2ℓ+2</m:t>
                          </m:r>
                        </m:sup>
                      </m:sSup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677" y="4041109"/>
                <a:ext cx="4370619" cy="6120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3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Emission of electromagnetic radiation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900000"/>
            <a:ext cx="46863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4725144"/>
                <a:ext cx="7956456" cy="852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E</a:t>
                </a:r>
                <a:r>
                  <a:rPr lang="el-GR" sz="1600" baseline="-25000" dirty="0" smtClean="0">
                    <a:latin typeface="Times New Roman"/>
                    <a:cs typeface="Times New Roman"/>
                  </a:rPr>
                  <a:t>γ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= E</a:t>
                </a:r>
                <a:r>
                  <a:rPr lang="de-DE" sz="1600" baseline="-25000" dirty="0" smtClean="0">
                    <a:latin typeface="Times New Roman"/>
                    <a:cs typeface="Times New Roman"/>
                  </a:rPr>
                  <a:t>i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– </a:t>
                </a:r>
                <a:r>
                  <a:rPr lang="de-DE" sz="1600" dirty="0" err="1" smtClean="0">
                    <a:latin typeface="Times New Roman"/>
                    <a:cs typeface="Times New Roman"/>
                  </a:rPr>
                  <a:t>E</a:t>
                </a:r>
                <a:r>
                  <a:rPr lang="de-DE" sz="1600" baseline="-25000" dirty="0" err="1" smtClean="0">
                    <a:latin typeface="Times New Roman"/>
                    <a:cs typeface="Times New Roman"/>
                  </a:rPr>
                  <a:t>f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is the energy of the emitted </a:t>
                </a:r>
                <a:r>
                  <a:rPr lang="el-GR" sz="1600" dirty="0" smtClean="0">
                    <a:latin typeface="Times New Roman"/>
                    <a:cs typeface="Times New Roman"/>
                  </a:rPr>
                  <a:t>γ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quantum in MeV 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(E</a:t>
                </a:r>
                <a:r>
                  <a:rPr lang="de-DE" sz="1600" baseline="-25000" dirty="0" smtClean="0">
                    <a:latin typeface="Times New Roman"/>
                    <a:cs typeface="Times New Roman"/>
                  </a:rPr>
                  <a:t>i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, </a:t>
                </a:r>
                <a:r>
                  <a:rPr lang="de-DE" sz="1600" dirty="0" err="1" smtClean="0">
                    <a:latin typeface="Times New Roman"/>
                    <a:cs typeface="Times New Roman"/>
                  </a:rPr>
                  <a:t>E</a:t>
                </a:r>
                <a:r>
                  <a:rPr lang="de-DE" sz="1600" baseline="-25000" dirty="0" err="1" smtClean="0">
                    <a:latin typeface="Times New Roman"/>
                    <a:cs typeface="Times New Roman"/>
                  </a:rPr>
                  <a:t>f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are the nuclear level energies, respectively), and the reduced transition probabilities B(E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ℓ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) in units of 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e</a:t>
                </a:r>
                <a:r>
                  <a:rPr lang="de-DE" sz="1600" baseline="30000" dirty="0" smtClean="0">
                    <a:latin typeface="Times New Roman"/>
                    <a:cs typeface="Times New Roman"/>
                  </a:rPr>
                  <a:t>2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barn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)</a:t>
                </a:r>
                <a:r>
                  <a:rPr lang="de-DE" sz="1600" baseline="30000" dirty="0" smtClean="0">
                    <a:latin typeface="Times New Roman"/>
                    <a:cs typeface="Times New Roman"/>
                  </a:rPr>
                  <a:t>ℓ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and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B(M</a:t>
                </a:r>
                <a:r>
                  <a:rPr lang="el-GR" sz="1600" dirty="0" smtClean="0">
                    <a:latin typeface="Times New Roman"/>
                    <a:cs typeface="Times New Roman"/>
                  </a:rPr>
                  <a:t>ℓ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)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in units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  <a:cs typeface="Times New Roman"/>
                          </a:rPr>
                          <m:t>𝜇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𝑁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bSup>
                    <m:r>
                      <a:rPr lang="de-DE" sz="1600" b="0" i="1" smtClean="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de-DE" sz="1600" b="0" i="1" smtClean="0">
                                    <a:latin typeface="Cambria Math"/>
                                    <a:cs typeface="Times New Roman"/>
                                  </a:rPr>
                                  <m:t>𝑒</m:t>
                                </m:r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ℏ</m:t>
                                </m:r>
                              </m:num>
                              <m:den>
                                <m:r>
                                  <a:rPr lang="de-DE" sz="1600" b="0" i="1" smtClean="0">
                                    <a:latin typeface="Cambria Math"/>
                                    <a:cs typeface="Times New Roman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  <a:cs typeface="Times New Roman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  <a:cs typeface="Times New Roman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de-DE" sz="1600" b="0" i="1" smtClean="0">
                                    <a:latin typeface="Cambria Math"/>
                                    <a:cs typeface="Times New Roman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de-DE" sz="1600" b="0" i="1" smtClean="0">
                        <a:latin typeface="Cambria Math"/>
                        <a:cs typeface="Times New Roman"/>
                      </a:rPr>
                      <m:t>  </m:t>
                    </m:r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de-DE" sz="1600" b="0" i="1" smtClean="0">
                                <a:latin typeface="Cambria Math"/>
                                <a:cs typeface="Times New Roman"/>
                              </a:rPr>
                              <m:t>𝑓𝑚</m:t>
                            </m:r>
                          </m:e>
                        </m:d>
                      </m:e>
                      <m:sup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ℓ</m:t>
                        </m:r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−2</m:t>
                        </m:r>
                      </m:sup>
                    </m:sSup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725144"/>
                <a:ext cx="7956456" cy="852349"/>
              </a:xfrm>
              <a:prstGeom prst="rect">
                <a:avLst/>
              </a:prstGeom>
              <a:blipFill rotWithShape="1">
                <a:blip r:embed="rId3"/>
                <a:stretch>
                  <a:fillRect l="-383" t="-2143" b="-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5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Single particle transition (</a:t>
            </a:r>
            <a:r>
              <a:rPr lang="en-US" dirty="0" err="1" smtClean="0">
                <a:latin typeface="Times New Roman"/>
                <a:cs typeface="Times New Roman"/>
              </a:rPr>
              <a:t>Weisskopf</a:t>
            </a:r>
            <a:r>
              <a:rPr lang="en-US" dirty="0" smtClean="0">
                <a:latin typeface="Times New Roman"/>
                <a:cs typeface="Times New Roman"/>
              </a:rPr>
              <a:t> estimate)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9" y="720009"/>
            <a:ext cx="4199289" cy="5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2" y="1404000"/>
            <a:ext cx="5174734" cy="5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9" y="2160000"/>
            <a:ext cx="4906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few values of  </a:t>
            </a:r>
            <a:r>
              <a:rPr lang="el-GR" sz="1600" dirty="0" smtClean="0">
                <a:latin typeface="Times New Roman"/>
                <a:cs typeface="Times New Roman"/>
              </a:rPr>
              <a:t>λ</a:t>
            </a:r>
            <a:r>
              <a:rPr lang="de-DE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smtClean="0">
                <a:latin typeface="Times New Roman"/>
                <a:cs typeface="Times New Roman"/>
              </a:rPr>
              <a:t>the </a:t>
            </a:r>
            <a:r>
              <a:rPr lang="en-US" sz="1600" dirty="0" err="1">
                <a:latin typeface="Times New Roman"/>
                <a:cs typeface="Times New Roman"/>
              </a:rPr>
              <a:t>W</a:t>
            </a:r>
            <a:r>
              <a:rPr lang="en-US" sz="1600" dirty="0" err="1" smtClean="0">
                <a:latin typeface="Times New Roman"/>
                <a:cs typeface="Times New Roman"/>
              </a:rPr>
              <a:t>eisskopf</a:t>
            </a:r>
            <a:r>
              <a:rPr lang="en-US" sz="1600" dirty="0" smtClean="0">
                <a:latin typeface="Times New Roman"/>
                <a:cs typeface="Times New Roman"/>
              </a:rPr>
              <a:t> estimates are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700000"/>
            <a:ext cx="3867638" cy="191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5402458" y="2481577"/>
            <a:ext cx="3553406" cy="3940977"/>
            <a:chOff x="5402458" y="2481577"/>
            <a:chExt cx="3553406" cy="394097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481577"/>
              <a:ext cx="3231736" cy="3663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6588000" y="6084000"/>
              <a:ext cx="2165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gamma energy E</a:t>
              </a:r>
              <a:r>
                <a:rPr lang="el-GR" sz="1600" baseline="-25000" dirty="0" smtClean="0">
                  <a:latin typeface="Times New Roman"/>
                  <a:cs typeface="Times New Roman"/>
                </a:rPr>
                <a:t>γ</a:t>
              </a:r>
              <a:r>
                <a:rPr lang="de-DE" sz="1600" dirty="0" smtClean="0">
                  <a:latin typeface="Times New Roman"/>
                  <a:cs typeface="Times New Roman"/>
                </a:rPr>
                <a:t> [</a:t>
              </a:r>
              <a:r>
                <a:rPr lang="de-DE" sz="1600" dirty="0" err="1" smtClean="0">
                  <a:latin typeface="Times New Roman"/>
                  <a:cs typeface="Times New Roman"/>
                </a:rPr>
                <a:t>keV</a:t>
              </a:r>
              <a:r>
                <a:rPr lang="de-DE" sz="1600" dirty="0" smtClean="0">
                  <a:latin typeface="Times New Roman"/>
                  <a:cs typeface="Times New Roman"/>
                </a:rPr>
                <a:t>]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 rot="16200000">
              <a:off x="4356000" y="3996000"/>
              <a:ext cx="2452916" cy="36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transition probability </a:t>
              </a:r>
              <a:r>
                <a:rPr lang="el-GR" sz="1600" dirty="0" smtClean="0">
                  <a:latin typeface="Times New Roman"/>
                  <a:cs typeface="Times New Roman"/>
                </a:rPr>
                <a:t>λ</a:t>
              </a:r>
              <a:r>
                <a:rPr lang="de-DE" sz="1600" dirty="0" smtClean="0">
                  <a:latin typeface="Times New Roman"/>
                  <a:cs typeface="Times New Roman"/>
                </a:rPr>
                <a:t> [s</a:t>
              </a:r>
              <a:r>
                <a:rPr lang="de-DE" sz="1600" baseline="30000" dirty="0" smtClean="0">
                  <a:latin typeface="Times New Roman"/>
                  <a:cs typeface="Times New Roman"/>
                </a:rPr>
                <a:t>-1</a:t>
              </a:r>
              <a:r>
                <a:rPr lang="de-DE" sz="1600" dirty="0" smtClean="0">
                  <a:latin typeface="Times New Roman"/>
                  <a:cs typeface="Times New Roman"/>
                </a:rPr>
                <a:t>]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8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Measuring g-factors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2419" y="953735"/>
            <a:ext cx="154236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Angular correlations</a:t>
            </a:r>
            <a:endParaRPr lang="en-US" sz="2000" dirty="0"/>
          </a:p>
        </p:txBody>
      </p:sp>
      <p:sp>
        <p:nvSpPr>
          <p:cNvPr id="9" name="TextBox 9"/>
          <p:cNvSpPr txBox="1"/>
          <p:nvPr/>
        </p:nvSpPr>
        <p:spPr>
          <a:xfrm>
            <a:off x="5777424" y="1107623"/>
            <a:ext cx="124104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Half-lives</a:t>
            </a:r>
            <a:endParaRPr lang="en-US" sz="2000" dirty="0"/>
          </a:p>
        </p:txBody>
      </p:sp>
      <p:sp>
        <p:nvSpPr>
          <p:cNvPr id="10" name="TextBox 10"/>
          <p:cNvSpPr txBox="1"/>
          <p:nvPr/>
        </p:nvSpPr>
        <p:spPr>
          <a:xfrm>
            <a:off x="3860054" y="1596485"/>
            <a:ext cx="110575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g</a:t>
            </a:r>
            <a:r>
              <a:rPr lang="en-US" sz="2000" dirty="0" smtClean="0"/>
              <a:t>-factors</a:t>
            </a:r>
            <a:endParaRPr lang="en-US" sz="2000" dirty="0"/>
          </a:p>
        </p:txBody>
      </p:sp>
      <p:cxnSp>
        <p:nvCxnSpPr>
          <p:cNvPr id="11" name="Straight Arrow Connector 12"/>
          <p:cNvCxnSpPr>
            <a:stCxn id="8" idx="3"/>
            <a:endCxn id="10" idx="1"/>
          </p:cNvCxnSpPr>
          <p:nvPr/>
        </p:nvCxnSpPr>
        <p:spPr>
          <a:xfrm>
            <a:off x="2984780" y="1307678"/>
            <a:ext cx="875274" cy="4888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3"/>
          <p:cNvCxnSpPr>
            <a:stCxn id="9" idx="1"/>
            <a:endCxn id="10" idx="3"/>
          </p:cNvCxnSpPr>
          <p:nvPr/>
        </p:nvCxnSpPr>
        <p:spPr>
          <a:xfrm flipH="1">
            <a:off x="4965805" y="1307678"/>
            <a:ext cx="811619" cy="4888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6"/>
          <p:cNvSpPr txBox="1"/>
          <p:nvPr/>
        </p:nvSpPr>
        <p:spPr>
          <a:xfrm>
            <a:off x="5777424" y="2021669"/>
            <a:ext cx="2914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Stuchbery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., PRC</a:t>
            </a:r>
            <a:r>
              <a:rPr lang="en-US" sz="1200" b="1" dirty="0" smtClean="0"/>
              <a:t>88</a:t>
            </a:r>
            <a:r>
              <a:rPr lang="en-US" sz="1200" dirty="0" smtClean="0"/>
              <a:t>, 051304 (2013)</a:t>
            </a:r>
            <a:endParaRPr lang="en-US" sz="1200" dirty="0"/>
          </a:p>
        </p:txBody>
      </p:sp>
      <p:sp>
        <p:nvSpPr>
          <p:cNvPr id="14" name="TextBox 23"/>
          <p:cNvSpPr txBox="1"/>
          <p:nvPr/>
        </p:nvSpPr>
        <p:spPr>
          <a:xfrm>
            <a:off x="312516" y="2668728"/>
            <a:ext cx="8379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Recoil-in-vacuum (RIV)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Nucleus produced in reaction in oriented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Recoil exits target into vacuum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spin is </a:t>
            </a:r>
            <a:r>
              <a:rPr lang="en-US" sz="1800" dirty="0" err="1" smtClean="0"/>
              <a:t>deoriented</a:t>
            </a:r>
            <a:r>
              <a:rPr lang="en-US" sz="1800" dirty="0" smtClean="0"/>
              <a:t> by hyperfine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Deorientation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 panose="05050102010706020507" pitchFamily="18" charset="2"/>
              </a:rPr>
              <a:t>dependent on </a:t>
            </a:r>
            <a:r>
              <a:rPr lang="en-US" sz="1800" i="1" dirty="0" smtClean="0">
                <a:sym typeface="Symbol" panose="05050102010706020507" pitchFamily="18" charset="2"/>
              </a:rPr>
              <a:t>g</a:t>
            </a:r>
            <a:r>
              <a:rPr lang="en-US" sz="1800" dirty="0" smtClean="0">
                <a:sym typeface="Symbol" panose="05050102010706020507" pitchFamily="18" charset="2"/>
              </a:rPr>
              <a:t>-factor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4"/>
              <p:cNvSpPr txBox="1"/>
              <p:nvPr/>
            </p:nvSpPr>
            <p:spPr>
              <a:xfrm>
                <a:off x="1291849" y="4056383"/>
                <a:ext cx="6242158" cy="602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𝑘𝑞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,0)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49" y="4056383"/>
                <a:ext cx="6242158" cy="602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28"/>
          <p:cNvCxnSpPr/>
          <p:nvPr/>
        </p:nvCxnSpPr>
        <p:spPr>
          <a:xfrm>
            <a:off x="4502259" y="3684218"/>
            <a:ext cx="1017192" cy="458124"/>
          </a:xfrm>
          <a:prstGeom prst="bentConnector3">
            <a:avLst>
              <a:gd name="adj1" fmla="val 9996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0"/>
          <p:cNvSpPr txBox="1"/>
          <p:nvPr/>
        </p:nvSpPr>
        <p:spPr>
          <a:xfrm>
            <a:off x="312516" y="5021467"/>
            <a:ext cx="1758656" cy="523220"/>
          </a:xfrm>
          <a:prstGeom prst="rect">
            <a:avLst/>
          </a:prstGeom>
          <a:noFill/>
          <a:ln>
            <a:solidFill>
              <a:srgbClr val="3B43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angles of p(articles) and </a:t>
            </a:r>
            <a:r>
              <a:rPr lang="en-US" sz="1400" dirty="0" smtClean="0">
                <a:latin typeface="Symbol" panose="05050102010706020507" pitchFamily="18" charset="2"/>
              </a:rPr>
              <a:t>g</a:t>
            </a:r>
            <a:r>
              <a:rPr lang="en-US" sz="1400" dirty="0" smtClean="0"/>
              <a:t>’s</a:t>
            </a:r>
            <a:endParaRPr lang="en-US" sz="1400" dirty="0"/>
          </a:p>
        </p:txBody>
      </p:sp>
      <p:sp>
        <p:nvSpPr>
          <p:cNvPr id="18" name="Left Brace 41"/>
          <p:cNvSpPr/>
          <p:nvPr/>
        </p:nvSpPr>
        <p:spPr>
          <a:xfrm rot="16200000">
            <a:off x="2118875" y="4128092"/>
            <a:ext cx="189449" cy="10368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42"/>
          <p:cNvSpPr txBox="1"/>
          <p:nvPr/>
        </p:nvSpPr>
        <p:spPr>
          <a:xfrm>
            <a:off x="1268807" y="5836136"/>
            <a:ext cx="2155455" cy="523220"/>
          </a:xfrm>
          <a:prstGeom prst="rect">
            <a:avLst/>
          </a:prstGeom>
          <a:noFill/>
          <a:ln>
            <a:solidFill>
              <a:srgbClr val="3B43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statistical tensor defining initial spin alignment</a:t>
            </a:r>
            <a:endParaRPr lang="en-US" sz="1400" dirty="0"/>
          </a:p>
        </p:txBody>
      </p:sp>
      <p:sp>
        <p:nvSpPr>
          <p:cNvPr id="20" name="TextBox 43"/>
          <p:cNvSpPr txBox="1"/>
          <p:nvPr/>
        </p:nvSpPr>
        <p:spPr>
          <a:xfrm>
            <a:off x="3893433" y="5836136"/>
            <a:ext cx="1837301" cy="523220"/>
          </a:xfrm>
          <a:prstGeom prst="rect">
            <a:avLst/>
          </a:prstGeom>
          <a:noFill/>
          <a:ln>
            <a:solidFill>
              <a:srgbClr val="3B43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attenuation factor for finite </a:t>
            </a:r>
            <a:r>
              <a:rPr lang="en-US" sz="1400" dirty="0" smtClean="0">
                <a:latin typeface="Symbol" panose="05050102010706020507" pitchFamily="18" charset="2"/>
              </a:rPr>
              <a:t>g</a:t>
            </a:r>
            <a:r>
              <a:rPr lang="en-US" sz="1400" dirty="0" smtClean="0"/>
              <a:t> detector size</a:t>
            </a:r>
            <a:endParaRPr lang="en-US" sz="1400" dirty="0"/>
          </a:p>
        </p:txBody>
      </p:sp>
      <p:sp>
        <p:nvSpPr>
          <p:cNvPr id="21" name="TextBox 44"/>
          <p:cNvSpPr txBox="1"/>
          <p:nvPr/>
        </p:nvSpPr>
        <p:spPr>
          <a:xfrm>
            <a:off x="6199905" y="5836136"/>
            <a:ext cx="1798341" cy="523220"/>
          </a:xfrm>
          <a:prstGeom prst="rect">
            <a:avLst/>
          </a:prstGeom>
          <a:noFill/>
          <a:ln>
            <a:solidFill>
              <a:srgbClr val="3B43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“usual </a:t>
            </a:r>
            <a:r>
              <a:rPr lang="en-US" sz="1400" i="1" dirty="0" smtClean="0"/>
              <a:t>F</a:t>
            </a:r>
            <a:r>
              <a:rPr lang="en-US" sz="1400" dirty="0" smtClean="0"/>
              <a:t> coefficients” for ACs/ADs </a:t>
            </a:r>
            <a:endParaRPr lang="en-US" sz="1400" dirty="0"/>
          </a:p>
        </p:txBody>
      </p:sp>
      <p:sp>
        <p:nvSpPr>
          <p:cNvPr id="22" name="TextBox 45"/>
          <p:cNvSpPr txBox="1"/>
          <p:nvPr/>
        </p:nvSpPr>
        <p:spPr>
          <a:xfrm>
            <a:off x="6869999" y="4741245"/>
            <a:ext cx="1949910" cy="738664"/>
          </a:xfrm>
          <a:prstGeom prst="rect">
            <a:avLst/>
          </a:prstGeom>
          <a:noFill/>
          <a:ln>
            <a:solidFill>
              <a:srgbClr val="3B43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rotation matrix giving angle dependence of correlation </a:t>
            </a:r>
            <a:r>
              <a:rPr lang="en-US" sz="1400" dirty="0" smtClean="0">
                <a:sym typeface="Wingdings" panose="05000000000000000000" pitchFamily="2" charset="2"/>
              </a:rPr>
              <a:t> P(</a:t>
            </a:r>
            <a:r>
              <a:rPr lang="en-US" sz="1400" dirty="0" err="1" smtClean="0">
                <a:sym typeface="Wingdings" panose="05000000000000000000" pitchFamily="2" charset="2"/>
              </a:rPr>
              <a:t>cos</a:t>
            </a:r>
            <a:r>
              <a:rPr lang="en-US" sz="1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lang="en-US" sz="1400" baseline="-25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1400" dirty="0" smtClean="0">
                <a:sym typeface="Wingdings" panose="05000000000000000000" pitchFamily="2" charset="2"/>
              </a:rPr>
              <a:t>)</a:t>
            </a:r>
            <a:endParaRPr lang="en-US" sz="1400" dirty="0"/>
          </a:p>
        </p:txBody>
      </p:sp>
      <p:cxnSp>
        <p:nvCxnSpPr>
          <p:cNvPr id="23" name="Straight Arrow Connector 47"/>
          <p:cNvCxnSpPr/>
          <p:nvPr/>
        </p:nvCxnSpPr>
        <p:spPr>
          <a:xfrm flipV="1">
            <a:off x="1972019" y="4752262"/>
            <a:ext cx="241581" cy="2802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48"/>
          <p:cNvCxnSpPr/>
          <p:nvPr/>
        </p:nvCxnSpPr>
        <p:spPr>
          <a:xfrm flipV="1">
            <a:off x="3386416" y="4552207"/>
            <a:ext cx="970533" cy="12929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51"/>
          <p:cNvCxnSpPr>
            <a:stCxn id="20" idx="0"/>
          </p:cNvCxnSpPr>
          <p:nvPr/>
        </p:nvCxnSpPr>
        <p:spPr>
          <a:xfrm flipV="1">
            <a:off x="4812084" y="4505325"/>
            <a:ext cx="385391" cy="13308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56"/>
          <p:cNvCxnSpPr/>
          <p:nvPr/>
        </p:nvCxnSpPr>
        <p:spPr>
          <a:xfrm flipH="1" flipV="1">
            <a:off x="5816600" y="4505325"/>
            <a:ext cx="542926" cy="13334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60"/>
          <p:cNvCxnSpPr/>
          <p:nvPr/>
        </p:nvCxnSpPr>
        <p:spPr>
          <a:xfrm flipH="1" flipV="1">
            <a:off x="6252264" y="4505325"/>
            <a:ext cx="617735" cy="3411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64"/>
          <p:cNvSpPr>
            <a:spLocks noChangeAspect="1"/>
          </p:cNvSpPr>
          <p:nvPr/>
        </p:nvSpPr>
        <p:spPr>
          <a:xfrm>
            <a:off x="5354198" y="4164376"/>
            <a:ext cx="365760" cy="3629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Measuring g-factors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9" name="Picture 15"/>
          <p:cNvPicPr>
            <a:picLocks noChangeAspect="1"/>
          </p:cNvPicPr>
          <p:nvPr/>
        </p:nvPicPr>
        <p:blipFill rotWithShape="1">
          <a:blip r:embed="rId2"/>
          <a:srcRect l="1139" t="1846" r="1297" b="897"/>
          <a:stretch/>
        </p:blipFill>
        <p:spPr>
          <a:xfrm>
            <a:off x="674692" y="2439068"/>
            <a:ext cx="4459168" cy="3342564"/>
          </a:xfrm>
          <a:prstGeom prst="rect">
            <a:avLst/>
          </a:prstGeom>
        </p:spPr>
      </p:pic>
      <p:sp>
        <p:nvSpPr>
          <p:cNvPr id="30" name="TextBox 16"/>
          <p:cNvSpPr txBox="1"/>
          <p:nvPr/>
        </p:nvSpPr>
        <p:spPr>
          <a:xfrm>
            <a:off x="567159" y="6042735"/>
            <a:ext cx="2914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Stuchbery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., PRC</a:t>
            </a:r>
            <a:r>
              <a:rPr lang="en-US" sz="1200" b="1" dirty="0" smtClean="0"/>
              <a:t>88</a:t>
            </a:r>
            <a:r>
              <a:rPr lang="en-US" sz="1200" dirty="0" smtClean="0"/>
              <a:t>, 051304 (2013)</a:t>
            </a:r>
            <a:endParaRPr lang="en-US" sz="1200" dirty="0"/>
          </a:p>
        </p:txBody>
      </p:sp>
      <p:pic>
        <p:nvPicPr>
          <p:cNvPr id="31" name="Picture 21"/>
          <p:cNvPicPr>
            <a:picLocks noChangeAspect="1"/>
          </p:cNvPicPr>
          <p:nvPr/>
        </p:nvPicPr>
        <p:blipFill rotWithShape="1">
          <a:blip r:embed="rId3"/>
          <a:srcRect l="2787" t="3243"/>
          <a:stretch/>
        </p:blipFill>
        <p:spPr>
          <a:xfrm>
            <a:off x="6143476" y="692696"/>
            <a:ext cx="2581884" cy="2531869"/>
          </a:xfrm>
          <a:prstGeom prst="rect">
            <a:avLst/>
          </a:prstGeom>
        </p:spPr>
      </p:pic>
      <p:pic>
        <p:nvPicPr>
          <p:cNvPr id="32" name="Picture 22"/>
          <p:cNvPicPr>
            <a:picLocks noChangeAspect="1"/>
          </p:cNvPicPr>
          <p:nvPr/>
        </p:nvPicPr>
        <p:blipFill rotWithShape="1">
          <a:blip r:embed="rId4"/>
          <a:srcRect l="3226" t="2636"/>
          <a:stretch/>
        </p:blipFill>
        <p:spPr>
          <a:xfrm>
            <a:off x="6202380" y="3441304"/>
            <a:ext cx="2522980" cy="2878430"/>
          </a:xfrm>
          <a:prstGeom prst="rect">
            <a:avLst/>
          </a:prstGeom>
        </p:spPr>
      </p:pic>
      <p:sp>
        <p:nvSpPr>
          <p:cNvPr id="33" name="Content Placeholder 4"/>
          <p:cNvSpPr>
            <a:spLocks noGrp="1"/>
          </p:cNvSpPr>
          <p:nvPr>
            <p:ph idx="1"/>
          </p:nvPr>
        </p:nvSpPr>
        <p:spPr>
          <a:xfrm>
            <a:off x="442208" y="960945"/>
            <a:ext cx="7919593" cy="121702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R</a:t>
            </a:r>
            <a:r>
              <a:rPr lang="en-US" dirty="0" smtClean="0"/>
              <a:t>ecoil </a:t>
            </a:r>
            <a:r>
              <a:rPr lang="en-US" b="1" dirty="0" smtClean="0"/>
              <a:t>I</a:t>
            </a:r>
            <a:r>
              <a:rPr lang="en-US" dirty="0" smtClean="0"/>
              <a:t>n </a:t>
            </a:r>
            <a:r>
              <a:rPr lang="en-US" b="1" dirty="0" smtClean="0"/>
              <a:t>V</a:t>
            </a:r>
            <a:r>
              <a:rPr lang="en-US" dirty="0" smtClean="0"/>
              <a:t>acuum in </a:t>
            </a:r>
            <a:r>
              <a:rPr lang="en-US" baseline="30000" dirty="0" smtClean="0"/>
              <a:t>134</a:t>
            </a:r>
            <a:r>
              <a:rPr lang="en-US" dirty="0" smtClean="0"/>
              <a:t>Te</a:t>
            </a:r>
          </a:p>
          <a:p>
            <a:pPr lvl="1"/>
            <a:r>
              <a:rPr lang="en-US" dirty="0" err="1" smtClean="0"/>
              <a:t>Coulex</a:t>
            </a:r>
            <a:r>
              <a:rPr lang="en-US" dirty="0" smtClean="0"/>
              <a:t> of </a:t>
            </a:r>
            <a:r>
              <a:rPr lang="en-US" baseline="30000" dirty="0" smtClean="0"/>
              <a:t>134</a:t>
            </a:r>
            <a:r>
              <a:rPr lang="en-US" dirty="0" smtClean="0"/>
              <a:t>Te RIB (and also </a:t>
            </a:r>
            <a:r>
              <a:rPr lang="en-US" baseline="30000" dirty="0" smtClean="0"/>
              <a:t>130</a:t>
            </a:r>
            <a:r>
              <a:rPr lang="en-US" dirty="0" smtClean="0"/>
              <a:t>Te SIB)</a:t>
            </a:r>
          </a:p>
          <a:p>
            <a:pPr lvl="1"/>
            <a:r>
              <a:rPr lang="en-US" dirty="0" smtClean="0"/>
              <a:t>Simultaneously measure </a:t>
            </a:r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E</a:t>
            </a:r>
            <a:r>
              <a:rPr lang="en-US" dirty="0" smtClean="0"/>
              <a:t>2) and </a:t>
            </a:r>
            <a:r>
              <a:rPr lang="en-US" i="1" dirty="0" smtClean="0"/>
              <a:t>g</a:t>
            </a:r>
            <a:r>
              <a:rPr lang="en-US" dirty="0" smtClean="0"/>
              <a:t>-factor for 2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Observe attenuated ACs </a:t>
            </a:r>
            <a:r>
              <a:rPr lang="en-US" dirty="0" smtClean="0">
                <a:sym typeface="Wingdings" panose="05000000000000000000" pitchFamily="2" charset="2"/>
              </a:rPr>
              <a:t> relate to </a:t>
            </a:r>
            <a:r>
              <a:rPr lang="en-US" i="1" dirty="0" err="1" smtClean="0">
                <a:sym typeface="Wingdings" panose="05000000000000000000" pitchFamily="2" charset="2"/>
              </a:rPr>
              <a:t>G</a:t>
            </a:r>
            <a:r>
              <a:rPr lang="en-US" baseline="-25000" dirty="0" err="1" smtClean="0">
                <a:sym typeface="Wingdings" panose="05000000000000000000" pitchFamily="2" charset="2"/>
              </a:rPr>
              <a:t>k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i="1" dirty="0" smtClean="0"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-factor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35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Measuring g-factors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1260000"/>
            <a:ext cx="2899562" cy="20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868144" y="980728"/>
            <a:ext cx="226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particle-</a:t>
            </a:r>
            <a:r>
              <a:rPr lang="el-GR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angular correlation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00000" y="3420000"/>
            <a:ext cx="2999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g(2</a:t>
            </a:r>
            <a:r>
              <a:rPr lang="en-US" sz="1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   →   unperturbed p-</a:t>
            </a:r>
            <a:r>
              <a:rPr lang="el-GR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correlation</a:t>
            </a:r>
            <a:endParaRPr lang="en-US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0000" y="720000"/>
            <a:ext cx="46440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During the collision, the projectile can </a:t>
            </a:r>
            <a:r>
              <a:rPr lang="en-US" dirty="0" smtClean="0"/>
              <a:t>be firstly </a:t>
            </a:r>
            <a:r>
              <a:rPr lang="en-US" dirty="0"/>
              <a:t>excited reaching a certain excited state (</a:t>
            </a:r>
            <a:r>
              <a:rPr lang="en-US" dirty="0" smtClean="0"/>
              <a:t>I</a:t>
            </a:r>
            <a:r>
              <a:rPr lang="en-US" baseline="-25000" dirty="0" smtClean="0"/>
              <a:t>f</a:t>
            </a:r>
            <a:r>
              <a:rPr lang="en-US" dirty="0" smtClean="0"/>
              <a:t> </a:t>
            </a:r>
            <a:r>
              <a:rPr lang="en-US" dirty="0"/>
              <a:t>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Before a γ-decay</a:t>
            </a:r>
            <a:r>
              <a:rPr lang="en-US" dirty="0"/>
              <a:t>, the scattered projectile and the target recoil nucleus exit the target into the vacuum highly </a:t>
            </a:r>
            <a:r>
              <a:rPr lang="en-US" dirty="0" smtClean="0"/>
              <a:t>excited and </a:t>
            </a:r>
            <a:r>
              <a:rPr lang="en-US" dirty="0"/>
              <a:t>ionized.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that time, the scattered projectile decays rapidly by gamma emissions. However, the </a:t>
            </a:r>
            <a:r>
              <a:rPr lang="en-US" dirty="0" smtClean="0"/>
              <a:t>strong fluctuations </a:t>
            </a:r>
            <a:r>
              <a:rPr lang="en-US" dirty="0"/>
              <a:t>of the hyperfine fields can lead to a de-orientation of the nuclear </a:t>
            </a:r>
            <a:r>
              <a:rPr lang="en-US" dirty="0" smtClean="0"/>
              <a:t>state.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0000" y="6264000"/>
            <a:ext cx="3475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A. </a:t>
            </a:r>
            <a:r>
              <a:rPr lang="de-DE" sz="1200" dirty="0" err="1" smtClean="0"/>
              <a:t>Abragam</a:t>
            </a:r>
            <a:r>
              <a:rPr lang="de-DE" sz="1200" dirty="0" smtClean="0"/>
              <a:t> &amp; R.V. Pound, Phys. </a:t>
            </a:r>
            <a:r>
              <a:rPr lang="de-DE" sz="1200" dirty="0" err="1" smtClean="0"/>
              <a:t>Rev</a:t>
            </a:r>
            <a:r>
              <a:rPr lang="de-DE" sz="1200" dirty="0" smtClean="0"/>
              <a:t>. 92 (1953) 943</a:t>
            </a:r>
            <a:endParaRPr lang="de-DE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400000" y="4597464"/>
                <a:ext cx="3353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4597464"/>
                <a:ext cx="3353931" cy="276999"/>
              </a:xfrm>
              <a:prstGeom prst="rect">
                <a:avLst/>
              </a:prstGeom>
              <a:blipFill>
                <a:blip r:embed="rId3"/>
                <a:stretch>
                  <a:fillRect l="-364" t="-2174" b="-173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1" y="2426335"/>
            <a:ext cx="2668334" cy="2171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597714" y="5093278"/>
                <a:ext cx="1688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714" y="5093278"/>
                <a:ext cx="1688924" cy="276999"/>
              </a:xfrm>
              <a:prstGeom prst="rect">
                <a:avLst/>
              </a:prstGeom>
              <a:blipFill>
                <a:blip r:embed="rId5"/>
                <a:stretch>
                  <a:fillRect l="-2888" t="-173333" r="-1083" b="-25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597714" y="5589092"/>
                <a:ext cx="1479251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714" y="5589092"/>
                <a:ext cx="1479251" cy="516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3829512" y="6226618"/>
                <a:ext cx="1661096" cy="3143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10−7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512" y="6226618"/>
                <a:ext cx="1661096" cy="314381"/>
              </a:xfrm>
              <a:prstGeom prst="rect">
                <a:avLst/>
              </a:prstGeom>
              <a:blipFill>
                <a:blip r:embed="rId7"/>
                <a:stretch>
                  <a:fillRect l="-1832" t="-107692" b="-1711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41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360000" y="6300000"/>
            <a:ext cx="3236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AD: angular distribution, AC: angular correlation</a:t>
            </a:r>
            <a:endParaRPr lang="en-US" sz="120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442209" y="1228725"/>
            <a:ext cx="827213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Angular distributions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Quantization axis = spin direction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May be known event by event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…or it may not! What to do then?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Spins not aligned indefinitely  AD attenuated through hyperfine interactions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486763" y="3195201"/>
            <a:ext cx="6217782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 there is no spin orientation, all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substates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contribute equally and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= constant</a:t>
            </a:r>
          </a:p>
        </p:txBody>
      </p:sp>
      <p:sp>
        <p:nvSpPr>
          <p:cNvPr id="13" name="TextBox 59"/>
          <p:cNvSpPr txBox="1"/>
          <p:nvPr/>
        </p:nvSpPr>
        <p:spPr>
          <a:xfrm>
            <a:off x="721865" y="4771858"/>
            <a:ext cx="7700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What to do if alignment is lost (or was never there), e.g. </a:t>
            </a:r>
            <a:r>
              <a:rPr lang="en-US" sz="2000" dirty="0" smtClean="0">
                <a:solidFill>
                  <a:srgbClr val="0000CC"/>
                </a:solidFill>
              </a:rPr>
              <a:t>for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dirty="0" err="1" smtClean="0">
                <a:solidFill>
                  <a:srgbClr val="0000CC"/>
                </a:solidFill>
              </a:rPr>
              <a:t>’s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below </a:t>
            </a:r>
            <a:r>
              <a:rPr lang="en-US" sz="2000" b="1" dirty="0" smtClean="0">
                <a:solidFill>
                  <a:srgbClr val="0000CC"/>
                </a:solidFill>
              </a:rPr>
              <a:t>isomers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4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42209" y="1228725"/>
            <a:ext cx="8272133" cy="27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Angular correlations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Coincidence technique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Detect first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 defines quantization axis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Detect second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 determine relative angle</a:t>
            </a:r>
          </a:p>
        </p:txBody>
      </p:sp>
      <p:sp>
        <p:nvSpPr>
          <p:cNvPr id="8" name="Explosion 1 7"/>
          <p:cNvSpPr/>
          <p:nvPr/>
        </p:nvSpPr>
        <p:spPr>
          <a:xfrm>
            <a:off x="4263449" y="5116599"/>
            <a:ext cx="359751" cy="461440"/>
          </a:xfrm>
          <a:prstGeom prst="irregularSeal1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22"/>
          <p:cNvGrpSpPr/>
          <p:nvPr/>
        </p:nvGrpSpPr>
        <p:grpSpPr>
          <a:xfrm rot="19715473">
            <a:off x="4219460" y="3531535"/>
            <a:ext cx="3673185" cy="1172748"/>
            <a:chOff x="3074072" y="3787544"/>
            <a:chExt cx="3014712" cy="938691"/>
          </a:xfrm>
        </p:grpSpPr>
        <p:pic>
          <p:nvPicPr>
            <p:cNvPr id="10" name="Picture 23"/>
            <p:cNvPicPr>
              <a:picLocks/>
            </p:cNvPicPr>
            <p:nvPr/>
          </p:nvPicPr>
          <p:blipFill rotWithShape="1">
            <a:blip r:embed="rId2"/>
            <a:srcRect l="874" t="11918" r="1082" b="3409"/>
            <a:stretch/>
          </p:blipFill>
          <p:spPr>
            <a:xfrm>
              <a:off x="4065280" y="3787544"/>
              <a:ext cx="2023504" cy="938691"/>
            </a:xfrm>
            <a:prstGeom prst="rect">
              <a:avLst/>
            </a:prstGeom>
          </p:spPr>
        </p:pic>
        <p:sp>
          <p:nvSpPr>
            <p:cNvPr id="14" name="Freeform 24"/>
            <p:cNvSpPr/>
            <p:nvPr/>
          </p:nvSpPr>
          <p:spPr>
            <a:xfrm>
              <a:off x="3074072" y="4238648"/>
              <a:ext cx="962569" cy="227103"/>
            </a:xfrm>
            <a:custGeom>
              <a:avLst/>
              <a:gdLst>
                <a:gd name="connsiteX0" fmla="*/ 0 w 671513"/>
                <a:gd name="connsiteY0" fmla="*/ 81297 h 197979"/>
                <a:gd name="connsiteX1" fmla="*/ 69056 w 671513"/>
                <a:gd name="connsiteY1" fmla="*/ 83679 h 197979"/>
                <a:gd name="connsiteX2" fmla="*/ 128588 w 671513"/>
                <a:gd name="connsiteY2" fmla="*/ 2716 h 197979"/>
                <a:gd name="connsiteX3" fmla="*/ 207169 w 671513"/>
                <a:gd name="connsiteY3" fmla="*/ 197979 h 197979"/>
                <a:gd name="connsiteX4" fmla="*/ 295275 w 671513"/>
                <a:gd name="connsiteY4" fmla="*/ 2716 h 197979"/>
                <a:gd name="connsiteX5" fmla="*/ 376238 w 671513"/>
                <a:gd name="connsiteY5" fmla="*/ 193216 h 197979"/>
                <a:gd name="connsiteX6" fmla="*/ 452438 w 671513"/>
                <a:gd name="connsiteY6" fmla="*/ 5097 h 197979"/>
                <a:gd name="connsiteX7" fmla="*/ 521494 w 671513"/>
                <a:gd name="connsiteY7" fmla="*/ 195597 h 197979"/>
                <a:gd name="connsiteX8" fmla="*/ 583406 w 671513"/>
                <a:gd name="connsiteY8" fmla="*/ 86060 h 197979"/>
                <a:gd name="connsiteX9" fmla="*/ 671513 w 671513"/>
                <a:gd name="connsiteY9" fmla="*/ 76535 h 197979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90549 w 678656"/>
                <a:gd name="connsiteY8" fmla="*/ 86102 h 198021"/>
                <a:gd name="connsiteX9" fmla="*/ 678656 w 678656"/>
                <a:gd name="connsiteY9" fmla="*/ 76577 h 198021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85787 w 678656"/>
                <a:gd name="connsiteY8" fmla="*/ 98008 h 198021"/>
                <a:gd name="connsiteX9" fmla="*/ 678656 w 678656"/>
                <a:gd name="connsiteY9" fmla="*/ 76577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6102 h 198021"/>
                <a:gd name="connsiteX0" fmla="*/ 0 w 711993"/>
                <a:gd name="connsiteY0" fmla="*/ 90864 h 198021"/>
                <a:gd name="connsiteX1" fmla="*/ 76199 w 711993"/>
                <a:gd name="connsiteY1" fmla="*/ 83721 h 198021"/>
                <a:gd name="connsiteX2" fmla="*/ 135731 w 711993"/>
                <a:gd name="connsiteY2" fmla="*/ 2758 h 198021"/>
                <a:gd name="connsiteX3" fmla="*/ 214312 w 711993"/>
                <a:gd name="connsiteY3" fmla="*/ 198021 h 198021"/>
                <a:gd name="connsiteX4" fmla="*/ 302418 w 711993"/>
                <a:gd name="connsiteY4" fmla="*/ 2758 h 198021"/>
                <a:gd name="connsiteX5" fmla="*/ 383381 w 711993"/>
                <a:gd name="connsiteY5" fmla="*/ 193258 h 198021"/>
                <a:gd name="connsiteX6" fmla="*/ 459581 w 711993"/>
                <a:gd name="connsiteY6" fmla="*/ 5139 h 198021"/>
                <a:gd name="connsiteX7" fmla="*/ 528637 w 711993"/>
                <a:gd name="connsiteY7" fmla="*/ 195639 h 198021"/>
                <a:gd name="connsiteX8" fmla="*/ 585787 w 711993"/>
                <a:gd name="connsiteY8" fmla="*/ 98008 h 198021"/>
                <a:gd name="connsiteX9" fmla="*/ 711993 w 711993"/>
                <a:gd name="connsiteY9" fmla="*/ 88483 h 19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1993" h="198021">
                  <a:moveTo>
                    <a:pt x="0" y="90864"/>
                  </a:moveTo>
                  <a:cubicBezTo>
                    <a:pt x="35718" y="89078"/>
                    <a:pt x="53577" y="98405"/>
                    <a:pt x="76199" y="83721"/>
                  </a:cubicBezTo>
                  <a:cubicBezTo>
                    <a:pt x="98821" y="69037"/>
                    <a:pt x="112712" y="-16292"/>
                    <a:pt x="135731" y="2758"/>
                  </a:cubicBezTo>
                  <a:cubicBezTo>
                    <a:pt x="158750" y="21808"/>
                    <a:pt x="186531" y="198021"/>
                    <a:pt x="214312" y="198021"/>
                  </a:cubicBezTo>
                  <a:cubicBezTo>
                    <a:pt x="242093" y="198021"/>
                    <a:pt x="274240" y="3552"/>
                    <a:pt x="302418" y="2758"/>
                  </a:cubicBezTo>
                  <a:cubicBezTo>
                    <a:pt x="330596" y="1964"/>
                    <a:pt x="357187" y="192861"/>
                    <a:pt x="383381" y="193258"/>
                  </a:cubicBezTo>
                  <a:cubicBezTo>
                    <a:pt x="409575" y="193655"/>
                    <a:pt x="435372" y="4742"/>
                    <a:pt x="459581" y="5139"/>
                  </a:cubicBezTo>
                  <a:cubicBezTo>
                    <a:pt x="483790" y="5536"/>
                    <a:pt x="507603" y="180161"/>
                    <a:pt x="528637" y="195639"/>
                  </a:cubicBezTo>
                  <a:cubicBezTo>
                    <a:pt x="549671" y="211117"/>
                    <a:pt x="555228" y="115867"/>
                    <a:pt x="585787" y="98008"/>
                  </a:cubicBezTo>
                  <a:cubicBezTo>
                    <a:pt x="616346" y="80149"/>
                    <a:pt x="675678" y="90467"/>
                    <a:pt x="711993" y="88483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  <a:tailEnd type="arrow" w="med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3"/>
          <p:cNvGrpSpPr/>
          <p:nvPr/>
        </p:nvGrpSpPr>
        <p:grpSpPr>
          <a:xfrm>
            <a:off x="4674057" y="4437943"/>
            <a:ext cx="3673185" cy="1412014"/>
            <a:chOff x="4674057" y="4437943"/>
            <a:chExt cx="3673185" cy="1412014"/>
          </a:xfrm>
        </p:grpSpPr>
        <p:grpSp>
          <p:nvGrpSpPr>
            <p:cNvPr id="16" name="Group 7"/>
            <p:cNvGrpSpPr/>
            <p:nvPr/>
          </p:nvGrpSpPr>
          <p:grpSpPr>
            <a:xfrm>
              <a:off x="4674057" y="4677209"/>
              <a:ext cx="3673185" cy="1172748"/>
              <a:chOff x="3074072" y="3787544"/>
              <a:chExt cx="3014712" cy="938691"/>
            </a:xfrm>
          </p:grpSpPr>
          <p:pic>
            <p:nvPicPr>
              <p:cNvPr id="19" name="Picture 14"/>
              <p:cNvPicPr>
                <a:picLocks/>
              </p:cNvPicPr>
              <p:nvPr/>
            </p:nvPicPr>
            <p:blipFill rotWithShape="1">
              <a:blip r:embed="rId2"/>
              <a:srcRect l="874" t="11918" r="1082" b="3409"/>
              <a:stretch/>
            </p:blipFill>
            <p:spPr>
              <a:xfrm>
                <a:off x="4065280" y="3787544"/>
                <a:ext cx="2023504" cy="938691"/>
              </a:xfrm>
              <a:prstGeom prst="rect">
                <a:avLst/>
              </a:prstGeom>
            </p:spPr>
          </p:pic>
          <p:sp>
            <p:nvSpPr>
              <p:cNvPr id="20" name="Freeform 17"/>
              <p:cNvSpPr/>
              <p:nvPr/>
            </p:nvSpPr>
            <p:spPr>
              <a:xfrm>
                <a:off x="3074072" y="4238648"/>
                <a:ext cx="962569" cy="227103"/>
              </a:xfrm>
              <a:custGeom>
                <a:avLst/>
                <a:gdLst>
                  <a:gd name="connsiteX0" fmla="*/ 0 w 671513"/>
                  <a:gd name="connsiteY0" fmla="*/ 81297 h 197979"/>
                  <a:gd name="connsiteX1" fmla="*/ 69056 w 671513"/>
                  <a:gd name="connsiteY1" fmla="*/ 83679 h 197979"/>
                  <a:gd name="connsiteX2" fmla="*/ 128588 w 671513"/>
                  <a:gd name="connsiteY2" fmla="*/ 2716 h 197979"/>
                  <a:gd name="connsiteX3" fmla="*/ 207169 w 671513"/>
                  <a:gd name="connsiteY3" fmla="*/ 197979 h 197979"/>
                  <a:gd name="connsiteX4" fmla="*/ 295275 w 671513"/>
                  <a:gd name="connsiteY4" fmla="*/ 2716 h 197979"/>
                  <a:gd name="connsiteX5" fmla="*/ 376238 w 671513"/>
                  <a:gd name="connsiteY5" fmla="*/ 193216 h 197979"/>
                  <a:gd name="connsiteX6" fmla="*/ 452438 w 671513"/>
                  <a:gd name="connsiteY6" fmla="*/ 5097 h 197979"/>
                  <a:gd name="connsiteX7" fmla="*/ 521494 w 671513"/>
                  <a:gd name="connsiteY7" fmla="*/ 195597 h 197979"/>
                  <a:gd name="connsiteX8" fmla="*/ 583406 w 671513"/>
                  <a:gd name="connsiteY8" fmla="*/ 86060 h 197979"/>
                  <a:gd name="connsiteX9" fmla="*/ 671513 w 671513"/>
                  <a:gd name="connsiteY9" fmla="*/ 76535 h 197979"/>
                  <a:gd name="connsiteX0" fmla="*/ 0 w 671513"/>
                  <a:gd name="connsiteY0" fmla="*/ 83689 h 197990"/>
                  <a:gd name="connsiteX1" fmla="*/ 69056 w 671513"/>
                  <a:gd name="connsiteY1" fmla="*/ 83690 h 197990"/>
                  <a:gd name="connsiteX2" fmla="*/ 128588 w 671513"/>
                  <a:gd name="connsiteY2" fmla="*/ 2727 h 197990"/>
                  <a:gd name="connsiteX3" fmla="*/ 207169 w 671513"/>
                  <a:gd name="connsiteY3" fmla="*/ 197990 h 197990"/>
                  <a:gd name="connsiteX4" fmla="*/ 295275 w 671513"/>
                  <a:gd name="connsiteY4" fmla="*/ 2727 h 197990"/>
                  <a:gd name="connsiteX5" fmla="*/ 376238 w 671513"/>
                  <a:gd name="connsiteY5" fmla="*/ 193227 h 197990"/>
                  <a:gd name="connsiteX6" fmla="*/ 452438 w 671513"/>
                  <a:gd name="connsiteY6" fmla="*/ 5108 h 197990"/>
                  <a:gd name="connsiteX7" fmla="*/ 521494 w 671513"/>
                  <a:gd name="connsiteY7" fmla="*/ 195608 h 197990"/>
                  <a:gd name="connsiteX8" fmla="*/ 583406 w 671513"/>
                  <a:gd name="connsiteY8" fmla="*/ 86071 h 197990"/>
                  <a:gd name="connsiteX9" fmla="*/ 671513 w 671513"/>
                  <a:gd name="connsiteY9" fmla="*/ 76546 h 197990"/>
                  <a:gd name="connsiteX0" fmla="*/ 0 w 671513"/>
                  <a:gd name="connsiteY0" fmla="*/ 83689 h 197990"/>
                  <a:gd name="connsiteX1" fmla="*/ 69056 w 671513"/>
                  <a:gd name="connsiteY1" fmla="*/ 83690 h 197990"/>
                  <a:gd name="connsiteX2" fmla="*/ 128588 w 671513"/>
                  <a:gd name="connsiteY2" fmla="*/ 2727 h 197990"/>
                  <a:gd name="connsiteX3" fmla="*/ 207169 w 671513"/>
                  <a:gd name="connsiteY3" fmla="*/ 197990 h 197990"/>
                  <a:gd name="connsiteX4" fmla="*/ 295275 w 671513"/>
                  <a:gd name="connsiteY4" fmla="*/ 2727 h 197990"/>
                  <a:gd name="connsiteX5" fmla="*/ 376238 w 671513"/>
                  <a:gd name="connsiteY5" fmla="*/ 193227 h 197990"/>
                  <a:gd name="connsiteX6" fmla="*/ 452438 w 671513"/>
                  <a:gd name="connsiteY6" fmla="*/ 5108 h 197990"/>
                  <a:gd name="connsiteX7" fmla="*/ 521494 w 671513"/>
                  <a:gd name="connsiteY7" fmla="*/ 195608 h 197990"/>
                  <a:gd name="connsiteX8" fmla="*/ 583406 w 671513"/>
                  <a:gd name="connsiteY8" fmla="*/ 86071 h 197990"/>
                  <a:gd name="connsiteX9" fmla="*/ 671513 w 671513"/>
                  <a:gd name="connsiteY9" fmla="*/ 76546 h 197990"/>
                  <a:gd name="connsiteX0" fmla="*/ 0 w 678656"/>
                  <a:gd name="connsiteY0" fmla="*/ 90864 h 198021"/>
                  <a:gd name="connsiteX1" fmla="*/ 76199 w 678656"/>
                  <a:gd name="connsiteY1" fmla="*/ 83721 h 198021"/>
                  <a:gd name="connsiteX2" fmla="*/ 135731 w 678656"/>
                  <a:gd name="connsiteY2" fmla="*/ 2758 h 198021"/>
                  <a:gd name="connsiteX3" fmla="*/ 214312 w 678656"/>
                  <a:gd name="connsiteY3" fmla="*/ 198021 h 198021"/>
                  <a:gd name="connsiteX4" fmla="*/ 302418 w 678656"/>
                  <a:gd name="connsiteY4" fmla="*/ 2758 h 198021"/>
                  <a:gd name="connsiteX5" fmla="*/ 383381 w 678656"/>
                  <a:gd name="connsiteY5" fmla="*/ 193258 h 198021"/>
                  <a:gd name="connsiteX6" fmla="*/ 459581 w 678656"/>
                  <a:gd name="connsiteY6" fmla="*/ 5139 h 198021"/>
                  <a:gd name="connsiteX7" fmla="*/ 528637 w 678656"/>
                  <a:gd name="connsiteY7" fmla="*/ 195639 h 198021"/>
                  <a:gd name="connsiteX8" fmla="*/ 590549 w 678656"/>
                  <a:gd name="connsiteY8" fmla="*/ 86102 h 198021"/>
                  <a:gd name="connsiteX9" fmla="*/ 678656 w 678656"/>
                  <a:gd name="connsiteY9" fmla="*/ 76577 h 198021"/>
                  <a:gd name="connsiteX0" fmla="*/ 0 w 678656"/>
                  <a:gd name="connsiteY0" fmla="*/ 90864 h 198021"/>
                  <a:gd name="connsiteX1" fmla="*/ 76199 w 678656"/>
                  <a:gd name="connsiteY1" fmla="*/ 83721 h 198021"/>
                  <a:gd name="connsiteX2" fmla="*/ 135731 w 678656"/>
                  <a:gd name="connsiteY2" fmla="*/ 2758 h 198021"/>
                  <a:gd name="connsiteX3" fmla="*/ 214312 w 678656"/>
                  <a:gd name="connsiteY3" fmla="*/ 198021 h 198021"/>
                  <a:gd name="connsiteX4" fmla="*/ 302418 w 678656"/>
                  <a:gd name="connsiteY4" fmla="*/ 2758 h 198021"/>
                  <a:gd name="connsiteX5" fmla="*/ 383381 w 678656"/>
                  <a:gd name="connsiteY5" fmla="*/ 193258 h 198021"/>
                  <a:gd name="connsiteX6" fmla="*/ 459581 w 678656"/>
                  <a:gd name="connsiteY6" fmla="*/ 5139 h 198021"/>
                  <a:gd name="connsiteX7" fmla="*/ 528637 w 678656"/>
                  <a:gd name="connsiteY7" fmla="*/ 195639 h 198021"/>
                  <a:gd name="connsiteX8" fmla="*/ 585787 w 678656"/>
                  <a:gd name="connsiteY8" fmla="*/ 98008 h 198021"/>
                  <a:gd name="connsiteX9" fmla="*/ 678656 w 678656"/>
                  <a:gd name="connsiteY9" fmla="*/ 76577 h 198021"/>
                  <a:gd name="connsiteX0" fmla="*/ 0 w 681037"/>
                  <a:gd name="connsiteY0" fmla="*/ 90864 h 198021"/>
                  <a:gd name="connsiteX1" fmla="*/ 76199 w 681037"/>
                  <a:gd name="connsiteY1" fmla="*/ 83721 h 198021"/>
                  <a:gd name="connsiteX2" fmla="*/ 135731 w 681037"/>
                  <a:gd name="connsiteY2" fmla="*/ 2758 h 198021"/>
                  <a:gd name="connsiteX3" fmla="*/ 214312 w 681037"/>
                  <a:gd name="connsiteY3" fmla="*/ 198021 h 198021"/>
                  <a:gd name="connsiteX4" fmla="*/ 302418 w 681037"/>
                  <a:gd name="connsiteY4" fmla="*/ 2758 h 198021"/>
                  <a:gd name="connsiteX5" fmla="*/ 383381 w 681037"/>
                  <a:gd name="connsiteY5" fmla="*/ 193258 h 198021"/>
                  <a:gd name="connsiteX6" fmla="*/ 459581 w 681037"/>
                  <a:gd name="connsiteY6" fmla="*/ 5139 h 198021"/>
                  <a:gd name="connsiteX7" fmla="*/ 528637 w 681037"/>
                  <a:gd name="connsiteY7" fmla="*/ 195639 h 198021"/>
                  <a:gd name="connsiteX8" fmla="*/ 585787 w 681037"/>
                  <a:gd name="connsiteY8" fmla="*/ 98008 h 198021"/>
                  <a:gd name="connsiteX9" fmla="*/ 681037 w 681037"/>
                  <a:gd name="connsiteY9" fmla="*/ 88483 h 198021"/>
                  <a:gd name="connsiteX0" fmla="*/ 0 w 681037"/>
                  <a:gd name="connsiteY0" fmla="*/ 90864 h 198021"/>
                  <a:gd name="connsiteX1" fmla="*/ 76199 w 681037"/>
                  <a:gd name="connsiteY1" fmla="*/ 83721 h 198021"/>
                  <a:gd name="connsiteX2" fmla="*/ 135731 w 681037"/>
                  <a:gd name="connsiteY2" fmla="*/ 2758 h 198021"/>
                  <a:gd name="connsiteX3" fmla="*/ 214312 w 681037"/>
                  <a:gd name="connsiteY3" fmla="*/ 198021 h 198021"/>
                  <a:gd name="connsiteX4" fmla="*/ 302418 w 681037"/>
                  <a:gd name="connsiteY4" fmla="*/ 2758 h 198021"/>
                  <a:gd name="connsiteX5" fmla="*/ 383381 w 681037"/>
                  <a:gd name="connsiteY5" fmla="*/ 193258 h 198021"/>
                  <a:gd name="connsiteX6" fmla="*/ 459581 w 681037"/>
                  <a:gd name="connsiteY6" fmla="*/ 5139 h 198021"/>
                  <a:gd name="connsiteX7" fmla="*/ 528637 w 681037"/>
                  <a:gd name="connsiteY7" fmla="*/ 195639 h 198021"/>
                  <a:gd name="connsiteX8" fmla="*/ 585787 w 681037"/>
                  <a:gd name="connsiteY8" fmla="*/ 98008 h 198021"/>
                  <a:gd name="connsiteX9" fmla="*/ 681037 w 681037"/>
                  <a:gd name="connsiteY9" fmla="*/ 88483 h 198021"/>
                  <a:gd name="connsiteX0" fmla="*/ 0 w 681037"/>
                  <a:gd name="connsiteY0" fmla="*/ 90864 h 198021"/>
                  <a:gd name="connsiteX1" fmla="*/ 76199 w 681037"/>
                  <a:gd name="connsiteY1" fmla="*/ 83721 h 198021"/>
                  <a:gd name="connsiteX2" fmla="*/ 135731 w 681037"/>
                  <a:gd name="connsiteY2" fmla="*/ 2758 h 198021"/>
                  <a:gd name="connsiteX3" fmla="*/ 214312 w 681037"/>
                  <a:gd name="connsiteY3" fmla="*/ 198021 h 198021"/>
                  <a:gd name="connsiteX4" fmla="*/ 302418 w 681037"/>
                  <a:gd name="connsiteY4" fmla="*/ 2758 h 198021"/>
                  <a:gd name="connsiteX5" fmla="*/ 383381 w 681037"/>
                  <a:gd name="connsiteY5" fmla="*/ 193258 h 198021"/>
                  <a:gd name="connsiteX6" fmla="*/ 459581 w 681037"/>
                  <a:gd name="connsiteY6" fmla="*/ 5139 h 198021"/>
                  <a:gd name="connsiteX7" fmla="*/ 528637 w 681037"/>
                  <a:gd name="connsiteY7" fmla="*/ 195639 h 198021"/>
                  <a:gd name="connsiteX8" fmla="*/ 585787 w 681037"/>
                  <a:gd name="connsiteY8" fmla="*/ 98008 h 198021"/>
                  <a:gd name="connsiteX9" fmla="*/ 681037 w 681037"/>
                  <a:gd name="connsiteY9" fmla="*/ 86102 h 198021"/>
                  <a:gd name="connsiteX0" fmla="*/ 0 w 711993"/>
                  <a:gd name="connsiteY0" fmla="*/ 90864 h 198021"/>
                  <a:gd name="connsiteX1" fmla="*/ 76199 w 711993"/>
                  <a:gd name="connsiteY1" fmla="*/ 83721 h 198021"/>
                  <a:gd name="connsiteX2" fmla="*/ 135731 w 711993"/>
                  <a:gd name="connsiteY2" fmla="*/ 2758 h 198021"/>
                  <a:gd name="connsiteX3" fmla="*/ 214312 w 711993"/>
                  <a:gd name="connsiteY3" fmla="*/ 198021 h 198021"/>
                  <a:gd name="connsiteX4" fmla="*/ 302418 w 711993"/>
                  <a:gd name="connsiteY4" fmla="*/ 2758 h 198021"/>
                  <a:gd name="connsiteX5" fmla="*/ 383381 w 711993"/>
                  <a:gd name="connsiteY5" fmla="*/ 193258 h 198021"/>
                  <a:gd name="connsiteX6" fmla="*/ 459581 w 711993"/>
                  <a:gd name="connsiteY6" fmla="*/ 5139 h 198021"/>
                  <a:gd name="connsiteX7" fmla="*/ 528637 w 711993"/>
                  <a:gd name="connsiteY7" fmla="*/ 195639 h 198021"/>
                  <a:gd name="connsiteX8" fmla="*/ 585787 w 711993"/>
                  <a:gd name="connsiteY8" fmla="*/ 98008 h 198021"/>
                  <a:gd name="connsiteX9" fmla="*/ 711993 w 711993"/>
                  <a:gd name="connsiteY9" fmla="*/ 88483 h 19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1993" h="198021">
                    <a:moveTo>
                      <a:pt x="0" y="90864"/>
                    </a:moveTo>
                    <a:cubicBezTo>
                      <a:pt x="35718" y="89078"/>
                      <a:pt x="53577" y="98405"/>
                      <a:pt x="76199" y="83721"/>
                    </a:cubicBezTo>
                    <a:cubicBezTo>
                      <a:pt x="98821" y="69037"/>
                      <a:pt x="112712" y="-16292"/>
                      <a:pt x="135731" y="2758"/>
                    </a:cubicBezTo>
                    <a:cubicBezTo>
                      <a:pt x="158750" y="21808"/>
                      <a:pt x="186531" y="198021"/>
                      <a:pt x="214312" y="198021"/>
                    </a:cubicBezTo>
                    <a:cubicBezTo>
                      <a:pt x="242093" y="198021"/>
                      <a:pt x="274240" y="3552"/>
                      <a:pt x="302418" y="2758"/>
                    </a:cubicBezTo>
                    <a:cubicBezTo>
                      <a:pt x="330596" y="1964"/>
                      <a:pt x="357187" y="192861"/>
                      <a:pt x="383381" y="193258"/>
                    </a:cubicBezTo>
                    <a:cubicBezTo>
                      <a:pt x="409575" y="193655"/>
                      <a:pt x="435372" y="4742"/>
                      <a:pt x="459581" y="5139"/>
                    </a:cubicBezTo>
                    <a:cubicBezTo>
                      <a:pt x="483790" y="5536"/>
                      <a:pt x="507603" y="180161"/>
                      <a:pt x="528637" y="195639"/>
                    </a:cubicBezTo>
                    <a:cubicBezTo>
                      <a:pt x="549671" y="211117"/>
                      <a:pt x="555228" y="115867"/>
                      <a:pt x="585787" y="98008"/>
                    </a:cubicBezTo>
                    <a:cubicBezTo>
                      <a:pt x="616346" y="80149"/>
                      <a:pt x="675678" y="90467"/>
                      <a:pt x="711993" y="88483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  <a:tailEnd type="arrow" w="med" len="sm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Arc 10"/>
            <p:cNvSpPr/>
            <p:nvPr/>
          </p:nvSpPr>
          <p:spPr>
            <a:xfrm rot="402991">
              <a:off x="5113743" y="4437943"/>
              <a:ext cx="1244906" cy="1244906"/>
            </a:xfrm>
            <a:prstGeom prst="arc">
              <a:avLst>
                <a:gd name="adj1" fmla="val 17545286"/>
                <a:gd name="adj2" fmla="val 0"/>
              </a:avLst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6327233" y="4484435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y</a:t>
              </a:r>
            </a:p>
          </p:txBody>
        </p:sp>
      </p:grpSp>
      <p:grpSp>
        <p:nvGrpSpPr>
          <p:cNvPr id="21" name="Group 5"/>
          <p:cNvGrpSpPr/>
          <p:nvPr/>
        </p:nvGrpSpPr>
        <p:grpSpPr>
          <a:xfrm>
            <a:off x="5213733" y="960769"/>
            <a:ext cx="3792465" cy="1593745"/>
            <a:chOff x="5213733" y="960769"/>
            <a:chExt cx="3792465" cy="15937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15"/>
                <p:cNvSpPr txBox="1"/>
                <p:nvPr/>
              </p:nvSpPr>
              <p:spPr>
                <a:xfrm>
                  <a:off x="5660364" y="960769"/>
                  <a:ext cx="3053978" cy="8657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0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0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0364" y="960769"/>
                  <a:ext cx="3053978" cy="86575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1"/>
            <p:cNvSpPr txBox="1"/>
            <p:nvPr/>
          </p:nvSpPr>
          <p:spPr>
            <a:xfrm>
              <a:off x="5213733" y="1969739"/>
              <a:ext cx="3792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Same form as for AD, different coefficients.</a:t>
              </a:r>
            </a:p>
            <a:p>
              <a:pPr algn="ctr"/>
              <a:r>
                <a:rPr lang="en-US" sz="1600" i="1" dirty="0" smtClean="0">
                  <a:solidFill>
                    <a:prstClr val="black"/>
                  </a:solidFill>
                </a:rPr>
                <a:t>L</a:t>
              </a:r>
              <a:r>
                <a:rPr lang="en-US" sz="1600" dirty="0" smtClean="0">
                  <a:solidFill>
                    <a:prstClr val="black"/>
                  </a:solidFill>
                </a:rPr>
                <a:t> limit determined by lowest multipole.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"/>
          <p:cNvGrpSpPr/>
          <p:nvPr/>
        </p:nvGrpSpPr>
        <p:grpSpPr>
          <a:xfrm>
            <a:off x="823423" y="2791543"/>
            <a:ext cx="2438400" cy="3733801"/>
            <a:chOff x="823423" y="2834123"/>
            <a:chExt cx="2438400" cy="3733801"/>
          </a:xfrm>
        </p:grpSpPr>
        <p:graphicFrame>
          <p:nvGraphicFramePr>
            <p:cNvPr id="25" name="Chart 18"/>
            <p:cNvGraphicFramePr>
              <a:graphicFrameLocks/>
            </p:cNvGraphicFramePr>
            <p:nvPr>
              <p:extLst/>
            </p:nvPr>
          </p:nvGraphicFramePr>
          <p:xfrm>
            <a:off x="823423" y="2834123"/>
            <a:ext cx="2438400" cy="18430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6" name="Chart 19"/>
            <p:cNvGraphicFramePr>
              <a:graphicFrameLocks/>
            </p:cNvGraphicFramePr>
            <p:nvPr>
              <p:extLst/>
            </p:nvPr>
          </p:nvGraphicFramePr>
          <p:xfrm>
            <a:off x="823423" y="4739124"/>
            <a:ext cx="24384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7" name="TextBox 20"/>
            <p:cNvSpPr txBox="1"/>
            <p:nvPr/>
          </p:nvSpPr>
          <p:spPr>
            <a:xfrm>
              <a:off x="1925814" y="2999755"/>
              <a:ext cx="657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</a:rPr>
                <a:t>E2-E2</a:t>
              </a:r>
            </a:p>
          </p:txBody>
        </p:sp>
        <p:sp>
          <p:nvSpPr>
            <p:cNvPr id="28" name="TextBox 21"/>
            <p:cNvSpPr txBox="1"/>
            <p:nvPr/>
          </p:nvSpPr>
          <p:spPr>
            <a:xfrm>
              <a:off x="2454411" y="3174058"/>
              <a:ext cx="657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Calibri" panose="020F0502020204030204"/>
                </a:rPr>
                <a:t>E2-E1</a:t>
              </a:r>
            </a:p>
          </p:txBody>
        </p:sp>
        <p:sp>
          <p:nvSpPr>
            <p:cNvPr id="29" name="TextBox 25"/>
            <p:cNvSpPr txBox="1"/>
            <p:nvPr/>
          </p:nvSpPr>
          <p:spPr>
            <a:xfrm>
              <a:off x="1468616" y="3455857"/>
              <a:ext cx="657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 panose="020F0502020204030204"/>
                </a:rPr>
                <a:t>E1-E1</a:t>
              </a:r>
            </a:p>
          </p:txBody>
        </p:sp>
        <p:sp>
          <p:nvSpPr>
            <p:cNvPr id="30" name="TextBox 26"/>
            <p:cNvSpPr txBox="1"/>
            <p:nvPr/>
          </p:nvSpPr>
          <p:spPr>
            <a:xfrm>
              <a:off x="1893156" y="4959183"/>
              <a:ext cx="11352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</a:rPr>
                <a:t>0</a:t>
              </a:r>
              <a:r>
                <a:rPr kumimoji="0" lang="en-US" sz="16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</a:rPr>
                <a:t>+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sym typeface="Wingdings" pitchFamily="2" charset="2"/>
                </a:rPr>
                <a:t>2</a:t>
              </a:r>
              <a:r>
                <a:rPr kumimoji="0" lang="en-US" sz="16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sym typeface="Wingdings" pitchFamily="2" charset="2"/>
                </a:rPr>
                <a:t>+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sym typeface="Wingdings" pitchFamily="2" charset="2"/>
                </a:rPr>
                <a:t>0</a:t>
              </a:r>
              <a:r>
                <a:rPr kumimoji="0" lang="en-US" sz="16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sym typeface="Wingdings" pitchFamily="2" charset="2"/>
                </a:rPr>
                <a:t>+</a:t>
              </a:r>
              <a:endPara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51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720000"/>
                <a:ext cx="7956456" cy="312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γ-spectroscopy yields some of the most precise knowledge of nuclear structure, as spin, parity and </a:t>
                </a:r>
                <a:r>
                  <a:rPr lang="el-GR" sz="1600" dirty="0" smtClean="0">
                    <a:latin typeface="Times New Roman"/>
                    <a:cs typeface="Times New Roman"/>
                  </a:rPr>
                  <a:t>Δ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E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are all measurable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.</a:t>
                </a:r>
              </a:p>
              <a:p>
                <a:endParaRPr lang="de-DE" sz="1600" dirty="0">
                  <a:latin typeface="Times New Roman"/>
                  <a:cs typeface="Times New Roman"/>
                </a:endParaRPr>
              </a:p>
              <a:p>
                <a:r>
                  <a:rPr lang="en-US" sz="1600" dirty="0" smtClean="0">
                    <a:latin typeface="Times New Roman"/>
                    <a:cs typeface="Times New Roman"/>
                  </a:rPr>
                  <a:t>Transition rates between initial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  <a:cs typeface="Times New Roman"/>
                          </a:rPr>
                          <m:t>Ψ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𝑁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final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nuclear states, resulting from electromagnetic decay producing a photon with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described by 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Fermi´s Golden rule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ℳ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𝑒𝑚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electromagnetic transition operator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num>
                      <m:den>
                        <m:r>
                          <a:rPr lang="de-DE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density of final states. The photon wave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ℳ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𝑒𝑚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well known, therefore measurements of </a:t>
                </a:r>
                <a:r>
                  <a:rPr lang="el-GR" sz="1600" dirty="0" smtClean="0">
                    <a:latin typeface="Times New Roman"/>
                    <a:cs typeface="Times New Roman"/>
                  </a:rPr>
                  <a:t>λ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provide detailed knowledge of nuclear structure.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720000"/>
                <a:ext cx="7956456" cy="3120085"/>
              </a:xfrm>
              <a:prstGeom prst="rect">
                <a:avLst/>
              </a:prstGeom>
              <a:blipFill>
                <a:blip r:embed="rId2"/>
                <a:stretch>
                  <a:fillRect l="-383" t="-586" r="-307" b="-15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880000" y="2124000"/>
                <a:ext cx="2977097" cy="63594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´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ℳ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𝑒𝑚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2124000"/>
                <a:ext cx="2977097" cy="6359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720000" y="3960000"/>
            <a:ext cx="795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l-GR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-decay lifetime is typically 10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-12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[s] </a:t>
            </a:r>
            <a:r>
              <a:rPr lang="en-US" sz="1600" dirty="0" smtClean="0">
                <a:latin typeface="Times New Roman"/>
                <a:cs typeface="Times New Roman"/>
              </a:rPr>
              <a:t>and sometimes even as short as 10</a:t>
            </a:r>
            <a:r>
              <a:rPr lang="en-US" sz="1600" baseline="30000" dirty="0" smtClean="0">
                <a:latin typeface="Times New Roman"/>
                <a:cs typeface="Times New Roman"/>
              </a:rPr>
              <a:t>-19</a:t>
            </a:r>
            <a:r>
              <a:rPr lang="en-US" sz="1600" dirty="0" smtClean="0">
                <a:latin typeface="Times New Roman"/>
                <a:cs typeface="Times New Roman"/>
              </a:rPr>
              <a:t> [s]. However, this time span is an eternity in the life of an excited nucleon. It takes about 4·10</a:t>
            </a:r>
            <a:r>
              <a:rPr lang="en-US" sz="1600" baseline="30000" dirty="0" smtClean="0">
                <a:latin typeface="Times New Roman"/>
                <a:cs typeface="Times New Roman"/>
              </a:rPr>
              <a:t>-22</a:t>
            </a:r>
            <a:r>
              <a:rPr lang="en-US" sz="1600" dirty="0" smtClean="0">
                <a:latin typeface="Times New Roman"/>
                <a:cs typeface="Times New Roman"/>
              </a:rPr>
              <a:t> [s] for a nucleon to cross the nucleus.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1" name="Picture 1"/>
          <p:cNvPicPr>
            <a:picLocks noChangeAspect="1"/>
          </p:cNvPicPr>
          <p:nvPr/>
        </p:nvPicPr>
        <p:blipFill rotWithShape="1">
          <a:blip r:embed="rId2"/>
          <a:srcRect l="2004" t="2933"/>
          <a:stretch/>
        </p:blipFill>
        <p:spPr>
          <a:xfrm>
            <a:off x="4536628" y="2992431"/>
            <a:ext cx="4351520" cy="3137397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/>
          </p:cNvPicPr>
          <p:nvPr/>
        </p:nvPicPr>
        <p:blipFill rotWithShape="1">
          <a:blip r:embed="rId3"/>
          <a:srcRect t="969"/>
          <a:stretch/>
        </p:blipFill>
        <p:spPr>
          <a:xfrm>
            <a:off x="124282" y="836712"/>
            <a:ext cx="4375397" cy="3180603"/>
          </a:xfrm>
          <a:prstGeom prst="rect">
            <a:avLst/>
          </a:prstGeom>
        </p:spPr>
      </p:pic>
      <p:sp>
        <p:nvSpPr>
          <p:cNvPr id="33" name="TextBox 3"/>
          <p:cNvSpPr txBox="1"/>
          <p:nvPr/>
        </p:nvSpPr>
        <p:spPr>
          <a:xfrm>
            <a:off x="358864" y="5912218"/>
            <a:ext cx="2732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Chiara </a:t>
            </a:r>
            <a:r>
              <a:rPr lang="en-US" sz="1400" i="1" dirty="0" smtClean="0">
                <a:solidFill>
                  <a:prstClr val="black"/>
                </a:solidFill>
                <a:latin typeface="Calibri" panose="020F0502020204030204"/>
              </a:rPr>
              <a:t>et al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., PRC</a:t>
            </a:r>
            <a:r>
              <a:rPr lang="en-US" sz="1400" b="1" dirty="0" smtClean="0">
                <a:solidFill>
                  <a:prstClr val="black"/>
                </a:solidFill>
                <a:latin typeface="Calibri" panose="020F0502020204030204"/>
              </a:rPr>
              <a:t>85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, 024309 (2012)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Box 4"/>
          <p:cNvSpPr txBox="1"/>
          <p:nvPr/>
        </p:nvSpPr>
        <p:spPr>
          <a:xfrm>
            <a:off x="1077507" y="4111040"/>
            <a:ext cx="246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>
                <a:solidFill>
                  <a:prstClr val="black"/>
                </a:solidFill>
                <a:latin typeface="Calibri" panose="020F0502020204030204"/>
              </a:rPr>
              <a:t>65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Cu ADs – </a:t>
            </a:r>
            <a:r>
              <a:rPr lang="en-US" sz="2000" baseline="30000" dirty="0" smtClean="0">
                <a:solidFill>
                  <a:prstClr val="black"/>
                </a:solidFill>
                <a:latin typeface="Calibri" panose="020F0502020204030204"/>
              </a:rPr>
              <a:t>48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Ca+</a:t>
            </a:r>
            <a:r>
              <a:rPr lang="en-US" sz="2000" baseline="30000" dirty="0" smtClean="0">
                <a:solidFill>
                  <a:prstClr val="black"/>
                </a:solidFill>
                <a:latin typeface="Calibri" panose="020F0502020204030204"/>
              </a:rPr>
              <a:t>26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Mg 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TextBox 6"/>
          <p:cNvSpPr txBox="1"/>
          <p:nvPr/>
        </p:nvSpPr>
        <p:spPr>
          <a:xfrm>
            <a:off x="5674029" y="6137776"/>
            <a:ext cx="2322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>
                <a:solidFill>
                  <a:prstClr val="black"/>
                </a:solidFill>
                <a:latin typeface="Calibri" panose="020F0502020204030204"/>
              </a:rPr>
              <a:t>67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Cu ACs – </a:t>
            </a:r>
            <a:r>
              <a:rPr lang="en-US" sz="2000" baseline="30000" dirty="0" smtClean="0">
                <a:solidFill>
                  <a:prstClr val="black"/>
                </a:solidFill>
                <a:latin typeface="Calibri" panose="020F0502020204030204"/>
              </a:rPr>
              <a:t>64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Ni+</a:t>
            </a:r>
            <a:r>
              <a:rPr lang="en-US" sz="2000" baseline="30000" dirty="0" smtClean="0">
                <a:solidFill>
                  <a:prstClr val="black"/>
                </a:solidFill>
                <a:latin typeface="Calibri" panose="020F0502020204030204"/>
              </a:rPr>
              <a:t>238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U 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TextBox 5"/>
          <p:cNvSpPr txBox="1"/>
          <p:nvPr/>
        </p:nvSpPr>
        <p:spPr>
          <a:xfrm>
            <a:off x="4964815" y="2569599"/>
            <a:ext cx="562975" cy="24622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E2 – E2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TextBox 9"/>
          <p:cNvSpPr txBox="1"/>
          <p:nvPr/>
        </p:nvSpPr>
        <p:spPr>
          <a:xfrm>
            <a:off x="5654587" y="2573107"/>
            <a:ext cx="1263330" cy="24622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E2 – M1/E2(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rPr>
              <a:t>d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=-0.11)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TextBox 10"/>
          <p:cNvSpPr txBox="1"/>
          <p:nvPr/>
        </p:nvSpPr>
        <p:spPr>
          <a:xfrm>
            <a:off x="7118877" y="2569599"/>
            <a:ext cx="1957587" cy="24622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M1/E2(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rPr>
              <a:t>d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=-0.11) – M1/E2(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rPr>
              <a:t>d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=-0.15)</a:t>
            </a:r>
          </a:p>
        </p:txBody>
      </p:sp>
      <p:sp>
        <p:nvSpPr>
          <p:cNvPr id="39" name="TextBox 11"/>
          <p:cNvSpPr txBox="1"/>
          <p:nvPr/>
        </p:nvSpPr>
        <p:spPr>
          <a:xfrm>
            <a:off x="3546453" y="5083711"/>
            <a:ext cx="1161764" cy="24622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E3 – M1/E2(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rPr>
              <a:t>d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=1.0)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0" name="Straight Arrow Connector 12"/>
          <p:cNvCxnSpPr/>
          <p:nvPr/>
        </p:nvCxnSpPr>
        <p:spPr>
          <a:xfrm flipV="1">
            <a:off x="4536628" y="4511151"/>
            <a:ext cx="564182" cy="57256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 w="sm" len="med"/>
          </a:ln>
          <a:effectLst/>
        </p:spPr>
      </p:cxnSp>
      <p:cxnSp>
        <p:nvCxnSpPr>
          <p:cNvPr id="41" name="Straight Arrow Connector 13"/>
          <p:cNvCxnSpPr/>
          <p:nvPr/>
        </p:nvCxnSpPr>
        <p:spPr>
          <a:xfrm>
            <a:off x="8273667" y="2815095"/>
            <a:ext cx="16472" cy="41471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 w="sm" len="med"/>
          </a:ln>
          <a:effectLst/>
        </p:spPr>
      </p:cxnSp>
      <p:cxnSp>
        <p:nvCxnSpPr>
          <p:cNvPr id="42" name="Straight Arrow Connector 16"/>
          <p:cNvCxnSpPr/>
          <p:nvPr/>
        </p:nvCxnSpPr>
        <p:spPr>
          <a:xfrm>
            <a:off x="6541578" y="2815095"/>
            <a:ext cx="79559" cy="49376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 w="sm" len="med"/>
          </a:ln>
          <a:effectLst/>
        </p:spPr>
      </p:cxnSp>
      <p:cxnSp>
        <p:nvCxnSpPr>
          <p:cNvPr id="43" name="Straight Arrow Connector 24"/>
          <p:cNvCxnSpPr/>
          <p:nvPr/>
        </p:nvCxnSpPr>
        <p:spPr>
          <a:xfrm>
            <a:off x="5471850" y="2815094"/>
            <a:ext cx="79559" cy="49376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 w="sm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089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320000" y="1228690"/>
            <a:ext cx="421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Imagine the situation of an M1 decay between two states, the initial one has J</a:t>
            </a:r>
            <a:r>
              <a:rPr lang="el-GR" baseline="30000" dirty="0" smtClean="0"/>
              <a:t>π</a:t>
            </a:r>
            <a:r>
              <a:rPr lang="de-DE" dirty="0" smtClean="0"/>
              <a:t> </a:t>
            </a:r>
            <a:r>
              <a:rPr lang="en-US" dirty="0" smtClean="0"/>
              <a:t>value of 1</a:t>
            </a:r>
            <a:r>
              <a:rPr lang="en-US" baseline="30000" dirty="0" smtClean="0"/>
              <a:t>+</a:t>
            </a:r>
            <a:r>
              <a:rPr lang="en-US" dirty="0" smtClean="0"/>
              <a:t> and the final one a </a:t>
            </a:r>
            <a:r>
              <a:rPr lang="de-DE" dirty="0" smtClean="0"/>
              <a:t>J</a:t>
            </a:r>
            <a:r>
              <a:rPr lang="el-GR" baseline="30000" dirty="0" smtClean="0"/>
              <a:t>π</a:t>
            </a:r>
            <a:r>
              <a:rPr lang="de-DE" dirty="0" smtClean="0"/>
              <a:t> </a:t>
            </a:r>
            <a:r>
              <a:rPr lang="en-US" dirty="0" smtClean="0"/>
              <a:t>of 0</a:t>
            </a:r>
            <a:r>
              <a:rPr lang="en-US" baseline="30000" dirty="0"/>
              <a:t>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320000" y="2340000"/>
                <a:ext cx="42124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The initial J</a:t>
                </a:r>
                <a:r>
                  <a:rPr lang="el-GR" baseline="30000" dirty="0" smtClean="0"/>
                  <a:t>π</a:t>
                </a:r>
                <a:r>
                  <a:rPr lang="en-US" dirty="0" smtClean="0"/>
                  <a:t>=1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 state has 3 degenerate magnetic </a:t>
                </a:r>
                <a:r>
                  <a:rPr lang="en-US" dirty="0" err="1" smtClean="0"/>
                  <a:t>substates</a:t>
                </a:r>
                <a:r>
                  <a:rPr lang="en-US" dirty="0" smtClean="0"/>
                  <a:t> which differ by the magnetic quantum numbers m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and 0.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2340000"/>
                <a:ext cx="4212440" cy="923330"/>
              </a:xfrm>
              <a:prstGeom prst="rect">
                <a:avLst/>
              </a:prstGeom>
              <a:blipFill>
                <a:blip r:embed="rId2"/>
                <a:stretch>
                  <a:fillRect l="-1302" t="-3974" r="-434" b="-99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4320000" y="3420000"/>
            <a:ext cx="421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final J</a:t>
            </a:r>
            <a:r>
              <a:rPr lang="el-GR" baseline="30000" dirty="0" smtClean="0"/>
              <a:t>π</a:t>
            </a:r>
            <a:r>
              <a:rPr lang="en-US" dirty="0" smtClean="0"/>
              <a:t>=0</a:t>
            </a:r>
            <a:r>
              <a:rPr lang="en-US" baseline="30000" dirty="0"/>
              <a:t>+</a:t>
            </a:r>
            <a:r>
              <a:rPr lang="en-US" dirty="0" smtClean="0"/>
              <a:t> state has a single magnetic </a:t>
            </a:r>
            <a:r>
              <a:rPr lang="en-US" dirty="0" err="1" smtClean="0"/>
              <a:t>substate</a:t>
            </a:r>
            <a:r>
              <a:rPr lang="en-US" dirty="0" smtClean="0"/>
              <a:t> with m=0.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4320000" y="4140000"/>
            <a:ext cx="421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the </a:t>
            </a:r>
            <a:r>
              <a:rPr lang="en-US" dirty="0" err="1" smtClean="0"/>
              <a:t>substates</a:t>
            </a:r>
            <a:r>
              <a:rPr lang="en-US" dirty="0" smtClean="0"/>
              <a:t> of </a:t>
            </a:r>
            <a:r>
              <a:rPr lang="de-DE" dirty="0" smtClean="0"/>
              <a:t>J</a:t>
            </a:r>
            <a:r>
              <a:rPr lang="el-GR" baseline="30000" dirty="0" smtClean="0"/>
              <a:t>π</a:t>
            </a:r>
            <a:r>
              <a:rPr lang="en-US" dirty="0" smtClean="0"/>
              <a:t>=1</a:t>
            </a:r>
            <a:r>
              <a:rPr lang="en-US" baseline="30000" dirty="0"/>
              <a:t>+</a:t>
            </a:r>
            <a:r>
              <a:rPr lang="en-US" dirty="0" smtClean="0"/>
              <a:t> state decay, the </a:t>
            </a:r>
            <a:r>
              <a:rPr lang="el-GR" dirty="0" smtClean="0"/>
              <a:t>γ</a:t>
            </a:r>
            <a:r>
              <a:rPr lang="en-US" dirty="0" smtClean="0"/>
              <a:t>-rays emitted have different angular patterns</a:t>
            </a:r>
            <a:r>
              <a:rPr lang="de-DE" dirty="0" smtClean="0"/>
              <a:t>.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900000"/>
            <a:ext cx="2278698" cy="1928129"/>
          </a:xfrm>
          <a:prstGeom prst="rect">
            <a:avLst/>
          </a:prstGeom>
        </p:spPr>
      </p:pic>
      <p:pic>
        <p:nvPicPr>
          <p:cNvPr id="1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7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960000" y="108000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M1 case the angular distributions W(</a:t>
            </a:r>
            <a:r>
              <a:rPr lang="el-GR" dirty="0" smtClean="0"/>
              <a:t>θ</a:t>
            </a:r>
            <a:r>
              <a:rPr lang="de-DE" dirty="0" smtClean="0"/>
              <a:t>) </a:t>
            </a:r>
            <a:r>
              <a:rPr lang="en-US" dirty="0" smtClean="0"/>
              <a:t>are</a:t>
            </a:r>
            <a:r>
              <a:rPr lang="de-DE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440000" y="4140000"/>
                <a:ext cx="7367338" cy="1559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So the total distribution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=−1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 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de-DE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                                    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</m:t>
                      </m:r>
                    </m:oMath>
                  </m:oMathPara>
                </a14:m>
                <a:endParaRPr lang="de-DE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de-DE" b="0" dirty="0" smtClean="0">
                    <a:solidFill>
                      <a:srgbClr val="FF0000"/>
                    </a:solidFill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no angular dependence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4140000"/>
                <a:ext cx="7367338" cy="1559338"/>
              </a:xfrm>
              <a:prstGeom prst="rect">
                <a:avLst/>
              </a:prstGeom>
              <a:blipFill>
                <a:blip r:embed="rId2"/>
                <a:stretch>
                  <a:fillRect l="-662" b="-54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900000"/>
            <a:ext cx="2278698" cy="1928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996000" y="1440000"/>
                <a:ext cx="335476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00" y="1440000"/>
                <a:ext cx="3354765" cy="520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96000" y="1980000"/>
                <a:ext cx="258577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00" y="1980000"/>
                <a:ext cx="2585772" cy="520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996000" y="2520000"/>
                <a:ext cx="3476593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=−1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00" y="2520000"/>
                <a:ext cx="3476593" cy="520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1387850"/>
            <a:ext cx="624762" cy="6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00" y="1927850"/>
            <a:ext cx="620952" cy="6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4608248"/>
            <a:ext cx="620952" cy="62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2467850"/>
            <a:ext cx="624762" cy="6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92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correlation – non-oriented source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663680" y="1628800"/>
            <a:ext cx="5854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E1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1330276"/>
            <a:ext cx="1878012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2376000"/>
            <a:ext cx="1878012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691680" y="202891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692000" y="306000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987824" y="306000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988000" y="203040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663680" y="1620000"/>
                <a:ext cx="4585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680" y="1620000"/>
                <a:ext cx="45852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2664000" y="2628000"/>
                <a:ext cx="4638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000" y="2628000"/>
                <a:ext cx="46384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3780000" y="1440000"/>
            <a:ext cx="496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imagine we have two </a:t>
            </a:r>
            <a:r>
              <a:rPr lang="el-GR" dirty="0" smtClean="0"/>
              <a:t>γ</a:t>
            </a:r>
            <a:r>
              <a:rPr lang="de-DE" dirty="0" smtClean="0"/>
              <a:t>-</a:t>
            </a:r>
            <a:r>
              <a:rPr lang="en-US" dirty="0" smtClean="0"/>
              <a:t>rays which follow immediately after each other in the level scheme.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780000" y="2340000"/>
            <a:ext cx="496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measure </a:t>
            </a:r>
            <a:r>
              <a:rPr lang="el-GR" dirty="0" smtClean="0"/>
              <a:t>γ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en-US" dirty="0" smtClean="0"/>
              <a:t>or</a:t>
            </a:r>
            <a:r>
              <a:rPr lang="de-DE" dirty="0" smtClean="0"/>
              <a:t> </a:t>
            </a:r>
            <a:r>
              <a:rPr lang="el-GR" dirty="0" smtClean="0"/>
              <a:t>γ</a:t>
            </a:r>
            <a:r>
              <a:rPr lang="de-DE" baseline="-25000" dirty="0" smtClean="0"/>
              <a:t>2</a:t>
            </a:r>
            <a:r>
              <a:rPr lang="de-DE" dirty="0" smtClean="0"/>
              <a:t> in </a:t>
            </a:r>
            <a:r>
              <a:rPr lang="en-US" dirty="0" smtClean="0"/>
              <a:t>singles, then the distribution will be </a:t>
            </a:r>
            <a:r>
              <a:rPr lang="en-US" dirty="0" smtClean="0">
                <a:solidFill>
                  <a:srgbClr val="FF0000"/>
                </a:solidFill>
              </a:rPr>
              <a:t>isotropic</a:t>
            </a:r>
            <a:r>
              <a:rPr lang="en-US" dirty="0" smtClean="0"/>
              <a:t> (same intensity at all angles) ... there is no preferred direction of emission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3780000" y="3600000"/>
            <a:ext cx="482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imagine that we measure </a:t>
            </a:r>
            <a:r>
              <a:rPr lang="el-GR" dirty="0" smtClean="0"/>
              <a:t>γ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en-US" dirty="0" smtClean="0"/>
              <a:t>and</a:t>
            </a:r>
            <a:r>
              <a:rPr lang="de-DE" dirty="0" smtClean="0"/>
              <a:t> </a:t>
            </a:r>
            <a:r>
              <a:rPr lang="el-GR" dirty="0" smtClean="0"/>
              <a:t>γ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en-US" dirty="0" smtClean="0"/>
              <a:t>in coincidence. We say that measuring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de-DE" baseline="-25000" dirty="0" smtClean="0">
                <a:solidFill>
                  <a:srgbClr val="FF0000"/>
                </a:solidFill>
              </a:rPr>
              <a:t>1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causes the intermediate state to be aligned.</a:t>
            </a:r>
            <a:r>
              <a:rPr lang="en-US" dirty="0" smtClean="0"/>
              <a:t> We define the z-direction as the direction of  </a:t>
            </a:r>
            <a:r>
              <a:rPr lang="el-GR" dirty="0" smtClean="0"/>
              <a:t>γ</a:t>
            </a:r>
            <a:r>
              <a:rPr lang="de-DE" baseline="-25000" dirty="0" smtClean="0"/>
              <a:t>1</a:t>
            </a:r>
            <a:endParaRPr lang="en-US" baseline="-25000" dirty="0"/>
          </a:p>
        </p:txBody>
      </p:sp>
      <p:sp>
        <p:nvSpPr>
          <p:cNvPr id="21" name="Textfeld 20"/>
          <p:cNvSpPr txBox="1"/>
          <p:nvPr/>
        </p:nvSpPr>
        <p:spPr>
          <a:xfrm>
            <a:off x="3780000" y="5040000"/>
            <a:ext cx="482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angular distribution of the </a:t>
            </a:r>
            <a:r>
              <a:rPr lang="en-US" dirty="0" smtClean="0">
                <a:solidFill>
                  <a:srgbClr val="FF0000"/>
                </a:solidFill>
              </a:rPr>
              <a:t>emission of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de-DE" baseline="-25000" dirty="0" smtClean="0">
                <a:solidFill>
                  <a:srgbClr val="FF0000"/>
                </a:solidFill>
              </a:rPr>
              <a:t>2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then depends on the spin/parities</a:t>
            </a:r>
            <a:r>
              <a:rPr lang="en-US" dirty="0" smtClean="0"/>
              <a:t> of the states involved and on the </a:t>
            </a:r>
            <a:r>
              <a:rPr lang="en-US" dirty="0" err="1" smtClean="0"/>
              <a:t>multipolarity</a:t>
            </a:r>
            <a:r>
              <a:rPr lang="en-US" dirty="0" smtClean="0"/>
              <a:t> of the transition.</a:t>
            </a:r>
            <a:endParaRPr lang="en-US" dirty="0"/>
          </a:p>
        </p:txBody>
      </p:sp>
      <p:pic>
        <p:nvPicPr>
          <p:cNvPr id="2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5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example: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663680" y="1628800"/>
            <a:ext cx="5854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E1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1330276"/>
            <a:ext cx="1878012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2376000"/>
            <a:ext cx="1878012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691680" y="202891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692000" y="306000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987824" y="306000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988000" y="203040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663680" y="1620000"/>
                <a:ext cx="4585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680" y="1620000"/>
                <a:ext cx="45852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2664000" y="2628000"/>
                <a:ext cx="4638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000" y="2628000"/>
                <a:ext cx="46384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296000" y="21960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1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296000" y="32400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0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296000" y="11520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0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348000" y="1152000"/>
                <a:ext cx="1733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00" y="1152000"/>
                <a:ext cx="173387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348000" y="3240000"/>
                <a:ext cx="1733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00" y="3240000"/>
                <a:ext cx="173387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348000" y="2196000"/>
                <a:ext cx="2621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=0,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=±1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00" y="2196000"/>
                <a:ext cx="262110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ultiplizieren 6"/>
          <p:cNvSpPr>
            <a:spLocks noChangeAspect="1"/>
          </p:cNvSpPr>
          <p:nvPr/>
        </p:nvSpPr>
        <p:spPr>
          <a:xfrm>
            <a:off x="4312790" y="2010621"/>
            <a:ext cx="769083" cy="76908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4140000"/>
                <a:ext cx="7344816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Hence, for </a:t>
                </a:r>
                <a:r>
                  <a:rPr lang="el-GR" dirty="0" smtClean="0"/>
                  <a:t>γ</a:t>
                </a:r>
                <a:r>
                  <a:rPr lang="de-DE" baseline="-25000" dirty="0" smtClean="0"/>
                  <a:t>2</a:t>
                </a:r>
                <a:r>
                  <a:rPr lang="de-DE" dirty="0" smtClean="0"/>
                  <a:t> </a:t>
                </a:r>
                <a:r>
                  <a:rPr lang="en-US" dirty="0" smtClean="0"/>
                  <a:t>we only see the m=±1 to m=0 part of the distribution i.e. we see that the intensity measured as a function of angle (relative to </a:t>
                </a:r>
                <a:r>
                  <a:rPr lang="el-GR" dirty="0" smtClean="0"/>
                  <a:t>γ</a:t>
                </a:r>
                <a:r>
                  <a:rPr lang="de-DE" baseline="-25000" dirty="0" smtClean="0"/>
                  <a:t>1</a:t>
                </a:r>
                <a:r>
                  <a:rPr lang="de-DE" dirty="0" smtClean="0"/>
                  <a:t>) </a:t>
                </a:r>
                <a:r>
                  <a:rPr lang="en-US" dirty="0" smtClean="0"/>
                  <a:t>follows a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1+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distribution.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140000"/>
                <a:ext cx="7344816" cy="946991"/>
              </a:xfrm>
              <a:prstGeom prst="rect">
                <a:avLst/>
              </a:prstGeom>
              <a:blipFill rotWithShape="1">
                <a:blip r:embed="rId8"/>
                <a:stretch>
                  <a:fillRect l="-664" t="-3226" r="-747" b="-70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5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formula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900000" y="900000"/>
            <a:ext cx="2202012" cy="2457332"/>
            <a:chOff x="1296000" y="1152000"/>
            <a:chExt cx="2202012" cy="2457332"/>
          </a:xfrm>
        </p:grpSpPr>
        <p:sp>
          <p:nvSpPr>
            <p:cNvPr id="5" name="Textfeld 4"/>
            <p:cNvSpPr txBox="1"/>
            <p:nvPr/>
          </p:nvSpPr>
          <p:spPr>
            <a:xfrm>
              <a:off x="2663680" y="1628800"/>
              <a:ext cx="58541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000CC"/>
                  </a:solidFill>
                </a:rPr>
                <a:t> </a:t>
              </a:r>
              <a:r>
                <a:rPr lang="de-DE" sz="2000" dirty="0" smtClean="0">
                  <a:solidFill>
                    <a:srgbClr val="0000CC"/>
                  </a:solidFill>
                </a:rPr>
                <a:t>E1</a:t>
              </a:r>
              <a:r>
                <a:rPr lang="de-DE" dirty="0" smtClean="0">
                  <a:solidFill>
                    <a:srgbClr val="0000CC"/>
                  </a:solidFill>
                </a:rPr>
                <a:t> </a:t>
              </a:r>
              <a:endParaRPr lang="de-DE" dirty="0">
                <a:solidFill>
                  <a:srgbClr val="0000CC"/>
                </a:solidFill>
              </a:endParaRP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000" y="1330276"/>
              <a:ext cx="1878012" cy="109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000" y="2376000"/>
              <a:ext cx="1878012" cy="109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hteck 11"/>
            <p:cNvSpPr/>
            <p:nvPr/>
          </p:nvSpPr>
          <p:spPr>
            <a:xfrm>
              <a:off x="1691680" y="202891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1692000" y="306000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2987824" y="306000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2988000" y="203040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2663680" y="1620000"/>
                  <a:ext cx="45852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3680" y="1620000"/>
                  <a:ext cx="458522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64000" y="2628000"/>
                  <a:ext cx="46384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000" y="2628000"/>
                  <a:ext cx="46384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feld 2"/>
            <p:cNvSpPr txBox="1"/>
            <p:nvPr/>
          </p:nvSpPr>
          <p:spPr>
            <a:xfrm>
              <a:off x="1296000" y="2196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CC"/>
                  </a:solidFill>
                </a:rPr>
                <a:t>J</a:t>
              </a:r>
              <a:r>
                <a:rPr lang="de-DE" baseline="-25000" dirty="0" smtClean="0">
                  <a:solidFill>
                    <a:srgbClr val="0000CC"/>
                  </a:solidFill>
                </a:rPr>
                <a:t>2</a:t>
              </a:r>
              <a:endParaRPr lang="de-DE" baseline="-25000" dirty="0">
                <a:solidFill>
                  <a:srgbClr val="0000CC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296000" y="3240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CC"/>
                  </a:solidFill>
                </a:rPr>
                <a:t>J</a:t>
              </a:r>
              <a:r>
                <a:rPr lang="de-DE" baseline="-25000" dirty="0" smtClean="0">
                  <a:solidFill>
                    <a:srgbClr val="0000CC"/>
                  </a:solidFill>
                </a:rPr>
                <a:t>3</a:t>
              </a:r>
              <a:endParaRPr lang="de-DE" baseline="-25000" dirty="0">
                <a:solidFill>
                  <a:srgbClr val="0000CC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296000" y="1152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CC"/>
                  </a:solidFill>
                </a:rPr>
                <a:t>J</a:t>
              </a:r>
              <a:r>
                <a:rPr lang="de-DE" baseline="-25000" dirty="0" smtClean="0">
                  <a:solidFill>
                    <a:srgbClr val="0000CC"/>
                  </a:solidFill>
                </a:rPr>
                <a:t>1</a:t>
              </a:r>
              <a:endParaRPr lang="de-DE" baseline="-25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3600000" y="2268000"/>
            <a:ext cx="5184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where</a:t>
            </a:r>
          </a:p>
          <a:p>
            <a:r>
              <a:rPr lang="en-US" sz="1400" dirty="0" smtClean="0"/>
              <a:t>θ is the relative angle between the two </a:t>
            </a:r>
            <a:r>
              <a:rPr lang="el-GR" sz="1400" dirty="0" smtClean="0"/>
              <a:t>γ</a:t>
            </a:r>
            <a:r>
              <a:rPr lang="en-US" sz="1400" dirty="0" smtClean="0"/>
              <a:t>-rays</a:t>
            </a:r>
          </a:p>
          <a:p>
            <a:r>
              <a:rPr lang="de-DE" sz="1400" dirty="0" err="1" smtClean="0"/>
              <a:t>Q</a:t>
            </a:r>
            <a:r>
              <a:rPr lang="de-DE" sz="1400" baseline="-25000" dirty="0" err="1" smtClean="0"/>
              <a:t>k</a:t>
            </a:r>
            <a:r>
              <a:rPr lang="de-DE" sz="1400" dirty="0" smtClean="0"/>
              <a:t> </a:t>
            </a:r>
            <a:r>
              <a:rPr lang="en-US" sz="1400" dirty="0" smtClean="0"/>
              <a:t>accounts for the fact that we do not have point detectors</a:t>
            </a:r>
          </a:p>
          <a:p>
            <a:r>
              <a:rPr lang="en-US" sz="1400" dirty="0" err="1" smtClean="0"/>
              <a:t>A</a:t>
            </a:r>
            <a:r>
              <a:rPr lang="en-US" sz="1400" baseline="-25000" dirty="0" err="1" smtClean="0"/>
              <a:t>k</a:t>
            </a:r>
            <a:r>
              <a:rPr lang="en-US" sz="1400" dirty="0" smtClean="0"/>
              <a:t> depends on the details of the transition and the spins of the level</a:t>
            </a:r>
            <a:endParaRPr lang="en-US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600000" y="900000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general, the </a:t>
            </a:r>
            <a:r>
              <a:rPr lang="el-GR" dirty="0" smtClean="0"/>
              <a:t>γ</a:t>
            </a:r>
            <a:r>
              <a:rPr lang="en-US" dirty="0" smtClean="0"/>
              <a:t>-ray intensity varies as: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636000" y="1332000"/>
                <a:ext cx="5184624" cy="7987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𝑒𝑣𝑒𝑛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00" y="1332000"/>
                <a:ext cx="5184624" cy="798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3600000" y="3240000"/>
                <a:ext cx="5572454" cy="49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   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3∙</m:t>
                          </m:r>
                          <m:sSup>
                            <m:s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de-DE" sz="1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de-DE" sz="1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35</m:t>
                          </m:r>
                          <m:sSup>
                            <m:s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−30</m:t>
                          </m:r>
                          <m:sSup>
                            <m:s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3240000"/>
                <a:ext cx="5572454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708000" y="3960000"/>
                <a:ext cx="3324756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00" y="3960000"/>
                <a:ext cx="3324756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48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540000" y="3599264"/>
          <a:ext cx="2880320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554">
                  <a:extLst>
                    <a:ext uri="{9D8B030D-6E8A-4147-A177-3AD203B41FA5}">
                      <a16:colId xmlns:a16="http://schemas.microsoft.com/office/drawing/2014/main" val="1138623082"/>
                    </a:ext>
                  </a:extLst>
                </a:gridCol>
                <a:gridCol w="729554">
                  <a:extLst>
                    <a:ext uri="{9D8B030D-6E8A-4147-A177-3AD203B41FA5}">
                      <a16:colId xmlns:a16="http://schemas.microsoft.com/office/drawing/2014/main" val="854047055"/>
                    </a:ext>
                  </a:extLst>
                </a:gridCol>
                <a:gridCol w="364777">
                  <a:extLst>
                    <a:ext uri="{9D8B030D-6E8A-4147-A177-3AD203B41FA5}">
                      <a16:colId xmlns:a16="http://schemas.microsoft.com/office/drawing/2014/main" val="841757024"/>
                    </a:ext>
                  </a:extLst>
                </a:gridCol>
                <a:gridCol w="583644">
                  <a:extLst>
                    <a:ext uri="{9D8B030D-6E8A-4147-A177-3AD203B41FA5}">
                      <a16:colId xmlns:a16="http://schemas.microsoft.com/office/drawing/2014/main" val="3836202444"/>
                    </a:ext>
                  </a:extLst>
                </a:gridCol>
                <a:gridCol w="472791">
                  <a:extLst>
                    <a:ext uri="{9D8B030D-6E8A-4147-A177-3AD203B41FA5}">
                      <a16:colId xmlns:a16="http://schemas.microsoft.com/office/drawing/2014/main" val="3133968846"/>
                    </a:ext>
                  </a:extLst>
                </a:gridCol>
              </a:tblGrid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I</a:t>
                      </a:r>
                      <a:r>
                        <a:rPr lang="de-DE" sz="1000" baseline="-25000" dirty="0" smtClean="0"/>
                        <a:t>1 </a:t>
                      </a:r>
                      <a:r>
                        <a:rPr lang="de-DE" sz="1000" dirty="0" smtClean="0"/>
                        <a:t>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ℓ</a:t>
                      </a:r>
                      <a:r>
                        <a:rPr lang="de-DE" sz="1000" baseline="-25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I</a:t>
                      </a:r>
                      <a:r>
                        <a:rPr lang="de-DE" sz="1000" baseline="-25000" dirty="0" smtClean="0"/>
                        <a:t>2 </a:t>
                      </a:r>
                      <a:r>
                        <a:rPr lang="de-DE" sz="1000" dirty="0" smtClean="0"/>
                        <a:t>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ℓ</a:t>
                      </a:r>
                      <a:r>
                        <a:rPr lang="de-DE" sz="1000" baseline="-25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I</a:t>
                      </a:r>
                      <a:r>
                        <a:rPr lang="de-DE" sz="1000" baseline="-25000" dirty="0" smtClean="0"/>
                        <a:t>3</a:t>
                      </a:r>
                      <a:endParaRPr lang="de-DE" sz="10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a</a:t>
                      </a:r>
                      <a:r>
                        <a:rPr lang="de-DE" sz="1000" baseline="-25000" dirty="0" smtClean="0"/>
                        <a:t>2</a:t>
                      </a:r>
                      <a:endParaRPr lang="de-DE" sz="10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a</a:t>
                      </a:r>
                      <a:r>
                        <a:rPr lang="de-DE" sz="1000" baseline="-25000" dirty="0" smtClean="0"/>
                        <a:t>4</a:t>
                      </a:r>
                      <a:endParaRPr lang="de-DE" sz="10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52493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r>
                        <a:rPr lang="de-DE" sz="1000" baseline="0" dirty="0" smtClean="0"/>
                        <a:t> (</a:t>
                      </a:r>
                      <a:r>
                        <a:rPr lang="de-DE" sz="1000" baseline="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baseline="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588443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-1/3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663264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-1/3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143805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1/13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851287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3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-3/29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171028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-3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4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455113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-1/3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31786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3/7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649914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(2)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-15/13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16/13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331303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3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-3/29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123998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4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1/8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1/24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238685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4437112"/>
            <a:ext cx="1752408" cy="18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05" y="4500000"/>
            <a:ext cx="1547619" cy="12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708000" y="6309320"/>
            <a:ext cx="15584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R.D. Evans, The Atomic Nucleus</a:t>
            </a:r>
            <a:endParaRPr lang="en-US" sz="800" i="1" dirty="0"/>
          </a:p>
        </p:txBody>
      </p:sp>
      <p:pic>
        <p:nvPicPr>
          <p:cNvPr id="25" name="Grafi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5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formula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900000" y="900000"/>
            <a:ext cx="2202012" cy="2457332"/>
            <a:chOff x="1296000" y="1152000"/>
            <a:chExt cx="2202012" cy="2457332"/>
          </a:xfrm>
        </p:grpSpPr>
        <p:sp>
          <p:nvSpPr>
            <p:cNvPr id="5" name="Textfeld 4"/>
            <p:cNvSpPr txBox="1"/>
            <p:nvPr/>
          </p:nvSpPr>
          <p:spPr>
            <a:xfrm>
              <a:off x="2663680" y="1628800"/>
              <a:ext cx="58541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000CC"/>
                  </a:solidFill>
                </a:rPr>
                <a:t> </a:t>
              </a:r>
              <a:r>
                <a:rPr lang="de-DE" sz="2000" dirty="0" smtClean="0">
                  <a:solidFill>
                    <a:srgbClr val="0000CC"/>
                  </a:solidFill>
                </a:rPr>
                <a:t>E1</a:t>
              </a:r>
              <a:r>
                <a:rPr lang="de-DE" dirty="0" smtClean="0">
                  <a:solidFill>
                    <a:srgbClr val="0000CC"/>
                  </a:solidFill>
                </a:rPr>
                <a:t> </a:t>
              </a:r>
              <a:endParaRPr lang="de-DE" dirty="0">
                <a:solidFill>
                  <a:srgbClr val="0000CC"/>
                </a:solidFill>
              </a:endParaRP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000" y="1330276"/>
              <a:ext cx="1878012" cy="109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000" y="2376000"/>
              <a:ext cx="1878012" cy="109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hteck 11"/>
            <p:cNvSpPr/>
            <p:nvPr/>
          </p:nvSpPr>
          <p:spPr>
            <a:xfrm>
              <a:off x="1691680" y="202891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1692000" y="306000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2987824" y="306000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2988000" y="203040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2663680" y="1620000"/>
                  <a:ext cx="45852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3680" y="1620000"/>
                  <a:ext cx="458522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64000" y="2628000"/>
                  <a:ext cx="46384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000" y="2628000"/>
                  <a:ext cx="46384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feld 2"/>
            <p:cNvSpPr txBox="1"/>
            <p:nvPr/>
          </p:nvSpPr>
          <p:spPr>
            <a:xfrm>
              <a:off x="1296000" y="2196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CC"/>
                  </a:solidFill>
                </a:rPr>
                <a:t>J</a:t>
              </a:r>
              <a:r>
                <a:rPr lang="de-DE" baseline="-25000" dirty="0" smtClean="0">
                  <a:solidFill>
                    <a:srgbClr val="0000CC"/>
                  </a:solidFill>
                </a:rPr>
                <a:t>2</a:t>
              </a:r>
              <a:endParaRPr lang="de-DE" baseline="-25000" dirty="0">
                <a:solidFill>
                  <a:srgbClr val="0000CC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296000" y="3240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CC"/>
                  </a:solidFill>
                </a:rPr>
                <a:t>J</a:t>
              </a:r>
              <a:r>
                <a:rPr lang="de-DE" baseline="-25000" dirty="0" smtClean="0">
                  <a:solidFill>
                    <a:srgbClr val="0000CC"/>
                  </a:solidFill>
                </a:rPr>
                <a:t>3</a:t>
              </a:r>
              <a:endParaRPr lang="de-DE" baseline="-25000" dirty="0">
                <a:solidFill>
                  <a:srgbClr val="0000CC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296000" y="1152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CC"/>
                  </a:solidFill>
                </a:rPr>
                <a:t>J</a:t>
              </a:r>
              <a:r>
                <a:rPr lang="de-DE" baseline="-25000" dirty="0" smtClean="0">
                  <a:solidFill>
                    <a:srgbClr val="0000CC"/>
                  </a:solidFill>
                </a:rPr>
                <a:t>1</a:t>
              </a:r>
              <a:endParaRPr lang="de-DE" baseline="-25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3600000" y="2268000"/>
            <a:ext cx="5184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where</a:t>
            </a:r>
          </a:p>
          <a:p>
            <a:r>
              <a:rPr lang="en-US" sz="1400" dirty="0" smtClean="0"/>
              <a:t>θ is the relative angle between the two </a:t>
            </a:r>
            <a:r>
              <a:rPr lang="el-GR" sz="1400" dirty="0" smtClean="0"/>
              <a:t>γ</a:t>
            </a:r>
            <a:r>
              <a:rPr lang="en-US" sz="1400" dirty="0" smtClean="0"/>
              <a:t>-rays</a:t>
            </a:r>
          </a:p>
          <a:p>
            <a:r>
              <a:rPr lang="de-DE" sz="1400" dirty="0" err="1" smtClean="0"/>
              <a:t>Q</a:t>
            </a:r>
            <a:r>
              <a:rPr lang="de-DE" sz="1400" baseline="-25000" dirty="0" err="1" smtClean="0"/>
              <a:t>k</a:t>
            </a:r>
            <a:r>
              <a:rPr lang="de-DE" sz="1400" dirty="0" smtClean="0"/>
              <a:t> </a:t>
            </a:r>
            <a:r>
              <a:rPr lang="en-US" sz="1400" dirty="0" smtClean="0"/>
              <a:t>accounts for the fact that we do not have point detectors</a:t>
            </a:r>
          </a:p>
          <a:p>
            <a:r>
              <a:rPr lang="en-US" sz="1400" dirty="0" err="1" smtClean="0"/>
              <a:t>A</a:t>
            </a:r>
            <a:r>
              <a:rPr lang="en-US" sz="1400" baseline="-25000" dirty="0" err="1" smtClean="0"/>
              <a:t>k</a:t>
            </a:r>
            <a:r>
              <a:rPr lang="en-US" sz="1400" dirty="0" smtClean="0"/>
              <a:t> depends on the details of the transition and the spins of the level</a:t>
            </a:r>
            <a:endParaRPr lang="en-US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600000" y="900000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general, the </a:t>
            </a:r>
            <a:r>
              <a:rPr lang="el-GR" dirty="0" smtClean="0"/>
              <a:t>γ</a:t>
            </a:r>
            <a:r>
              <a:rPr lang="en-US" dirty="0" smtClean="0"/>
              <a:t>-ray intensity varies as: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636000" y="1332000"/>
                <a:ext cx="5184624" cy="7987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𝑒𝑣𝑒𝑛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00" y="1332000"/>
                <a:ext cx="5184624" cy="798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3600000" y="3240000"/>
                <a:ext cx="5572454" cy="49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   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3∙</m:t>
                          </m:r>
                          <m:sSup>
                            <m:s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de-DE" sz="1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de-DE" sz="1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35</m:t>
                          </m:r>
                          <m:sSup>
                            <m:s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−30</m:t>
                          </m:r>
                          <m:sSup>
                            <m:s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3240000"/>
                <a:ext cx="5572454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080000" y="3960000"/>
                <a:ext cx="5777479" cy="528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ℓ,ℓ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ℓ,ℓ+1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ℓ+1,ℓ+1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960000"/>
                <a:ext cx="5777479" cy="5281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1080000" y="4500000"/>
                <a:ext cx="5835315" cy="528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+1,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4500000"/>
                <a:ext cx="5835315" cy="52815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80000" y="5760000"/>
                <a:ext cx="6757427" cy="503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𝐿𝐿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′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760000"/>
                <a:ext cx="6757427" cy="503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1080000" y="6336000"/>
            <a:ext cx="27959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rgbClr val="0000CC"/>
                </a:solidFill>
                <a:hlinkClick r:id="rId10"/>
              </a:rPr>
              <a:t>https://griffincollaboration.github.io/AngularCorrelationUtility/</a:t>
            </a:r>
            <a:r>
              <a:rPr lang="de-DE" sz="800" dirty="0" smtClean="0">
                <a:solidFill>
                  <a:srgbClr val="0000CC"/>
                </a:solidFill>
              </a:rPr>
              <a:t> </a:t>
            </a:r>
            <a:endParaRPr lang="de-DE" sz="800" dirty="0">
              <a:solidFill>
                <a:srgbClr val="0000CC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080000" y="5508000"/>
            <a:ext cx="2209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Ferentz</a:t>
            </a:r>
            <a:r>
              <a:rPr lang="de-DE" sz="1200" dirty="0" smtClean="0"/>
              <a:t>-Rosenzweig </a:t>
            </a:r>
            <a:r>
              <a:rPr lang="de-DE" sz="1200" dirty="0" err="1" smtClean="0"/>
              <a:t>coefficients</a:t>
            </a:r>
            <a:endParaRPr lang="de-DE" sz="1200" dirty="0"/>
          </a:p>
        </p:txBody>
      </p:sp>
      <p:pic>
        <p:nvPicPr>
          <p:cNvPr id="25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9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special case: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0" y="720000"/>
                <a:ext cx="1861151" cy="380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78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195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</a:rPr>
                            <m:t>𝑃𝑡</m:t>
                          </m:r>
                        </m:e>
                      </m:sPre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  <m:sPre>
                        <m:sPre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78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196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</a:rPr>
                            <m:t>𝑃𝑡</m:t>
                          </m:r>
                        </m:e>
                      </m:sPre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720000"/>
                <a:ext cx="1861151" cy="380553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260000"/>
            <a:ext cx="3900000" cy="487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0" y="720000"/>
            <a:ext cx="2090477" cy="26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1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correlations with arrays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900000" y="900000"/>
            <a:ext cx="79924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arrays are designed symmetrically, so the range of possible angles is reduced.</a:t>
            </a:r>
          </a:p>
          <a:p>
            <a:endParaRPr lang="en-US" dirty="0"/>
          </a:p>
          <a:p>
            <a:r>
              <a:rPr lang="en-US" dirty="0" smtClean="0"/>
              <a:t>Therefore one measures a Directional Correlation from Oriented Nuclei (DCO ratio)</a:t>
            </a:r>
          </a:p>
          <a:p>
            <a:endParaRPr lang="en-US" sz="400" dirty="0" smtClean="0"/>
          </a:p>
          <a:p>
            <a:r>
              <a:rPr lang="en-US" dirty="0"/>
              <a:t>I</a:t>
            </a:r>
            <a:r>
              <a:rPr lang="en-US" dirty="0" smtClean="0"/>
              <a:t>n the simplest case, if you have an array with detectors at 35</a:t>
            </a:r>
            <a:r>
              <a:rPr lang="en-US" baseline="30000" dirty="0" smtClean="0"/>
              <a:t>0</a:t>
            </a:r>
            <a:r>
              <a:rPr lang="en-US" dirty="0" smtClean="0"/>
              <a:t> and 90</a:t>
            </a:r>
            <a:r>
              <a:rPr lang="en-US" baseline="30000" dirty="0" smtClean="0"/>
              <a:t>0</a:t>
            </a:r>
            <a:r>
              <a:rPr lang="en-US" dirty="0" smtClean="0"/>
              <a:t>.</a:t>
            </a:r>
          </a:p>
          <a:p>
            <a:r>
              <a:rPr lang="en-US" dirty="0" smtClean="0"/>
              <a:t>Gate on 90</a:t>
            </a:r>
            <a:r>
              <a:rPr lang="en-US" baseline="30000" dirty="0" smtClean="0"/>
              <a:t>0</a:t>
            </a:r>
            <a:r>
              <a:rPr lang="en-US" dirty="0" smtClean="0"/>
              <a:t> detector, measure coincident intensities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90</a:t>
            </a:r>
            <a:r>
              <a:rPr lang="en-US" baseline="30000" dirty="0" smtClean="0"/>
              <a:t>0</a:t>
            </a:r>
            <a:r>
              <a:rPr lang="en-US" dirty="0" smtClean="0"/>
              <a:t>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35</a:t>
            </a:r>
            <a:r>
              <a:rPr lang="en-US" baseline="30000" dirty="0" smtClean="0"/>
              <a:t>0</a:t>
            </a:r>
            <a:r>
              <a:rPr lang="en-US" dirty="0" smtClean="0"/>
              <a:t>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Take the ratio and compare with calculations ... can usually separate quadrupoles from dipoles but cannot measure mixing ratios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4032000"/>
            <a:ext cx="3185714" cy="22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0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correlations with arrays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900000"/>
            <a:ext cx="6233334" cy="50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Christopher J. Chiara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442209" y="1228725"/>
            <a:ext cx="8272133" cy="27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Level and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properties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Measured E</a:t>
            </a:r>
            <a:r>
              <a:rPr lang="en-US" baseline="-250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’s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 level energies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Efficiency-corrected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γ-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peak areas  intensities, branching ratios, level populations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AD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s/ACs, 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polarizations, internal conversion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multipolarity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 level spin, parity</a:t>
            </a:r>
          </a:p>
        </p:txBody>
      </p:sp>
      <p:grpSp>
        <p:nvGrpSpPr>
          <p:cNvPr id="17" name="Group 1"/>
          <p:cNvGrpSpPr/>
          <p:nvPr/>
        </p:nvGrpSpPr>
        <p:grpSpPr>
          <a:xfrm>
            <a:off x="406707" y="3119468"/>
            <a:ext cx="6261553" cy="2455781"/>
            <a:chOff x="406707" y="3119468"/>
            <a:chExt cx="6261553" cy="2455781"/>
          </a:xfrm>
        </p:grpSpPr>
        <p:sp>
          <p:nvSpPr>
            <p:cNvPr id="18" name="TextBox 12"/>
            <p:cNvSpPr txBox="1"/>
            <p:nvPr/>
          </p:nvSpPr>
          <p:spPr>
            <a:xfrm>
              <a:off x="406707" y="3343121"/>
              <a:ext cx="44533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Intensity of EM field (emitted photon) given by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Poynting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vector, which depends on spherical harmonics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Y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lm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</a:t>
              </a:r>
              <a:r>
                <a:rPr kumimoji="0" lang="el-G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kumimoji="0" lang="de-DE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kumimoji="0" lang="el-G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ϕ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), where </a:t>
              </a:r>
              <a:r>
                <a:rPr kumimoji="0" lang="el-G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is relative to quantization axis</a:t>
              </a:r>
            </a:p>
          </p:txBody>
        </p:sp>
        <p:sp>
          <p:nvSpPr>
            <p:cNvPr id="19" name="Explosion 1 18"/>
            <p:cNvSpPr/>
            <p:nvPr/>
          </p:nvSpPr>
          <p:spPr>
            <a:xfrm>
              <a:off x="5294191" y="5094565"/>
              <a:ext cx="359751" cy="461440"/>
            </a:xfrm>
            <a:prstGeom prst="irregularSeal1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35"/>
            <p:cNvSpPr/>
            <p:nvPr/>
          </p:nvSpPr>
          <p:spPr>
            <a:xfrm rot="19715473">
              <a:off x="5495447" y="4707164"/>
              <a:ext cx="1172813" cy="283730"/>
            </a:xfrm>
            <a:custGeom>
              <a:avLst/>
              <a:gdLst>
                <a:gd name="connsiteX0" fmla="*/ 0 w 671513"/>
                <a:gd name="connsiteY0" fmla="*/ 81297 h 197979"/>
                <a:gd name="connsiteX1" fmla="*/ 69056 w 671513"/>
                <a:gd name="connsiteY1" fmla="*/ 83679 h 197979"/>
                <a:gd name="connsiteX2" fmla="*/ 128588 w 671513"/>
                <a:gd name="connsiteY2" fmla="*/ 2716 h 197979"/>
                <a:gd name="connsiteX3" fmla="*/ 207169 w 671513"/>
                <a:gd name="connsiteY3" fmla="*/ 197979 h 197979"/>
                <a:gd name="connsiteX4" fmla="*/ 295275 w 671513"/>
                <a:gd name="connsiteY4" fmla="*/ 2716 h 197979"/>
                <a:gd name="connsiteX5" fmla="*/ 376238 w 671513"/>
                <a:gd name="connsiteY5" fmla="*/ 193216 h 197979"/>
                <a:gd name="connsiteX6" fmla="*/ 452438 w 671513"/>
                <a:gd name="connsiteY6" fmla="*/ 5097 h 197979"/>
                <a:gd name="connsiteX7" fmla="*/ 521494 w 671513"/>
                <a:gd name="connsiteY7" fmla="*/ 195597 h 197979"/>
                <a:gd name="connsiteX8" fmla="*/ 583406 w 671513"/>
                <a:gd name="connsiteY8" fmla="*/ 86060 h 197979"/>
                <a:gd name="connsiteX9" fmla="*/ 671513 w 671513"/>
                <a:gd name="connsiteY9" fmla="*/ 76535 h 197979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90549 w 678656"/>
                <a:gd name="connsiteY8" fmla="*/ 86102 h 198021"/>
                <a:gd name="connsiteX9" fmla="*/ 678656 w 678656"/>
                <a:gd name="connsiteY9" fmla="*/ 76577 h 198021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85787 w 678656"/>
                <a:gd name="connsiteY8" fmla="*/ 98008 h 198021"/>
                <a:gd name="connsiteX9" fmla="*/ 678656 w 678656"/>
                <a:gd name="connsiteY9" fmla="*/ 76577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6102 h 198021"/>
                <a:gd name="connsiteX0" fmla="*/ 0 w 711993"/>
                <a:gd name="connsiteY0" fmla="*/ 90864 h 198021"/>
                <a:gd name="connsiteX1" fmla="*/ 76199 w 711993"/>
                <a:gd name="connsiteY1" fmla="*/ 83721 h 198021"/>
                <a:gd name="connsiteX2" fmla="*/ 135731 w 711993"/>
                <a:gd name="connsiteY2" fmla="*/ 2758 h 198021"/>
                <a:gd name="connsiteX3" fmla="*/ 214312 w 711993"/>
                <a:gd name="connsiteY3" fmla="*/ 198021 h 198021"/>
                <a:gd name="connsiteX4" fmla="*/ 302418 w 711993"/>
                <a:gd name="connsiteY4" fmla="*/ 2758 h 198021"/>
                <a:gd name="connsiteX5" fmla="*/ 383381 w 711993"/>
                <a:gd name="connsiteY5" fmla="*/ 193258 h 198021"/>
                <a:gd name="connsiteX6" fmla="*/ 459581 w 711993"/>
                <a:gd name="connsiteY6" fmla="*/ 5139 h 198021"/>
                <a:gd name="connsiteX7" fmla="*/ 528637 w 711993"/>
                <a:gd name="connsiteY7" fmla="*/ 195639 h 198021"/>
                <a:gd name="connsiteX8" fmla="*/ 585787 w 711993"/>
                <a:gd name="connsiteY8" fmla="*/ 98008 h 198021"/>
                <a:gd name="connsiteX9" fmla="*/ 711993 w 711993"/>
                <a:gd name="connsiteY9" fmla="*/ 88483 h 19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1993" h="198021">
                  <a:moveTo>
                    <a:pt x="0" y="90864"/>
                  </a:moveTo>
                  <a:cubicBezTo>
                    <a:pt x="35718" y="89078"/>
                    <a:pt x="53577" y="98405"/>
                    <a:pt x="76199" y="83721"/>
                  </a:cubicBezTo>
                  <a:cubicBezTo>
                    <a:pt x="98821" y="69037"/>
                    <a:pt x="112712" y="-16292"/>
                    <a:pt x="135731" y="2758"/>
                  </a:cubicBezTo>
                  <a:cubicBezTo>
                    <a:pt x="158750" y="21808"/>
                    <a:pt x="186531" y="198021"/>
                    <a:pt x="214312" y="198021"/>
                  </a:cubicBezTo>
                  <a:cubicBezTo>
                    <a:pt x="242093" y="198021"/>
                    <a:pt x="274240" y="3552"/>
                    <a:pt x="302418" y="2758"/>
                  </a:cubicBezTo>
                  <a:cubicBezTo>
                    <a:pt x="330596" y="1964"/>
                    <a:pt x="357187" y="192861"/>
                    <a:pt x="383381" y="193258"/>
                  </a:cubicBezTo>
                  <a:cubicBezTo>
                    <a:pt x="409575" y="193655"/>
                    <a:pt x="435372" y="4742"/>
                    <a:pt x="459581" y="5139"/>
                  </a:cubicBezTo>
                  <a:cubicBezTo>
                    <a:pt x="483790" y="5536"/>
                    <a:pt x="507603" y="180161"/>
                    <a:pt x="528637" y="195639"/>
                  </a:cubicBezTo>
                  <a:cubicBezTo>
                    <a:pt x="549671" y="211117"/>
                    <a:pt x="555228" y="115867"/>
                    <a:pt x="585787" y="98008"/>
                  </a:cubicBezTo>
                  <a:cubicBezTo>
                    <a:pt x="616346" y="80149"/>
                    <a:pt x="675678" y="90467"/>
                    <a:pt x="711993" y="88483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  <a:tailEnd type="arrow" w="med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" name="Straight Arrow Connector 19"/>
            <p:cNvCxnSpPr/>
            <p:nvPr/>
          </p:nvCxnSpPr>
          <p:spPr>
            <a:xfrm flipV="1">
              <a:off x="5474388" y="3288745"/>
              <a:ext cx="0" cy="192747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" name="TextBox 37"/>
            <p:cNvSpPr txBox="1"/>
            <p:nvPr/>
          </p:nvSpPr>
          <p:spPr>
            <a:xfrm>
              <a:off x="5820867" y="391121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23" name="TextBox 20"/>
            <p:cNvSpPr txBox="1"/>
            <p:nvPr/>
          </p:nvSpPr>
          <p:spPr>
            <a:xfrm>
              <a:off x="5474066" y="311946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z</a:t>
              </a:r>
            </a:p>
          </p:txBody>
        </p:sp>
        <p:sp>
          <p:nvSpPr>
            <p:cNvPr id="24" name="Arc 38"/>
            <p:cNvSpPr/>
            <p:nvPr/>
          </p:nvSpPr>
          <p:spPr>
            <a:xfrm rot="19888302">
              <a:off x="4959870" y="4322355"/>
              <a:ext cx="1225680" cy="1252894"/>
            </a:xfrm>
            <a:prstGeom prst="arc">
              <a:avLst>
                <a:gd name="adj1" fmla="val 17545286"/>
                <a:gd name="adj2" fmla="val 0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60000" y="6300000"/>
            <a:ext cx="3236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AD: angular distribution, AC: angular correlation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979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distribution</a:t>
            </a:r>
            <a:endParaRPr lang="en-US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612000"/>
            <a:ext cx="39433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39552" y="720000"/>
            <a:ext cx="4661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heavy-ion fusion-evaporation reactions, the compound nuclei have their spin aligned in a plane perpendicular to the beam axis: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167724" y="1710602"/>
                <a:ext cx="992130" cy="31739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acc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724" y="1710602"/>
                <a:ext cx="992130" cy="317395"/>
              </a:xfrm>
              <a:prstGeom prst="rect">
                <a:avLst/>
              </a:prstGeom>
              <a:blipFill>
                <a:blip r:embed="rId3"/>
                <a:stretch>
                  <a:fillRect l="-4878" t="-24074" r="-34756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0000" y="2124000"/>
            <a:ext cx="466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Depending on the number and type of particles ‘boiled off’ before a </a:t>
            </a:r>
            <a:r>
              <a:rPr lang="el-GR" dirty="0" smtClean="0"/>
              <a:t>γ</a:t>
            </a:r>
            <a:r>
              <a:rPr lang="en-US" dirty="0" smtClean="0"/>
              <a:t>-ray is emitted, transitions are emitted from </a:t>
            </a:r>
            <a:r>
              <a:rPr lang="en-US" dirty="0" smtClean="0">
                <a:solidFill>
                  <a:srgbClr val="FF0000"/>
                </a:solidFill>
              </a:rPr>
              <a:t>oriented</a:t>
            </a:r>
            <a:r>
              <a:rPr lang="en-US" dirty="0" smtClean="0"/>
              <a:t> nuclei and therefore their intensity shows an angular dependence.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39552" y="3312000"/>
                <a:ext cx="6576287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12000"/>
                <a:ext cx="6576287" cy="715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539552" y="4140000"/>
            <a:ext cx="6922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where </a:t>
            </a:r>
            <a:r>
              <a:rPr lang="en-US" sz="1400" i="1" dirty="0" err="1" smtClean="0"/>
              <a:t>A</a:t>
            </a:r>
            <a:r>
              <a:rPr lang="en-US" sz="1400" i="1" baseline="-25000" dirty="0" err="1" smtClean="0"/>
              <a:t>k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Q</a:t>
            </a:r>
            <a:r>
              <a:rPr lang="en-US" sz="1400" i="1" baseline="-25000" dirty="0" err="1" smtClean="0"/>
              <a:t>k</a:t>
            </a:r>
            <a:r>
              <a:rPr lang="en-US" sz="1400" dirty="0" smtClean="0"/>
              <a:t> and </a:t>
            </a: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k</a:t>
            </a:r>
            <a:r>
              <a:rPr lang="en-US" sz="1400" dirty="0" smtClean="0"/>
              <a:t> are as before and </a:t>
            </a:r>
            <a:r>
              <a:rPr lang="en-US" sz="1400" i="1" dirty="0" smtClean="0">
                <a:solidFill>
                  <a:srgbClr val="FF0000"/>
                </a:solidFill>
              </a:rPr>
              <a:t>B</a:t>
            </a:r>
            <a:r>
              <a:rPr lang="en-US" sz="1400" i="1" baseline="-25000" dirty="0" smtClean="0">
                <a:solidFill>
                  <a:srgbClr val="FF0000"/>
                </a:solidFill>
              </a:rPr>
              <a:t>k</a:t>
            </a:r>
            <a:r>
              <a:rPr lang="en-US" sz="1400" dirty="0" smtClean="0">
                <a:solidFill>
                  <a:srgbClr val="FF0000"/>
                </a:solidFill>
              </a:rPr>
              <a:t> contains information about the alignment of the state</a:t>
            </a:r>
            <a:endParaRPr 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420000" y="5040000"/>
                <a:ext cx="3486659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d>
                            <m:dPr>
                              <m:begChr m:val="⟨"/>
                              <m:endChr m:val="⟩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5040000"/>
                <a:ext cx="3486659" cy="519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164000" y="4896000"/>
                <a:ext cx="1917320" cy="780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p>
                                          <m: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000" y="4896000"/>
                <a:ext cx="1917320" cy="780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11947"/>
            <a:ext cx="2865368" cy="1806097"/>
          </a:xfrm>
          <a:prstGeom prst="rect">
            <a:avLst/>
          </a:prstGeom>
        </p:spPr>
      </p:pic>
      <p:pic>
        <p:nvPicPr>
          <p:cNvPr id="1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6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distribution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64704"/>
            <a:ext cx="8087426" cy="340072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195736" y="4375728"/>
            <a:ext cx="4091185" cy="36933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Measure: the </a:t>
            </a:r>
            <a:r>
              <a:rPr lang="el-GR" dirty="0" smtClean="0"/>
              <a:t>γ</a:t>
            </a:r>
            <a:r>
              <a:rPr lang="en-US" dirty="0" smtClean="0"/>
              <a:t>-ray yield as a function of </a:t>
            </a:r>
            <a:r>
              <a:rPr lang="el-GR" dirty="0" smtClean="0"/>
              <a:t>θ</a:t>
            </a:r>
            <a:endParaRPr lang="de-DE" dirty="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5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 bwMode="auto">
          <a:xfrm>
            <a:off x="442209" y="980728"/>
            <a:ext cx="8272133" cy="27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ADs/ACs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multipole order L, but do not directly distinguish E vs M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Pure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Δ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I=1 E1 looks the same as pure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Δ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I=1 M1, e.g.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Nonzero mixing ratio may change that, as M1/E2 far more likely than E1/M2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For more direct determination of E or M: measure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  <a:cs typeface="+mn-cs"/>
              </a:rPr>
              <a:t>polarization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69956" y="2871471"/>
            <a:ext cx="3715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Measure Compton scattering within and perpendicular to reaction plane</a:t>
            </a:r>
          </a:p>
          <a:p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"/>
              <p:cNvSpPr txBox="1"/>
              <p:nvPr/>
            </p:nvSpPr>
            <p:spPr>
              <a:xfrm>
                <a:off x="623282" y="4019853"/>
                <a:ext cx="1897571" cy="773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𝑎𝑁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82" y="4019853"/>
                <a:ext cx="1897571" cy="7738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5"/>
          <p:cNvSpPr txBox="1"/>
          <p:nvPr/>
        </p:nvSpPr>
        <p:spPr>
          <a:xfrm>
            <a:off x="782872" y="5059735"/>
            <a:ext cx="2925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 corrects for different intrinsic count rates)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44" y="2229977"/>
            <a:ext cx="2134814" cy="1819485"/>
          </a:xfrm>
          <a:prstGeom prst="rect">
            <a:avLst/>
          </a:prstGeom>
        </p:spPr>
      </p:pic>
      <p:pic>
        <p:nvPicPr>
          <p:cNvPr id="3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75" y="4049462"/>
            <a:ext cx="3547411" cy="2036183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360000" y="6300000"/>
            <a:ext cx="3236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AD: angular distribution, AC: angular correlation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602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polarization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1993333" cy="19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1692000"/>
            <a:ext cx="3214286" cy="7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40000" y="612000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segmented detector can be used to measure the </a:t>
            </a:r>
            <a:r>
              <a:rPr lang="en-US" dirty="0" smtClean="0">
                <a:solidFill>
                  <a:srgbClr val="FF0000"/>
                </a:solidFill>
              </a:rPr>
              <a:t>linear polarization</a:t>
            </a:r>
            <a:r>
              <a:rPr lang="en-US" dirty="0" smtClean="0"/>
              <a:t> which can be used to distinguish between magnetic (M) and electric (E) character of radiation of the same </a:t>
            </a:r>
            <a:r>
              <a:rPr lang="en-US" dirty="0" err="1" smtClean="0"/>
              <a:t>multipolarity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Compton scattering cross section</a:t>
            </a:r>
            <a:r>
              <a:rPr lang="en-US" dirty="0" smtClean="0"/>
              <a:t> is larger in the direction perpendicular to the electrical field vector of the radiation.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240000" y="3240000"/>
                <a:ext cx="5400600" cy="1751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Define experimental asymmetry as: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90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90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endParaRPr lang="en-US" sz="400" dirty="0"/>
              </a:p>
              <a:p>
                <a:r>
                  <a:rPr lang="en-US" dirty="0" smtClean="0"/>
                  <a:t>where N</a:t>
                </a:r>
                <a:r>
                  <a:rPr lang="en-US" baseline="-25000" dirty="0" smtClean="0"/>
                  <a:t>90</a:t>
                </a:r>
                <a:r>
                  <a:rPr lang="en-US" dirty="0" smtClean="0"/>
                  <a:t> and N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are the intensities of scattered photons perpendicular and parallel to the reaction plane.</a:t>
                </a:r>
              </a:p>
              <a:p>
                <a:endParaRPr lang="en-US" sz="400" dirty="0"/>
              </a:p>
              <a:p>
                <a:r>
                  <a:rPr lang="en-US" dirty="0" smtClean="0"/>
                  <a:t>The experimental linear polarization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P=A/Q</a:t>
                </a:r>
                <a:r>
                  <a:rPr lang="en-US" dirty="0" smtClean="0"/>
                  <a:t> where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Q</a:t>
                </a:r>
                <a:r>
                  <a:rPr lang="en-US" dirty="0" smtClean="0"/>
                  <a:t> is the polarization sensitivity of the detector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3240000"/>
                <a:ext cx="5400600" cy="1751120"/>
              </a:xfrm>
              <a:prstGeom prst="rect">
                <a:avLst/>
              </a:prstGeom>
              <a:blipFill rotWithShape="1">
                <a:blip r:embed="rId4"/>
                <a:stretch>
                  <a:fillRect l="-903" r="-1242" b="-45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45101"/>
            <a:ext cx="1204722" cy="2183130"/>
          </a:xfrm>
          <a:prstGeom prst="rect">
            <a:avLst/>
          </a:prstGeom>
        </p:spPr>
      </p:pic>
      <p:pic>
        <p:nvPicPr>
          <p:cNvPr id="8" name="Picture 4" descr="clover-polarime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30" y="4961016"/>
            <a:ext cx="1727756" cy="14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359788" y="5494927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Q~13% at 1 </a:t>
            </a:r>
            <a:r>
              <a:rPr lang="de-DE" dirty="0" err="1" smtClean="0">
                <a:solidFill>
                  <a:srgbClr val="0000CC"/>
                </a:solidFill>
              </a:rPr>
              <a:t>MeV</a:t>
            </a:r>
            <a:endParaRPr lang="de-DE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polarization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692696"/>
            <a:ext cx="50577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12000" y="4824000"/>
                <a:ext cx="3812326" cy="623376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4824000"/>
                <a:ext cx="3812326" cy="6233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612000" y="5544000"/>
            <a:ext cx="2481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Maximum polarization at </a:t>
            </a:r>
            <a:r>
              <a:rPr lang="el-GR" sz="1400" dirty="0" smtClean="0"/>
              <a:t>θ</a:t>
            </a:r>
            <a:r>
              <a:rPr lang="de-DE" sz="1400" dirty="0" smtClean="0"/>
              <a:t>=90</a:t>
            </a:r>
            <a:r>
              <a:rPr lang="de-DE" sz="1400" baseline="30000" dirty="0" smtClean="0"/>
              <a:t>0</a:t>
            </a:r>
            <a:endParaRPr lang="de-DE" sz="1400" baseline="30000" dirty="0"/>
          </a:p>
        </p:txBody>
      </p:sp>
      <p:sp>
        <p:nvSpPr>
          <p:cNvPr id="4" name="Textfeld 3"/>
          <p:cNvSpPr txBox="1"/>
          <p:nvPr/>
        </p:nvSpPr>
        <p:spPr>
          <a:xfrm>
            <a:off x="612000" y="442800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Klein-</a:t>
            </a:r>
            <a:r>
              <a:rPr lang="de-DE" dirty="0" err="1" smtClean="0"/>
              <a:t>Nishina</a:t>
            </a:r>
            <a:r>
              <a:rPr lang="de-DE" dirty="0" smtClean="0"/>
              <a:t> </a:t>
            </a:r>
            <a:r>
              <a:rPr lang="de-DE" dirty="0" err="1" smtClean="0"/>
              <a:t>formula</a:t>
            </a:r>
            <a:r>
              <a:rPr lang="de-DE" dirty="0" smtClean="0"/>
              <a:t>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92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Principle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68" y="648000"/>
            <a:ext cx="5113463" cy="564690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20000" y="6264000"/>
            <a:ext cx="26035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N. </a:t>
            </a:r>
            <a:r>
              <a:rPr lang="de-DE" sz="1000" dirty="0" err="1" smtClean="0"/>
              <a:t>Pietralla</a:t>
            </a:r>
            <a:r>
              <a:rPr lang="de-DE" sz="1000" dirty="0" smtClean="0"/>
              <a:t>, </a:t>
            </a:r>
            <a:r>
              <a:rPr lang="de-DE" sz="1000" dirty="0" err="1" smtClean="0"/>
              <a:t>Nucl</a:t>
            </a:r>
            <a:r>
              <a:rPr lang="de-DE" sz="1000" dirty="0" smtClean="0"/>
              <a:t> </a:t>
            </a:r>
            <a:r>
              <a:rPr lang="de-DE" sz="1000" dirty="0" err="1" smtClean="0"/>
              <a:t>Instr</a:t>
            </a:r>
            <a:r>
              <a:rPr lang="de-DE" sz="1000" dirty="0" smtClean="0"/>
              <a:t> Meth A483, 556 (2002)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344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polarization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7657144" cy="463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3283200" y="980728"/>
            <a:ext cx="0" cy="367240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442209" y="1228725"/>
            <a:ext cx="8272133" cy="27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ADs/ACs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multipole order L, but do not directly distinguish E vs M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Pure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Δ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I=1 E1, e.g., looks the same as pure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Δ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I=1 M1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Nonzero mixing ratio may change that, as M1/E2 far more likely than E1/M2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For more direct determination of E or M: measure polarization (e.g. Clover detectors)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…or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  <a:cs typeface="+mn-cs"/>
              </a:rPr>
              <a:t>internal-conversion electrons</a:t>
            </a:r>
          </a:p>
        </p:txBody>
      </p:sp>
      <p:grpSp>
        <p:nvGrpSpPr>
          <p:cNvPr id="17" name="Group 53"/>
          <p:cNvGrpSpPr/>
          <p:nvPr/>
        </p:nvGrpSpPr>
        <p:grpSpPr>
          <a:xfrm>
            <a:off x="689321" y="2996912"/>
            <a:ext cx="3628725" cy="1553149"/>
            <a:chOff x="762000" y="2686250"/>
            <a:chExt cx="3628725" cy="1553149"/>
          </a:xfrm>
        </p:grpSpPr>
        <p:grpSp>
          <p:nvGrpSpPr>
            <p:cNvPr id="18" name="Group 51"/>
            <p:cNvGrpSpPr/>
            <p:nvPr/>
          </p:nvGrpSpPr>
          <p:grpSpPr>
            <a:xfrm>
              <a:off x="762000" y="2686250"/>
              <a:ext cx="1524000" cy="1553149"/>
              <a:chOff x="762000" y="2686250"/>
              <a:chExt cx="1524000" cy="1553149"/>
            </a:xfrm>
          </p:grpSpPr>
          <p:sp>
            <p:nvSpPr>
              <p:cNvPr id="27" name="Rectangle 43"/>
              <p:cNvSpPr/>
              <p:nvPr/>
            </p:nvSpPr>
            <p:spPr bwMode="auto">
              <a:xfrm>
                <a:off x="762000" y="2686250"/>
                <a:ext cx="1524000" cy="1524000"/>
              </a:xfrm>
              <a:prstGeom prst="rect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1" charset="-128"/>
                </a:endParaRPr>
              </a:p>
            </p:txBody>
          </p:sp>
          <p:cxnSp>
            <p:nvCxnSpPr>
              <p:cNvPr id="28" name="Straight Connector 44"/>
              <p:cNvCxnSpPr/>
              <p:nvPr/>
            </p:nvCxnSpPr>
            <p:spPr bwMode="auto">
              <a:xfrm>
                <a:off x="1099164" y="3382749"/>
                <a:ext cx="85566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" name="Rectangle 45"/>
              <p:cNvSpPr/>
              <p:nvPr/>
            </p:nvSpPr>
            <p:spPr>
              <a:xfrm>
                <a:off x="1074815" y="3368161"/>
                <a:ext cx="67358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6" charset="-128"/>
                  </a:rPr>
                  <a:t>L shell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6" charset="-128"/>
                </a:endParaRPr>
              </a:p>
            </p:txBody>
          </p:sp>
          <p:sp>
            <p:nvSpPr>
              <p:cNvPr id="30" name="Rectangle 46"/>
              <p:cNvSpPr/>
              <p:nvPr/>
            </p:nvSpPr>
            <p:spPr>
              <a:xfrm>
                <a:off x="1066800" y="3687549"/>
                <a:ext cx="6896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6" charset="-128"/>
                  </a:rPr>
                  <a:t>K shell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6" charset="-128"/>
                </a:endParaRPr>
              </a:p>
            </p:txBody>
          </p:sp>
          <p:sp>
            <p:nvSpPr>
              <p:cNvPr id="44" name="Rectangle 47"/>
              <p:cNvSpPr/>
              <p:nvPr/>
            </p:nvSpPr>
            <p:spPr>
              <a:xfrm>
                <a:off x="762000" y="3962400"/>
                <a:ext cx="1524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6" charset="-128"/>
                  </a:rPr>
                  <a:t>Atomic System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6" charset="-128"/>
                </a:endParaRPr>
              </a:p>
            </p:txBody>
          </p:sp>
          <p:cxnSp>
            <p:nvCxnSpPr>
              <p:cNvPr id="45" name="Straight Connector 48"/>
              <p:cNvCxnSpPr/>
              <p:nvPr/>
            </p:nvCxnSpPr>
            <p:spPr bwMode="auto">
              <a:xfrm>
                <a:off x="1099164" y="3685675"/>
                <a:ext cx="85566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6" name="Rectangle 49"/>
              <p:cNvSpPr/>
              <p:nvPr/>
            </p:nvSpPr>
            <p:spPr bwMode="auto">
              <a:xfrm>
                <a:off x="1097227" y="2743200"/>
                <a:ext cx="859536" cy="381000"/>
              </a:xfrm>
              <a:prstGeom prst="rect">
                <a:avLst/>
              </a:prstGeom>
              <a:gradFill flip="none" rotWithShape="1">
                <a:gsLst>
                  <a:gs pos="39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rgbClr val="BBE0E3"/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1" charset="-128"/>
                </a:endParaRPr>
              </a:p>
            </p:txBody>
          </p:sp>
          <p:sp>
            <p:nvSpPr>
              <p:cNvPr id="47" name="Rectangle 50"/>
              <p:cNvSpPr/>
              <p:nvPr/>
            </p:nvSpPr>
            <p:spPr>
              <a:xfrm>
                <a:off x="1027500" y="2715125"/>
                <a:ext cx="9989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6" charset="-128"/>
                  </a:rPr>
                  <a:t>Continuum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6" charset="-128"/>
                </a:endParaRPr>
              </a:p>
            </p:txBody>
          </p:sp>
          <p:sp>
            <p:nvSpPr>
              <p:cNvPr id="48" name="Oval 51"/>
              <p:cNvSpPr/>
              <p:nvPr/>
            </p:nvSpPr>
            <p:spPr bwMode="auto">
              <a:xfrm>
                <a:off x="1713287" y="2971800"/>
                <a:ext cx="91440" cy="91440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1" charset="-128"/>
                </a:endParaRPr>
              </a:p>
            </p:txBody>
          </p:sp>
          <p:sp>
            <p:nvSpPr>
              <p:cNvPr id="49" name="Oval 52"/>
              <p:cNvSpPr/>
              <p:nvPr/>
            </p:nvSpPr>
            <p:spPr bwMode="auto">
              <a:xfrm>
                <a:off x="1713287" y="3327935"/>
                <a:ext cx="91440" cy="91440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1" charset="-128"/>
                </a:endParaRPr>
              </a:p>
            </p:txBody>
          </p:sp>
          <p:cxnSp>
            <p:nvCxnSpPr>
              <p:cNvPr id="50" name="Straight Arrow Connector 53"/>
              <p:cNvCxnSpPr/>
              <p:nvPr/>
            </p:nvCxnSpPr>
            <p:spPr bwMode="auto">
              <a:xfrm>
                <a:off x="1759007" y="3032971"/>
                <a:ext cx="0" cy="304800"/>
              </a:xfrm>
              <a:prstGeom prst="straightConnector1">
                <a:avLst/>
              </a:prstGeom>
              <a:solidFill>
                <a:srgbClr val="5B9BD5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19" name="Group 50"/>
            <p:cNvGrpSpPr/>
            <p:nvPr/>
          </p:nvGrpSpPr>
          <p:grpSpPr>
            <a:xfrm>
              <a:off x="2438400" y="2687050"/>
              <a:ext cx="1952325" cy="1552349"/>
              <a:chOff x="4143675" y="2687050"/>
              <a:chExt cx="1952325" cy="1552349"/>
            </a:xfrm>
          </p:grpSpPr>
          <p:cxnSp>
            <p:nvCxnSpPr>
              <p:cNvPr id="21" name="Straight Arrow Connector 30"/>
              <p:cNvCxnSpPr/>
              <p:nvPr/>
            </p:nvCxnSpPr>
            <p:spPr bwMode="auto">
              <a:xfrm flipV="1">
                <a:off x="4505425" y="3001749"/>
                <a:ext cx="152400" cy="3810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8000"/>
                </a:solidFill>
                <a:prstDash val="solid"/>
                <a:miter lim="800000"/>
                <a:headEnd type="arrow" w="med" len="med"/>
                <a:tailEnd type="none"/>
              </a:ln>
              <a:effectLst/>
            </p:spPr>
          </p:cxnSp>
          <p:cxnSp>
            <p:nvCxnSpPr>
              <p:cNvPr id="22" name="Straight Connector 33"/>
              <p:cNvCxnSpPr/>
              <p:nvPr/>
            </p:nvCxnSpPr>
            <p:spPr bwMode="auto">
              <a:xfrm>
                <a:off x="4230787" y="3382749"/>
                <a:ext cx="85566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" name="Rectangle 34"/>
              <p:cNvSpPr/>
              <p:nvPr/>
            </p:nvSpPr>
            <p:spPr>
              <a:xfrm>
                <a:off x="4429660" y="2743200"/>
                <a:ext cx="98937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6" charset="-128"/>
                  </a:rPr>
                  <a:t>Initial state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6" charset="-128"/>
                </a:endParaRPr>
              </a:p>
            </p:txBody>
          </p:sp>
          <p:cxnSp>
            <p:nvCxnSpPr>
              <p:cNvPr id="24" name="Straight Connector 35"/>
              <p:cNvCxnSpPr/>
              <p:nvPr/>
            </p:nvCxnSpPr>
            <p:spPr bwMode="auto">
              <a:xfrm>
                <a:off x="4383187" y="3001749"/>
                <a:ext cx="1066800" cy="9625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" name="Rectangle 36"/>
              <p:cNvSpPr/>
              <p:nvPr/>
            </p:nvSpPr>
            <p:spPr>
              <a:xfrm>
                <a:off x="4439650" y="3962400"/>
                <a:ext cx="13716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6" charset="-128"/>
                  </a:rPr>
                  <a:t>Nuclear System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6" charset="-128"/>
                </a:endParaRPr>
              </a:p>
            </p:txBody>
          </p:sp>
          <p:sp>
            <p:nvSpPr>
              <p:cNvPr id="26" name="Rectangle 37"/>
              <p:cNvSpPr/>
              <p:nvPr/>
            </p:nvSpPr>
            <p:spPr bwMode="auto">
              <a:xfrm>
                <a:off x="4143675" y="2687050"/>
                <a:ext cx="1952325" cy="1524000"/>
              </a:xfrm>
              <a:prstGeom prst="rect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1" charset="-128"/>
                </a:endParaRPr>
              </a:p>
            </p:txBody>
          </p:sp>
        </p:grpSp>
        <p:sp>
          <p:nvSpPr>
            <p:cNvPr id="20" name="Right Arrow 29"/>
            <p:cNvSpPr/>
            <p:nvPr/>
          </p:nvSpPr>
          <p:spPr bwMode="auto">
            <a:xfrm rot="10800000">
              <a:off x="2057400" y="2971800"/>
              <a:ext cx="533400" cy="381000"/>
            </a:xfrm>
            <a:prstGeom prst="rightArrow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1" charset="-128"/>
              </a:endParaRPr>
            </a:p>
          </p:txBody>
        </p:sp>
      </p:grpSp>
      <p:sp>
        <p:nvSpPr>
          <p:cNvPr id="51" name="Content Placeholder 1"/>
          <p:cNvSpPr txBox="1">
            <a:spLocks/>
          </p:cNvSpPr>
          <p:nvPr/>
        </p:nvSpPr>
        <p:spPr>
          <a:xfrm>
            <a:off x="4679795" y="2855455"/>
            <a:ext cx="4243897" cy="25625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600" b="0" dirty="0" smtClean="0">
                <a:solidFill>
                  <a:prstClr val="black"/>
                </a:solidFill>
                <a:latin typeface="+mn-lt"/>
              </a:rPr>
              <a:t>Nuclear level decay via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internal conversion </a:t>
            </a:r>
            <a:r>
              <a:rPr lang="en-US" sz="1600" b="0" dirty="0" smtClean="0">
                <a:solidFill>
                  <a:prstClr val="black"/>
                </a:solidFill>
                <a:latin typeface="+mn-lt"/>
              </a:rPr>
              <a:t>(IC)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prstClr val="black"/>
                </a:solidFill>
                <a:latin typeface="+mn-lt"/>
              </a:rPr>
              <a:t>first observed over 100 y ago                      </a:t>
            </a:r>
            <a:r>
              <a:rPr lang="en-US" sz="1200" b="0" dirty="0" smtClean="0">
                <a:solidFill>
                  <a:srgbClr val="006600"/>
                </a:solidFill>
                <a:latin typeface="+mn-lt"/>
              </a:rPr>
              <a:t>[van Baeyer and Hahn, </a:t>
            </a:r>
            <a:r>
              <a:rPr lang="en-US" sz="1200" b="0" dirty="0" err="1" smtClean="0">
                <a:solidFill>
                  <a:srgbClr val="006600"/>
                </a:solidFill>
                <a:latin typeface="+mn-lt"/>
              </a:rPr>
              <a:t>Physik</a:t>
            </a:r>
            <a:r>
              <a:rPr lang="en-US" sz="1200" b="0" dirty="0" smtClean="0">
                <a:solidFill>
                  <a:srgbClr val="006600"/>
                </a:solidFill>
                <a:latin typeface="+mn-lt"/>
              </a:rPr>
              <a:t>. Z. </a:t>
            </a:r>
            <a:r>
              <a:rPr lang="en-US" sz="1200" dirty="0" smtClean="0">
                <a:solidFill>
                  <a:srgbClr val="006600"/>
                </a:solidFill>
                <a:latin typeface="+mn-lt"/>
              </a:rPr>
              <a:t>11</a:t>
            </a:r>
            <a:r>
              <a:rPr lang="en-US" sz="1200" b="0" dirty="0" smtClean="0">
                <a:solidFill>
                  <a:srgbClr val="006600"/>
                </a:solidFill>
                <a:latin typeface="+mn-lt"/>
              </a:rPr>
              <a:t>, 488 (1 910)] </a:t>
            </a:r>
            <a:r>
              <a:rPr lang="en-US" sz="1200" dirty="0" smtClean="0">
                <a:solidFill>
                  <a:srgbClr val="006600"/>
                </a:solidFill>
                <a:latin typeface="+mn-lt"/>
              </a:rPr>
              <a:t>*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prstClr val="black"/>
                </a:solidFill>
                <a:latin typeface="+mn-lt"/>
              </a:rPr>
              <a:t>ubiquitous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prstClr val="black"/>
                </a:solidFill>
                <a:latin typeface="+mn-lt"/>
              </a:rPr>
              <a:t>usable as analysis tool </a:t>
            </a:r>
          </a:p>
          <a:p>
            <a:pPr marL="0" indent="0"/>
            <a:r>
              <a:rPr lang="en-US" sz="1600" b="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600" b="0" dirty="0" smtClean="0">
                <a:solidFill>
                  <a:prstClr val="black"/>
                </a:solidFill>
                <a:latin typeface="+mn-lt"/>
              </a:rPr>
              <a:t>     </a:t>
            </a:r>
            <a:r>
              <a:rPr lang="en-US" sz="1200" b="0" dirty="0" smtClean="0">
                <a:solidFill>
                  <a:prstClr val="black"/>
                </a:solidFill>
                <a:latin typeface="+mn-lt"/>
              </a:rPr>
              <a:t>(cf. </a:t>
            </a:r>
            <a:r>
              <a:rPr lang="en-US" sz="1200" b="0" dirty="0" err="1" smtClean="0">
                <a:solidFill>
                  <a:prstClr val="black"/>
                </a:solidFill>
                <a:latin typeface="+mn-lt"/>
              </a:rPr>
              <a:t>BrIcc</a:t>
            </a:r>
            <a:r>
              <a:rPr lang="en-US" sz="1200" b="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1200" b="0" dirty="0">
                <a:solidFill>
                  <a:srgbClr val="006600"/>
                </a:solidFill>
                <a:latin typeface="+mn-lt"/>
              </a:rPr>
              <a:t>http://bricc.anu.edu.au/</a:t>
            </a:r>
            <a:r>
              <a:rPr lang="en-US" sz="1200" b="0" dirty="0">
                <a:solidFill>
                  <a:prstClr val="black"/>
                </a:solidFill>
                <a:latin typeface="+mn-lt"/>
              </a:rPr>
              <a:t>)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6295736" y="6098234"/>
            <a:ext cx="202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* nucleus discovered in 1911!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3" name="TextBox 7"/>
          <p:cNvSpPr txBox="1"/>
          <p:nvPr/>
        </p:nvSpPr>
        <p:spPr>
          <a:xfrm>
            <a:off x="663938" y="5084286"/>
            <a:ext cx="3650101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Instead of </a:t>
            </a:r>
            <a:r>
              <a:rPr lang="el-GR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600" dirty="0" smtClean="0">
                <a:solidFill>
                  <a:srgbClr val="0000CC"/>
                </a:solidFill>
              </a:rPr>
              <a:t> emission, energy transferred to atomic electron, which is ejected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360000" y="6300000"/>
            <a:ext cx="3236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AD: angular distribution, AC: angular correlation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43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Internal conversion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241287" cy="312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21"/>
              <p:cNvSpPr txBox="1">
                <a:spLocks noChangeArrowheads="1"/>
              </p:cNvSpPr>
              <p:nvPr/>
            </p:nvSpPr>
            <p:spPr bwMode="auto">
              <a:xfrm>
                <a:off x="611561" y="4096756"/>
                <a:ext cx="5616624" cy="1968424"/>
              </a:xfrm>
              <a:prstGeom prst="rect">
                <a:avLst/>
              </a:prstGeom>
              <a:solidFill>
                <a:srgbClr val="CCFFCC">
                  <a:alpha val="20000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400" b="1" dirty="0" smtClean="0">
                    <a:solidFill>
                      <a:srgbClr val="00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Energetics of CE-decay (</a:t>
                </a:r>
                <a:r>
                  <a:rPr lang="en-US" altLang="de-DE" sz="1400" b="1" dirty="0" err="1" smtClean="0">
                    <a:solidFill>
                      <a:srgbClr val="00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de-DE" sz="1400" b="1" dirty="0" smtClean="0">
                    <a:solidFill>
                      <a:srgbClr val="00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=K, L, M,….)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altLang="de-DE" sz="14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de-DE" sz="14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de-DE" sz="1400" b="1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de-DE" sz="14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ce,i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de-DE" sz="14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BE,i</a:t>
                </a:r>
                <a:endParaRPr lang="en-US" altLang="de-DE" sz="1400" b="1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400" b="1" dirty="0" smtClean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400" b="1" dirty="0">
                    <a:solidFill>
                      <a:srgbClr val="00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de-DE" sz="1400" b="1" dirty="0" smtClean="0">
                    <a:solidFill>
                      <a:srgbClr val="00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and CE-decays are independent; transition probability (λ ~ Intensity)</a:t>
                </a:r>
                <a:r>
                  <a:rPr lang="en-US" altLang="de-DE" b="1" dirty="0" smtClean="0">
                    <a:solidFill>
                      <a:srgbClr val="00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400" b="1" dirty="0" smtClean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de-DE" sz="14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de-DE" sz="1400" b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de-DE" sz="1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de-DE" sz="14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de-DE" sz="1400" b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de-DE" sz="1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de-DE" sz="1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de-DE" sz="1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</a:t>
                </a: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400" b="1" dirty="0" smtClean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400" b="1" dirty="0" smtClean="0">
                    <a:solidFill>
                      <a:srgbClr val="00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Conversion coefficient</a:t>
                </a: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de-DE" sz="1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de-DE" sz="14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DE" altLang="de-DE" sz="1400" b="1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de-DE" altLang="de-DE" sz="1400" b="1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de-DE" sz="1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𝑪𝑬</m:t>
                              </m:r>
                              <m: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de-DE" sz="1400" b="1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800" b="1" baseline="-25000" dirty="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4" name="Text 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4096756"/>
                <a:ext cx="5616624" cy="1968424"/>
              </a:xfrm>
              <a:prstGeom prst="rect">
                <a:avLst/>
              </a:prstGeom>
              <a:blipFill rotWithShape="1">
                <a:blip r:embed="rId3"/>
                <a:stretch>
                  <a:fillRect l="-10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4104000"/>
            <a:ext cx="2839458" cy="134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1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Internal conversion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241287" cy="312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0000" y="3960000"/>
            <a:ext cx="7953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electromagnetic transition internal conversion can occur instead of emission of gamma radiation. In this case the transition energy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E</a:t>
            </a:r>
            <a:r>
              <a:rPr lang="el-GR" sz="1600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de-DE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will be transferred to an electron of the atomic shell.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15616" y="4860000"/>
            <a:ext cx="1281056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E</a:t>
            </a:r>
            <a:r>
              <a:rPr lang="el-GR" baseline="-25000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 - </a:t>
            </a:r>
            <a:r>
              <a:rPr lang="de-DE" dirty="0" err="1" smtClean="0">
                <a:latin typeface="Times New Roman"/>
                <a:cs typeface="Times New Roman"/>
              </a:rPr>
              <a:t>B</a:t>
            </a:r>
            <a:r>
              <a:rPr lang="de-DE" baseline="-25000" dirty="0" err="1" smtClean="0">
                <a:latin typeface="Times New Roman"/>
                <a:cs typeface="Times New Roman"/>
              </a:rPr>
              <a:t>e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71800" y="4788000"/>
            <a:ext cx="2997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kinetic energy of the electron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binding energy of the electron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80000" y="5544000"/>
            <a:ext cx="2776722" cy="95410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conversion is important for: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nuclei ~ Z</a:t>
            </a:r>
            <a:r>
              <a:rPr lang="en-US" sz="1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baseline="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multipolarities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1400" dirty="0" smtClean="0">
                <a:latin typeface="Times New Roman"/>
                <a:cs typeface="Times New Roman"/>
              </a:rPr>
              <a:t>ℓ or Mℓ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small transition energies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294335" y="5670732"/>
                <a:ext cx="3578737" cy="700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335" y="5670732"/>
                <a:ext cx="3578737" cy="7006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5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442209" y="1228725"/>
            <a:ext cx="8272133" cy="27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Angular distributions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Quantization axis = spin direction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May be known event by event</a:t>
            </a:r>
          </a:p>
        </p:txBody>
      </p:sp>
      <p:grpSp>
        <p:nvGrpSpPr>
          <p:cNvPr id="13" name="Group 3"/>
          <p:cNvGrpSpPr/>
          <p:nvPr/>
        </p:nvGrpSpPr>
        <p:grpSpPr>
          <a:xfrm>
            <a:off x="745339" y="2564352"/>
            <a:ext cx="8178048" cy="3352553"/>
            <a:chOff x="745339" y="2564352"/>
            <a:chExt cx="8178048" cy="3352553"/>
          </a:xfrm>
        </p:grpSpPr>
        <p:grpSp>
          <p:nvGrpSpPr>
            <p:cNvPr id="14" name="Group 1"/>
            <p:cNvGrpSpPr/>
            <p:nvPr/>
          </p:nvGrpSpPr>
          <p:grpSpPr>
            <a:xfrm>
              <a:off x="745339" y="2564352"/>
              <a:ext cx="8178048" cy="3164384"/>
              <a:chOff x="745339" y="2564352"/>
              <a:chExt cx="8178048" cy="3164384"/>
            </a:xfrm>
          </p:grpSpPr>
          <p:cxnSp>
            <p:nvCxnSpPr>
              <p:cNvPr id="26" name="Straight Connector 42"/>
              <p:cNvCxnSpPr/>
              <p:nvPr/>
            </p:nvCxnSpPr>
            <p:spPr>
              <a:xfrm flipV="1">
                <a:off x="3164359" y="3007689"/>
                <a:ext cx="745144" cy="67900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sp>
            <p:nvSpPr>
              <p:cNvPr id="27" name="Parallelogram 10"/>
              <p:cNvSpPr/>
              <p:nvPr/>
            </p:nvSpPr>
            <p:spPr>
              <a:xfrm>
                <a:off x="3811409" y="4990606"/>
                <a:ext cx="3325313" cy="738130"/>
              </a:xfrm>
              <a:prstGeom prst="parallelogram">
                <a:avLst>
                  <a:gd name="adj" fmla="val 110075"/>
                </a:avLst>
              </a:prstGeom>
              <a:gradFill flip="none" rotWithShape="1">
                <a:gsLst>
                  <a:gs pos="0">
                    <a:srgbClr val="5B9BD5">
                      <a:tint val="66000"/>
                      <a:satMod val="160000"/>
                    </a:srgbClr>
                  </a:gs>
                  <a:gs pos="50000">
                    <a:srgbClr val="5B9BD5">
                      <a:tint val="44500"/>
                      <a:satMod val="160000"/>
                    </a:srgbClr>
                  </a:gs>
                  <a:gs pos="100000">
                    <a:srgbClr val="5B9BD5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17"/>
              <p:cNvSpPr>
                <a:spLocks noChangeAspect="1"/>
              </p:cNvSpPr>
              <p:nvPr/>
            </p:nvSpPr>
            <p:spPr>
              <a:xfrm>
                <a:off x="2813090" y="3251911"/>
                <a:ext cx="795649" cy="795649"/>
              </a:xfrm>
              <a:prstGeom prst="ellipse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40000">
                    <a:srgbClr val="00B050"/>
                  </a:gs>
                  <a:gs pos="67000">
                    <a:srgbClr val="00B050"/>
                  </a:gs>
                  <a:gs pos="100000">
                    <a:srgbClr val="00B050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contourW="12700">
                <a:contourClr>
                  <a:sysClr val="window" lastClr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" name="Group 33"/>
              <p:cNvGrpSpPr/>
              <p:nvPr/>
            </p:nvGrpSpPr>
            <p:grpSpPr>
              <a:xfrm rot="19715473">
                <a:off x="5250202" y="3509501"/>
                <a:ext cx="3673185" cy="1172748"/>
                <a:chOff x="3074072" y="3787544"/>
                <a:chExt cx="3014712" cy="938691"/>
              </a:xfrm>
            </p:grpSpPr>
            <p:pic>
              <p:nvPicPr>
                <p:cNvPr id="52" name="Picture 34"/>
                <p:cNvPicPr>
                  <a:picLocks/>
                </p:cNvPicPr>
                <p:nvPr/>
              </p:nvPicPr>
              <p:blipFill rotWithShape="1">
                <a:blip r:embed="rId2"/>
                <a:srcRect l="874" t="11918" r="1082" b="3409"/>
                <a:stretch/>
              </p:blipFill>
              <p:spPr>
                <a:xfrm>
                  <a:off x="4065280" y="3787544"/>
                  <a:ext cx="2023504" cy="938691"/>
                </a:xfrm>
                <a:prstGeom prst="rect">
                  <a:avLst/>
                </a:prstGeom>
              </p:spPr>
            </p:pic>
            <p:sp>
              <p:nvSpPr>
                <p:cNvPr id="53" name="Freeform 35"/>
                <p:cNvSpPr/>
                <p:nvPr/>
              </p:nvSpPr>
              <p:spPr>
                <a:xfrm>
                  <a:off x="3074072" y="4238648"/>
                  <a:ext cx="962569" cy="227103"/>
                </a:xfrm>
                <a:custGeom>
                  <a:avLst/>
                  <a:gdLst>
                    <a:gd name="connsiteX0" fmla="*/ 0 w 671513"/>
                    <a:gd name="connsiteY0" fmla="*/ 81297 h 197979"/>
                    <a:gd name="connsiteX1" fmla="*/ 69056 w 671513"/>
                    <a:gd name="connsiteY1" fmla="*/ 83679 h 197979"/>
                    <a:gd name="connsiteX2" fmla="*/ 128588 w 671513"/>
                    <a:gd name="connsiteY2" fmla="*/ 2716 h 197979"/>
                    <a:gd name="connsiteX3" fmla="*/ 207169 w 671513"/>
                    <a:gd name="connsiteY3" fmla="*/ 197979 h 197979"/>
                    <a:gd name="connsiteX4" fmla="*/ 295275 w 671513"/>
                    <a:gd name="connsiteY4" fmla="*/ 2716 h 197979"/>
                    <a:gd name="connsiteX5" fmla="*/ 376238 w 671513"/>
                    <a:gd name="connsiteY5" fmla="*/ 193216 h 197979"/>
                    <a:gd name="connsiteX6" fmla="*/ 452438 w 671513"/>
                    <a:gd name="connsiteY6" fmla="*/ 5097 h 197979"/>
                    <a:gd name="connsiteX7" fmla="*/ 521494 w 671513"/>
                    <a:gd name="connsiteY7" fmla="*/ 195597 h 197979"/>
                    <a:gd name="connsiteX8" fmla="*/ 583406 w 671513"/>
                    <a:gd name="connsiteY8" fmla="*/ 86060 h 197979"/>
                    <a:gd name="connsiteX9" fmla="*/ 671513 w 671513"/>
                    <a:gd name="connsiteY9" fmla="*/ 76535 h 197979"/>
                    <a:gd name="connsiteX0" fmla="*/ 0 w 671513"/>
                    <a:gd name="connsiteY0" fmla="*/ 83689 h 197990"/>
                    <a:gd name="connsiteX1" fmla="*/ 69056 w 671513"/>
                    <a:gd name="connsiteY1" fmla="*/ 83690 h 197990"/>
                    <a:gd name="connsiteX2" fmla="*/ 128588 w 671513"/>
                    <a:gd name="connsiteY2" fmla="*/ 2727 h 197990"/>
                    <a:gd name="connsiteX3" fmla="*/ 207169 w 671513"/>
                    <a:gd name="connsiteY3" fmla="*/ 197990 h 197990"/>
                    <a:gd name="connsiteX4" fmla="*/ 295275 w 671513"/>
                    <a:gd name="connsiteY4" fmla="*/ 2727 h 197990"/>
                    <a:gd name="connsiteX5" fmla="*/ 376238 w 671513"/>
                    <a:gd name="connsiteY5" fmla="*/ 193227 h 197990"/>
                    <a:gd name="connsiteX6" fmla="*/ 452438 w 671513"/>
                    <a:gd name="connsiteY6" fmla="*/ 5108 h 197990"/>
                    <a:gd name="connsiteX7" fmla="*/ 521494 w 671513"/>
                    <a:gd name="connsiteY7" fmla="*/ 195608 h 197990"/>
                    <a:gd name="connsiteX8" fmla="*/ 583406 w 671513"/>
                    <a:gd name="connsiteY8" fmla="*/ 86071 h 197990"/>
                    <a:gd name="connsiteX9" fmla="*/ 671513 w 671513"/>
                    <a:gd name="connsiteY9" fmla="*/ 76546 h 197990"/>
                    <a:gd name="connsiteX0" fmla="*/ 0 w 671513"/>
                    <a:gd name="connsiteY0" fmla="*/ 83689 h 197990"/>
                    <a:gd name="connsiteX1" fmla="*/ 69056 w 671513"/>
                    <a:gd name="connsiteY1" fmla="*/ 83690 h 197990"/>
                    <a:gd name="connsiteX2" fmla="*/ 128588 w 671513"/>
                    <a:gd name="connsiteY2" fmla="*/ 2727 h 197990"/>
                    <a:gd name="connsiteX3" fmla="*/ 207169 w 671513"/>
                    <a:gd name="connsiteY3" fmla="*/ 197990 h 197990"/>
                    <a:gd name="connsiteX4" fmla="*/ 295275 w 671513"/>
                    <a:gd name="connsiteY4" fmla="*/ 2727 h 197990"/>
                    <a:gd name="connsiteX5" fmla="*/ 376238 w 671513"/>
                    <a:gd name="connsiteY5" fmla="*/ 193227 h 197990"/>
                    <a:gd name="connsiteX6" fmla="*/ 452438 w 671513"/>
                    <a:gd name="connsiteY6" fmla="*/ 5108 h 197990"/>
                    <a:gd name="connsiteX7" fmla="*/ 521494 w 671513"/>
                    <a:gd name="connsiteY7" fmla="*/ 195608 h 197990"/>
                    <a:gd name="connsiteX8" fmla="*/ 583406 w 671513"/>
                    <a:gd name="connsiteY8" fmla="*/ 86071 h 197990"/>
                    <a:gd name="connsiteX9" fmla="*/ 671513 w 671513"/>
                    <a:gd name="connsiteY9" fmla="*/ 76546 h 197990"/>
                    <a:gd name="connsiteX0" fmla="*/ 0 w 678656"/>
                    <a:gd name="connsiteY0" fmla="*/ 90864 h 198021"/>
                    <a:gd name="connsiteX1" fmla="*/ 76199 w 678656"/>
                    <a:gd name="connsiteY1" fmla="*/ 83721 h 198021"/>
                    <a:gd name="connsiteX2" fmla="*/ 135731 w 678656"/>
                    <a:gd name="connsiteY2" fmla="*/ 2758 h 198021"/>
                    <a:gd name="connsiteX3" fmla="*/ 214312 w 678656"/>
                    <a:gd name="connsiteY3" fmla="*/ 198021 h 198021"/>
                    <a:gd name="connsiteX4" fmla="*/ 302418 w 678656"/>
                    <a:gd name="connsiteY4" fmla="*/ 2758 h 198021"/>
                    <a:gd name="connsiteX5" fmla="*/ 383381 w 678656"/>
                    <a:gd name="connsiteY5" fmla="*/ 193258 h 198021"/>
                    <a:gd name="connsiteX6" fmla="*/ 459581 w 678656"/>
                    <a:gd name="connsiteY6" fmla="*/ 5139 h 198021"/>
                    <a:gd name="connsiteX7" fmla="*/ 528637 w 678656"/>
                    <a:gd name="connsiteY7" fmla="*/ 195639 h 198021"/>
                    <a:gd name="connsiteX8" fmla="*/ 590549 w 678656"/>
                    <a:gd name="connsiteY8" fmla="*/ 86102 h 198021"/>
                    <a:gd name="connsiteX9" fmla="*/ 678656 w 678656"/>
                    <a:gd name="connsiteY9" fmla="*/ 76577 h 198021"/>
                    <a:gd name="connsiteX0" fmla="*/ 0 w 678656"/>
                    <a:gd name="connsiteY0" fmla="*/ 90864 h 198021"/>
                    <a:gd name="connsiteX1" fmla="*/ 76199 w 678656"/>
                    <a:gd name="connsiteY1" fmla="*/ 83721 h 198021"/>
                    <a:gd name="connsiteX2" fmla="*/ 135731 w 678656"/>
                    <a:gd name="connsiteY2" fmla="*/ 2758 h 198021"/>
                    <a:gd name="connsiteX3" fmla="*/ 214312 w 678656"/>
                    <a:gd name="connsiteY3" fmla="*/ 198021 h 198021"/>
                    <a:gd name="connsiteX4" fmla="*/ 302418 w 678656"/>
                    <a:gd name="connsiteY4" fmla="*/ 2758 h 198021"/>
                    <a:gd name="connsiteX5" fmla="*/ 383381 w 678656"/>
                    <a:gd name="connsiteY5" fmla="*/ 193258 h 198021"/>
                    <a:gd name="connsiteX6" fmla="*/ 459581 w 678656"/>
                    <a:gd name="connsiteY6" fmla="*/ 5139 h 198021"/>
                    <a:gd name="connsiteX7" fmla="*/ 528637 w 678656"/>
                    <a:gd name="connsiteY7" fmla="*/ 195639 h 198021"/>
                    <a:gd name="connsiteX8" fmla="*/ 585787 w 678656"/>
                    <a:gd name="connsiteY8" fmla="*/ 98008 h 198021"/>
                    <a:gd name="connsiteX9" fmla="*/ 678656 w 678656"/>
                    <a:gd name="connsiteY9" fmla="*/ 76577 h 198021"/>
                    <a:gd name="connsiteX0" fmla="*/ 0 w 681037"/>
                    <a:gd name="connsiteY0" fmla="*/ 90864 h 198021"/>
                    <a:gd name="connsiteX1" fmla="*/ 76199 w 681037"/>
                    <a:gd name="connsiteY1" fmla="*/ 83721 h 198021"/>
                    <a:gd name="connsiteX2" fmla="*/ 135731 w 681037"/>
                    <a:gd name="connsiteY2" fmla="*/ 2758 h 198021"/>
                    <a:gd name="connsiteX3" fmla="*/ 214312 w 681037"/>
                    <a:gd name="connsiteY3" fmla="*/ 198021 h 198021"/>
                    <a:gd name="connsiteX4" fmla="*/ 302418 w 681037"/>
                    <a:gd name="connsiteY4" fmla="*/ 2758 h 198021"/>
                    <a:gd name="connsiteX5" fmla="*/ 383381 w 681037"/>
                    <a:gd name="connsiteY5" fmla="*/ 193258 h 198021"/>
                    <a:gd name="connsiteX6" fmla="*/ 459581 w 681037"/>
                    <a:gd name="connsiteY6" fmla="*/ 5139 h 198021"/>
                    <a:gd name="connsiteX7" fmla="*/ 528637 w 681037"/>
                    <a:gd name="connsiteY7" fmla="*/ 195639 h 198021"/>
                    <a:gd name="connsiteX8" fmla="*/ 585787 w 681037"/>
                    <a:gd name="connsiteY8" fmla="*/ 98008 h 198021"/>
                    <a:gd name="connsiteX9" fmla="*/ 681037 w 681037"/>
                    <a:gd name="connsiteY9" fmla="*/ 88483 h 198021"/>
                    <a:gd name="connsiteX0" fmla="*/ 0 w 681037"/>
                    <a:gd name="connsiteY0" fmla="*/ 90864 h 198021"/>
                    <a:gd name="connsiteX1" fmla="*/ 76199 w 681037"/>
                    <a:gd name="connsiteY1" fmla="*/ 83721 h 198021"/>
                    <a:gd name="connsiteX2" fmla="*/ 135731 w 681037"/>
                    <a:gd name="connsiteY2" fmla="*/ 2758 h 198021"/>
                    <a:gd name="connsiteX3" fmla="*/ 214312 w 681037"/>
                    <a:gd name="connsiteY3" fmla="*/ 198021 h 198021"/>
                    <a:gd name="connsiteX4" fmla="*/ 302418 w 681037"/>
                    <a:gd name="connsiteY4" fmla="*/ 2758 h 198021"/>
                    <a:gd name="connsiteX5" fmla="*/ 383381 w 681037"/>
                    <a:gd name="connsiteY5" fmla="*/ 193258 h 198021"/>
                    <a:gd name="connsiteX6" fmla="*/ 459581 w 681037"/>
                    <a:gd name="connsiteY6" fmla="*/ 5139 h 198021"/>
                    <a:gd name="connsiteX7" fmla="*/ 528637 w 681037"/>
                    <a:gd name="connsiteY7" fmla="*/ 195639 h 198021"/>
                    <a:gd name="connsiteX8" fmla="*/ 585787 w 681037"/>
                    <a:gd name="connsiteY8" fmla="*/ 98008 h 198021"/>
                    <a:gd name="connsiteX9" fmla="*/ 681037 w 681037"/>
                    <a:gd name="connsiteY9" fmla="*/ 88483 h 198021"/>
                    <a:gd name="connsiteX0" fmla="*/ 0 w 681037"/>
                    <a:gd name="connsiteY0" fmla="*/ 90864 h 198021"/>
                    <a:gd name="connsiteX1" fmla="*/ 76199 w 681037"/>
                    <a:gd name="connsiteY1" fmla="*/ 83721 h 198021"/>
                    <a:gd name="connsiteX2" fmla="*/ 135731 w 681037"/>
                    <a:gd name="connsiteY2" fmla="*/ 2758 h 198021"/>
                    <a:gd name="connsiteX3" fmla="*/ 214312 w 681037"/>
                    <a:gd name="connsiteY3" fmla="*/ 198021 h 198021"/>
                    <a:gd name="connsiteX4" fmla="*/ 302418 w 681037"/>
                    <a:gd name="connsiteY4" fmla="*/ 2758 h 198021"/>
                    <a:gd name="connsiteX5" fmla="*/ 383381 w 681037"/>
                    <a:gd name="connsiteY5" fmla="*/ 193258 h 198021"/>
                    <a:gd name="connsiteX6" fmla="*/ 459581 w 681037"/>
                    <a:gd name="connsiteY6" fmla="*/ 5139 h 198021"/>
                    <a:gd name="connsiteX7" fmla="*/ 528637 w 681037"/>
                    <a:gd name="connsiteY7" fmla="*/ 195639 h 198021"/>
                    <a:gd name="connsiteX8" fmla="*/ 585787 w 681037"/>
                    <a:gd name="connsiteY8" fmla="*/ 98008 h 198021"/>
                    <a:gd name="connsiteX9" fmla="*/ 681037 w 681037"/>
                    <a:gd name="connsiteY9" fmla="*/ 86102 h 198021"/>
                    <a:gd name="connsiteX0" fmla="*/ 0 w 711993"/>
                    <a:gd name="connsiteY0" fmla="*/ 90864 h 198021"/>
                    <a:gd name="connsiteX1" fmla="*/ 76199 w 711993"/>
                    <a:gd name="connsiteY1" fmla="*/ 83721 h 198021"/>
                    <a:gd name="connsiteX2" fmla="*/ 135731 w 711993"/>
                    <a:gd name="connsiteY2" fmla="*/ 2758 h 198021"/>
                    <a:gd name="connsiteX3" fmla="*/ 214312 w 711993"/>
                    <a:gd name="connsiteY3" fmla="*/ 198021 h 198021"/>
                    <a:gd name="connsiteX4" fmla="*/ 302418 w 711993"/>
                    <a:gd name="connsiteY4" fmla="*/ 2758 h 198021"/>
                    <a:gd name="connsiteX5" fmla="*/ 383381 w 711993"/>
                    <a:gd name="connsiteY5" fmla="*/ 193258 h 198021"/>
                    <a:gd name="connsiteX6" fmla="*/ 459581 w 711993"/>
                    <a:gd name="connsiteY6" fmla="*/ 5139 h 198021"/>
                    <a:gd name="connsiteX7" fmla="*/ 528637 w 711993"/>
                    <a:gd name="connsiteY7" fmla="*/ 195639 h 198021"/>
                    <a:gd name="connsiteX8" fmla="*/ 585787 w 711993"/>
                    <a:gd name="connsiteY8" fmla="*/ 98008 h 198021"/>
                    <a:gd name="connsiteX9" fmla="*/ 711993 w 711993"/>
                    <a:gd name="connsiteY9" fmla="*/ 88483 h 198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11993" h="198021">
                      <a:moveTo>
                        <a:pt x="0" y="90864"/>
                      </a:moveTo>
                      <a:cubicBezTo>
                        <a:pt x="35718" y="89078"/>
                        <a:pt x="53577" y="98405"/>
                        <a:pt x="76199" y="83721"/>
                      </a:cubicBezTo>
                      <a:cubicBezTo>
                        <a:pt x="98821" y="69037"/>
                        <a:pt x="112712" y="-16292"/>
                        <a:pt x="135731" y="2758"/>
                      </a:cubicBezTo>
                      <a:cubicBezTo>
                        <a:pt x="158750" y="21808"/>
                        <a:pt x="186531" y="198021"/>
                        <a:pt x="214312" y="198021"/>
                      </a:cubicBezTo>
                      <a:cubicBezTo>
                        <a:pt x="242093" y="198021"/>
                        <a:pt x="274240" y="3552"/>
                        <a:pt x="302418" y="2758"/>
                      </a:cubicBezTo>
                      <a:cubicBezTo>
                        <a:pt x="330596" y="1964"/>
                        <a:pt x="357187" y="192861"/>
                        <a:pt x="383381" y="193258"/>
                      </a:cubicBezTo>
                      <a:cubicBezTo>
                        <a:pt x="409575" y="193655"/>
                        <a:pt x="435372" y="4742"/>
                        <a:pt x="459581" y="5139"/>
                      </a:cubicBezTo>
                      <a:cubicBezTo>
                        <a:pt x="483790" y="5536"/>
                        <a:pt x="507603" y="180161"/>
                        <a:pt x="528637" y="195639"/>
                      </a:cubicBezTo>
                      <a:cubicBezTo>
                        <a:pt x="549671" y="211117"/>
                        <a:pt x="555228" y="115867"/>
                        <a:pt x="585787" y="98008"/>
                      </a:cubicBezTo>
                      <a:cubicBezTo>
                        <a:pt x="616346" y="80149"/>
                        <a:pt x="675678" y="90467"/>
                        <a:pt x="711993" y="88483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  <a:tailEnd type="arrow" w="med" len="sm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0" name="Straight Arrow Connector 19"/>
              <p:cNvCxnSpPr/>
              <p:nvPr/>
            </p:nvCxnSpPr>
            <p:spPr>
              <a:xfrm flipV="1">
                <a:off x="5474388" y="3288745"/>
                <a:ext cx="0" cy="192747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1" name="Arc 36"/>
              <p:cNvSpPr/>
              <p:nvPr/>
            </p:nvSpPr>
            <p:spPr>
              <a:xfrm rot="19888302">
                <a:off x="4959870" y="4322355"/>
                <a:ext cx="1225680" cy="1252894"/>
              </a:xfrm>
              <a:prstGeom prst="arc">
                <a:avLst>
                  <a:gd name="adj1" fmla="val 17545286"/>
                  <a:gd name="adj2" fmla="val 0"/>
                </a:avLst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extBox 37"/>
              <p:cNvSpPr txBox="1"/>
              <p:nvPr/>
            </p:nvSpPr>
            <p:spPr>
              <a:xfrm>
                <a:off x="5820867" y="3911212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ymbol" panose="05050102010706020507" pitchFamily="18" charset="2"/>
                  </a:rPr>
                  <a:t>q</a:t>
                </a:r>
              </a:p>
            </p:txBody>
          </p:sp>
          <p:sp>
            <p:nvSpPr>
              <p:cNvPr id="33" name="TextBox 20"/>
              <p:cNvSpPr txBox="1"/>
              <p:nvPr/>
            </p:nvSpPr>
            <p:spPr>
              <a:xfrm>
                <a:off x="5474066" y="3119468"/>
                <a:ext cx="530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z = 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Î</a:t>
                </a:r>
              </a:p>
            </p:txBody>
          </p:sp>
          <p:sp>
            <p:nvSpPr>
              <p:cNvPr id="34" name="TextBox 9"/>
              <p:cNvSpPr txBox="1"/>
              <p:nvPr/>
            </p:nvSpPr>
            <p:spPr>
              <a:xfrm>
                <a:off x="2782956" y="3939756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b</a:t>
                </a:r>
              </a:p>
            </p:txBody>
          </p:sp>
          <p:cxnSp>
            <p:nvCxnSpPr>
              <p:cNvPr id="35" name="Straight Arrow Connector 11"/>
              <p:cNvCxnSpPr/>
              <p:nvPr/>
            </p:nvCxnSpPr>
            <p:spPr>
              <a:xfrm flipH="1">
                <a:off x="2706962" y="4152189"/>
                <a:ext cx="395162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arrow" w="sm" len="med"/>
                <a:tailEnd type="arrow" w="sm" len="med"/>
              </a:ln>
              <a:effectLst/>
            </p:spPr>
          </p:cxnSp>
          <p:sp>
            <p:nvSpPr>
              <p:cNvPr id="36" name="TextBox 13"/>
              <p:cNvSpPr txBox="1"/>
              <p:nvPr/>
            </p:nvSpPr>
            <p:spPr>
              <a:xfrm>
                <a:off x="745339" y="2564352"/>
                <a:ext cx="30187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Reaction plane defines spin vector</a:t>
                </a:r>
              </a:p>
            </p:txBody>
          </p:sp>
          <p:grpSp>
            <p:nvGrpSpPr>
              <p:cNvPr id="37" name="Group 16"/>
              <p:cNvGrpSpPr/>
              <p:nvPr/>
            </p:nvGrpSpPr>
            <p:grpSpPr>
              <a:xfrm>
                <a:off x="5481072" y="5038018"/>
                <a:ext cx="339795" cy="338573"/>
                <a:chOff x="6762575" y="1429528"/>
                <a:chExt cx="339795" cy="338573"/>
              </a:xfrm>
            </p:grpSpPr>
            <p:cxnSp>
              <p:nvCxnSpPr>
                <p:cNvPr id="48" name="Straight Arrow Connector 44"/>
                <p:cNvCxnSpPr/>
                <p:nvPr/>
              </p:nvCxnSpPr>
              <p:spPr>
                <a:xfrm>
                  <a:off x="6762575" y="1715585"/>
                  <a:ext cx="272770" cy="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arrow" w="sm" len="med"/>
                </a:ln>
                <a:effectLst/>
              </p:spPr>
            </p:cxnSp>
            <p:cxnSp>
              <p:nvCxnSpPr>
                <p:cNvPr id="49" name="Straight Arrow Connector 45"/>
                <p:cNvCxnSpPr/>
                <p:nvPr/>
              </p:nvCxnSpPr>
              <p:spPr>
                <a:xfrm flipH="1">
                  <a:off x="6763344" y="1522134"/>
                  <a:ext cx="244919" cy="195523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arrow" w="sm" len="med"/>
                  <a:tailEnd type="none" w="sm" len="med"/>
                </a:ln>
                <a:effectLst/>
              </p:spPr>
            </p:cxnSp>
            <p:sp>
              <p:nvSpPr>
                <p:cNvPr id="50" name="TextBox 46"/>
                <p:cNvSpPr txBox="1"/>
                <p:nvPr/>
              </p:nvSpPr>
              <p:spPr>
                <a:xfrm>
                  <a:off x="6941237" y="1630384"/>
                  <a:ext cx="134051" cy="137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x</a:t>
                  </a:r>
                </a:p>
              </p:txBody>
            </p:sp>
            <p:sp>
              <p:nvSpPr>
                <p:cNvPr id="51" name="TextBox 47"/>
                <p:cNvSpPr txBox="1"/>
                <p:nvPr/>
              </p:nvSpPr>
              <p:spPr>
                <a:xfrm>
                  <a:off x="6968319" y="1429528"/>
                  <a:ext cx="134051" cy="137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y</a:t>
                  </a:r>
                </a:p>
              </p:txBody>
            </p:sp>
          </p:grpSp>
          <p:sp>
            <p:nvSpPr>
              <p:cNvPr id="38" name="Explosion 1 37"/>
              <p:cNvSpPr/>
              <p:nvPr/>
            </p:nvSpPr>
            <p:spPr>
              <a:xfrm>
                <a:off x="5294191" y="5094565"/>
                <a:ext cx="359751" cy="461440"/>
              </a:xfrm>
              <a:prstGeom prst="irregularSeal1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9" name="Group 30"/>
              <p:cNvGrpSpPr/>
              <p:nvPr/>
            </p:nvGrpSpPr>
            <p:grpSpPr>
              <a:xfrm>
                <a:off x="4056469" y="3472459"/>
                <a:ext cx="339795" cy="338573"/>
                <a:chOff x="6762575" y="1429528"/>
                <a:chExt cx="339795" cy="338573"/>
              </a:xfrm>
            </p:grpSpPr>
            <p:cxnSp>
              <p:nvCxnSpPr>
                <p:cNvPr id="44" name="Straight Arrow Connector 38"/>
                <p:cNvCxnSpPr/>
                <p:nvPr/>
              </p:nvCxnSpPr>
              <p:spPr>
                <a:xfrm>
                  <a:off x="6762575" y="1715585"/>
                  <a:ext cx="272770" cy="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arrow" w="sm" len="med"/>
                </a:ln>
                <a:effectLst/>
              </p:spPr>
            </p:cxnSp>
            <p:cxnSp>
              <p:nvCxnSpPr>
                <p:cNvPr id="45" name="Straight Arrow Connector 39"/>
                <p:cNvCxnSpPr/>
                <p:nvPr/>
              </p:nvCxnSpPr>
              <p:spPr>
                <a:xfrm flipH="1">
                  <a:off x="6763344" y="1522134"/>
                  <a:ext cx="244919" cy="195523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arrow" w="sm" len="med"/>
                  <a:tailEnd type="none" w="sm" len="med"/>
                </a:ln>
                <a:effectLst/>
              </p:spPr>
            </p:cxnSp>
            <p:sp>
              <p:nvSpPr>
                <p:cNvPr id="46" name="TextBox 40"/>
                <p:cNvSpPr txBox="1"/>
                <p:nvPr/>
              </p:nvSpPr>
              <p:spPr>
                <a:xfrm>
                  <a:off x="6941237" y="1630384"/>
                  <a:ext cx="134051" cy="137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x</a:t>
                  </a:r>
                </a:p>
              </p:txBody>
            </p:sp>
            <p:sp>
              <p:nvSpPr>
                <p:cNvPr id="47" name="TextBox 41"/>
                <p:cNvSpPr txBox="1"/>
                <p:nvPr/>
              </p:nvSpPr>
              <p:spPr>
                <a:xfrm>
                  <a:off x="6968319" y="1429528"/>
                  <a:ext cx="134051" cy="137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y</a:t>
                  </a:r>
                </a:p>
              </p:txBody>
            </p:sp>
          </p:grpSp>
          <p:cxnSp>
            <p:nvCxnSpPr>
              <p:cNvPr id="40" name="Straight Connector 43"/>
              <p:cNvCxnSpPr/>
              <p:nvPr/>
            </p:nvCxnSpPr>
            <p:spPr>
              <a:xfrm flipV="1">
                <a:off x="2404608" y="3714351"/>
                <a:ext cx="745144" cy="67900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grpSp>
            <p:nvGrpSpPr>
              <p:cNvPr id="41" name="Group 48"/>
              <p:cNvGrpSpPr/>
              <p:nvPr/>
            </p:nvGrpSpPr>
            <p:grpSpPr>
              <a:xfrm>
                <a:off x="2687284" y="3765164"/>
                <a:ext cx="871026" cy="833126"/>
                <a:chOff x="2546608" y="3847225"/>
                <a:chExt cx="871026" cy="833126"/>
              </a:xfrm>
            </p:grpSpPr>
            <p:sp>
              <p:nvSpPr>
                <p:cNvPr id="42" name="Oval 49"/>
                <p:cNvSpPr>
                  <a:spLocks noChangeAspect="1"/>
                </p:cNvSpPr>
                <p:nvPr/>
              </p:nvSpPr>
              <p:spPr>
                <a:xfrm>
                  <a:off x="2546608" y="4314591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40000">
                      <a:srgbClr val="7030A0">
                        <a:alpha val="60000"/>
                      </a:srgbClr>
                    </a:gs>
                    <a:gs pos="67000">
                      <a:srgbClr val="7030A0">
                        <a:alpha val="90000"/>
                      </a:srgbClr>
                    </a:gs>
                    <a:gs pos="100000">
                      <a:srgbClr val="7030A0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 contourW="12700">
                  <a:contourClr>
                    <a:sysClr val="window" lastClr="FFFFFF"/>
                  </a:contour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" name="Straight Arrow Connector 50"/>
                <p:cNvCxnSpPr/>
                <p:nvPr/>
              </p:nvCxnSpPr>
              <p:spPr>
                <a:xfrm flipV="1">
                  <a:off x="2868020" y="3847225"/>
                  <a:ext cx="549614" cy="513883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7030A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</p:grpSp>
        <p:cxnSp>
          <p:nvCxnSpPr>
            <p:cNvPr id="15" name="Straight Arrow Connector 51"/>
            <p:cNvCxnSpPr/>
            <p:nvPr/>
          </p:nvCxnSpPr>
          <p:spPr>
            <a:xfrm flipV="1">
              <a:off x="4880383" y="5403022"/>
              <a:ext cx="549614" cy="513883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5" name="Straight Arrow Connector 52"/>
            <p:cNvCxnSpPr/>
            <p:nvPr/>
          </p:nvCxnSpPr>
          <p:spPr>
            <a:xfrm flipV="1">
              <a:off x="5619334" y="5103163"/>
              <a:ext cx="743061" cy="196222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829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 bwMode="auto">
          <a:xfrm>
            <a:off x="442209" y="1228725"/>
            <a:ext cx="8150947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Internal conversion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5"/>
              <p:cNvSpPr txBox="1"/>
              <p:nvPr/>
            </p:nvSpPr>
            <p:spPr>
              <a:xfrm>
                <a:off x="779799" y="1747954"/>
                <a:ext cx="3737883" cy="551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 baseline="-25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 baseline="-25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99" y="1747954"/>
                <a:ext cx="3737883" cy="551498"/>
              </a:xfrm>
              <a:prstGeom prst="rect">
                <a:avLst/>
              </a:prstGeom>
              <a:blipFill>
                <a:blip r:embed="rId2"/>
                <a:stretch>
                  <a:fillRect l="-1631" t="-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8"/>
              <p:cNvSpPr txBox="1"/>
              <p:nvPr/>
            </p:nvSpPr>
            <p:spPr>
              <a:xfrm>
                <a:off x="693320" y="3135681"/>
                <a:ext cx="2192357" cy="491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(1+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20" y="3135681"/>
                <a:ext cx="2192357" cy="4911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9"/>
              <p:cNvSpPr txBox="1"/>
              <p:nvPr/>
            </p:nvSpPr>
            <p:spPr>
              <a:xfrm>
                <a:off x="768782" y="2510323"/>
                <a:ext cx="5210979" cy="398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(1+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4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82" y="2510323"/>
                <a:ext cx="5210979" cy="3988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0"/>
              <p:cNvSpPr txBox="1"/>
              <p:nvPr/>
            </p:nvSpPr>
            <p:spPr>
              <a:xfrm>
                <a:off x="3822110" y="3176685"/>
                <a:ext cx="3172150" cy="409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1/2,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5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110" y="3176685"/>
                <a:ext cx="3172150" cy="409151"/>
              </a:xfrm>
              <a:prstGeom prst="rect">
                <a:avLst/>
              </a:prstGeom>
              <a:blipFill>
                <a:blip r:embed="rId5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1"/>
          <p:cNvGrpSpPr/>
          <p:nvPr/>
        </p:nvGrpSpPr>
        <p:grpSpPr>
          <a:xfrm>
            <a:off x="701939" y="4342006"/>
            <a:ext cx="7757668" cy="1731591"/>
            <a:chOff x="701939" y="4342006"/>
            <a:chExt cx="7757668" cy="1731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6"/>
                <p:cNvSpPr txBox="1"/>
                <p:nvPr/>
              </p:nvSpPr>
              <p:spPr>
                <a:xfrm>
                  <a:off x="701939" y="4342006"/>
                  <a:ext cx="2428870" cy="6256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prstClr val="black"/>
                      </a:solidFill>
                      <a:latin typeface="Calibri" panose="020F050202020403020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−3/2</m:t>
                          </m:r>
                        </m:sup>
                      </m:sSup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39" y="4342006"/>
                  <a:ext cx="2428870" cy="62568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12"/>
                <p:cNvSpPr txBox="1"/>
                <p:nvPr/>
              </p:nvSpPr>
              <p:spPr>
                <a:xfrm>
                  <a:off x="701939" y="5222243"/>
                  <a:ext cx="2428870" cy="6256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prstClr val="black"/>
                      </a:solidFill>
                      <a:latin typeface="Calibri" panose="020F050202020403020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−5/2</m:t>
                          </m:r>
                        </m:sup>
                      </m:sSup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39" y="5222243"/>
                  <a:ext cx="2428870" cy="6256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13"/>
            <p:cNvSpPr txBox="1"/>
            <p:nvPr/>
          </p:nvSpPr>
          <p:spPr>
            <a:xfrm>
              <a:off x="3382890" y="4528196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for </a:t>
              </a:r>
              <a:r>
                <a:rPr lang="en-US" i="1" dirty="0" smtClean="0">
                  <a:solidFill>
                    <a:prstClr val="black"/>
                  </a:solidFill>
                </a:rPr>
                <a:t>ML</a:t>
              </a:r>
              <a:r>
                <a:rPr lang="en-US" dirty="0" smtClean="0">
                  <a:solidFill>
                    <a:prstClr val="black"/>
                  </a:solidFill>
                </a:rPr>
                <a:t> transitions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" name="TextBox 14"/>
            <p:cNvSpPr txBox="1"/>
            <p:nvPr/>
          </p:nvSpPr>
          <p:spPr>
            <a:xfrm>
              <a:off x="3382890" y="5350419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for </a:t>
              </a:r>
              <a:r>
                <a:rPr lang="en-US" i="1" dirty="0" smtClean="0">
                  <a:solidFill>
                    <a:prstClr val="black"/>
                  </a:solidFill>
                </a:rPr>
                <a:t>EL</a:t>
              </a:r>
              <a:r>
                <a:rPr lang="en-US" dirty="0" smtClean="0">
                  <a:solidFill>
                    <a:prstClr val="black"/>
                  </a:solidFill>
                </a:rPr>
                <a:t> transitions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" name="TextBox 15"/>
            <p:cNvSpPr txBox="1"/>
            <p:nvPr/>
          </p:nvSpPr>
          <p:spPr>
            <a:xfrm>
              <a:off x="5979761" y="4442381"/>
              <a:ext cx="2479846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ICCs larger for: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higher-Z elements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innermost shells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lower-E transitions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M than for E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spectroscopy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4708550" cy="28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343652" y="2348880"/>
                <a:ext cx="1300356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ΔΩ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=26%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652" y="2348880"/>
                <a:ext cx="1300356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97" y="613517"/>
            <a:ext cx="4336603" cy="566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5040000"/>
                <a:ext cx="4066883" cy="3441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1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sz="11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1+2</m:t>
                              </m:r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1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1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1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1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040000"/>
                <a:ext cx="4066883" cy="344133"/>
              </a:xfrm>
              <a:prstGeom prst="rect">
                <a:avLst/>
              </a:prstGeom>
              <a:blipFill rotWithShape="1">
                <a:blip r:embed="rId5"/>
                <a:stretch>
                  <a:fillRect t="-51724" b="-9137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40000" y="5400000"/>
                <a:ext cx="260064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9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9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de-DE" sz="9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</a:rPr>
                        <m:t>=</m:t>
                      </m:r>
                      <m:r>
                        <a:rPr lang="de-DE" sz="9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9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9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</a:rPr>
                        <m:t>+</m:t>
                      </m:r>
                      <m:r>
                        <a:rPr lang="de-DE" sz="9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9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9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9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9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9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400000"/>
                <a:ext cx="2600647" cy="2308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0000" y="4725144"/>
            <a:ext cx="2935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Doppler shift correction for projectile: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15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Orange setup for conversion electron spectroscopy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12000"/>
            <a:ext cx="4560965" cy="31130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612000"/>
            <a:ext cx="2711431" cy="22724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35896" y="2884481"/>
            <a:ext cx="24978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filters</a:t>
            </a:r>
          </a:p>
          <a:p>
            <a:endParaRPr lang="en-US" sz="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SmCo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magnets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symmetric configuration 1 – 5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08" y="3725040"/>
            <a:ext cx="3142211" cy="264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91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experiment</a:t>
            </a:r>
            <a:endParaRPr lang="en-US" dirty="0"/>
          </a:p>
        </p:txBody>
      </p:sp>
      <p:pic>
        <p:nvPicPr>
          <p:cNvPr id="3" name="Picture 4" descr="ES1P24EG1P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4704"/>
            <a:ext cx="79756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442210" y="1228725"/>
            <a:ext cx="4757752" cy="150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Conversion-electron spectroscopy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Electron ejected with energy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= </a:t>
            </a:r>
            <a:r>
              <a:rPr lang="en-US" dirty="0" err="1">
                <a:solidFill>
                  <a:sysClr val="windowText" lastClr="000000"/>
                </a:solidFill>
              </a:rPr>
              <a:t>Δ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x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– |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|   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 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easurable spectrum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Multiple electron peaks for each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, from K, L, …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Mini-orange conversion-electron spectrometer (in-beam)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/>
          <a:srcRect l="240" t="821" r="1"/>
          <a:stretch/>
        </p:blipFill>
        <p:spPr>
          <a:xfrm>
            <a:off x="442210" y="3271475"/>
            <a:ext cx="4757752" cy="1787455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1553378" y="5236950"/>
            <a:ext cx="25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  <a:latin typeface="Calibri" panose="020F0502020204030204"/>
              </a:rPr>
              <a:t>Guerro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/>
              </a:rPr>
              <a:t>et al.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, NIMA</a:t>
            </a: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</a:rPr>
              <a:t>739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, 32 (2014)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 rotWithShape="1">
          <a:blip r:embed="rId3"/>
          <a:srcRect l="1070" t="918" r="807"/>
          <a:stretch/>
        </p:blipFill>
        <p:spPr>
          <a:xfrm>
            <a:off x="5373816" y="3910107"/>
            <a:ext cx="3644076" cy="2593006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 rotWithShape="1">
          <a:blip r:embed="rId4"/>
          <a:srcRect l="883" t="1176"/>
          <a:stretch/>
        </p:blipFill>
        <p:spPr>
          <a:xfrm>
            <a:off x="5375978" y="1344058"/>
            <a:ext cx="3641914" cy="2569716"/>
          </a:xfrm>
          <a:prstGeom prst="rect">
            <a:avLst/>
          </a:prstGeom>
        </p:spPr>
      </p:pic>
      <p:sp>
        <p:nvSpPr>
          <p:cNvPr id="19" name="TextBox 8"/>
          <p:cNvSpPr txBox="1"/>
          <p:nvPr/>
        </p:nvSpPr>
        <p:spPr>
          <a:xfrm>
            <a:off x="2747776" y="6047591"/>
            <a:ext cx="2626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  <a:latin typeface="Calibri" panose="020F0502020204030204"/>
              </a:rPr>
              <a:t>Battaglia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/>
              </a:rPr>
              <a:t>et al.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, EPJA</a:t>
            </a: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</a:rPr>
              <a:t>52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, 126 (2016)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Oval 9"/>
          <p:cNvSpPr/>
          <p:nvPr/>
        </p:nvSpPr>
        <p:spPr>
          <a:xfrm>
            <a:off x="6862763" y="2252663"/>
            <a:ext cx="157162" cy="2667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10"/>
          <p:cNvSpPr/>
          <p:nvPr/>
        </p:nvSpPr>
        <p:spPr>
          <a:xfrm>
            <a:off x="6510621" y="5304518"/>
            <a:ext cx="157163" cy="27432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11"/>
          <p:cNvSpPr/>
          <p:nvPr/>
        </p:nvSpPr>
        <p:spPr>
          <a:xfrm>
            <a:off x="6820207" y="5494897"/>
            <a:ext cx="157163" cy="27432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12"/>
          <p:cNvSpPr/>
          <p:nvPr/>
        </p:nvSpPr>
        <p:spPr>
          <a:xfrm>
            <a:off x="6004864" y="5076522"/>
            <a:ext cx="157163" cy="274320"/>
          </a:xfrm>
          <a:prstGeom prst="ellipse">
            <a:avLst/>
          </a:prstGeom>
          <a:noFill/>
          <a:ln w="12700" cap="flat" cmpd="sng" algn="ctr">
            <a:solidFill>
              <a:srgbClr val="006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13"/>
          <p:cNvSpPr/>
          <p:nvPr/>
        </p:nvSpPr>
        <p:spPr>
          <a:xfrm>
            <a:off x="6323976" y="5247849"/>
            <a:ext cx="157163" cy="274320"/>
          </a:xfrm>
          <a:prstGeom prst="ellipse">
            <a:avLst/>
          </a:prstGeom>
          <a:noFill/>
          <a:ln w="12700" cap="flat" cmpd="sng" algn="ctr">
            <a:solidFill>
              <a:srgbClr val="006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14"/>
          <p:cNvSpPr/>
          <p:nvPr/>
        </p:nvSpPr>
        <p:spPr>
          <a:xfrm>
            <a:off x="6396603" y="1938559"/>
            <a:ext cx="157163" cy="228600"/>
          </a:xfrm>
          <a:prstGeom prst="ellipse">
            <a:avLst/>
          </a:prstGeom>
          <a:noFill/>
          <a:ln w="12700" cap="flat" cmpd="sng" algn="ctr">
            <a:solidFill>
              <a:srgbClr val="006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7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6" name="Picture 5"/>
          <p:cNvPicPr>
            <a:picLocks noChangeAspect="1"/>
          </p:cNvPicPr>
          <p:nvPr/>
        </p:nvPicPr>
        <p:blipFill rotWithShape="1">
          <a:blip r:embed="rId2"/>
          <a:srcRect l="1555"/>
          <a:stretch/>
        </p:blipFill>
        <p:spPr>
          <a:xfrm>
            <a:off x="3591499" y="2589561"/>
            <a:ext cx="5246243" cy="3945213"/>
          </a:xfrm>
          <a:prstGeom prst="rect">
            <a:avLst/>
          </a:prstGeom>
        </p:spPr>
      </p:pic>
      <p:sp>
        <p:nvSpPr>
          <p:cNvPr id="27" name="Content Placeholder 4"/>
          <p:cNvSpPr>
            <a:spLocks noGrp="1"/>
          </p:cNvSpPr>
          <p:nvPr>
            <p:ph idx="1"/>
          </p:nvPr>
        </p:nvSpPr>
        <p:spPr>
          <a:xfrm>
            <a:off x="442210" y="1228724"/>
            <a:ext cx="4680633" cy="194413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Conversion-electron spectroscopy</a:t>
            </a:r>
          </a:p>
          <a:p>
            <a:pPr lvl="1"/>
            <a:r>
              <a:rPr lang="en-US" dirty="0" smtClean="0"/>
              <a:t>Electron ejected with energy </a:t>
            </a:r>
            <a:r>
              <a:rPr lang="en-US" i="1" dirty="0" smtClean="0"/>
              <a:t>E</a:t>
            </a:r>
            <a:r>
              <a:rPr lang="en-US" dirty="0" smtClean="0"/>
              <a:t> = </a:t>
            </a:r>
            <a:r>
              <a:rPr lang="en-US" dirty="0" err="1"/>
              <a:t>Δ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x</a:t>
            </a:r>
            <a:r>
              <a:rPr lang="en-US" dirty="0" smtClean="0"/>
              <a:t> – |</a:t>
            </a:r>
            <a:r>
              <a:rPr lang="en-US" i="1" dirty="0" smtClean="0"/>
              <a:t>E</a:t>
            </a:r>
            <a:r>
              <a:rPr lang="en-US" baseline="-25000" dirty="0" smtClean="0"/>
              <a:t>B</a:t>
            </a:r>
            <a:r>
              <a:rPr lang="en-US" dirty="0" smtClean="0"/>
              <a:t>|       </a:t>
            </a:r>
            <a:r>
              <a:rPr lang="en-US" dirty="0" smtClean="0">
                <a:sym typeface="Wingdings" panose="05000000000000000000" pitchFamily="2" charset="2"/>
              </a:rPr>
              <a:t> m</a:t>
            </a:r>
            <a:r>
              <a:rPr lang="en-US" dirty="0"/>
              <a:t>easurable spectrum</a:t>
            </a:r>
            <a:endParaRPr lang="en-US" dirty="0" smtClean="0"/>
          </a:p>
          <a:p>
            <a:pPr lvl="1"/>
            <a:r>
              <a:rPr lang="en-US" dirty="0" smtClean="0"/>
              <a:t>Multiple electron peaks for each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/>
              <a:t>, from K, L, …</a:t>
            </a:r>
          </a:p>
          <a:p>
            <a:pPr lvl="1"/>
            <a:r>
              <a:rPr lang="en-US" dirty="0" smtClean="0"/>
              <a:t>Mini-orange conversion-electron spectrometer (in-beam)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…or delayed spectroscopy</a:t>
            </a:r>
          </a:p>
        </p:txBody>
      </p:sp>
      <p:sp>
        <p:nvSpPr>
          <p:cNvPr id="28" name="TextBox 8"/>
          <p:cNvSpPr txBox="1"/>
          <p:nvPr/>
        </p:nvSpPr>
        <p:spPr>
          <a:xfrm>
            <a:off x="597799" y="3620531"/>
            <a:ext cx="2893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Dracoulis</a:t>
            </a:r>
            <a:r>
              <a:rPr lang="en-US" sz="1200" dirty="0" smtClean="0"/>
              <a:t> </a:t>
            </a:r>
            <a:r>
              <a:rPr lang="en-US" sz="1200" i="1" dirty="0" smtClean="0"/>
              <a:t>et al.</a:t>
            </a:r>
            <a:r>
              <a:rPr lang="en-US" sz="1200" dirty="0" smtClean="0"/>
              <a:t>, PRC</a:t>
            </a:r>
            <a:r>
              <a:rPr lang="en-US" sz="1200" b="1" dirty="0" smtClean="0"/>
              <a:t>79</a:t>
            </a:r>
            <a:r>
              <a:rPr lang="en-US" sz="1200" dirty="0" smtClean="0"/>
              <a:t>, 031302 (2009)</a:t>
            </a:r>
          </a:p>
          <a:p>
            <a:endParaRPr lang="en-US" sz="1200" dirty="0"/>
          </a:p>
          <a:p>
            <a:pPr algn="ctr"/>
            <a:r>
              <a:rPr lang="en-US" sz="1200" dirty="0" smtClean="0"/>
              <a:t>(K energies aligned to </a:t>
            </a:r>
            <a:r>
              <a:rPr lang="en-US" sz="1200" dirty="0" smtClean="0">
                <a:latin typeface="Symbol" panose="05050102010706020507" pitchFamily="18" charset="2"/>
              </a:rPr>
              <a:t>g</a:t>
            </a:r>
            <a:r>
              <a:rPr lang="en-US" sz="1200" dirty="0" smtClean="0"/>
              <a:t> peaks)</a:t>
            </a:r>
            <a:endParaRPr lang="en-US" sz="1200" dirty="0"/>
          </a:p>
        </p:txBody>
      </p:sp>
      <p:sp>
        <p:nvSpPr>
          <p:cNvPr id="29" name="TextBox 9"/>
          <p:cNvSpPr txBox="1"/>
          <p:nvPr/>
        </p:nvSpPr>
        <p:spPr>
          <a:xfrm>
            <a:off x="470025" y="4981368"/>
            <a:ext cx="3149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Measure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600" dirty="0" smtClean="0"/>
              <a:t> and e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intensities, compare with calculated ICCs (e.g. </a:t>
            </a:r>
            <a:r>
              <a:rPr lang="en-US" sz="1600" dirty="0" err="1" smtClean="0"/>
              <a:t>BrIcc</a:t>
            </a:r>
            <a:r>
              <a:rPr lang="en-US" sz="1600" dirty="0" smtClean="0"/>
              <a:t>)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multipolarity</a:t>
            </a:r>
          </a:p>
          <a:p>
            <a:r>
              <a:rPr lang="en-US" sz="1600" dirty="0" smtClean="0"/>
              <a:t>[http</a:t>
            </a:r>
            <a:r>
              <a:rPr lang="en-US" sz="1600" dirty="0"/>
              <a:t>://bricc.anu.edu.au</a:t>
            </a:r>
            <a:r>
              <a:rPr lang="en-US" sz="1600" dirty="0" smtClean="0"/>
              <a:t>/]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19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oscillations in deformed </a:t>
            </a:r>
            <a:r>
              <a:rPr lang="en-US" dirty="0"/>
              <a:t>n</a:t>
            </a:r>
            <a:r>
              <a:rPr lang="en-US" dirty="0" smtClean="0"/>
              <a:t>uclei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31182"/>
            <a:ext cx="5105400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0" y="612000"/>
            <a:ext cx="1880006" cy="153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0" y="900000"/>
            <a:ext cx="2346960" cy="125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952000" y="4536000"/>
            <a:ext cx="611065" cy="442035"/>
          </a:xfrm>
          <a:prstGeom prst="rect">
            <a:avLst/>
          </a:prstGeom>
          <a:solidFill>
            <a:schemeClr val="bg1"/>
          </a:solidFill>
        </p:spPr>
        <p:txBody>
          <a:bodyPr wrap="none" tIns="36000" bIns="36000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l-GR" sz="2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endParaRPr lang="en-US" sz="2400" b="1" dirty="0">
              <a:solidFill>
                <a:srgbClr val="0000CC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20000" flipH="1">
            <a:off x="2700000" y="4351288"/>
            <a:ext cx="1445405" cy="15840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 rot="-2760000">
            <a:off x="2808000" y="5112000"/>
            <a:ext cx="1652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E0 or E2 transition</a:t>
            </a:r>
            <a:endParaRPr lang="en-US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80000" y="61200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vibration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 rotWithShape="1">
          <a:blip r:embed="rId2"/>
          <a:srcRect l="1108" t="1018" b="1888"/>
          <a:stretch/>
        </p:blipFill>
        <p:spPr>
          <a:xfrm>
            <a:off x="5453155" y="3662993"/>
            <a:ext cx="3057350" cy="2831335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442210" y="980728"/>
            <a:ext cx="8238946" cy="19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E0 decays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Most transitions have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vs e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competition, but one case that “never” has a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: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0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+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 0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+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  <a:sym typeface="Wingdings" panose="05000000000000000000" pitchFamily="2" charset="2"/>
            </a:endParaRP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Transition would be E0 (monopole moment = charge), which cannot radiate to points external to nucleus</a:t>
            </a:r>
            <a:endParaRPr kumimoji="0" lang="en-US" sz="1600" b="0" i="0" u="none" strike="noStrike" kern="1200" cap="none" spc="0" normalizeH="0" baseline="30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3"/>
          <a:srcRect l="2072" t="1551" r="685" b="1037"/>
          <a:stretch/>
        </p:blipFill>
        <p:spPr>
          <a:xfrm>
            <a:off x="3325213" y="2020687"/>
            <a:ext cx="2475684" cy="239501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 rotWithShape="1">
          <a:blip r:embed="rId4"/>
          <a:srcRect l="3614" t="2983" b="1516"/>
          <a:stretch/>
        </p:blipFill>
        <p:spPr>
          <a:xfrm>
            <a:off x="559280" y="2371735"/>
            <a:ext cx="2236425" cy="10008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 rotWithShape="1">
          <a:blip r:embed="rId5"/>
          <a:srcRect l="2775" t="1361"/>
          <a:stretch/>
        </p:blipFill>
        <p:spPr>
          <a:xfrm>
            <a:off x="222955" y="3464278"/>
            <a:ext cx="2757618" cy="3030050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6330406" y="2410470"/>
            <a:ext cx="176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Andreyev 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/>
              </a:rPr>
              <a:t>et al.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, Nature </a:t>
            </a: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</a:rPr>
              <a:t>405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, 430 (2000)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/>
              <p:cNvSpPr txBox="1"/>
              <p:nvPr/>
            </p:nvSpPr>
            <p:spPr>
              <a:xfrm>
                <a:off x="3376964" y="4979303"/>
                <a:ext cx="1856048" cy="754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  <a:latin typeface="Calibri" panose="020F0502020204030204"/>
                  </a:rPr>
                  <a:t>reduced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Calibri" panose="020F0502020204030204"/>
                  </a:rPr>
                  <a:t> width: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func>
                          <m:funcPr>
                            <m:ctrlP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16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2)</m:t>
                            </m:r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6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964" y="4979303"/>
                <a:ext cx="1856048" cy="754887"/>
              </a:xfrm>
              <a:prstGeom prst="rect">
                <a:avLst/>
              </a:prstGeom>
              <a:blipFill>
                <a:blip r:embed="rId6"/>
                <a:stretch>
                  <a:fillRect t="-3226" b="-8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8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E0/E2 branching </a:t>
            </a:r>
            <a:r>
              <a:rPr lang="en-US" dirty="0"/>
              <a:t>r</a:t>
            </a:r>
            <a:r>
              <a:rPr lang="en-US" dirty="0" smtClean="0"/>
              <a:t>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980000" y="720000"/>
                <a:ext cx="5365636" cy="754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2.56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0;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2;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00" y="720000"/>
                <a:ext cx="5365636" cy="7545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eschweifte Klammer links 5"/>
          <p:cNvSpPr/>
          <p:nvPr/>
        </p:nvSpPr>
        <p:spPr>
          <a:xfrm rot="16200000">
            <a:off x="6498000" y="918000"/>
            <a:ext cx="180000" cy="1296000"/>
          </a:xfrm>
          <a:prstGeom prst="lef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5940000" y="1800000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= 14 </a:t>
            </a:r>
            <a:r>
              <a:rPr lang="el-GR" dirty="0" smtClean="0">
                <a:solidFill>
                  <a:srgbClr val="0000CC"/>
                </a:solidFill>
              </a:rPr>
              <a:t>β</a:t>
            </a:r>
            <a:r>
              <a:rPr lang="de-DE" baseline="30000" dirty="0" smtClean="0">
                <a:solidFill>
                  <a:srgbClr val="0000CC"/>
                </a:solidFill>
              </a:rPr>
              <a:t>2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for</a:t>
            </a:r>
            <a:r>
              <a:rPr lang="de-DE" dirty="0" smtClean="0">
                <a:solidFill>
                  <a:srgbClr val="0000CC"/>
                </a:solidFill>
              </a:rPr>
              <a:t> 2</a:t>
            </a:r>
            <a:r>
              <a:rPr lang="el-GR" baseline="-25000" dirty="0" smtClean="0">
                <a:solidFill>
                  <a:srgbClr val="0000CC"/>
                </a:solidFill>
              </a:rPr>
              <a:t>β</a:t>
            </a:r>
            <a:r>
              <a:rPr lang="el-GR" dirty="0" smtClean="0">
                <a:solidFill>
                  <a:srgbClr val="0000CC"/>
                </a:solidFill>
              </a:rPr>
              <a:t>→</a:t>
            </a:r>
            <a:r>
              <a:rPr lang="de-DE" dirty="0" smtClean="0">
                <a:solidFill>
                  <a:srgbClr val="0000CC"/>
                </a:solidFill>
              </a:rPr>
              <a:t>2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980000"/>
            <a:ext cx="3523488" cy="332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80000" y="39600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~Z</a:t>
            </a:r>
            <a:r>
              <a:rPr lang="en-US" b="1" baseline="30000" dirty="0" smtClean="0">
                <a:solidFill>
                  <a:srgbClr val="0000CC"/>
                </a:solidFill>
              </a:rPr>
              <a:t>7.5</a:t>
            </a:r>
            <a:endParaRPr lang="en-US" b="1" baseline="30000" dirty="0">
              <a:solidFill>
                <a:srgbClr val="0000C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40000" y="5580000"/>
            <a:ext cx="3799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de-DE" sz="1600" baseline="-25000" dirty="0" smtClean="0">
                <a:latin typeface="Times New Roman"/>
                <a:cs typeface="Times New Roman"/>
              </a:rPr>
              <a:t>K</a:t>
            </a:r>
            <a:r>
              <a:rPr lang="de-DE" sz="1600" dirty="0" smtClean="0">
                <a:latin typeface="Times New Roman"/>
                <a:cs typeface="Times New Roman"/>
              </a:rPr>
              <a:t>: </a:t>
            </a:r>
            <a:r>
              <a:rPr lang="en-US" sz="1600" dirty="0" smtClean="0">
                <a:latin typeface="Times New Roman"/>
                <a:cs typeface="Times New Roman"/>
              </a:rPr>
              <a:t>conversion probability electronic factor</a:t>
            </a:r>
            <a:endParaRPr lang="en-US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360000" y="6300000"/>
            <a:ext cx="3153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D.A. Bell et al.; Can. J. of Phys. 48 (1970),2542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442210" y="1228724"/>
            <a:ext cx="8238946" cy="19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E0 decays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Most transitions have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vs e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competition, but one case that “never” has a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: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0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+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 0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+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  <a:sym typeface="Wingdings" panose="05000000000000000000" pitchFamily="2" charset="2"/>
            </a:endParaRP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Transition would be E0 (monopole moment = charge), which cannot radiate to points external to nucleus</a:t>
            </a:r>
            <a:endParaRPr kumimoji="0" lang="en-US" sz="1600" b="0" i="0" u="none" strike="noStrike" kern="1200" cap="none" spc="0" normalizeH="0" baseline="30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870333" y="3084723"/>
            <a:ext cx="72046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Why “never” and not </a:t>
            </a:r>
            <a:r>
              <a:rPr lang="en-US" sz="2000" i="1" dirty="0" smtClean="0">
                <a:solidFill>
                  <a:prstClr val="black"/>
                </a:solidFill>
              </a:rPr>
              <a:t>never</a:t>
            </a:r>
            <a:r>
              <a:rPr lang="en-US" sz="2000" dirty="0" smtClean="0">
                <a:solidFill>
                  <a:prstClr val="black"/>
                </a:solidFill>
              </a:rPr>
              <a:t>? </a:t>
            </a:r>
          </a:p>
          <a:p>
            <a:endParaRPr lang="en-US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If E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/>
              </a:rPr>
              <a:t>&gt; 2m</a:t>
            </a:r>
            <a:r>
              <a:rPr lang="en-US" sz="2000" baseline="-25000" dirty="0" smtClean="0">
                <a:solidFill>
                  <a:srgbClr val="FF0000"/>
                </a:solidFill>
                <a:latin typeface="Calibri" panose="020F0502020204030204"/>
              </a:rPr>
              <a:t>e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/>
              </a:rPr>
              <a:t>c</a:t>
            </a:r>
            <a:r>
              <a:rPr lang="en-US" sz="2000" baseline="30000" dirty="0" smtClean="0">
                <a:solidFill>
                  <a:srgbClr val="FF0000"/>
                </a:solidFill>
                <a:latin typeface="Calibri" panose="020F0502020204030204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/>
              </a:rPr>
              <a:t> = 1.022 </a:t>
            </a:r>
            <a:r>
              <a:rPr lang="en-US" sz="2000" dirty="0" smtClean="0">
                <a:solidFill>
                  <a:srgbClr val="FF0000"/>
                </a:solidFill>
              </a:rPr>
              <a:t>MeV, internal pair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/>
              </a:rPr>
              <a:t>e</a:t>
            </a:r>
            <a:r>
              <a:rPr lang="en-US" sz="2000" baseline="30000" dirty="0" err="1" smtClean="0">
                <a:solidFill>
                  <a:srgbClr val="FF0000"/>
                </a:solidFill>
                <a:latin typeface="Calibri" panose="020F0502020204030204"/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/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  <a:latin typeface="Calibri" panose="020F0502020204030204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/>
              </a:rPr>
              <a:t>) </a:t>
            </a:r>
            <a:r>
              <a:rPr lang="en-US" sz="2000" dirty="0" smtClean="0">
                <a:solidFill>
                  <a:srgbClr val="FF0000"/>
                </a:solidFill>
              </a:rPr>
              <a:t>production is possible.</a:t>
            </a:r>
          </a:p>
          <a:p>
            <a:endParaRPr lang="en-US" sz="2000" dirty="0">
              <a:solidFill>
                <a:srgbClr val="FF0000"/>
              </a:solidFill>
              <a:latin typeface="Calibri" panose="020F0502020204030204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Calibri" panose="020F0502020204030204"/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  <a:latin typeface="Calibri" panose="020F0502020204030204"/>
              </a:rPr>
              <a:t>+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subsequently annihilates with another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/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  <a:latin typeface="Calibri" panose="020F0502020204030204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yielding 511-keV 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/>
              </a:rPr>
              <a:t>’s.</a:t>
            </a:r>
            <a:endParaRPr lang="en-US" sz="2000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01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Parallelogram 10"/>
          <p:cNvSpPr/>
          <p:nvPr/>
        </p:nvSpPr>
        <p:spPr>
          <a:xfrm>
            <a:off x="3811409" y="4990606"/>
            <a:ext cx="3325313" cy="738130"/>
          </a:xfrm>
          <a:prstGeom prst="parallelogram">
            <a:avLst>
              <a:gd name="adj" fmla="val 110075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ontent Placeholder 4"/>
          <p:cNvSpPr txBox="1">
            <a:spLocks/>
          </p:cNvSpPr>
          <p:nvPr/>
        </p:nvSpPr>
        <p:spPr bwMode="auto">
          <a:xfrm>
            <a:off x="442209" y="1228725"/>
            <a:ext cx="8272133" cy="27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Angular distributions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Quantization axis = spin direction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May be known event by event</a:t>
            </a:r>
          </a:p>
        </p:txBody>
      </p:sp>
      <p:grpSp>
        <p:nvGrpSpPr>
          <p:cNvPr id="56" name="Group 33"/>
          <p:cNvGrpSpPr/>
          <p:nvPr/>
        </p:nvGrpSpPr>
        <p:grpSpPr>
          <a:xfrm rot="19715473">
            <a:off x="5250202" y="3509501"/>
            <a:ext cx="3673185" cy="1172748"/>
            <a:chOff x="3074072" y="3787544"/>
            <a:chExt cx="3014712" cy="938691"/>
          </a:xfrm>
        </p:grpSpPr>
        <p:pic>
          <p:nvPicPr>
            <p:cNvPr id="57" name="Picture 34"/>
            <p:cNvPicPr>
              <a:picLocks/>
            </p:cNvPicPr>
            <p:nvPr/>
          </p:nvPicPr>
          <p:blipFill rotWithShape="1">
            <a:blip r:embed="rId2"/>
            <a:srcRect l="874" t="11918" r="1082" b="3409"/>
            <a:stretch/>
          </p:blipFill>
          <p:spPr>
            <a:xfrm>
              <a:off x="4065280" y="3787544"/>
              <a:ext cx="2023504" cy="938691"/>
            </a:xfrm>
            <a:prstGeom prst="rect">
              <a:avLst/>
            </a:prstGeom>
          </p:spPr>
        </p:pic>
        <p:sp>
          <p:nvSpPr>
            <p:cNvPr id="58" name="Freeform 35"/>
            <p:cNvSpPr/>
            <p:nvPr/>
          </p:nvSpPr>
          <p:spPr>
            <a:xfrm>
              <a:off x="3074072" y="4238648"/>
              <a:ext cx="962569" cy="227103"/>
            </a:xfrm>
            <a:custGeom>
              <a:avLst/>
              <a:gdLst>
                <a:gd name="connsiteX0" fmla="*/ 0 w 671513"/>
                <a:gd name="connsiteY0" fmla="*/ 81297 h 197979"/>
                <a:gd name="connsiteX1" fmla="*/ 69056 w 671513"/>
                <a:gd name="connsiteY1" fmla="*/ 83679 h 197979"/>
                <a:gd name="connsiteX2" fmla="*/ 128588 w 671513"/>
                <a:gd name="connsiteY2" fmla="*/ 2716 h 197979"/>
                <a:gd name="connsiteX3" fmla="*/ 207169 w 671513"/>
                <a:gd name="connsiteY3" fmla="*/ 197979 h 197979"/>
                <a:gd name="connsiteX4" fmla="*/ 295275 w 671513"/>
                <a:gd name="connsiteY4" fmla="*/ 2716 h 197979"/>
                <a:gd name="connsiteX5" fmla="*/ 376238 w 671513"/>
                <a:gd name="connsiteY5" fmla="*/ 193216 h 197979"/>
                <a:gd name="connsiteX6" fmla="*/ 452438 w 671513"/>
                <a:gd name="connsiteY6" fmla="*/ 5097 h 197979"/>
                <a:gd name="connsiteX7" fmla="*/ 521494 w 671513"/>
                <a:gd name="connsiteY7" fmla="*/ 195597 h 197979"/>
                <a:gd name="connsiteX8" fmla="*/ 583406 w 671513"/>
                <a:gd name="connsiteY8" fmla="*/ 86060 h 197979"/>
                <a:gd name="connsiteX9" fmla="*/ 671513 w 671513"/>
                <a:gd name="connsiteY9" fmla="*/ 76535 h 197979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90549 w 678656"/>
                <a:gd name="connsiteY8" fmla="*/ 86102 h 198021"/>
                <a:gd name="connsiteX9" fmla="*/ 678656 w 678656"/>
                <a:gd name="connsiteY9" fmla="*/ 76577 h 198021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85787 w 678656"/>
                <a:gd name="connsiteY8" fmla="*/ 98008 h 198021"/>
                <a:gd name="connsiteX9" fmla="*/ 678656 w 678656"/>
                <a:gd name="connsiteY9" fmla="*/ 76577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6102 h 198021"/>
                <a:gd name="connsiteX0" fmla="*/ 0 w 711993"/>
                <a:gd name="connsiteY0" fmla="*/ 90864 h 198021"/>
                <a:gd name="connsiteX1" fmla="*/ 76199 w 711993"/>
                <a:gd name="connsiteY1" fmla="*/ 83721 h 198021"/>
                <a:gd name="connsiteX2" fmla="*/ 135731 w 711993"/>
                <a:gd name="connsiteY2" fmla="*/ 2758 h 198021"/>
                <a:gd name="connsiteX3" fmla="*/ 214312 w 711993"/>
                <a:gd name="connsiteY3" fmla="*/ 198021 h 198021"/>
                <a:gd name="connsiteX4" fmla="*/ 302418 w 711993"/>
                <a:gd name="connsiteY4" fmla="*/ 2758 h 198021"/>
                <a:gd name="connsiteX5" fmla="*/ 383381 w 711993"/>
                <a:gd name="connsiteY5" fmla="*/ 193258 h 198021"/>
                <a:gd name="connsiteX6" fmla="*/ 459581 w 711993"/>
                <a:gd name="connsiteY6" fmla="*/ 5139 h 198021"/>
                <a:gd name="connsiteX7" fmla="*/ 528637 w 711993"/>
                <a:gd name="connsiteY7" fmla="*/ 195639 h 198021"/>
                <a:gd name="connsiteX8" fmla="*/ 585787 w 711993"/>
                <a:gd name="connsiteY8" fmla="*/ 98008 h 198021"/>
                <a:gd name="connsiteX9" fmla="*/ 711993 w 711993"/>
                <a:gd name="connsiteY9" fmla="*/ 88483 h 19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1993" h="198021">
                  <a:moveTo>
                    <a:pt x="0" y="90864"/>
                  </a:moveTo>
                  <a:cubicBezTo>
                    <a:pt x="35718" y="89078"/>
                    <a:pt x="53577" y="98405"/>
                    <a:pt x="76199" y="83721"/>
                  </a:cubicBezTo>
                  <a:cubicBezTo>
                    <a:pt x="98821" y="69037"/>
                    <a:pt x="112712" y="-16292"/>
                    <a:pt x="135731" y="2758"/>
                  </a:cubicBezTo>
                  <a:cubicBezTo>
                    <a:pt x="158750" y="21808"/>
                    <a:pt x="186531" y="198021"/>
                    <a:pt x="214312" y="198021"/>
                  </a:cubicBezTo>
                  <a:cubicBezTo>
                    <a:pt x="242093" y="198021"/>
                    <a:pt x="274240" y="3552"/>
                    <a:pt x="302418" y="2758"/>
                  </a:cubicBezTo>
                  <a:cubicBezTo>
                    <a:pt x="330596" y="1964"/>
                    <a:pt x="357187" y="192861"/>
                    <a:pt x="383381" y="193258"/>
                  </a:cubicBezTo>
                  <a:cubicBezTo>
                    <a:pt x="409575" y="193655"/>
                    <a:pt x="435372" y="4742"/>
                    <a:pt x="459581" y="5139"/>
                  </a:cubicBezTo>
                  <a:cubicBezTo>
                    <a:pt x="483790" y="5536"/>
                    <a:pt x="507603" y="180161"/>
                    <a:pt x="528637" y="195639"/>
                  </a:cubicBezTo>
                  <a:cubicBezTo>
                    <a:pt x="549671" y="211117"/>
                    <a:pt x="555228" y="115867"/>
                    <a:pt x="585787" y="98008"/>
                  </a:cubicBezTo>
                  <a:cubicBezTo>
                    <a:pt x="616346" y="80149"/>
                    <a:pt x="675678" y="90467"/>
                    <a:pt x="711993" y="88483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  <a:tailEnd type="arrow" w="med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9" name="Straight Arrow Connector 19"/>
          <p:cNvCxnSpPr/>
          <p:nvPr/>
        </p:nvCxnSpPr>
        <p:spPr>
          <a:xfrm flipV="1">
            <a:off x="5474388" y="3288745"/>
            <a:ext cx="0" cy="192747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0" name="Arc 36"/>
          <p:cNvSpPr/>
          <p:nvPr/>
        </p:nvSpPr>
        <p:spPr>
          <a:xfrm rot="1055307">
            <a:off x="5251212" y="4681285"/>
            <a:ext cx="1225680" cy="1252894"/>
          </a:xfrm>
          <a:prstGeom prst="arc">
            <a:avLst>
              <a:gd name="adj1" fmla="val 17785695"/>
              <a:gd name="adj2" fmla="val 20719832"/>
            </a:avLst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37"/>
          <p:cNvSpPr txBox="1"/>
          <p:nvPr/>
        </p:nvSpPr>
        <p:spPr>
          <a:xfrm>
            <a:off x="6443651" y="47909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endParaRPr lang="en-US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sp>
        <p:nvSpPr>
          <p:cNvPr id="62" name="TextBox 20"/>
          <p:cNvSpPr txBox="1"/>
          <p:nvPr/>
        </p:nvSpPr>
        <p:spPr>
          <a:xfrm>
            <a:off x="5474066" y="311946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z = </a:t>
            </a: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Î</a:t>
            </a:r>
          </a:p>
        </p:txBody>
      </p:sp>
      <p:sp>
        <p:nvSpPr>
          <p:cNvPr id="63" name="TextBox 38"/>
          <p:cNvSpPr txBox="1"/>
          <p:nvPr/>
        </p:nvSpPr>
        <p:spPr>
          <a:xfrm>
            <a:off x="495236" y="4892619"/>
            <a:ext cx="3270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Detect outgoing particle trajectory to determine reaction plane, measure angle </a:t>
            </a:r>
            <a:r>
              <a:rPr lang="el-G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solidFill>
                  <a:prstClr val="black"/>
                </a:solidFill>
              </a:rPr>
              <a:t> relative to that</a:t>
            </a: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64" name="Group 16"/>
          <p:cNvGrpSpPr/>
          <p:nvPr/>
        </p:nvGrpSpPr>
        <p:grpSpPr>
          <a:xfrm>
            <a:off x="5481072" y="5038018"/>
            <a:ext cx="339795" cy="338573"/>
            <a:chOff x="6762575" y="1429528"/>
            <a:chExt cx="339795" cy="338573"/>
          </a:xfrm>
        </p:grpSpPr>
        <p:cxnSp>
          <p:nvCxnSpPr>
            <p:cNvPr id="65" name="Straight Arrow Connector 44"/>
            <p:cNvCxnSpPr/>
            <p:nvPr/>
          </p:nvCxnSpPr>
          <p:spPr>
            <a:xfrm>
              <a:off x="6762575" y="1715585"/>
              <a:ext cx="27277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 w="sm" len="med"/>
            </a:ln>
            <a:effectLst/>
          </p:spPr>
        </p:cxnSp>
        <p:cxnSp>
          <p:nvCxnSpPr>
            <p:cNvPr id="66" name="Straight Arrow Connector 45"/>
            <p:cNvCxnSpPr/>
            <p:nvPr/>
          </p:nvCxnSpPr>
          <p:spPr>
            <a:xfrm flipH="1">
              <a:off x="6763344" y="1522134"/>
              <a:ext cx="244919" cy="19552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sm" len="med"/>
              <a:tailEnd type="none" w="sm" len="med"/>
            </a:ln>
            <a:effectLst/>
          </p:spPr>
        </p:cxnSp>
        <p:sp>
          <p:nvSpPr>
            <p:cNvPr id="67" name="TextBox 46"/>
            <p:cNvSpPr txBox="1"/>
            <p:nvPr/>
          </p:nvSpPr>
          <p:spPr>
            <a:xfrm>
              <a:off x="6941237" y="1630384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x</a:t>
              </a:r>
            </a:p>
          </p:txBody>
        </p:sp>
        <p:sp>
          <p:nvSpPr>
            <p:cNvPr id="68" name="TextBox 47"/>
            <p:cNvSpPr txBox="1"/>
            <p:nvPr/>
          </p:nvSpPr>
          <p:spPr>
            <a:xfrm>
              <a:off x="6968319" y="1429528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y</a:t>
              </a:r>
            </a:p>
          </p:txBody>
        </p:sp>
      </p:grpSp>
      <p:sp>
        <p:nvSpPr>
          <p:cNvPr id="69" name="Explosion 1 68"/>
          <p:cNvSpPr/>
          <p:nvPr/>
        </p:nvSpPr>
        <p:spPr>
          <a:xfrm>
            <a:off x="5294191" y="5094565"/>
            <a:ext cx="359751" cy="461440"/>
          </a:xfrm>
          <a:prstGeom prst="irregularSeal1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0" name="Straight Connector 39"/>
          <p:cNvCxnSpPr/>
          <p:nvPr/>
        </p:nvCxnSpPr>
        <p:spPr>
          <a:xfrm flipV="1">
            <a:off x="3164359" y="3007689"/>
            <a:ext cx="745144" cy="67900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71" name="Oval 40"/>
          <p:cNvSpPr>
            <a:spLocks noChangeAspect="1"/>
          </p:cNvSpPr>
          <p:nvPr/>
        </p:nvSpPr>
        <p:spPr>
          <a:xfrm>
            <a:off x="2813090" y="3251911"/>
            <a:ext cx="795649" cy="795649"/>
          </a:xfrm>
          <a:prstGeom prst="ellipse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40000">
                <a:srgbClr val="00B050"/>
              </a:gs>
              <a:gs pos="67000">
                <a:srgbClr val="00B050"/>
              </a:gs>
              <a:gs pos="100000">
                <a:srgbClr val="00B050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contourW="12700">
            <a:contourClr>
              <a:sysClr val="window" lastClr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41"/>
          <p:cNvSpPr txBox="1"/>
          <p:nvPr/>
        </p:nvSpPr>
        <p:spPr>
          <a:xfrm>
            <a:off x="2782956" y="393975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3" name="Straight Arrow Connector 42"/>
          <p:cNvCxnSpPr/>
          <p:nvPr/>
        </p:nvCxnSpPr>
        <p:spPr>
          <a:xfrm flipH="1">
            <a:off x="2706962" y="4152189"/>
            <a:ext cx="395162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arrow" w="sm" len="med"/>
            <a:tailEnd type="arrow" w="sm" len="med"/>
          </a:ln>
          <a:effectLst/>
        </p:spPr>
      </p:cxnSp>
      <p:grpSp>
        <p:nvGrpSpPr>
          <p:cNvPr id="74" name="Group 43"/>
          <p:cNvGrpSpPr/>
          <p:nvPr/>
        </p:nvGrpSpPr>
        <p:grpSpPr>
          <a:xfrm>
            <a:off x="4056469" y="3472459"/>
            <a:ext cx="339795" cy="338573"/>
            <a:chOff x="6762575" y="1429528"/>
            <a:chExt cx="339795" cy="338573"/>
          </a:xfrm>
        </p:grpSpPr>
        <p:cxnSp>
          <p:nvCxnSpPr>
            <p:cNvPr id="75" name="Straight Arrow Connector 48"/>
            <p:cNvCxnSpPr/>
            <p:nvPr/>
          </p:nvCxnSpPr>
          <p:spPr>
            <a:xfrm>
              <a:off x="6762575" y="1715585"/>
              <a:ext cx="27277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 w="sm" len="med"/>
            </a:ln>
            <a:effectLst/>
          </p:spPr>
        </p:cxnSp>
        <p:cxnSp>
          <p:nvCxnSpPr>
            <p:cNvPr id="76" name="Straight Arrow Connector 49"/>
            <p:cNvCxnSpPr/>
            <p:nvPr/>
          </p:nvCxnSpPr>
          <p:spPr>
            <a:xfrm flipH="1">
              <a:off x="6763344" y="1522134"/>
              <a:ext cx="244919" cy="19552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sm" len="med"/>
              <a:tailEnd type="none" w="sm" len="med"/>
            </a:ln>
            <a:effectLst/>
          </p:spPr>
        </p:cxnSp>
        <p:sp>
          <p:nvSpPr>
            <p:cNvPr id="77" name="TextBox 50"/>
            <p:cNvSpPr txBox="1"/>
            <p:nvPr/>
          </p:nvSpPr>
          <p:spPr>
            <a:xfrm>
              <a:off x="6941237" y="1630384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x</a:t>
              </a:r>
            </a:p>
          </p:txBody>
        </p:sp>
        <p:sp>
          <p:nvSpPr>
            <p:cNvPr id="78" name="TextBox 51"/>
            <p:cNvSpPr txBox="1"/>
            <p:nvPr/>
          </p:nvSpPr>
          <p:spPr>
            <a:xfrm>
              <a:off x="6968319" y="1429528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y</a:t>
              </a:r>
            </a:p>
          </p:txBody>
        </p:sp>
      </p:grpSp>
      <p:cxnSp>
        <p:nvCxnSpPr>
          <p:cNvPr id="79" name="Straight Connector 52"/>
          <p:cNvCxnSpPr/>
          <p:nvPr/>
        </p:nvCxnSpPr>
        <p:spPr>
          <a:xfrm flipV="1">
            <a:off x="2404608" y="3714351"/>
            <a:ext cx="745144" cy="67900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grpSp>
        <p:nvGrpSpPr>
          <p:cNvPr id="80" name="Group 53"/>
          <p:cNvGrpSpPr/>
          <p:nvPr/>
        </p:nvGrpSpPr>
        <p:grpSpPr>
          <a:xfrm>
            <a:off x="2687284" y="3765164"/>
            <a:ext cx="871026" cy="833126"/>
            <a:chOff x="2546608" y="3847225"/>
            <a:chExt cx="871026" cy="833126"/>
          </a:xfrm>
        </p:grpSpPr>
        <p:sp>
          <p:nvSpPr>
            <p:cNvPr id="81" name="Oval 54"/>
            <p:cNvSpPr>
              <a:spLocks noChangeAspect="1"/>
            </p:cNvSpPr>
            <p:nvPr/>
          </p:nvSpPr>
          <p:spPr>
            <a:xfrm>
              <a:off x="2546608" y="431459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40000">
                  <a:srgbClr val="7030A0">
                    <a:alpha val="60000"/>
                  </a:srgbClr>
                </a:gs>
                <a:gs pos="67000">
                  <a:srgbClr val="7030A0">
                    <a:alpha val="90000"/>
                  </a:srgbClr>
                </a:gs>
                <a:gs pos="100000">
                  <a:srgbClr val="7030A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2" name="Straight Arrow Connector 55"/>
            <p:cNvCxnSpPr/>
            <p:nvPr/>
          </p:nvCxnSpPr>
          <p:spPr>
            <a:xfrm flipV="1">
              <a:off x="2868020" y="3847225"/>
              <a:ext cx="549614" cy="513883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83" name="TextBox 56"/>
          <p:cNvSpPr txBox="1"/>
          <p:nvPr/>
        </p:nvSpPr>
        <p:spPr>
          <a:xfrm>
            <a:off x="745339" y="2564352"/>
            <a:ext cx="3018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Reaction plane defines spin vector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84" name="Straight Connector 57"/>
          <p:cNvCxnSpPr/>
          <p:nvPr/>
        </p:nvCxnSpPr>
        <p:spPr>
          <a:xfrm flipV="1">
            <a:off x="5760720" y="5324075"/>
            <a:ext cx="8229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85" name="TextBox 2"/>
          <p:cNvSpPr txBox="1"/>
          <p:nvPr/>
        </p:nvSpPr>
        <p:spPr>
          <a:xfrm>
            <a:off x="495236" y="6068987"/>
            <a:ext cx="372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(</a:t>
            </a:r>
            <a:r>
              <a:rPr lang="el-GR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400" dirty="0" smtClean="0">
                <a:solidFill>
                  <a:prstClr val="black"/>
                </a:solidFill>
              </a:rPr>
              <a:t> is the difference between </a:t>
            </a:r>
            <a:r>
              <a:rPr lang="en-US" sz="1400" i="1" dirty="0" smtClean="0">
                <a:solidFill>
                  <a:prstClr val="black"/>
                </a:solidFill>
              </a:rPr>
              <a:t>lab</a:t>
            </a:r>
            <a:r>
              <a:rPr lang="en-US" sz="1400" dirty="0" smtClean="0">
                <a:solidFill>
                  <a:prstClr val="black"/>
                </a:solidFill>
              </a:rPr>
              <a:t> angles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400" baseline="-25000" dirty="0" err="1">
                <a:solidFill>
                  <a:prstClr val="black"/>
                </a:solidFill>
              </a:rPr>
              <a:t>γ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400" baseline="-25000" dirty="0" err="1" smtClean="0">
                <a:solidFill>
                  <a:prstClr val="black"/>
                </a:solidFill>
              </a:rPr>
              <a:t>p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42209" y="1228725"/>
            <a:ext cx="8272133" cy="27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Level and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properties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level energies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Efficiency-corrected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peak areas  intensities, branching ratios, level populations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AD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s/ACs,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polarizations, internal conversion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multipolarity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 level spin, parity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Relative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times  level half-lives, B(XL)’s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663679" y="1531346"/>
            <a:ext cx="7929478" cy="661011"/>
          </a:xfrm>
          <a:prstGeom prst="rect">
            <a:avLst/>
          </a:prstGeom>
          <a:solidFill>
            <a:sysClr val="window" lastClr="FFFFFF">
              <a:alpha val="58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2"/>
          <p:cNvGrpSpPr/>
          <p:nvPr/>
        </p:nvGrpSpPr>
        <p:grpSpPr>
          <a:xfrm>
            <a:off x="663679" y="3316095"/>
            <a:ext cx="8050663" cy="2245718"/>
            <a:chOff x="663679" y="3316095"/>
            <a:chExt cx="8050663" cy="2245718"/>
          </a:xfrm>
        </p:grpSpPr>
        <p:sp>
          <p:nvSpPr>
            <p:cNvPr id="8" name="TextBox 8"/>
            <p:cNvSpPr txBox="1"/>
            <p:nvPr/>
          </p:nvSpPr>
          <p:spPr>
            <a:xfrm>
              <a:off x="663679" y="3366558"/>
              <a:ext cx="6521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Reduced transition rates 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9"/>
                <p:cNvSpPr txBox="1"/>
                <p:nvPr/>
              </p:nvSpPr>
              <p:spPr>
                <a:xfrm>
                  <a:off x="3624026" y="3316095"/>
                  <a:ext cx="2873479" cy="4505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𝑋𝐿</m:t>
                            </m:r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  <m:sup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−(2</m:t>
                                </m:r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bSup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1/2,</m:t>
                            </m:r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  <m:sup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26" y="3316095"/>
                  <a:ext cx="2873479" cy="45057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10"/>
            <p:cNvSpPr txBox="1"/>
            <p:nvPr/>
          </p:nvSpPr>
          <p:spPr>
            <a:xfrm>
              <a:off x="663679" y="4120695"/>
              <a:ext cx="8050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c</a:t>
              </a:r>
              <a:r>
                <a:rPr lang="en-US" sz="2000" dirty="0" smtClean="0">
                  <a:solidFill>
                    <a:prstClr val="black"/>
                  </a:solidFill>
                </a:rPr>
                <a:t>an be a sensitive probe of matrix elements connecting initial and final states: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1"/>
                <p:cNvSpPr txBox="1"/>
                <p:nvPr/>
              </p:nvSpPr>
              <p:spPr>
                <a:xfrm>
                  <a:off x="2650448" y="4868610"/>
                  <a:ext cx="4583306" cy="6932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𝑋𝐿</m:t>
                            </m:r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22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2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2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sSup>
                          <m:sSup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begChr m:val="‖"/>
                                    <m:endChr m:val=""/>
                                    <m:ctrlP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𝑋𝐿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"/>
                                        <m:ctrlP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200" baseline="300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0448" y="4868610"/>
                  <a:ext cx="4583306" cy="6932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733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Measuring half-lives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89541" y="1784733"/>
            <a:ext cx="774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Excited-state half-lives range from ~10</a:t>
            </a:r>
            <a:r>
              <a:rPr lang="en-US" baseline="30000" dirty="0" smtClean="0">
                <a:solidFill>
                  <a:prstClr val="black"/>
                </a:solidFill>
              </a:rPr>
              <a:t>-23</a:t>
            </a:r>
            <a:r>
              <a:rPr lang="en-US" dirty="0" smtClean="0">
                <a:solidFill>
                  <a:prstClr val="black"/>
                </a:solidFill>
              </a:rPr>
              <a:t> s (&gt;10-MeV resonances) to &gt; 4.5x10</a:t>
            </a:r>
            <a:r>
              <a:rPr lang="en-US" baseline="30000" dirty="0" smtClean="0">
                <a:solidFill>
                  <a:prstClr val="black"/>
                </a:solidFill>
              </a:rPr>
              <a:t>16</a:t>
            </a:r>
            <a:r>
              <a:rPr lang="en-US" dirty="0" smtClean="0">
                <a:solidFill>
                  <a:prstClr val="black"/>
                </a:solidFill>
              </a:rPr>
              <a:t> y (</a:t>
            </a:r>
            <a:r>
              <a:rPr lang="en-US" baseline="30000" dirty="0" smtClean="0">
                <a:solidFill>
                  <a:prstClr val="black"/>
                </a:solidFill>
              </a:rPr>
              <a:t>180m</a:t>
            </a:r>
            <a:r>
              <a:rPr lang="en-US" dirty="0" smtClean="0">
                <a:solidFill>
                  <a:prstClr val="black"/>
                </a:solidFill>
              </a:rPr>
              <a:t>Ta). That’s over 47 orders of magnitude!</a:t>
            </a:r>
          </a:p>
        </p:txBody>
      </p:sp>
      <p:sp>
        <p:nvSpPr>
          <p:cNvPr id="13" name="TextBox 2"/>
          <p:cNvSpPr txBox="1"/>
          <p:nvPr/>
        </p:nvSpPr>
        <p:spPr>
          <a:xfrm>
            <a:off x="789541" y="3190969"/>
            <a:ext cx="7326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Most excited states have sub-ns half-lives; why are some exceptionally long?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Low transition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Large spin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Large difference in underlying configurations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prstClr val="black"/>
                </a:solidFill>
              </a:rPr>
              <a:t>K</a:t>
            </a:r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en-US" dirty="0" err="1" smtClean="0">
                <a:solidFill>
                  <a:prstClr val="black"/>
                </a:solidFill>
              </a:rPr>
              <a:t>forbiddenness</a:t>
            </a:r>
            <a:r>
              <a:rPr lang="en-US" dirty="0" smtClean="0">
                <a:solidFill>
                  <a:prstClr val="black"/>
                </a:solidFill>
              </a:rPr>
              <a:t> (change in spin projection on symmetry axis </a:t>
            </a:r>
            <a:r>
              <a:rPr lang="el-GR" dirty="0" smtClean="0">
                <a:solidFill>
                  <a:prstClr val="black"/>
                </a:solidFill>
              </a:rPr>
              <a:t>Δ</a:t>
            </a:r>
            <a:r>
              <a:rPr lang="en-US" i="1" dirty="0" smtClean="0">
                <a:solidFill>
                  <a:prstClr val="black"/>
                </a:solidFill>
              </a:rPr>
              <a:t>K</a:t>
            </a:r>
            <a:r>
              <a:rPr lang="en-US" dirty="0" smtClean="0">
                <a:solidFill>
                  <a:prstClr val="black"/>
                </a:solidFill>
              </a:rPr>
              <a:t> &gt; </a:t>
            </a:r>
            <a:r>
              <a:rPr lang="en-US" i="1" dirty="0" smtClean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789541" y="5294769"/>
            <a:ext cx="757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No single approach to measuring half-lives will apply to all cases.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Measuring half-lives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42208" y="1124744"/>
            <a:ext cx="7765357" cy="159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Observe exponential decay for half-lives of ~tens of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or longer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Measure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-ray time relative to a fast START signal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START with preceding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β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decay in e.g. fast plastic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anose="05000000000000000000" pitchFamily="2" charset="2"/>
              </a:rPr>
              <a:t>…or START with RF (clock tick marking reaction)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…or START with preceding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e.g. Ge (T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1/2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&gt; ns) or LaBr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(sub-ns)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anose="05000000000000000000" pitchFamily="2" charset="2"/>
              </a:rPr>
              <a:t>Get half-life from slope of exponential</a:t>
            </a: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 rotWithShape="1">
          <a:blip r:embed="rId2"/>
          <a:srcRect l="1043" t="929"/>
          <a:stretch/>
        </p:blipFill>
        <p:spPr>
          <a:xfrm>
            <a:off x="716095" y="2947691"/>
            <a:ext cx="3966421" cy="3292780"/>
          </a:xfrm>
          <a:prstGeom prst="rect">
            <a:avLst/>
          </a:prstGeom>
        </p:spPr>
      </p:pic>
      <p:sp>
        <p:nvSpPr>
          <p:cNvPr id="8" name="Oval 25"/>
          <p:cNvSpPr/>
          <p:nvPr/>
        </p:nvSpPr>
        <p:spPr>
          <a:xfrm>
            <a:off x="2809301" y="4556153"/>
            <a:ext cx="550844" cy="242371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26"/>
          <p:cNvSpPr/>
          <p:nvPr/>
        </p:nvSpPr>
        <p:spPr>
          <a:xfrm>
            <a:off x="3677797" y="3882288"/>
            <a:ext cx="550844" cy="242371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892366" y="6240471"/>
            <a:ext cx="2743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Kondev 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/>
              </a:rPr>
              <a:t>et al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., PRC</a:t>
            </a: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</a:rPr>
              <a:t>85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, 027304 (2012)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1" name="Group 2"/>
          <p:cNvGrpSpPr/>
          <p:nvPr/>
        </p:nvGrpSpPr>
        <p:grpSpPr>
          <a:xfrm>
            <a:off x="4911117" y="3304625"/>
            <a:ext cx="3638261" cy="3203079"/>
            <a:chOff x="4911117" y="3408607"/>
            <a:chExt cx="3638261" cy="3203079"/>
          </a:xfrm>
        </p:grpSpPr>
        <p:pic>
          <p:nvPicPr>
            <p:cNvPr id="15" name="Picture 22"/>
            <p:cNvPicPr>
              <a:picLocks noChangeAspect="1"/>
            </p:cNvPicPr>
            <p:nvPr/>
          </p:nvPicPr>
          <p:blipFill rotWithShape="1">
            <a:blip r:embed="rId3"/>
            <a:srcRect l="758" t="608"/>
            <a:stretch/>
          </p:blipFill>
          <p:spPr>
            <a:xfrm>
              <a:off x="4911117" y="3408607"/>
              <a:ext cx="3638261" cy="2705754"/>
            </a:xfrm>
            <a:prstGeom prst="rect">
              <a:avLst/>
            </a:prstGeom>
          </p:spPr>
        </p:pic>
        <p:sp>
          <p:nvSpPr>
            <p:cNvPr id="16" name="TextBox 27"/>
            <p:cNvSpPr txBox="1"/>
            <p:nvPr/>
          </p:nvSpPr>
          <p:spPr>
            <a:xfrm>
              <a:off x="6388749" y="5260587"/>
              <a:ext cx="1332416" cy="276999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1/2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= 728(21)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ps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6572132" y="3746567"/>
              <a:ext cx="1236422" cy="242371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30"/>
            <p:cNvSpPr txBox="1"/>
            <p:nvPr/>
          </p:nvSpPr>
          <p:spPr>
            <a:xfrm>
              <a:off x="5546365" y="6334687"/>
              <a:ext cx="2367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Zhu 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et al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., NIMA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652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, 231 (2011)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1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Measuring half-lives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3" name="Picture 29"/>
          <p:cNvPicPr>
            <a:picLocks noChangeAspect="1"/>
          </p:cNvPicPr>
          <p:nvPr/>
        </p:nvPicPr>
        <p:blipFill rotWithShape="1">
          <a:blip r:embed="rId2"/>
          <a:srcRect l="1043" t="929"/>
          <a:stretch/>
        </p:blipFill>
        <p:spPr>
          <a:xfrm>
            <a:off x="716095" y="2947692"/>
            <a:ext cx="3966421" cy="3292780"/>
          </a:xfrm>
          <a:prstGeom prst="rect">
            <a:avLst/>
          </a:prstGeom>
        </p:spPr>
      </p:pic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442208" y="1124744"/>
            <a:ext cx="7919593" cy="176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Observe exponential decay for half-lives of ~tens of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ps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or longer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Measure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-ray time relative to a fast START signal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START with preceding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decay in e.g. fast plastic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…or START with RF (clock tick marking reaction)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…or START with preceding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in e.g. Ge (T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1/2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&gt; ns) or LaBr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(sub-ns)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Get half-life from slope of exponential…or from centroid shift</a:t>
            </a:r>
          </a:p>
        </p:txBody>
      </p:sp>
      <p:pic>
        <p:nvPicPr>
          <p:cNvPr id="19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382" y="3186206"/>
            <a:ext cx="4113603" cy="3066697"/>
          </a:xfrm>
          <a:prstGeom prst="rect">
            <a:avLst/>
          </a:prstGeom>
        </p:spPr>
      </p:pic>
      <p:sp>
        <p:nvSpPr>
          <p:cNvPr id="20" name="Oval 25"/>
          <p:cNvSpPr/>
          <p:nvPr/>
        </p:nvSpPr>
        <p:spPr>
          <a:xfrm>
            <a:off x="3686299" y="3303836"/>
            <a:ext cx="550844" cy="242371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6"/>
          <p:cNvSpPr/>
          <p:nvPr/>
        </p:nvSpPr>
        <p:spPr>
          <a:xfrm>
            <a:off x="3686299" y="3880084"/>
            <a:ext cx="550844" cy="242371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7"/>
          <p:cNvSpPr txBox="1"/>
          <p:nvPr/>
        </p:nvSpPr>
        <p:spPr>
          <a:xfrm>
            <a:off x="7298249" y="3365846"/>
            <a:ext cx="1162498" cy="27699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</a:t>
            </a:r>
            <a:r>
              <a:rPr kumimoji="0" 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1/2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= 40(3)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Oval 19"/>
          <p:cNvSpPr/>
          <p:nvPr/>
        </p:nvSpPr>
        <p:spPr>
          <a:xfrm>
            <a:off x="7324381" y="3915155"/>
            <a:ext cx="1236422" cy="242371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8"/>
          <p:cNvSpPr/>
          <p:nvPr/>
        </p:nvSpPr>
        <p:spPr>
          <a:xfrm>
            <a:off x="5186795" y="3570445"/>
            <a:ext cx="1236422" cy="242371"/>
          </a:xfrm>
          <a:prstGeom prst="ellipse">
            <a:avLst/>
          </a:prstGeom>
          <a:noFill/>
          <a:ln w="317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30"/>
          <p:cNvSpPr txBox="1"/>
          <p:nvPr/>
        </p:nvSpPr>
        <p:spPr>
          <a:xfrm>
            <a:off x="892366" y="6240472"/>
            <a:ext cx="2743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Kondev 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/>
              </a:rPr>
              <a:t>et al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., PRC</a:t>
            </a: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</a:rPr>
              <a:t>85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, 027304 (2012)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TextBox 31"/>
          <p:cNvSpPr txBox="1"/>
          <p:nvPr/>
        </p:nvSpPr>
        <p:spPr>
          <a:xfrm>
            <a:off x="5546365" y="6230706"/>
            <a:ext cx="236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Zhu 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/>
              </a:rPr>
              <a:t>et al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., NIMA</a:t>
            </a: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</a:rPr>
              <a:t>652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, 231 (2011)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Oval 32"/>
          <p:cNvSpPr/>
          <p:nvPr/>
        </p:nvSpPr>
        <p:spPr>
          <a:xfrm>
            <a:off x="3773341" y="2810218"/>
            <a:ext cx="354725" cy="137474"/>
          </a:xfrm>
          <a:prstGeom prst="ellipse">
            <a:avLst/>
          </a:prstGeom>
          <a:noFill/>
          <a:ln w="317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"/>
          <p:cNvCxnSpPr/>
          <p:nvPr/>
        </p:nvCxnSpPr>
        <p:spPr>
          <a:xfrm flipV="1">
            <a:off x="3950703" y="2683286"/>
            <a:ext cx="0" cy="173635"/>
          </a:xfrm>
          <a:prstGeom prst="straightConnector1">
            <a:avLst/>
          </a:prstGeom>
          <a:noFill/>
          <a:ln w="6350" cap="flat" cmpd="sng" algn="ctr">
            <a:solidFill>
              <a:srgbClr val="0070C0"/>
            </a:solidFill>
            <a:prstDash val="solid"/>
            <a:miter lim="800000"/>
            <a:tailEnd type="stealth" w="sm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025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Measuring half-lives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442208" y="1228725"/>
            <a:ext cx="7919593" cy="176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For ~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ps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half-lives, instrumentation not fast enough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Exploit physics of in-beam measurement: Doppler shifts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442419" y="2390660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Calibri" panose="020F0502020204030204"/>
              </a:rPr>
              <a:t>Brief Doppler diversion…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26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Doppler effect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7" y="1625045"/>
            <a:ext cx="3146652" cy="161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4"/>
              <p:cNvSpPr txBox="1"/>
              <p:nvPr/>
            </p:nvSpPr>
            <p:spPr>
              <a:xfrm>
                <a:off x="372837" y="3429268"/>
                <a:ext cx="3066289" cy="8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37" y="3429268"/>
                <a:ext cx="3066289" cy="866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5"/>
          <p:cNvSpPr txBox="1"/>
          <p:nvPr/>
        </p:nvSpPr>
        <p:spPr>
          <a:xfrm>
            <a:off x="481013" y="120983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Doppler shift: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297242" y="1071330"/>
            <a:ext cx="152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Doppler broadening: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20"/>
          <p:cNvGrpSpPr/>
          <p:nvPr/>
        </p:nvGrpSpPr>
        <p:grpSpPr>
          <a:xfrm>
            <a:off x="6262322" y="768796"/>
            <a:ext cx="1028009" cy="2624973"/>
            <a:chOff x="6438853" y="2555845"/>
            <a:chExt cx="1028009" cy="2624973"/>
          </a:xfrm>
        </p:grpSpPr>
        <p:sp>
          <p:nvSpPr>
            <p:cNvPr id="10" name="Rectangle 7"/>
            <p:cNvSpPr>
              <a:spLocks noChangeAspect="1"/>
            </p:cNvSpPr>
            <p:nvPr/>
          </p:nvSpPr>
          <p:spPr>
            <a:xfrm rot="1200000">
              <a:off x="6603930" y="2555845"/>
              <a:ext cx="862932" cy="1117462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6703048" y="2919570"/>
              <a:ext cx="664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Ge</a:t>
              </a:r>
            </a:p>
          </p:txBody>
        </p:sp>
        <p:cxnSp>
          <p:nvCxnSpPr>
            <p:cNvPr id="12" name="Straight Arrow Connector 10"/>
            <p:cNvCxnSpPr/>
            <p:nvPr/>
          </p:nvCxnSpPr>
          <p:spPr>
            <a:xfrm>
              <a:off x="6438853" y="4811486"/>
              <a:ext cx="928891" cy="0"/>
            </a:xfrm>
            <a:prstGeom prst="straightConnector1">
              <a:avLst/>
            </a:prstGeom>
            <a:noFill/>
            <a:ln w="88900" cap="flat" cmpd="sng" algn="ctr">
              <a:solidFill>
                <a:srgbClr val="0066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TextBox 11"/>
            <p:cNvSpPr txBox="1"/>
            <p:nvPr/>
          </p:nvSpPr>
          <p:spPr>
            <a:xfrm>
              <a:off x="6956058" y="481148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6438853" y="3548743"/>
              <a:ext cx="80363" cy="1262744"/>
            </a:xfrm>
            <a:prstGeom prst="straightConnector1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7" name="Straight Arrow Connector 15"/>
            <p:cNvCxnSpPr/>
            <p:nvPr/>
          </p:nvCxnSpPr>
          <p:spPr>
            <a:xfrm flipV="1">
              <a:off x="6438853" y="3787182"/>
              <a:ext cx="673658" cy="1024304"/>
            </a:xfrm>
            <a:prstGeom prst="straightConnector1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8" name="TextBox 19"/>
            <p:cNvSpPr txBox="1"/>
            <p:nvPr/>
          </p:nvSpPr>
          <p:spPr>
            <a:xfrm>
              <a:off x="6480070" y="3787181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Dq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1"/>
              <p:cNvSpPr txBox="1"/>
              <p:nvPr/>
            </p:nvSpPr>
            <p:spPr>
              <a:xfrm>
                <a:off x="4940680" y="3679410"/>
                <a:ext cx="30987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680" y="3679410"/>
                <a:ext cx="3098797" cy="369332"/>
              </a:xfrm>
              <a:prstGeom prst="rect">
                <a:avLst/>
              </a:prstGeom>
              <a:blipFill>
                <a:blip r:embed="rId4"/>
                <a:stretch>
                  <a:fillRect l="-393" t="-171667" b="-25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9"/>
          <p:cNvSpPr txBox="1"/>
          <p:nvPr/>
        </p:nvSpPr>
        <p:spPr>
          <a:xfrm>
            <a:off x="481013" y="4847422"/>
            <a:ext cx="7638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Ions lose energy while traversing a medium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v/c decreases with time.</a:t>
            </a:r>
          </a:p>
          <a:p>
            <a:endParaRPr lang="en-US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By modelling the energy loss, time-dependent Doppler shift determined  Doppler-shift attenuation and (differential) plunger techniques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Measuring half-lives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42208" y="1124744"/>
            <a:ext cx="7919593" cy="176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For ~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ps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half-lives, instrumentation not fast enough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Exploit physics of in-beam measurement: Doppler shifts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Recoil-distance method (plunger)</a:t>
            </a:r>
          </a:p>
        </p:txBody>
      </p:sp>
      <p:grpSp>
        <p:nvGrpSpPr>
          <p:cNvPr id="6" name="Group 4"/>
          <p:cNvGrpSpPr/>
          <p:nvPr/>
        </p:nvGrpSpPr>
        <p:grpSpPr>
          <a:xfrm>
            <a:off x="3351730" y="2160334"/>
            <a:ext cx="5610170" cy="4267200"/>
            <a:chOff x="304800" y="2438400"/>
            <a:chExt cx="5610170" cy="4267200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438400"/>
              <a:ext cx="5533970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6"/>
            <p:cNvSpPr/>
            <p:nvPr/>
          </p:nvSpPr>
          <p:spPr>
            <a:xfrm>
              <a:off x="304800" y="6400800"/>
              <a:ext cx="1295400" cy="3048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+mn-cs"/>
              </a:endParaRPr>
            </a:p>
          </p:txBody>
        </p:sp>
      </p:grpSp>
      <p:sp>
        <p:nvSpPr>
          <p:cNvPr id="9" name="TextBox 7"/>
          <p:cNvSpPr txBox="1"/>
          <p:nvPr/>
        </p:nvSpPr>
        <p:spPr>
          <a:xfrm>
            <a:off x="221104" y="2260445"/>
            <a:ext cx="31306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Produce 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nucleus of interest with 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initial velocity v</a:t>
            </a:r>
            <a:r>
              <a:rPr lang="en-US" sz="1600" baseline="-25000" dirty="0" smtClean="0">
                <a:solidFill>
                  <a:prstClr val="black"/>
                </a:solidFill>
                <a:cs typeface="Arial" panose="020B0604020202020204" pitchFamily="34" charset="0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 via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Coulex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or 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KO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cs typeface="Arial" panose="020B0604020202020204" pitchFamily="34" charset="0"/>
              </a:rPr>
              <a:t>Observe Doppler-shifted </a:t>
            </a:r>
            <a:r>
              <a:rPr lang="en-US" sz="1600" dirty="0" err="1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γ</a:t>
            </a:r>
            <a:r>
              <a:rPr lang="en-US" sz="1600" dirty="0" err="1" smtClean="0">
                <a:solidFill>
                  <a:srgbClr val="0033CC"/>
                </a:solidFill>
                <a:cs typeface="Arial" panose="020B0604020202020204" pitchFamily="34" charset="0"/>
              </a:rPr>
              <a:t>’s</a:t>
            </a:r>
            <a:r>
              <a:rPr lang="en-US" sz="1600" dirty="0" smtClean="0">
                <a:solidFill>
                  <a:srgbClr val="0033CC"/>
                </a:solidFill>
                <a:cs typeface="Arial" panose="020B0604020202020204" pitchFamily="34" charset="0"/>
              </a:rPr>
              <a:t> emitted between </a:t>
            </a: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target</a:t>
            </a:r>
            <a:r>
              <a:rPr lang="en-US" sz="1600" dirty="0" smtClean="0">
                <a:solidFill>
                  <a:srgbClr val="0033CC"/>
                </a:solidFill>
                <a:cs typeface="Arial" panose="020B0604020202020204" pitchFamily="34" charset="0"/>
              </a:rPr>
              <a:t> and </a:t>
            </a: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degrader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Ion slows in the </a:t>
            </a: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degrader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 to velocity </a:t>
            </a:r>
            <a:r>
              <a:rPr lang="en-US" sz="16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v</a:t>
            </a:r>
            <a:r>
              <a:rPr lang="en-US" sz="1600" baseline="-250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d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 &lt; v</a:t>
            </a:r>
            <a:r>
              <a:rPr lang="en-US" sz="1600" baseline="-25000" dirty="0" smtClean="0">
                <a:solidFill>
                  <a:prstClr val="black"/>
                </a:solidFill>
                <a:cs typeface="Arial" panose="020B0604020202020204" pitchFamily="34" charset="0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FF33"/>
                </a:solidFill>
                <a:cs typeface="Arial" panose="020B0604020202020204" pitchFamily="34" charset="0"/>
              </a:rPr>
              <a:t>Observe Doppler-shifted </a:t>
            </a:r>
            <a:r>
              <a:rPr lang="en-US" sz="1600" dirty="0" err="1" smtClean="0">
                <a:solidFill>
                  <a:srgbClr val="66FF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γ</a:t>
            </a:r>
            <a:r>
              <a:rPr lang="en-US" sz="1600" dirty="0" err="1" smtClean="0">
                <a:solidFill>
                  <a:srgbClr val="66FF33"/>
                </a:solidFill>
                <a:cs typeface="Arial" panose="020B0604020202020204" pitchFamily="34" charset="0"/>
              </a:rPr>
              <a:t>’s</a:t>
            </a:r>
            <a:r>
              <a:rPr lang="en-US" sz="1600" dirty="0" smtClean="0">
                <a:solidFill>
                  <a:srgbClr val="66FF33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66FF33"/>
                </a:solidFill>
                <a:cs typeface="Arial" panose="020B0604020202020204" pitchFamily="34" charset="0"/>
              </a:rPr>
              <a:t>emitted </a:t>
            </a:r>
            <a:r>
              <a:rPr lang="en-US" sz="1600" dirty="0" smtClean="0">
                <a:solidFill>
                  <a:srgbClr val="66FF33"/>
                </a:solidFill>
                <a:cs typeface="Arial" panose="020B0604020202020204" pitchFamily="34" charset="0"/>
              </a:rPr>
              <a:t>after </a:t>
            </a: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degrader</a:t>
            </a: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Increase distance between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target</a:t>
            </a:r>
            <a:r>
              <a:rPr lang="en-US" sz="1600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degrader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; change in relative peak intensities depends on T</a:t>
            </a:r>
            <a:r>
              <a:rPr lang="en-US" sz="1600" baseline="-25000" dirty="0" smtClean="0">
                <a:solidFill>
                  <a:prstClr val="black"/>
                </a:solidFill>
                <a:cs typeface="Arial" panose="020B0604020202020204" pitchFamily="34" charset="0"/>
              </a:rPr>
              <a:t>1/2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T</a:t>
            </a:r>
            <a:r>
              <a:rPr lang="en-US" sz="1600" baseline="-25000" dirty="0" smtClean="0">
                <a:solidFill>
                  <a:prstClr val="black"/>
                </a:solidFill>
                <a:cs typeface="Arial" panose="020B0604020202020204" pitchFamily="34" charset="0"/>
              </a:rPr>
              <a:t>1/2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 ~ 10-100s of </a:t>
            </a:r>
            <a:r>
              <a:rPr lang="en-US" sz="16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ps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 can be measured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0999" y="5998571"/>
            <a:ext cx="2535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cs typeface="Helvetica Light"/>
              </a:rPr>
              <a:t>Figure: adapted from K. </a:t>
            </a:r>
            <a:r>
              <a:rPr lang="en-US" sz="1400" dirty="0" err="1" smtClean="0">
                <a:solidFill>
                  <a:prstClr val="black"/>
                </a:solidFill>
                <a:latin typeface="Calibri" panose="020F0502020204030204"/>
                <a:cs typeface="Helvetica Light"/>
              </a:rPr>
              <a:t>Starosta</a:t>
            </a:r>
            <a:endParaRPr lang="en-US" sz="1400" dirty="0">
              <a:solidFill>
                <a:prstClr val="black"/>
              </a:solidFill>
              <a:latin typeface="Calibri" panose="020F0502020204030204"/>
              <a:cs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3479" y="2086796"/>
            <a:ext cx="1024639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 ~ 0.3c</a:t>
            </a:r>
          </a:p>
        </p:txBody>
      </p:sp>
    </p:spTree>
    <p:extLst>
      <p:ext uri="{BB962C8B-B14F-4D97-AF65-F5344CB8AC3E}">
        <p14:creationId xmlns:p14="http://schemas.microsoft.com/office/powerpoint/2010/main" val="37550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Recoil distance method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612000"/>
            <a:ext cx="4743450" cy="407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1080000"/>
                <a:ext cx="2361929" cy="47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𝑑𝑒𝑔𝑟𝑎𝑑𝑒𝑑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𝐼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080000"/>
                <a:ext cx="2361929" cy="475323"/>
              </a:xfrm>
              <a:prstGeom prst="rect">
                <a:avLst/>
              </a:prstGeom>
              <a:blipFill rotWithShape="1">
                <a:blip r:embed="rId3"/>
                <a:stretch>
                  <a:fillRect t="-84615" r="-14433" b="-103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1620000"/>
                <a:ext cx="2544094" cy="519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𝑠h𝑖𝑓𝑡𝑒𝑑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620000"/>
                <a:ext cx="2544094" cy="519566"/>
              </a:xfrm>
              <a:prstGeom prst="rect">
                <a:avLst/>
              </a:prstGeom>
              <a:blipFill rotWithShape="1">
                <a:blip r:embed="rId4"/>
                <a:stretch>
                  <a:fillRect t="-76471" r="-9113" b="-88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0" y="2160000"/>
                <a:ext cx="3047373" cy="6974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𝑑𝑒𝑔𝑟𝑎𝑑𝑒𝑑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𝑑𝑒𝑔𝑟𝑎𝑑𝑒𝑑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𝑠h𝑖𝑓𝑡𝑒𝑑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160000"/>
                <a:ext cx="3047373" cy="6974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429000"/>
            <a:ext cx="3505200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39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Measuring half-lives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442209" y="1228726"/>
            <a:ext cx="3403722" cy="45685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Double-degrader plunger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1030077" y="6279512"/>
            <a:ext cx="2945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Helvetica Light"/>
              </a:rPr>
              <a:t>Iwasaki </a:t>
            </a:r>
            <a:r>
              <a:rPr lang="en-US" sz="1400" i="1" dirty="0" smtClean="0">
                <a:cs typeface="Helvetica Light"/>
              </a:rPr>
              <a:t>et al</a:t>
            </a:r>
            <a:r>
              <a:rPr lang="en-US" sz="1400" dirty="0" smtClean="0">
                <a:cs typeface="Helvetica Light"/>
              </a:rPr>
              <a:t>., PRL</a:t>
            </a:r>
            <a:r>
              <a:rPr lang="en-US" sz="1400" b="1" dirty="0" smtClean="0">
                <a:cs typeface="Helvetica Light"/>
              </a:rPr>
              <a:t>112</a:t>
            </a:r>
            <a:r>
              <a:rPr lang="en-US" sz="1400" dirty="0" smtClean="0">
                <a:cs typeface="Helvetica Light"/>
              </a:rPr>
              <a:t>, 142502 (2014).</a:t>
            </a:r>
            <a:endParaRPr lang="en-US" sz="1400" dirty="0">
              <a:cs typeface="Helvetica Light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70" y="1732007"/>
            <a:ext cx="3839999" cy="442396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363" y="1970156"/>
            <a:ext cx="4485980" cy="197383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339588" y="4609421"/>
            <a:ext cx="4455905" cy="14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61963" indent="-23336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84213" indent="-222250" algn="l" rtl="0" eaLnBrk="1" fontAlgn="base" hangingPunct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0" dirty="0" smtClean="0">
                <a:latin typeface="+mn-lt"/>
              </a:rPr>
              <a:t>T</a:t>
            </a:r>
            <a:r>
              <a:rPr lang="en-US" b="0" baseline="-25000" dirty="0" smtClean="0">
                <a:latin typeface="+mn-lt"/>
              </a:rPr>
              <a:t>1/2</a:t>
            </a:r>
            <a:r>
              <a:rPr lang="en-US" b="0" dirty="0" smtClean="0">
                <a:latin typeface="+mn-lt"/>
              </a:rPr>
              <a:t> </a:t>
            </a:r>
            <a:r>
              <a:rPr lang="en-US" b="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US" b="0" dirty="0" smtClean="0">
                <a:latin typeface="+mn-lt"/>
              </a:rPr>
              <a:t>B(E2) </a:t>
            </a:r>
            <a:r>
              <a:rPr lang="en-US" b="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US" b="0" dirty="0" smtClean="0">
                <a:latin typeface="+mn-lt"/>
              </a:rPr>
              <a:t>indicator for collectivity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dirty="0" smtClean="0">
              <a:latin typeface="+mn-lt"/>
            </a:endParaRPr>
          </a:p>
          <a:p>
            <a:pPr marL="0" indent="0">
              <a:buNone/>
            </a:pPr>
            <a:r>
              <a:rPr lang="en-US" b="0" dirty="0" smtClean="0">
                <a:latin typeface="+mn-lt"/>
              </a:rPr>
              <a:t>Behavior of the 4</a:t>
            </a:r>
            <a:r>
              <a:rPr lang="en-US" b="0" baseline="30000" dirty="0" smtClean="0">
                <a:latin typeface="+mn-lt"/>
              </a:rPr>
              <a:t>+</a:t>
            </a:r>
            <a:r>
              <a:rPr lang="en-US" b="0" dirty="0" smtClean="0">
                <a:latin typeface="+mn-lt"/>
              </a:rPr>
              <a:t> and 2</a:t>
            </a:r>
            <a:r>
              <a:rPr lang="en-US" b="0" baseline="30000" dirty="0" smtClean="0">
                <a:latin typeface="+mn-lt"/>
              </a:rPr>
              <a:t>+</a:t>
            </a:r>
            <a:r>
              <a:rPr lang="en-US" b="0" dirty="0" smtClean="0">
                <a:latin typeface="+mn-lt"/>
              </a:rPr>
              <a:t> states </a:t>
            </a:r>
            <a:r>
              <a:rPr lang="en-US" b="0" dirty="0">
                <a:latin typeface="+mn-lt"/>
              </a:rPr>
              <a:t>in </a:t>
            </a:r>
            <a:r>
              <a:rPr lang="en-US" b="0" baseline="30000" dirty="0" smtClean="0">
                <a:latin typeface="+mn-lt"/>
              </a:rPr>
              <a:t>72</a:t>
            </a:r>
            <a:r>
              <a:rPr lang="en-US" b="0" dirty="0" smtClean="0">
                <a:latin typeface="+mn-lt"/>
              </a:rPr>
              <a:t>Kr suggest rapid shape evolution occurring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4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Shift Attenuation Method</a:t>
            </a:r>
            <a:endParaRPr lang="en-US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402904" y="1776164"/>
            <a:ext cx="76200" cy="10668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479104" y="1776164"/>
            <a:ext cx="1524000" cy="10668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107504" y="2233364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 rot="20688779" flipV="1">
            <a:off x="1936304" y="2004764"/>
            <a:ext cx="1219200" cy="152400"/>
          </a:xfrm>
          <a:custGeom>
            <a:avLst/>
            <a:gdLst>
              <a:gd name="T0" fmla="*/ 0 w 1344"/>
              <a:gd name="T1" fmla="*/ 192 h 192"/>
              <a:gd name="T2" fmla="*/ 192 w 1344"/>
              <a:gd name="T3" fmla="*/ 0 h 192"/>
              <a:gd name="T4" fmla="*/ 384 w 1344"/>
              <a:gd name="T5" fmla="*/ 192 h 192"/>
              <a:gd name="T6" fmla="*/ 576 w 1344"/>
              <a:gd name="T7" fmla="*/ 0 h 192"/>
              <a:gd name="T8" fmla="*/ 768 w 1344"/>
              <a:gd name="T9" fmla="*/ 192 h 192"/>
              <a:gd name="T10" fmla="*/ 960 w 1344"/>
              <a:gd name="T11" fmla="*/ 0 h 192"/>
              <a:gd name="T12" fmla="*/ 1152 w 1344"/>
              <a:gd name="T13" fmla="*/ 192 h 192"/>
              <a:gd name="T14" fmla="*/ 1344 w 1344"/>
              <a:gd name="T1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96"/>
                  <a:pt x="1344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 rot="20671025" flipV="1">
            <a:off x="2850704" y="2004764"/>
            <a:ext cx="1219200" cy="152400"/>
          </a:xfrm>
          <a:custGeom>
            <a:avLst/>
            <a:gdLst>
              <a:gd name="T0" fmla="*/ 0 w 1344"/>
              <a:gd name="T1" fmla="*/ 192 h 192"/>
              <a:gd name="T2" fmla="*/ 192 w 1344"/>
              <a:gd name="T3" fmla="*/ 0 h 192"/>
              <a:gd name="T4" fmla="*/ 384 w 1344"/>
              <a:gd name="T5" fmla="*/ 192 h 192"/>
              <a:gd name="T6" fmla="*/ 576 w 1344"/>
              <a:gd name="T7" fmla="*/ 0 h 192"/>
              <a:gd name="T8" fmla="*/ 768 w 1344"/>
              <a:gd name="T9" fmla="*/ 192 h 192"/>
              <a:gd name="T10" fmla="*/ 960 w 1344"/>
              <a:gd name="T11" fmla="*/ 0 h 192"/>
              <a:gd name="T12" fmla="*/ 1152 w 1344"/>
              <a:gd name="T13" fmla="*/ 192 h 192"/>
              <a:gd name="T14" fmla="*/ 1344 w 1344"/>
              <a:gd name="T1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96"/>
                  <a:pt x="1344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 rot="3410374">
            <a:off x="3509516" y="1390402"/>
            <a:ext cx="1654175" cy="381000"/>
          </a:xfrm>
          <a:prstGeom prst="ellipse">
            <a:avLst/>
          </a:prstGeom>
          <a:solidFill>
            <a:srgbClr val="CCECFF"/>
          </a:solidFill>
          <a:ln w="9525">
            <a:round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2698304" y="2157164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179937" y="1227167"/>
            <a:ext cx="7062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de-DE" dirty="0" smtClean="0">
                <a:latin typeface="Times New Roman" panose="02020603050405020304" pitchFamily="18" charset="0"/>
              </a:rPr>
              <a:t>target</a:t>
            </a:r>
            <a:endParaRPr lang="en-US" altLang="de-DE" sz="1600" dirty="0">
              <a:latin typeface="Times New Roman" panose="02020603050405020304" pitchFamily="18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2370909" y="1227167"/>
            <a:ext cx="864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de-DE" dirty="0" smtClean="0">
                <a:latin typeface="Times New Roman" panose="02020603050405020304" pitchFamily="18" charset="0"/>
              </a:rPr>
              <a:t>stopper</a:t>
            </a:r>
            <a:endParaRPr lang="en-US" altLang="de-DE" sz="1600" dirty="0">
              <a:latin typeface="Times New Roman" panose="02020603050405020304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30252" y="1836767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de-DE" dirty="0" smtClean="0">
                <a:latin typeface="Times New Roman" panose="02020603050405020304" pitchFamily="18" charset="0"/>
              </a:rPr>
              <a:t>beam</a:t>
            </a:r>
            <a:endParaRPr lang="en-US" altLang="de-DE" sz="1600" dirty="0">
              <a:latin typeface="Times New Roman" panose="02020603050405020304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630167" y="2355602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de-DE" dirty="0">
                <a:latin typeface="Times New Roman" panose="02020603050405020304" pitchFamily="18" charset="0"/>
              </a:rPr>
              <a:t>Germanium</a:t>
            </a:r>
          </a:p>
          <a:p>
            <a:pPr algn="ctr" eaLnBrk="0" hangingPunct="0"/>
            <a:r>
              <a:rPr lang="en-US" altLang="de-DE" dirty="0" smtClean="0">
                <a:latin typeface="Times New Roman" panose="02020603050405020304" pitchFamily="18" charset="0"/>
              </a:rPr>
              <a:t>detector</a:t>
            </a:r>
            <a:endParaRPr lang="en-US" altLang="de-DE" dirty="0">
              <a:latin typeface="Times New Roman" panose="02020603050405020304" pitchFamily="18" charset="0"/>
            </a:endParaRPr>
          </a:p>
        </p:txBody>
      </p:sp>
      <p:sp>
        <p:nvSpPr>
          <p:cNvPr id="27" name="Freeform 16"/>
          <p:cNvSpPr>
            <a:spLocks/>
          </p:cNvSpPr>
          <p:nvPr/>
        </p:nvSpPr>
        <p:spPr bwMode="auto">
          <a:xfrm>
            <a:off x="1433067" y="2073027"/>
            <a:ext cx="1325562" cy="419100"/>
          </a:xfrm>
          <a:custGeom>
            <a:avLst/>
            <a:gdLst>
              <a:gd name="T0" fmla="*/ 0 w 835"/>
              <a:gd name="T1" fmla="*/ 111 h 264"/>
              <a:gd name="T2" fmla="*/ 144 w 835"/>
              <a:gd name="T3" fmla="*/ 53 h 264"/>
              <a:gd name="T4" fmla="*/ 221 w 835"/>
              <a:gd name="T5" fmla="*/ 15 h 264"/>
              <a:gd name="T6" fmla="*/ 327 w 835"/>
              <a:gd name="T7" fmla="*/ 120 h 264"/>
              <a:gd name="T8" fmla="*/ 279 w 835"/>
              <a:gd name="T9" fmla="*/ 187 h 264"/>
              <a:gd name="T10" fmla="*/ 269 w 835"/>
              <a:gd name="T11" fmla="*/ 245 h 264"/>
              <a:gd name="T12" fmla="*/ 327 w 835"/>
              <a:gd name="T13" fmla="*/ 264 h 264"/>
              <a:gd name="T14" fmla="*/ 432 w 835"/>
              <a:gd name="T15" fmla="*/ 178 h 264"/>
              <a:gd name="T16" fmla="*/ 499 w 835"/>
              <a:gd name="T17" fmla="*/ 235 h 264"/>
              <a:gd name="T18" fmla="*/ 557 w 835"/>
              <a:gd name="T19" fmla="*/ 207 h 264"/>
              <a:gd name="T20" fmla="*/ 576 w 835"/>
              <a:gd name="T21" fmla="*/ 149 h 264"/>
              <a:gd name="T22" fmla="*/ 605 w 835"/>
              <a:gd name="T23" fmla="*/ 139 h 264"/>
              <a:gd name="T24" fmla="*/ 720 w 835"/>
              <a:gd name="T25" fmla="*/ 130 h 264"/>
              <a:gd name="T26" fmla="*/ 835 w 835"/>
              <a:gd name="T27" fmla="*/ 9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5" h="264">
                <a:moveTo>
                  <a:pt x="0" y="111"/>
                </a:moveTo>
                <a:cubicBezTo>
                  <a:pt x="117" y="98"/>
                  <a:pt x="67" y="104"/>
                  <a:pt x="144" y="53"/>
                </a:cubicBezTo>
                <a:cubicBezTo>
                  <a:pt x="174" y="7"/>
                  <a:pt x="165" y="0"/>
                  <a:pt x="221" y="15"/>
                </a:cubicBezTo>
                <a:cubicBezTo>
                  <a:pt x="252" y="60"/>
                  <a:pt x="289" y="84"/>
                  <a:pt x="327" y="120"/>
                </a:cubicBezTo>
                <a:cubicBezTo>
                  <a:pt x="342" y="170"/>
                  <a:pt x="323" y="173"/>
                  <a:pt x="279" y="187"/>
                </a:cubicBezTo>
                <a:cubicBezTo>
                  <a:pt x="264" y="202"/>
                  <a:pt x="237" y="218"/>
                  <a:pt x="269" y="245"/>
                </a:cubicBezTo>
                <a:cubicBezTo>
                  <a:pt x="285" y="258"/>
                  <a:pt x="327" y="264"/>
                  <a:pt x="327" y="264"/>
                </a:cubicBezTo>
                <a:cubicBezTo>
                  <a:pt x="391" y="243"/>
                  <a:pt x="368" y="198"/>
                  <a:pt x="432" y="178"/>
                </a:cubicBezTo>
                <a:cubicBezTo>
                  <a:pt x="477" y="188"/>
                  <a:pt x="485" y="192"/>
                  <a:pt x="499" y="235"/>
                </a:cubicBezTo>
                <a:cubicBezTo>
                  <a:pt x="519" y="229"/>
                  <a:pt x="543" y="224"/>
                  <a:pt x="557" y="207"/>
                </a:cubicBezTo>
                <a:cubicBezTo>
                  <a:pt x="570" y="191"/>
                  <a:pt x="562" y="164"/>
                  <a:pt x="576" y="149"/>
                </a:cubicBezTo>
                <a:cubicBezTo>
                  <a:pt x="583" y="142"/>
                  <a:pt x="595" y="140"/>
                  <a:pt x="605" y="139"/>
                </a:cubicBezTo>
                <a:cubicBezTo>
                  <a:pt x="643" y="134"/>
                  <a:pt x="682" y="133"/>
                  <a:pt x="720" y="130"/>
                </a:cubicBezTo>
                <a:cubicBezTo>
                  <a:pt x="740" y="73"/>
                  <a:pt x="779" y="91"/>
                  <a:pt x="835" y="91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1783904" y="2157164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65" y="2520000"/>
            <a:ext cx="3766185" cy="378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8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3" name="Parallelogram 10"/>
          <p:cNvSpPr/>
          <p:nvPr/>
        </p:nvSpPr>
        <p:spPr>
          <a:xfrm>
            <a:off x="3811409" y="4990606"/>
            <a:ext cx="3325313" cy="738130"/>
          </a:xfrm>
          <a:prstGeom prst="parallelogram">
            <a:avLst>
              <a:gd name="adj" fmla="val 110075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Content Placeholder 4"/>
          <p:cNvSpPr txBox="1">
            <a:spLocks/>
          </p:cNvSpPr>
          <p:nvPr/>
        </p:nvSpPr>
        <p:spPr bwMode="auto">
          <a:xfrm>
            <a:off x="442209" y="1228725"/>
            <a:ext cx="8272133" cy="27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Angular distributions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Quantization axis = spin direction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May be known event by event</a:t>
            </a:r>
          </a:p>
        </p:txBody>
      </p:sp>
      <p:cxnSp>
        <p:nvCxnSpPr>
          <p:cNvPr id="105" name="Straight Arrow Connector 19"/>
          <p:cNvCxnSpPr/>
          <p:nvPr/>
        </p:nvCxnSpPr>
        <p:spPr>
          <a:xfrm flipV="1">
            <a:off x="5474388" y="3288745"/>
            <a:ext cx="0" cy="192747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6" name="Arc 36"/>
          <p:cNvSpPr/>
          <p:nvPr/>
        </p:nvSpPr>
        <p:spPr>
          <a:xfrm rot="1055307">
            <a:off x="5349008" y="4700173"/>
            <a:ext cx="1225680" cy="1252894"/>
          </a:xfrm>
          <a:prstGeom prst="arc">
            <a:avLst>
              <a:gd name="adj1" fmla="val 19248182"/>
              <a:gd name="adj2" fmla="val 20719832"/>
            </a:avLst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TextBox 20"/>
          <p:cNvSpPr txBox="1"/>
          <p:nvPr/>
        </p:nvSpPr>
        <p:spPr>
          <a:xfrm>
            <a:off x="5474066" y="311946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z = </a:t>
            </a: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Î</a:t>
            </a:r>
          </a:p>
        </p:txBody>
      </p:sp>
      <p:sp>
        <p:nvSpPr>
          <p:cNvPr id="108" name="TextBox 38"/>
          <p:cNvSpPr txBox="1"/>
          <p:nvPr/>
        </p:nvSpPr>
        <p:spPr>
          <a:xfrm>
            <a:off x="495236" y="4892619"/>
            <a:ext cx="3270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Detect outgoing particle trajectory to determine reaction plane, measure angle </a:t>
            </a:r>
            <a:r>
              <a:rPr lang="el-G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solidFill>
                  <a:prstClr val="black"/>
                </a:solidFill>
              </a:rPr>
              <a:t> relative to that</a:t>
            </a: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109" name="Group 16"/>
          <p:cNvGrpSpPr/>
          <p:nvPr/>
        </p:nvGrpSpPr>
        <p:grpSpPr>
          <a:xfrm>
            <a:off x="5481072" y="5038018"/>
            <a:ext cx="339795" cy="338573"/>
            <a:chOff x="6762575" y="1429528"/>
            <a:chExt cx="339795" cy="338573"/>
          </a:xfrm>
        </p:grpSpPr>
        <p:cxnSp>
          <p:nvCxnSpPr>
            <p:cNvPr id="110" name="Straight Arrow Connector 44"/>
            <p:cNvCxnSpPr/>
            <p:nvPr/>
          </p:nvCxnSpPr>
          <p:spPr>
            <a:xfrm>
              <a:off x="6762575" y="1715585"/>
              <a:ext cx="27277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 w="sm" len="med"/>
            </a:ln>
            <a:effectLst/>
          </p:spPr>
        </p:cxnSp>
        <p:cxnSp>
          <p:nvCxnSpPr>
            <p:cNvPr id="111" name="Straight Arrow Connector 45"/>
            <p:cNvCxnSpPr/>
            <p:nvPr/>
          </p:nvCxnSpPr>
          <p:spPr>
            <a:xfrm flipH="1">
              <a:off x="6763344" y="1522134"/>
              <a:ext cx="244919" cy="19552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sm" len="med"/>
              <a:tailEnd type="none" w="sm" len="med"/>
            </a:ln>
            <a:effectLst/>
          </p:spPr>
        </p:cxnSp>
        <p:sp>
          <p:nvSpPr>
            <p:cNvPr id="112" name="TextBox 46"/>
            <p:cNvSpPr txBox="1"/>
            <p:nvPr/>
          </p:nvSpPr>
          <p:spPr>
            <a:xfrm>
              <a:off x="6941237" y="1630384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x</a:t>
              </a:r>
            </a:p>
          </p:txBody>
        </p:sp>
        <p:sp>
          <p:nvSpPr>
            <p:cNvPr id="113" name="TextBox 47"/>
            <p:cNvSpPr txBox="1"/>
            <p:nvPr/>
          </p:nvSpPr>
          <p:spPr>
            <a:xfrm>
              <a:off x="6968319" y="1429528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y</a:t>
              </a:r>
            </a:p>
          </p:txBody>
        </p:sp>
      </p:grpSp>
      <p:sp>
        <p:nvSpPr>
          <p:cNvPr id="114" name="Explosion 1 113"/>
          <p:cNvSpPr/>
          <p:nvPr/>
        </p:nvSpPr>
        <p:spPr>
          <a:xfrm>
            <a:off x="5294191" y="5094565"/>
            <a:ext cx="359751" cy="461440"/>
          </a:xfrm>
          <a:prstGeom prst="irregularSeal1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5" name="Group 30"/>
          <p:cNvGrpSpPr/>
          <p:nvPr/>
        </p:nvGrpSpPr>
        <p:grpSpPr>
          <a:xfrm rot="20866551">
            <a:off x="5461959" y="4228995"/>
            <a:ext cx="3673185" cy="1172748"/>
            <a:chOff x="3074072" y="3787544"/>
            <a:chExt cx="3014712" cy="938691"/>
          </a:xfrm>
        </p:grpSpPr>
        <p:pic>
          <p:nvPicPr>
            <p:cNvPr id="116" name="Picture 31"/>
            <p:cNvPicPr>
              <a:picLocks/>
            </p:cNvPicPr>
            <p:nvPr/>
          </p:nvPicPr>
          <p:blipFill rotWithShape="1">
            <a:blip r:embed="rId2"/>
            <a:srcRect l="874" t="11918" r="1082" b="3409"/>
            <a:stretch/>
          </p:blipFill>
          <p:spPr>
            <a:xfrm>
              <a:off x="4065280" y="3787544"/>
              <a:ext cx="2023504" cy="938691"/>
            </a:xfrm>
            <a:prstGeom prst="rect">
              <a:avLst/>
            </a:prstGeom>
          </p:spPr>
        </p:pic>
        <p:sp>
          <p:nvSpPr>
            <p:cNvPr id="117" name="Freeform 39"/>
            <p:cNvSpPr/>
            <p:nvPr/>
          </p:nvSpPr>
          <p:spPr>
            <a:xfrm>
              <a:off x="3074072" y="4238648"/>
              <a:ext cx="962569" cy="227103"/>
            </a:xfrm>
            <a:custGeom>
              <a:avLst/>
              <a:gdLst>
                <a:gd name="connsiteX0" fmla="*/ 0 w 671513"/>
                <a:gd name="connsiteY0" fmla="*/ 81297 h 197979"/>
                <a:gd name="connsiteX1" fmla="*/ 69056 w 671513"/>
                <a:gd name="connsiteY1" fmla="*/ 83679 h 197979"/>
                <a:gd name="connsiteX2" fmla="*/ 128588 w 671513"/>
                <a:gd name="connsiteY2" fmla="*/ 2716 h 197979"/>
                <a:gd name="connsiteX3" fmla="*/ 207169 w 671513"/>
                <a:gd name="connsiteY3" fmla="*/ 197979 h 197979"/>
                <a:gd name="connsiteX4" fmla="*/ 295275 w 671513"/>
                <a:gd name="connsiteY4" fmla="*/ 2716 h 197979"/>
                <a:gd name="connsiteX5" fmla="*/ 376238 w 671513"/>
                <a:gd name="connsiteY5" fmla="*/ 193216 h 197979"/>
                <a:gd name="connsiteX6" fmla="*/ 452438 w 671513"/>
                <a:gd name="connsiteY6" fmla="*/ 5097 h 197979"/>
                <a:gd name="connsiteX7" fmla="*/ 521494 w 671513"/>
                <a:gd name="connsiteY7" fmla="*/ 195597 h 197979"/>
                <a:gd name="connsiteX8" fmla="*/ 583406 w 671513"/>
                <a:gd name="connsiteY8" fmla="*/ 86060 h 197979"/>
                <a:gd name="connsiteX9" fmla="*/ 671513 w 671513"/>
                <a:gd name="connsiteY9" fmla="*/ 76535 h 197979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1513"/>
                <a:gd name="connsiteY0" fmla="*/ 83689 h 197990"/>
                <a:gd name="connsiteX1" fmla="*/ 69056 w 671513"/>
                <a:gd name="connsiteY1" fmla="*/ 83690 h 197990"/>
                <a:gd name="connsiteX2" fmla="*/ 128588 w 671513"/>
                <a:gd name="connsiteY2" fmla="*/ 2727 h 197990"/>
                <a:gd name="connsiteX3" fmla="*/ 207169 w 671513"/>
                <a:gd name="connsiteY3" fmla="*/ 197990 h 197990"/>
                <a:gd name="connsiteX4" fmla="*/ 295275 w 671513"/>
                <a:gd name="connsiteY4" fmla="*/ 2727 h 197990"/>
                <a:gd name="connsiteX5" fmla="*/ 376238 w 671513"/>
                <a:gd name="connsiteY5" fmla="*/ 193227 h 197990"/>
                <a:gd name="connsiteX6" fmla="*/ 452438 w 671513"/>
                <a:gd name="connsiteY6" fmla="*/ 5108 h 197990"/>
                <a:gd name="connsiteX7" fmla="*/ 521494 w 671513"/>
                <a:gd name="connsiteY7" fmla="*/ 195608 h 197990"/>
                <a:gd name="connsiteX8" fmla="*/ 583406 w 671513"/>
                <a:gd name="connsiteY8" fmla="*/ 86071 h 197990"/>
                <a:gd name="connsiteX9" fmla="*/ 671513 w 671513"/>
                <a:gd name="connsiteY9" fmla="*/ 76546 h 197990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90549 w 678656"/>
                <a:gd name="connsiteY8" fmla="*/ 86102 h 198021"/>
                <a:gd name="connsiteX9" fmla="*/ 678656 w 678656"/>
                <a:gd name="connsiteY9" fmla="*/ 76577 h 198021"/>
                <a:gd name="connsiteX0" fmla="*/ 0 w 678656"/>
                <a:gd name="connsiteY0" fmla="*/ 90864 h 198021"/>
                <a:gd name="connsiteX1" fmla="*/ 76199 w 678656"/>
                <a:gd name="connsiteY1" fmla="*/ 83721 h 198021"/>
                <a:gd name="connsiteX2" fmla="*/ 135731 w 678656"/>
                <a:gd name="connsiteY2" fmla="*/ 2758 h 198021"/>
                <a:gd name="connsiteX3" fmla="*/ 214312 w 678656"/>
                <a:gd name="connsiteY3" fmla="*/ 198021 h 198021"/>
                <a:gd name="connsiteX4" fmla="*/ 302418 w 678656"/>
                <a:gd name="connsiteY4" fmla="*/ 2758 h 198021"/>
                <a:gd name="connsiteX5" fmla="*/ 383381 w 678656"/>
                <a:gd name="connsiteY5" fmla="*/ 193258 h 198021"/>
                <a:gd name="connsiteX6" fmla="*/ 459581 w 678656"/>
                <a:gd name="connsiteY6" fmla="*/ 5139 h 198021"/>
                <a:gd name="connsiteX7" fmla="*/ 528637 w 678656"/>
                <a:gd name="connsiteY7" fmla="*/ 195639 h 198021"/>
                <a:gd name="connsiteX8" fmla="*/ 585787 w 678656"/>
                <a:gd name="connsiteY8" fmla="*/ 98008 h 198021"/>
                <a:gd name="connsiteX9" fmla="*/ 678656 w 678656"/>
                <a:gd name="connsiteY9" fmla="*/ 76577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8483 h 198021"/>
                <a:gd name="connsiteX0" fmla="*/ 0 w 681037"/>
                <a:gd name="connsiteY0" fmla="*/ 90864 h 198021"/>
                <a:gd name="connsiteX1" fmla="*/ 76199 w 681037"/>
                <a:gd name="connsiteY1" fmla="*/ 83721 h 198021"/>
                <a:gd name="connsiteX2" fmla="*/ 135731 w 681037"/>
                <a:gd name="connsiteY2" fmla="*/ 2758 h 198021"/>
                <a:gd name="connsiteX3" fmla="*/ 214312 w 681037"/>
                <a:gd name="connsiteY3" fmla="*/ 198021 h 198021"/>
                <a:gd name="connsiteX4" fmla="*/ 302418 w 681037"/>
                <a:gd name="connsiteY4" fmla="*/ 2758 h 198021"/>
                <a:gd name="connsiteX5" fmla="*/ 383381 w 681037"/>
                <a:gd name="connsiteY5" fmla="*/ 193258 h 198021"/>
                <a:gd name="connsiteX6" fmla="*/ 459581 w 681037"/>
                <a:gd name="connsiteY6" fmla="*/ 5139 h 198021"/>
                <a:gd name="connsiteX7" fmla="*/ 528637 w 681037"/>
                <a:gd name="connsiteY7" fmla="*/ 195639 h 198021"/>
                <a:gd name="connsiteX8" fmla="*/ 585787 w 681037"/>
                <a:gd name="connsiteY8" fmla="*/ 98008 h 198021"/>
                <a:gd name="connsiteX9" fmla="*/ 681037 w 681037"/>
                <a:gd name="connsiteY9" fmla="*/ 86102 h 198021"/>
                <a:gd name="connsiteX0" fmla="*/ 0 w 711993"/>
                <a:gd name="connsiteY0" fmla="*/ 90864 h 198021"/>
                <a:gd name="connsiteX1" fmla="*/ 76199 w 711993"/>
                <a:gd name="connsiteY1" fmla="*/ 83721 h 198021"/>
                <a:gd name="connsiteX2" fmla="*/ 135731 w 711993"/>
                <a:gd name="connsiteY2" fmla="*/ 2758 h 198021"/>
                <a:gd name="connsiteX3" fmla="*/ 214312 w 711993"/>
                <a:gd name="connsiteY3" fmla="*/ 198021 h 198021"/>
                <a:gd name="connsiteX4" fmla="*/ 302418 w 711993"/>
                <a:gd name="connsiteY4" fmla="*/ 2758 h 198021"/>
                <a:gd name="connsiteX5" fmla="*/ 383381 w 711993"/>
                <a:gd name="connsiteY5" fmla="*/ 193258 h 198021"/>
                <a:gd name="connsiteX6" fmla="*/ 459581 w 711993"/>
                <a:gd name="connsiteY6" fmla="*/ 5139 h 198021"/>
                <a:gd name="connsiteX7" fmla="*/ 528637 w 711993"/>
                <a:gd name="connsiteY7" fmla="*/ 195639 h 198021"/>
                <a:gd name="connsiteX8" fmla="*/ 585787 w 711993"/>
                <a:gd name="connsiteY8" fmla="*/ 98008 h 198021"/>
                <a:gd name="connsiteX9" fmla="*/ 711993 w 711993"/>
                <a:gd name="connsiteY9" fmla="*/ 88483 h 19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1993" h="198021">
                  <a:moveTo>
                    <a:pt x="0" y="90864"/>
                  </a:moveTo>
                  <a:cubicBezTo>
                    <a:pt x="35718" y="89078"/>
                    <a:pt x="53577" y="98405"/>
                    <a:pt x="76199" y="83721"/>
                  </a:cubicBezTo>
                  <a:cubicBezTo>
                    <a:pt x="98821" y="69037"/>
                    <a:pt x="112712" y="-16292"/>
                    <a:pt x="135731" y="2758"/>
                  </a:cubicBezTo>
                  <a:cubicBezTo>
                    <a:pt x="158750" y="21808"/>
                    <a:pt x="186531" y="198021"/>
                    <a:pt x="214312" y="198021"/>
                  </a:cubicBezTo>
                  <a:cubicBezTo>
                    <a:pt x="242093" y="198021"/>
                    <a:pt x="274240" y="3552"/>
                    <a:pt x="302418" y="2758"/>
                  </a:cubicBezTo>
                  <a:cubicBezTo>
                    <a:pt x="330596" y="1964"/>
                    <a:pt x="357187" y="192861"/>
                    <a:pt x="383381" y="193258"/>
                  </a:cubicBezTo>
                  <a:cubicBezTo>
                    <a:pt x="409575" y="193655"/>
                    <a:pt x="435372" y="4742"/>
                    <a:pt x="459581" y="5139"/>
                  </a:cubicBezTo>
                  <a:cubicBezTo>
                    <a:pt x="483790" y="5536"/>
                    <a:pt x="507603" y="180161"/>
                    <a:pt x="528637" y="195639"/>
                  </a:cubicBezTo>
                  <a:cubicBezTo>
                    <a:pt x="549671" y="211117"/>
                    <a:pt x="555228" y="115867"/>
                    <a:pt x="585787" y="98008"/>
                  </a:cubicBezTo>
                  <a:cubicBezTo>
                    <a:pt x="616346" y="80149"/>
                    <a:pt x="675678" y="90467"/>
                    <a:pt x="711993" y="88483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  <a:tailEnd type="arrow" w="med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37"/>
          <p:cNvSpPr txBox="1"/>
          <p:nvPr/>
        </p:nvSpPr>
        <p:spPr>
          <a:xfrm>
            <a:off x="6566031" y="500804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endParaRPr lang="en-US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sp>
        <p:nvSpPr>
          <p:cNvPr id="119" name="TextBox 40"/>
          <p:cNvSpPr txBox="1"/>
          <p:nvPr/>
        </p:nvSpPr>
        <p:spPr>
          <a:xfrm>
            <a:off x="4839324" y="5845598"/>
            <a:ext cx="3477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Measure intensity as a function of angle</a:t>
            </a: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120" name="Group 2"/>
          <p:cNvGrpSpPr/>
          <p:nvPr/>
        </p:nvGrpSpPr>
        <p:grpSpPr>
          <a:xfrm>
            <a:off x="5188358" y="755449"/>
            <a:ext cx="3776191" cy="2796285"/>
            <a:chOff x="5188358" y="755449"/>
            <a:chExt cx="3776191" cy="2796285"/>
          </a:xfrm>
        </p:grpSpPr>
        <p:pic>
          <p:nvPicPr>
            <p:cNvPr id="121" name="Picture 1"/>
            <p:cNvPicPr>
              <a:picLocks noChangeAspect="1"/>
            </p:cNvPicPr>
            <p:nvPr/>
          </p:nvPicPr>
          <p:blipFill rotWithShape="1">
            <a:blip r:embed="rId3"/>
            <a:srcRect l="1687" r="602"/>
            <a:stretch/>
          </p:blipFill>
          <p:spPr>
            <a:xfrm>
              <a:off x="5188358" y="755449"/>
              <a:ext cx="3724574" cy="2441902"/>
            </a:xfrm>
            <a:prstGeom prst="rect">
              <a:avLst/>
            </a:prstGeom>
          </p:spPr>
        </p:pic>
        <p:sp>
          <p:nvSpPr>
            <p:cNvPr id="122" name="TextBox 5"/>
            <p:cNvSpPr txBox="1"/>
            <p:nvPr/>
          </p:nvSpPr>
          <p:spPr>
            <a:xfrm>
              <a:off x="6365761" y="3274735"/>
              <a:ext cx="2598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 panose="020F0502020204030204"/>
                </a:rPr>
                <a:t>Stone </a:t>
              </a:r>
              <a:r>
                <a:rPr lang="en-US" sz="1200" i="1" dirty="0" smtClean="0">
                  <a:solidFill>
                    <a:prstClr val="black"/>
                  </a:solidFill>
                  <a:latin typeface="Calibri" panose="020F0502020204030204"/>
                </a:rPr>
                <a:t>et al</a:t>
              </a:r>
              <a:r>
                <a:rPr lang="en-US" sz="1200" dirty="0" smtClean="0">
                  <a:solidFill>
                    <a:prstClr val="black"/>
                  </a:solidFill>
                  <a:latin typeface="Calibri" panose="020F0502020204030204"/>
                </a:rPr>
                <a:t>., PRL</a:t>
              </a:r>
              <a:r>
                <a:rPr lang="en-US" sz="1200" b="1" dirty="0" smtClean="0">
                  <a:solidFill>
                    <a:prstClr val="black"/>
                  </a:solidFill>
                  <a:latin typeface="Calibri" panose="020F0502020204030204"/>
                </a:rPr>
                <a:t>94</a:t>
              </a:r>
              <a:r>
                <a:rPr lang="en-US" sz="1200" dirty="0" smtClean="0">
                  <a:solidFill>
                    <a:prstClr val="black"/>
                  </a:solidFill>
                  <a:latin typeface="Calibri" panose="020F0502020204030204"/>
                </a:rPr>
                <a:t>, 192501 (2005)</a:t>
              </a:r>
              <a:endParaRPr lang="en-US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123" name="Straight Connector 35"/>
          <p:cNvCxnSpPr/>
          <p:nvPr/>
        </p:nvCxnSpPr>
        <p:spPr>
          <a:xfrm flipV="1">
            <a:off x="3164359" y="3007689"/>
            <a:ext cx="745144" cy="67900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124" name="Oval 41"/>
          <p:cNvSpPr>
            <a:spLocks noChangeAspect="1"/>
          </p:cNvSpPr>
          <p:nvPr/>
        </p:nvSpPr>
        <p:spPr>
          <a:xfrm>
            <a:off x="2813090" y="3251911"/>
            <a:ext cx="795649" cy="795649"/>
          </a:xfrm>
          <a:prstGeom prst="ellipse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40000">
                <a:srgbClr val="00B050"/>
              </a:gs>
              <a:gs pos="67000">
                <a:srgbClr val="00B050"/>
              </a:gs>
              <a:gs pos="100000">
                <a:srgbClr val="00B050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contourW="12700">
            <a:contourClr>
              <a:sysClr val="window" lastClr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42"/>
          <p:cNvSpPr txBox="1"/>
          <p:nvPr/>
        </p:nvSpPr>
        <p:spPr>
          <a:xfrm>
            <a:off x="2782956" y="393975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6" name="Straight Arrow Connector 43"/>
          <p:cNvCxnSpPr/>
          <p:nvPr/>
        </p:nvCxnSpPr>
        <p:spPr>
          <a:xfrm flipH="1">
            <a:off x="2706962" y="4152189"/>
            <a:ext cx="395162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arrow" w="sm" len="med"/>
            <a:tailEnd type="arrow" w="sm" len="med"/>
          </a:ln>
          <a:effectLst/>
        </p:spPr>
      </p:cxnSp>
      <p:grpSp>
        <p:nvGrpSpPr>
          <p:cNvPr id="127" name="Group 48"/>
          <p:cNvGrpSpPr/>
          <p:nvPr/>
        </p:nvGrpSpPr>
        <p:grpSpPr>
          <a:xfrm>
            <a:off x="4056469" y="3472459"/>
            <a:ext cx="339795" cy="338573"/>
            <a:chOff x="6762575" y="1429528"/>
            <a:chExt cx="339795" cy="338573"/>
          </a:xfrm>
        </p:grpSpPr>
        <p:cxnSp>
          <p:nvCxnSpPr>
            <p:cNvPr id="128" name="Straight Arrow Connector 49"/>
            <p:cNvCxnSpPr/>
            <p:nvPr/>
          </p:nvCxnSpPr>
          <p:spPr>
            <a:xfrm>
              <a:off x="6762575" y="1715585"/>
              <a:ext cx="27277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 w="sm" len="med"/>
            </a:ln>
            <a:effectLst/>
          </p:spPr>
        </p:cxnSp>
        <p:cxnSp>
          <p:nvCxnSpPr>
            <p:cNvPr id="129" name="Straight Arrow Connector 50"/>
            <p:cNvCxnSpPr/>
            <p:nvPr/>
          </p:nvCxnSpPr>
          <p:spPr>
            <a:xfrm flipH="1">
              <a:off x="6763344" y="1522134"/>
              <a:ext cx="244919" cy="19552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sm" len="med"/>
              <a:tailEnd type="none" w="sm" len="med"/>
            </a:ln>
            <a:effectLst/>
          </p:spPr>
        </p:cxnSp>
        <p:sp>
          <p:nvSpPr>
            <p:cNvPr id="130" name="TextBox 51"/>
            <p:cNvSpPr txBox="1"/>
            <p:nvPr/>
          </p:nvSpPr>
          <p:spPr>
            <a:xfrm>
              <a:off x="6941237" y="1630384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x</a:t>
              </a:r>
            </a:p>
          </p:txBody>
        </p:sp>
        <p:sp>
          <p:nvSpPr>
            <p:cNvPr id="131" name="TextBox 52"/>
            <p:cNvSpPr txBox="1"/>
            <p:nvPr/>
          </p:nvSpPr>
          <p:spPr>
            <a:xfrm>
              <a:off x="6968319" y="1429528"/>
              <a:ext cx="134051" cy="13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y</a:t>
              </a:r>
            </a:p>
          </p:txBody>
        </p:sp>
      </p:grpSp>
      <p:cxnSp>
        <p:nvCxnSpPr>
          <p:cNvPr id="132" name="Straight Connector 53"/>
          <p:cNvCxnSpPr/>
          <p:nvPr/>
        </p:nvCxnSpPr>
        <p:spPr>
          <a:xfrm flipV="1">
            <a:off x="2404608" y="3714351"/>
            <a:ext cx="745144" cy="67900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grpSp>
        <p:nvGrpSpPr>
          <p:cNvPr id="133" name="Group 54"/>
          <p:cNvGrpSpPr/>
          <p:nvPr/>
        </p:nvGrpSpPr>
        <p:grpSpPr>
          <a:xfrm>
            <a:off x="2687284" y="3765164"/>
            <a:ext cx="871026" cy="833126"/>
            <a:chOff x="2546608" y="3847225"/>
            <a:chExt cx="871026" cy="833126"/>
          </a:xfrm>
        </p:grpSpPr>
        <p:sp>
          <p:nvSpPr>
            <p:cNvPr id="134" name="Oval 55"/>
            <p:cNvSpPr>
              <a:spLocks noChangeAspect="1"/>
            </p:cNvSpPr>
            <p:nvPr/>
          </p:nvSpPr>
          <p:spPr>
            <a:xfrm>
              <a:off x="2546608" y="431459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40000">
                  <a:srgbClr val="7030A0">
                    <a:alpha val="60000"/>
                  </a:srgbClr>
                </a:gs>
                <a:gs pos="67000">
                  <a:srgbClr val="7030A0">
                    <a:alpha val="90000"/>
                  </a:srgbClr>
                </a:gs>
                <a:gs pos="100000">
                  <a:srgbClr val="7030A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5" name="Straight Arrow Connector 56"/>
            <p:cNvCxnSpPr/>
            <p:nvPr/>
          </p:nvCxnSpPr>
          <p:spPr>
            <a:xfrm flipV="1">
              <a:off x="2868020" y="3847225"/>
              <a:ext cx="549614" cy="513883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36" name="TextBox 57"/>
          <p:cNvSpPr txBox="1"/>
          <p:nvPr/>
        </p:nvSpPr>
        <p:spPr>
          <a:xfrm>
            <a:off x="745339" y="2564352"/>
            <a:ext cx="3018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Reaction plane defines spin vector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37" name="Straight Connector 58"/>
          <p:cNvCxnSpPr/>
          <p:nvPr/>
        </p:nvCxnSpPr>
        <p:spPr>
          <a:xfrm flipV="1">
            <a:off x="5760720" y="5324075"/>
            <a:ext cx="8229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138" name="TextBox 59"/>
          <p:cNvSpPr txBox="1"/>
          <p:nvPr/>
        </p:nvSpPr>
        <p:spPr>
          <a:xfrm>
            <a:off x="495236" y="6068987"/>
            <a:ext cx="372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(</a:t>
            </a:r>
            <a:r>
              <a:rPr lang="el-GR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400" dirty="0" smtClean="0">
                <a:solidFill>
                  <a:prstClr val="black"/>
                </a:solidFill>
              </a:rPr>
              <a:t> is the difference between </a:t>
            </a:r>
            <a:r>
              <a:rPr lang="en-US" sz="1400" i="1" dirty="0" smtClean="0">
                <a:solidFill>
                  <a:prstClr val="black"/>
                </a:solidFill>
              </a:rPr>
              <a:t>lab</a:t>
            </a:r>
            <a:r>
              <a:rPr lang="en-US" sz="1400" dirty="0" smtClean="0">
                <a:solidFill>
                  <a:prstClr val="black"/>
                </a:solidFill>
              </a:rPr>
              <a:t> angles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400" baseline="-25000" dirty="0" err="1">
                <a:solidFill>
                  <a:prstClr val="black"/>
                </a:solidFill>
              </a:rPr>
              <a:t>γ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400" baseline="-25000" dirty="0" err="1" smtClean="0">
                <a:solidFill>
                  <a:prstClr val="black"/>
                </a:solidFill>
              </a:rPr>
              <a:t>p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Measuring half-lives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42208" y="1052736"/>
            <a:ext cx="7919593" cy="12170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 ~</a:t>
            </a:r>
            <a:r>
              <a:rPr lang="en-US" dirty="0" err="1" smtClean="0"/>
              <a:t>ps</a:t>
            </a:r>
            <a:r>
              <a:rPr lang="en-US" dirty="0" smtClean="0"/>
              <a:t> half-lives, instrumentation not fast enough</a:t>
            </a:r>
          </a:p>
          <a:p>
            <a:pPr lvl="1"/>
            <a:r>
              <a:rPr lang="en-US" dirty="0" smtClean="0"/>
              <a:t>Exploit physics of in-beam measurement: Doppler shifts</a:t>
            </a:r>
          </a:p>
          <a:p>
            <a:pPr lvl="1"/>
            <a:r>
              <a:rPr lang="en-US" dirty="0" smtClean="0"/>
              <a:t>Recoil-distance </a:t>
            </a:r>
            <a:r>
              <a:rPr lang="en-US" dirty="0"/>
              <a:t>method (plunger)</a:t>
            </a:r>
          </a:p>
          <a:p>
            <a:pPr lvl="1"/>
            <a:r>
              <a:rPr lang="en-US" dirty="0" smtClean="0"/>
              <a:t>Doppler-broadened line shapes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582" y="2548444"/>
            <a:ext cx="5197435" cy="3583813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341524" y="3500514"/>
            <a:ext cx="3150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If ion slows substantially in foil, variation in Doppler shift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line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Sensitive to sub-</a:t>
            </a:r>
            <a:r>
              <a:rPr lang="en-US" sz="1800" dirty="0" err="1" smtClean="0"/>
              <a:t>ps</a:t>
            </a:r>
            <a:r>
              <a:rPr lang="en-US" sz="1800" dirty="0" smtClean="0"/>
              <a:t> T</a:t>
            </a:r>
            <a:r>
              <a:rPr lang="en-US" sz="1800" baseline="-25000" dirty="0" smtClean="0"/>
              <a:t>1/2</a:t>
            </a:r>
            <a:r>
              <a:rPr lang="en-US" sz="1800" dirty="0" smtClean="0"/>
              <a:t>’s</a:t>
            </a:r>
            <a:endParaRPr lang="en-US" sz="1800" dirty="0"/>
          </a:p>
        </p:txBody>
      </p:sp>
      <p:sp>
        <p:nvSpPr>
          <p:cNvPr id="17" name="TextBox 4"/>
          <p:cNvSpPr txBox="1"/>
          <p:nvPr/>
        </p:nvSpPr>
        <p:spPr>
          <a:xfrm>
            <a:off x="5067759" y="6272445"/>
            <a:ext cx="2674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Chiara </a:t>
            </a:r>
            <a:r>
              <a:rPr lang="en-US" sz="1200" i="1" dirty="0" smtClean="0"/>
              <a:t>et al</a:t>
            </a:r>
            <a:r>
              <a:rPr lang="en-US" sz="1200" dirty="0" smtClean="0"/>
              <a:t>., PRC</a:t>
            </a:r>
            <a:r>
              <a:rPr lang="en-US" sz="1200" b="1" dirty="0" smtClean="0"/>
              <a:t>61</a:t>
            </a:r>
            <a:r>
              <a:rPr lang="en-US" sz="1200" dirty="0" smtClean="0"/>
              <a:t>, 034318 (2000)</a:t>
            </a:r>
            <a:endParaRPr lang="en-US" sz="1200" dirty="0"/>
          </a:p>
        </p:txBody>
      </p:sp>
      <p:sp>
        <p:nvSpPr>
          <p:cNvPr id="18" name="TextBox 5"/>
          <p:cNvSpPr txBox="1"/>
          <p:nvPr/>
        </p:nvSpPr>
        <p:spPr>
          <a:xfrm>
            <a:off x="4085255" y="2215683"/>
            <a:ext cx="4181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1/2</a:t>
            </a:r>
            <a:r>
              <a:rPr lang="en-US" sz="1600" dirty="0" smtClean="0"/>
              <a:t> = 0.13 </a:t>
            </a:r>
            <a:r>
              <a:rPr lang="en-US" sz="1600" dirty="0" err="1" smtClean="0"/>
              <a:t>ps</a:t>
            </a:r>
            <a:r>
              <a:rPr lang="en-US" sz="1600" dirty="0" smtClean="0"/>
              <a:t>                 0.19 </a:t>
            </a:r>
            <a:r>
              <a:rPr lang="en-US" sz="1600" dirty="0" err="1" smtClean="0"/>
              <a:t>ps</a:t>
            </a:r>
            <a:r>
              <a:rPr lang="en-US" sz="1600" dirty="0" smtClean="0"/>
              <a:t>                    0.17 </a:t>
            </a:r>
            <a:r>
              <a:rPr lang="en-US" sz="1600" dirty="0" err="1" smtClean="0"/>
              <a:t>ps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09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Lorentz transformation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versus resolution</a:t>
            </a:r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712"/>
            <a:ext cx="3709987" cy="160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97325" y="860524"/>
            <a:ext cx="4967288" cy="13287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de-DE">
                <a:solidFill>
                  <a:schemeClr val="bg1"/>
                </a:solidFill>
                <a:latin typeface="Comic Sans MS" pitchFamily="66" charset="0"/>
              </a:rPr>
              <a:t>With a source at rest, the intrinsic resolution of the detector can be reached; </a:t>
            </a:r>
          </a:p>
          <a:p>
            <a:pPr algn="l">
              <a:spcBef>
                <a:spcPct val="50000"/>
              </a:spcBef>
            </a:pPr>
            <a:r>
              <a:rPr lang="it-IT" altLang="de-DE">
                <a:solidFill>
                  <a:schemeClr val="bg1"/>
                </a:solidFill>
                <a:latin typeface="Comic Sans MS" pitchFamily="66" charset="0"/>
              </a:rPr>
              <a:t>efficiency decreases with the increasing detector-source distance.</a:t>
            </a:r>
            <a:endParaRPr lang="en-US" altLang="de-DE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825" y="3021112"/>
            <a:ext cx="4752975" cy="13112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de-DE" sz="2000">
                <a:solidFill>
                  <a:schemeClr val="bg1"/>
                </a:solidFill>
                <a:latin typeface="Comic Sans MS" pitchFamily="66" charset="0"/>
              </a:rPr>
              <a:t>With a moving source also the effective energy resolution depends on the detector-source distance (Doppler effect)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808387"/>
            <a:ext cx="3368675" cy="3597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7950" y="4892774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de-DE">
                <a:latin typeface="Comic Sans MS" pitchFamily="66" charset="0"/>
              </a:rPr>
              <a:t>Small </a:t>
            </a:r>
            <a:r>
              <a:rPr lang="it-IT" altLang="de-DE" i="1">
                <a:latin typeface="Comic Sans MS" pitchFamily="66" charset="0"/>
              </a:rPr>
              <a:t>d</a:t>
            </a:r>
            <a:r>
              <a:rPr lang="it-IT" altLang="de-DE">
                <a:latin typeface="Comic Sans MS" pitchFamily="66" charset="0"/>
              </a:rPr>
              <a:t/>
            </a:r>
            <a:br>
              <a:rPr lang="it-IT" altLang="de-DE">
                <a:latin typeface="Comic Sans MS" pitchFamily="66" charset="0"/>
              </a:rPr>
            </a:br>
            <a:r>
              <a:rPr lang="it-IT" altLang="de-DE">
                <a:latin typeface="Comic Sans MS" pitchFamily="66" charset="0"/>
              </a:rPr>
              <a:t>Large </a:t>
            </a:r>
            <a:r>
              <a:rPr lang="it-IT" altLang="de-DE" i="1">
                <a:latin typeface="Comic Sans MS" pitchFamily="66" charset="0"/>
              </a:rPr>
              <a:t>d</a:t>
            </a:r>
            <a:endParaRPr lang="en-US" altLang="de-DE" i="1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0" y="4892774"/>
            <a:ext cx="1150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de-DE">
                <a:latin typeface="Comic Sans MS" pitchFamily="66" charset="0"/>
              </a:rPr>
              <a:t>Large</a:t>
            </a:r>
            <a:r>
              <a:rPr lang="it-IT" altLang="de-DE">
                <a:latin typeface="Times New Roman" pitchFamily="18" charset="0"/>
              </a:rPr>
              <a:t> </a:t>
            </a:r>
            <a:r>
              <a:rPr lang="it-IT" altLang="de-DE">
                <a:latin typeface="Symbol" pitchFamily="18" charset="2"/>
              </a:rPr>
              <a:t>W</a:t>
            </a:r>
            <a:br>
              <a:rPr lang="it-IT" altLang="de-DE">
                <a:latin typeface="Symbol" pitchFamily="18" charset="2"/>
              </a:rPr>
            </a:br>
            <a:r>
              <a:rPr lang="it-IT" altLang="de-DE">
                <a:latin typeface="Comic Sans MS" pitchFamily="66" charset="0"/>
              </a:rPr>
              <a:t>Small</a:t>
            </a:r>
            <a:r>
              <a:rPr lang="it-IT" altLang="de-DE">
                <a:latin typeface="Times New Roman" pitchFamily="18" charset="0"/>
              </a:rPr>
              <a:t> </a:t>
            </a:r>
            <a:r>
              <a:rPr lang="it-IT" altLang="de-DE">
                <a:latin typeface="Symbol" pitchFamily="18" charset="2"/>
              </a:rPr>
              <a:t>W</a:t>
            </a:r>
            <a:endParaRPr lang="en-US" altLang="de-DE">
              <a:latin typeface="Symbol" pitchFamily="18" charset="2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82925" y="4892774"/>
            <a:ext cx="86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de-DE">
                <a:latin typeface="Comic Sans MS" pitchFamily="66" charset="0"/>
              </a:rPr>
              <a:t>High</a:t>
            </a:r>
            <a:r>
              <a:rPr lang="it-IT" altLang="de-DE">
                <a:latin typeface="Times New Roman" pitchFamily="18" charset="0"/>
              </a:rPr>
              <a:t> </a:t>
            </a:r>
            <a:r>
              <a:rPr lang="it-IT" altLang="de-DE">
                <a:latin typeface="Symbol" pitchFamily="18" charset="2"/>
              </a:rPr>
              <a:t>e</a:t>
            </a:r>
            <a:r>
              <a:rPr lang="it-IT" altLang="de-DE">
                <a:latin typeface="Times New Roman" pitchFamily="18" charset="0"/>
              </a:rPr>
              <a:t/>
            </a:r>
            <a:br>
              <a:rPr lang="it-IT" altLang="de-DE">
                <a:latin typeface="Times New Roman" pitchFamily="18" charset="0"/>
              </a:rPr>
            </a:br>
            <a:r>
              <a:rPr lang="it-IT" altLang="de-DE">
                <a:latin typeface="Comic Sans MS" pitchFamily="66" charset="0"/>
              </a:rPr>
              <a:t>Low</a:t>
            </a:r>
            <a:r>
              <a:rPr lang="it-IT" altLang="de-DE">
                <a:latin typeface="Times New Roman" pitchFamily="18" charset="0"/>
              </a:rPr>
              <a:t> </a:t>
            </a:r>
            <a:r>
              <a:rPr lang="it-IT" altLang="de-DE">
                <a:latin typeface="Symbol" pitchFamily="18" charset="2"/>
              </a:rPr>
              <a:t>e</a:t>
            </a:r>
            <a:endParaRPr lang="en-US" altLang="de-DE">
              <a:latin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356100" y="4892774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de-DE">
                <a:latin typeface="Comic Sans MS" pitchFamily="66" charset="0"/>
              </a:rPr>
              <a:t>Poor FWHM</a:t>
            </a:r>
            <a:br>
              <a:rPr lang="it-IT" altLang="de-DE">
                <a:latin typeface="Comic Sans MS" pitchFamily="66" charset="0"/>
              </a:rPr>
            </a:br>
            <a:r>
              <a:rPr lang="it-IT" altLang="de-DE">
                <a:latin typeface="Comic Sans MS" pitchFamily="66" charset="0"/>
              </a:rPr>
              <a:t>Good FWHM</a:t>
            </a:r>
            <a:endParaRPr lang="en-US" altLang="de-DE">
              <a:latin typeface="Comic Sans MS" pitchFamily="66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174750" y="5105499"/>
            <a:ext cx="288925" cy="215900"/>
          </a:xfrm>
          <a:prstGeom prst="leftRightArrow">
            <a:avLst>
              <a:gd name="adj1" fmla="val 50000"/>
              <a:gd name="adj2" fmla="val 2676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006850" y="5105499"/>
            <a:ext cx="288925" cy="215900"/>
          </a:xfrm>
          <a:prstGeom prst="leftRightArrow">
            <a:avLst>
              <a:gd name="adj1" fmla="val 50000"/>
              <a:gd name="adj2" fmla="val 2676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2735263" y="5105499"/>
            <a:ext cx="288925" cy="215900"/>
          </a:xfrm>
          <a:prstGeom prst="leftRightArrow">
            <a:avLst>
              <a:gd name="adj1" fmla="val 50000"/>
              <a:gd name="adj2" fmla="val 2676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rot="18900000">
            <a:off x="4679950" y="4605437"/>
            <a:ext cx="9001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rot="2700000">
            <a:off x="4769644" y="5919093"/>
            <a:ext cx="90011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1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900000"/>
            <a:ext cx="8513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major factors affecting the final energy resolution (FWHM) at a particular energy are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1260000"/>
                <a:ext cx="4557081" cy="499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𝑓𝑖𝑛𝑎𝑙</m:t>
                          </m:r>
                        </m:sup>
                      </m:sSub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𝐼𝑛𝑡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𝑑𝑒𝑡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260000"/>
                <a:ext cx="4557081" cy="499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40001" y="1980000"/>
                <a:ext cx="597621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𝐼𝑛𝑡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  <a:ea typeface="Cambria Math"/>
                      </a:rPr>
                      <m:t> − </m:t>
                    </m:r>
                  </m:oMath>
                </a14:m>
                <a:r>
                  <a:rPr lang="en-US" sz="1600" dirty="0" smtClean="0"/>
                  <a:t>The intrinsic resolution of the detector system.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              It includes contributions from the detector itself and  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              the electronic components used to process the signal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1980000"/>
                <a:ext cx="5976215" cy="861774"/>
              </a:xfrm>
              <a:prstGeom prst="rect">
                <a:avLst/>
              </a:prstGeom>
              <a:blipFill rotWithShape="1">
                <a:blip r:embed="rId3"/>
                <a:stretch>
                  <a:fillRect t="-2128" b="-106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2880000"/>
                <a:ext cx="59762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16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𝑑𝑒𝑡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  <a:ea typeface="Cambria Math"/>
                      </a:rPr>
                      <m:t> − </m:t>
                    </m:r>
                  </m:oMath>
                </a14:m>
                <a:r>
                  <a:rPr lang="en-US" sz="1600" dirty="0" smtClean="0"/>
                  <a:t>The Doppler broadening arising from the opening angle of  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              the detectors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880000"/>
                <a:ext cx="5976216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40000" y="3528000"/>
                <a:ext cx="59762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16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  <a:ea typeface="Cambria Math"/>
                      </a:rPr>
                      <m:t> − </m:t>
                    </m:r>
                  </m:oMath>
                </a14:m>
                <a:r>
                  <a:rPr lang="en-US" sz="1600" dirty="0" smtClean="0"/>
                  <a:t>The Doppler broadening arising from the angular spread of the 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            recoils in the target</a:t>
                </a:r>
                <a:endParaRPr lang="de-DE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528000"/>
                <a:ext cx="5976216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3125" r="-816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40001" y="4140000"/>
                <a:ext cx="59762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 −</m:t>
                    </m:r>
                  </m:oMath>
                </a14:m>
                <a:r>
                  <a:rPr lang="de-DE" sz="1600" dirty="0" smtClean="0"/>
                  <a:t> </a:t>
                </a:r>
                <a:r>
                  <a:rPr lang="en-US" sz="1600" dirty="0" smtClean="0"/>
                  <a:t>The Doppler broadening arising from the velocity (energy) 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          variation of the excited nucleus</a:t>
                </a: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4140000"/>
                <a:ext cx="5976216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ieren 11"/>
          <p:cNvGrpSpPr/>
          <p:nvPr/>
        </p:nvGrpSpPr>
        <p:grpSpPr>
          <a:xfrm>
            <a:off x="6624000" y="1412776"/>
            <a:ext cx="2197200" cy="1993238"/>
            <a:chOff x="6624000" y="1729837"/>
            <a:chExt cx="2197200" cy="199323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000" y="1980000"/>
              <a:ext cx="1981200" cy="174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6624000" y="2628000"/>
                  <a:ext cx="537583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l-GR" sz="16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160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𝑑𝑒𝑡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4000" y="2628000"/>
                  <a:ext cx="537583" cy="24622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955" r="-2273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/>
                <p:nvPr/>
              </p:nvSpPr>
              <p:spPr>
                <a:xfrm>
                  <a:off x="8269230" y="2276872"/>
                  <a:ext cx="40722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l-GR" sz="16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160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9230" y="2276872"/>
                  <a:ext cx="407226" cy="24622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2121" r="-3030" b="-1463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8166534" y="1729837"/>
                  <a:ext cx="65466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de-DE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±∆</m:t>
                        </m:r>
                        <m:r>
                          <a:rPr lang="de-DE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oMath>
                    </m:oMathPara>
                  </a14:m>
                  <a:endParaRPr lang="de-DE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6534" y="1729837"/>
                  <a:ext cx="654666" cy="24622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3738" r="-2804" b="-175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00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relativity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612000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Lorentz transformation: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72000"/>
            <a:ext cx="4078287" cy="234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720000"/>
            <a:ext cx="3584448" cy="66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05" y="1548000"/>
            <a:ext cx="3825850" cy="55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2196000"/>
            <a:ext cx="2542032" cy="13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62928"/>
            <a:ext cx="2468880" cy="76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320000"/>
            <a:ext cx="5113325" cy="70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00" y="3600000"/>
            <a:ext cx="1280160" cy="183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5112000"/>
            <a:ext cx="4498848" cy="127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3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Lorentz transformation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2" y="612007"/>
            <a:ext cx="4286707" cy="174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12000" y="2412000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rest system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00000" y="2412000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laboratory system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60000" y="612000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baseline="30000" dirty="0" smtClean="0"/>
              <a:t>*</a:t>
            </a:r>
            <a:r>
              <a:rPr lang="en-US" sz="1400" dirty="0" smtClean="0"/>
              <a:t> = const.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580000" y="900000"/>
            <a:ext cx="1216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total energy: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580000" y="1260000"/>
                <a:ext cx="2867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1260000"/>
                <a:ext cx="286796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580000" y="165600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580000" y="2016000"/>
                <a:ext cx="2420213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2016000"/>
                <a:ext cx="2420213" cy="4277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580000" y="2700000"/>
            <a:ext cx="35301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</a:t>
            </a:r>
            <a:r>
              <a:rPr lang="en-US" sz="1100" baseline="30000" dirty="0" smtClean="0"/>
              <a:t>*</a:t>
            </a:r>
            <a:r>
              <a:rPr lang="en-US" sz="1100" dirty="0" smtClean="0"/>
              <a:t>, P</a:t>
            </a:r>
            <a:r>
              <a:rPr lang="en-US" sz="1100" baseline="30000" dirty="0" smtClean="0"/>
              <a:t>*</a:t>
            </a:r>
            <a:r>
              <a:rPr lang="en-US" sz="1100" dirty="0" smtClean="0"/>
              <a:t> total energy and momentum in the rest system</a:t>
            </a:r>
          </a:p>
          <a:p>
            <a:r>
              <a:rPr lang="en-US" sz="1100" dirty="0" smtClean="0"/>
              <a:t>E, P    total energy and momentum in the laboratory system</a:t>
            </a:r>
            <a:endParaRPr lang="en-US" sz="1100" dirty="0"/>
          </a:p>
        </p:txBody>
      </p:sp>
      <p:sp>
        <p:nvSpPr>
          <p:cNvPr id="13" name="Textfeld 12"/>
          <p:cNvSpPr txBox="1"/>
          <p:nvPr/>
        </p:nvSpPr>
        <p:spPr>
          <a:xfrm>
            <a:off x="720000" y="3960000"/>
            <a:ext cx="579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Doppler formula </a:t>
            </a:r>
            <a:r>
              <a:rPr lang="en-US" dirty="0" smtClean="0"/>
              <a:t>for zero-mass particle (</a:t>
            </a:r>
            <a:r>
              <a:rPr lang="en-US" dirty="0" smtClean="0">
                <a:solidFill>
                  <a:srgbClr val="FF0000"/>
                </a:solidFill>
              </a:rPr>
              <a:t>photon</a:t>
            </a:r>
            <a:r>
              <a:rPr lang="en-US" dirty="0" smtClean="0"/>
              <a:t>):          </a:t>
            </a:r>
            <a:r>
              <a:rPr lang="en-US" dirty="0" smtClean="0">
                <a:solidFill>
                  <a:srgbClr val="FF0000"/>
                </a:solidFill>
              </a:rPr>
              <a:t>E=Pc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720000" y="4392000"/>
                <a:ext cx="2887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392000"/>
                <a:ext cx="288764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720000" y="4860000"/>
                <a:ext cx="2605521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860000"/>
                <a:ext cx="2605521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1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720000" y="6300000"/>
            <a:ext cx="2885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E. </a:t>
            </a:r>
            <a:r>
              <a:rPr lang="en-US" sz="1000" dirty="0" err="1" smtClean="0"/>
              <a:t>Byckling</a:t>
            </a:r>
            <a:r>
              <a:rPr lang="en-US" sz="1000" dirty="0" smtClean="0"/>
              <a:t>, K. </a:t>
            </a:r>
            <a:r>
              <a:rPr lang="en-US" sz="1000" dirty="0" err="1" smtClean="0"/>
              <a:t>Kajantie</a:t>
            </a:r>
            <a:r>
              <a:rPr lang="en-US" sz="1000" dirty="0" smtClean="0"/>
              <a:t>   J. Wiley &amp; Sons   London</a:t>
            </a:r>
            <a:endParaRPr lang="en-US" sz="1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93" y="3960000"/>
            <a:ext cx="1005840" cy="1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7464066" y="5411358"/>
            <a:ext cx="1039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Hendrik Lorentz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674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effect</a:t>
            </a:r>
            <a:endParaRPr lang="en-US" dirty="0"/>
          </a:p>
        </p:txBody>
      </p:sp>
      <p:pic>
        <p:nvPicPr>
          <p:cNvPr id="4" name="Picture 4" descr="dpsh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4881563" cy="488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39750" y="1222375"/>
          <a:ext cx="2590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" name="Equation" r:id="rId4" imgW="1295280" imgH="495000" progId="Equation.3">
                  <p:embed/>
                </p:oleObj>
              </mc:Choice>
              <mc:Fallback>
                <p:oleObj name="Equation" r:id="rId4" imgW="12952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22375"/>
                        <a:ext cx="2590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84200" y="2492375"/>
            <a:ext cx="1539875" cy="520700"/>
            <a:chOff x="326" y="2592"/>
            <a:chExt cx="970" cy="328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672" y="2592"/>
            <a:ext cx="624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0" name="Equation" r:id="rId8" imgW="482400" imgH="253800" progId="Equation.3">
                    <p:embed/>
                  </p:oleObj>
                </mc:Choice>
                <mc:Fallback>
                  <p:oleObj name="Equation" r:id="rId8" imgW="4824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592"/>
                          <a:ext cx="624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26" y="2618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2400">
                  <a:latin typeface="Times New Roman" pitchFamily="18" charset="0"/>
                </a:rPr>
                <a:t>for</a:t>
              </a:r>
            </a:p>
          </p:txBody>
        </p:sp>
      </p:grp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609600" y="5105400"/>
          <a:ext cx="20383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" name="Equation" r:id="rId10" imgW="1015920" imgH="545760" progId="Equation.3">
                  <p:embed/>
                </p:oleObj>
              </mc:Choice>
              <mc:Fallback>
                <p:oleObj name="Equation" r:id="rId10" imgW="10159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20383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3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broadening and position resolution</a:t>
            </a:r>
            <a:endParaRPr lang="en-US" dirty="0"/>
          </a:p>
        </p:txBody>
      </p:sp>
      <p:pic>
        <p:nvPicPr>
          <p:cNvPr id="4" name="Picture 3" descr="caps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510829"/>
            <a:ext cx="320198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6875" y="3011016"/>
            <a:ext cx="2735263" cy="299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651500" y="4446116"/>
            <a:ext cx="1081088" cy="1152525"/>
            <a:chOff x="1338" y="3006"/>
            <a:chExt cx="681" cy="72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84" y="3052"/>
              <a:ext cx="589" cy="6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de-DE" sz="1800">
                <a:latin typeface="Calibri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338" y="3006"/>
              <a:ext cx="454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de-DE" sz="1800">
                <a:latin typeface="Calibri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338" y="3279"/>
              <a:ext cx="681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de-DE" sz="1800">
                <a:latin typeface="Calibri" pitchFamily="34" charset="0"/>
              </a:endParaRPr>
            </a:p>
          </p:txBody>
        </p:sp>
      </p:grp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563938" y="5166841"/>
            <a:ext cx="212407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59450" y="4446116"/>
            <a:ext cx="504825" cy="158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3600000">
            <a:off x="5726906" y="5818510"/>
            <a:ext cx="1128713" cy="161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Oval 12"/>
          <p:cNvSpPr>
            <a:spLocks noChangeAspect="1" noChangeArrowheads="1"/>
          </p:cNvSpPr>
          <p:nvPr/>
        </p:nvSpPr>
        <p:spPr bwMode="auto">
          <a:xfrm>
            <a:off x="5759450" y="5022379"/>
            <a:ext cx="233363" cy="231775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de-DE" sz="1800">
              <a:latin typeface="Calibri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624638" y="3438054"/>
            <a:ext cx="611187" cy="646112"/>
          </a:xfrm>
          <a:prstGeom prst="ellipse">
            <a:avLst/>
          </a:prstGeom>
          <a:solidFill>
            <a:srgbClr val="99FF99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de-DE" sz="1800">
              <a:latin typeface="Calibri" pitchFamily="34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6048375" y="3798416"/>
            <a:ext cx="828675" cy="12239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929313" y="5222404"/>
            <a:ext cx="287337" cy="2873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de-DE" sz="1800">
              <a:latin typeface="Calibri" pitchFamily="34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rot="300000" flipV="1">
            <a:off x="6011863" y="4517554"/>
            <a:ext cx="2447925" cy="720725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6048375" y="3942879"/>
            <a:ext cx="1116013" cy="10795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6048375" y="3655541"/>
            <a:ext cx="611188" cy="1366838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350000" y="4374679"/>
            <a:ext cx="2159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4981575" y="4158779"/>
            <a:ext cx="1458913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4787900" y="4663604"/>
            <a:ext cx="18002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803275" y="3079279"/>
            <a:ext cx="2071688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Position resolution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829424" y="4293724"/>
            <a:ext cx="2045753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Angular resolution</a:t>
            </a: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1827198" y="2293460"/>
            <a:ext cx="142875" cy="722313"/>
          </a:xfrm>
          <a:prstGeom prst="upArrow">
            <a:avLst>
              <a:gd name="adj1" fmla="val 57287"/>
              <a:gd name="adj2" fmla="val 8079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856860" y="5579608"/>
            <a:ext cx="1980029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Energy resolution</a:t>
            </a:r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 rot="10800000">
            <a:off x="1571625" y="3501554"/>
            <a:ext cx="457200" cy="720725"/>
          </a:xfrm>
          <a:prstGeom prst="upArrow">
            <a:avLst>
              <a:gd name="adj1" fmla="val 55870"/>
              <a:gd name="adj2" fmla="val 3810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de-DE" sz="1800">
              <a:latin typeface="Calibri" pitchFamily="34" charset="0"/>
            </a:endParaRP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 rot="10800000">
            <a:off x="1571625" y="4787429"/>
            <a:ext cx="457200" cy="720725"/>
          </a:xfrm>
          <a:prstGeom prst="upArrow">
            <a:avLst>
              <a:gd name="adj1" fmla="val 55870"/>
              <a:gd name="adj2" fmla="val 3810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de-DE" sz="1800">
              <a:latin typeface="Calibri" pitchFamily="34" charset="0"/>
            </a:endParaRP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3571875" y="4852516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180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beam</a:t>
            </a:r>
          </a:p>
        </p:txBody>
      </p:sp>
      <p:sp>
        <p:nvSpPr>
          <p:cNvPr id="30" name="TextBox 41"/>
          <p:cNvSpPr txBox="1">
            <a:spLocks noChangeArrowheads="1"/>
          </p:cNvSpPr>
          <p:nvPr/>
        </p:nvSpPr>
        <p:spPr bwMode="auto">
          <a:xfrm>
            <a:off x="7929563" y="4728691"/>
            <a:ext cx="1103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1800">
                <a:solidFill>
                  <a:srgbClr val="CC6600"/>
                </a:solidFill>
                <a:latin typeface="Microsoft Sans Serif" pitchFamily="34" charset="0"/>
                <a:cs typeface="Microsoft Sans Serif" pitchFamily="34" charset="0"/>
              </a:rPr>
              <a:t>projectile</a:t>
            </a:r>
          </a:p>
        </p:txBody>
      </p:sp>
      <p:sp>
        <p:nvSpPr>
          <p:cNvPr id="31" name="TextBox 42"/>
          <p:cNvSpPr txBox="1">
            <a:spLocks noChangeArrowheads="1"/>
          </p:cNvSpPr>
          <p:nvPr/>
        </p:nvSpPr>
        <p:spPr bwMode="auto">
          <a:xfrm>
            <a:off x="6588125" y="3474566"/>
            <a:ext cx="709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2000" b="1">
                <a:latin typeface="Symbol" pitchFamily="18" charset="2"/>
                <a:cs typeface="Microsoft Sans Serif" pitchFamily="34" charset="0"/>
              </a:rPr>
              <a:t>g</a:t>
            </a:r>
            <a:r>
              <a:rPr lang="en-GB" altLang="de-DE" sz="2000">
                <a:latin typeface="Microsoft Sans Serif" pitchFamily="34" charset="0"/>
                <a:cs typeface="Microsoft Sans Serif" pitchFamily="34" charset="0"/>
              </a:rPr>
              <a:t> ray</a:t>
            </a:r>
          </a:p>
        </p:txBody>
      </p:sp>
      <p:graphicFrame>
        <p:nvGraphicFramePr>
          <p:cNvPr id="3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471172"/>
              </p:ext>
            </p:extLst>
          </p:nvPr>
        </p:nvGraphicFramePr>
        <p:xfrm>
          <a:off x="250825" y="764704"/>
          <a:ext cx="46180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" name="Equation" r:id="rId4" imgW="3695400" imgH="495000" progId="Equation.3">
                  <p:embed/>
                </p:oleObj>
              </mc:Choice>
              <mc:Fallback>
                <p:oleObj name="Equation" r:id="rId4" imgW="36954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764704"/>
                        <a:ext cx="4618038" cy="619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676224"/>
              </p:ext>
            </p:extLst>
          </p:nvPr>
        </p:nvGraphicFramePr>
        <p:xfrm>
          <a:off x="250825" y="1699741"/>
          <a:ext cx="45878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" name="Equation" r:id="rId6" imgW="3682800" imgH="545760" progId="Equation.3">
                  <p:embed/>
                </p:oleObj>
              </mc:Choice>
              <mc:Fallback>
                <p:oleObj name="Equation" r:id="rId6" imgW="36828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99741"/>
                        <a:ext cx="4587875" cy="682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30487"/>
              </p:ext>
            </p:extLst>
          </p:nvPr>
        </p:nvGraphicFramePr>
        <p:xfrm>
          <a:off x="250825" y="1699741"/>
          <a:ext cx="63881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" name="Equation" r:id="rId8" imgW="5130720" imgH="545760" progId="Equation.3">
                  <p:embed/>
                </p:oleObj>
              </mc:Choice>
              <mc:Fallback>
                <p:oleObj name="Equation" r:id="rId8" imgW="51307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99741"/>
                        <a:ext cx="6388100" cy="681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449248"/>
              </p:ext>
            </p:extLst>
          </p:nvPr>
        </p:nvGraphicFramePr>
        <p:xfrm>
          <a:off x="4356100" y="3871441"/>
          <a:ext cx="604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" name="Equation" r:id="rId10" imgW="241200" imgH="177480" progId="Equation.3">
                  <p:embed/>
                </p:oleObj>
              </mc:Choice>
              <mc:Fallback>
                <p:oleObj name="Equation" r:id="rId10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871441"/>
                        <a:ext cx="60483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745933"/>
              </p:ext>
            </p:extLst>
          </p:nvPr>
        </p:nvGraphicFramePr>
        <p:xfrm>
          <a:off x="4411663" y="4374679"/>
          <a:ext cx="3492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" name="Equation" r:id="rId12" imgW="139680" imgH="177480" progId="Equation.3">
                  <p:embed/>
                </p:oleObj>
              </mc:Choice>
              <mc:Fallback>
                <p:oleObj name="Equation" r:id="rId12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4374679"/>
                        <a:ext cx="34925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AutoShape 27"/>
          <p:cNvSpPr>
            <a:spLocks noChangeArrowheads="1"/>
          </p:cNvSpPr>
          <p:nvPr/>
        </p:nvSpPr>
        <p:spPr bwMode="auto">
          <a:xfrm>
            <a:off x="2474898" y="2285522"/>
            <a:ext cx="142875" cy="722314"/>
          </a:xfrm>
          <a:prstGeom prst="upArrow">
            <a:avLst>
              <a:gd name="adj1" fmla="val 57287"/>
              <a:gd name="adj2" fmla="val 8079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broadening (opening angle of detector)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988470"/>
              </p:ext>
            </p:extLst>
          </p:nvPr>
        </p:nvGraphicFramePr>
        <p:xfrm>
          <a:off x="539750" y="1068487"/>
          <a:ext cx="3200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" name="Equation" r:id="rId3" imgW="1600200" imgH="469800" progId="Equation.3">
                  <p:embed/>
                </p:oleObj>
              </mc:Choice>
              <mc:Fallback>
                <p:oleObj name="Equation" r:id="rId3" imgW="1600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068487"/>
                        <a:ext cx="3200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777772"/>
              </p:ext>
            </p:extLst>
          </p:nvPr>
        </p:nvGraphicFramePr>
        <p:xfrm>
          <a:off x="4514850" y="316716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167162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 descr="dpbroad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6712"/>
            <a:ext cx="4127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09600" y="4189512"/>
            <a:ext cx="3467100" cy="1924050"/>
            <a:chOff x="384" y="2736"/>
            <a:chExt cx="2184" cy="1212"/>
          </a:xfrm>
        </p:grpSpPr>
        <p:graphicFrame>
          <p:nvGraphicFramePr>
            <p:cNvPr id="8" name="Object 11"/>
            <p:cNvGraphicFramePr>
              <a:graphicFrameLocks noChangeAspect="1"/>
            </p:cNvGraphicFramePr>
            <p:nvPr/>
          </p:nvGraphicFramePr>
          <p:xfrm>
            <a:off x="432" y="3072"/>
            <a:ext cx="2136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86" name="Equation" r:id="rId8" imgW="2260440" imgH="419040" progId="Equation.3">
                    <p:embed/>
                  </p:oleObj>
                </mc:Choice>
                <mc:Fallback>
                  <p:oleObj name="Equation" r:id="rId8" imgW="226044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072"/>
                          <a:ext cx="2136" cy="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2"/>
            <p:cNvGraphicFramePr>
              <a:graphicFrameLocks noChangeAspect="1"/>
            </p:cNvGraphicFramePr>
            <p:nvPr/>
          </p:nvGraphicFramePr>
          <p:xfrm>
            <a:off x="576" y="3456"/>
            <a:ext cx="7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87" name="Equation" r:id="rId10" imgW="825480" imgH="215640" progId="Equation.3">
                    <p:embed/>
                  </p:oleObj>
                </mc:Choice>
                <mc:Fallback>
                  <p:oleObj name="Equation" r:id="rId10" imgW="825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456"/>
                          <a:ext cx="7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3"/>
            <p:cNvGraphicFramePr>
              <a:graphicFrameLocks noChangeAspect="1"/>
            </p:cNvGraphicFramePr>
            <p:nvPr/>
          </p:nvGraphicFramePr>
          <p:xfrm>
            <a:off x="576" y="3744"/>
            <a:ext cx="69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88" name="Equation" r:id="rId12" imgW="736560" imgH="215640" progId="Equation.3">
                    <p:embed/>
                  </p:oleObj>
                </mc:Choice>
                <mc:Fallback>
                  <p:oleObj name="Equation" r:id="rId12" imgW="736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744"/>
                          <a:ext cx="696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84" y="2736"/>
              <a:ext cx="4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2400">
                  <a:latin typeface="Times New Roman" pitchFamily="18" charset="0"/>
                </a:rPr>
                <a:t>with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584200" y="2338487"/>
            <a:ext cx="1539875" cy="520700"/>
            <a:chOff x="326" y="2592"/>
            <a:chExt cx="970" cy="328"/>
          </a:xfrm>
        </p:grpSpPr>
        <p:graphicFrame>
          <p:nvGraphicFramePr>
            <p:cNvPr id="13" name="Object 17"/>
            <p:cNvGraphicFramePr>
              <a:graphicFrameLocks noChangeAspect="1"/>
            </p:cNvGraphicFramePr>
            <p:nvPr/>
          </p:nvGraphicFramePr>
          <p:xfrm>
            <a:off x="672" y="2592"/>
            <a:ext cx="624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89" name="Equation" r:id="rId14" imgW="482400" imgH="253800" progId="Equation.3">
                    <p:embed/>
                  </p:oleObj>
                </mc:Choice>
                <mc:Fallback>
                  <p:oleObj name="Equation" r:id="rId14" imgW="4824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592"/>
                          <a:ext cx="624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326" y="2618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2400">
                  <a:latin typeface="Times New Roman" pitchFamily="18" charset="0"/>
                </a:rPr>
                <a:t>for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1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broadening (velocity variation)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84200" y="2492375"/>
            <a:ext cx="1539875" cy="520700"/>
            <a:chOff x="326" y="2592"/>
            <a:chExt cx="970" cy="328"/>
          </a:xfrm>
        </p:grpSpPr>
        <p:graphicFrame>
          <p:nvGraphicFramePr>
            <p:cNvPr id="6" name="Object 12"/>
            <p:cNvGraphicFramePr>
              <a:graphicFrameLocks noChangeAspect="1"/>
            </p:cNvGraphicFramePr>
            <p:nvPr/>
          </p:nvGraphicFramePr>
          <p:xfrm>
            <a:off x="672" y="2592"/>
            <a:ext cx="624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7" name="Equation" r:id="rId5" imgW="482400" imgH="253800" progId="Equation.3">
                    <p:embed/>
                  </p:oleObj>
                </mc:Choice>
                <mc:Fallback>
                  <p:oleObj name="Equation" r:id="rId5" imgW="4824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592"/>
                          <a:ext cx="624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326" y="2618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2400">
                  <a:latin typeface="Times New Roman" pitchFamily="18" charset="0"/>
                </a:rPr>
                <a:t>for</a:t>
              </a:r>
            </a:p>
          </p:txBody>
        </p:sp>
      </p:grpSp>
      <p:pic>
        <p:nvPicPr>
          <p:cNvPr id="8" name="Picture 14" descr="dpbroad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127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476250" y="1222375"/>
          <a:ext cx="4292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" name="Equation" r:id="rId8" imgW="2145960" imgH="469800" progId="Equation.3">
                  <p:embed/>
                </p:oleObj>
              </mc:Choice>
              <mc:Fallback>
                <p:oleObj name="Equation" r:id="rId8" imgW="2145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222375"/>
                        <a:ext cx="4292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614363" y="4329113"/>
            <a:ext cx="1962150" cy="484187"/>
            <a:chOff x="336" y="2688"/>
            <a:chExt cx="1236" cy="305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/>
          </p:nvGraphicFramePr>
          <p:xfrm>
            <a:off x="816" y="2736"/>
            <a:ext cx="75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9" name="Equation" r:id="rId10" imgW="596880" imgH="203040" progId="Equation.3">
                    <p:embed/>
                  </p:oleObj>
                </mc:Choice>
                <mc:Fallback>
                  <p:oleObj name="Equation" r:id="rId10" imgW="596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736"/>
                          <a:ext cx="75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36" y="2688"/>
              <a:ext cx="4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2400">
                  <a:latin typeface="Times New Roman" pitchFamily="18" charset="0"/>
                </a:rPr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50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Content Placeholder 4"/>
          <p:cNvSpPr txBox="1">
            <a:spLocks/>
          </p:cNvSpPr>
          <p:nvPr/>
        </p:nvSpPr>
        <p:spPr bwMode="auto">
          <a:xfrm>
            <a:off x="442209" y="1228725"/>
            <a:ext cx="8272133" cy="27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Angular distributions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Quantization axis = spin direction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May be known event by event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…or it may not! What to do then?</a:t>
            </a:r>
          </a:p>
        </p:txBody>
      </p:sp>
      <p:sp>
        <p:nvSpPr>
          <p:cNvPr id="40" name="TextBox 13"/>
          <p:cNvSpPr txBox="1"/>
          <p:nvPr/>
        </p:nvSpPr>
        <p:spPr>
          <a:xfrm>
            <a:off x="745339" y="2574004"/>
            <a:ext cx="6628738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Reaction plane still defines spin vector, even if not determined experimentally</a:t>
            </a:r>
          </a:p>
        </p:txBody>
      </p:sp>
      <p:sp>
        <p:nvSpPr>
          <p:cNvPr id="41" name="TextBox 38"/>
          <p:cNvSpPr txBox="1"/>
          <p:nvPr/>
        </p:nvSpPr>
        <p:spPr>
          <a:xfrm>
            <a:off x="495236" y="4892619"/>
            <a:ext cx="3270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Ensemble of spins perpendicular to beam direction, symmetrically distributed 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use beam axis for quantization</a:t>
            </a:r>
            <a:endParaRPr lang="en-US" sz="1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22"/>
              <p:cNvSpPr txBox="1"/>
              <p:nvPr/>
            </p:nvSpPr>
            <p:spPr>
              <a:xfrm>
                <a:off x="5040437" y="1359039"/>
                <a:ext cx="3053978" cy="865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2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437" y="1359039"/>
                <a:ext cx="3053978" cy="865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3"/>
          <p:cNvGrpSpPr/>
          <p:nvPr/>
        </p:nvGrpSpPr>
        <p:grpSpPr>
          <a:xfrm>
            <a:off x="2404608" y="3007689"/>
            <a:ext cx="1991656" cy="1385670"/>
            <a:chOff x="2404608" y="3007689"/>
            <a:chExt cx="1991656" cy="1385670"/>
          </a:xfrm>
        </p:grpSpPr>
        <p:cxnSp>
          <p:nvCxnSpPr>
            <p:cNvPr id="44" name="Straight Connector 59"/>
            <p:cNvCxnSpPr/>
            <p:nvPr/>
          </p:nvCxnSpPr>
          <p:spPr>
            <a:xfrm flipV="1">
              <a:off x="3164359" y="3007689"/>
              <a:ext cx="745144" cy="6790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45" name="Oval 17"/>
            <p:cNvSpPr>
              <a:spLocks noChangeAspect="1"/>
            </p:cNvSpPr>
            <p:nvPr/>
          </p:nvSpPr>
          <p:spPr>
            <a:xfrm>
              <a:off x="2813090" y="3251911"/>
              <a:ext cx="795649" cy="795649"/>
            </a:xfrm>
            <a:prstGeom prst="ellipse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40000">
                  <a:srgbClr val="00B050"/>
                </a:gs>
                <a:gs pos="67000">
                  <a:srgbClr val="00B050"/>
                </a:gs>
                <a:gs pos="100000">
                  <a:srgbClr val="00B05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33"/>
            <p:cNvGrpSpPr/>
            <p:nvPr/>
          </p:nvGrpSpPr>
          <p:grpSpPr>
            <a:xfrm>
              <a:off x="4056469" y="3472459"/>
              <a:ext cx="339795" cy="338573"/>
              <a:chOff x="6762575" y="1429528"/>
              <a:chExt cx="339795" cy="338573"/>
            </a:xfrm>
          </p:grpSpPr>
          <p:cxnSp>
            <p:nvCxnSpPr>
              <p:cNvPr id="48" name="Straight Arrow Connector 34"/>
              <p:cNvCxnSpPr/>
              <p:nvPr/>
            </p:nvCxnSpPr>
            <p:spPr>
              <a:xfrm>
                <a:off x="6762575" y="1715585"/>
                <a:ext cx="27277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 w="sm" len="med"/>
              </a:ln>
              <a:effectLst/>
            </p:spPr>
          </p:cxnSp>
          <p:cxnSp>
            <p:nvCxnSpPr>
              <p:cNvPr id="49" name="Straight Arrow Connector 35"/>
              <p:cNvCxnSpPr/>
              <p:nvPr/>
            </p:nvCxnSpPr>
            <p:spPr>
              <a:xfrm flipH="1">
                <a:off x="6763344" y="1522134"/>
                <a:ext cx="244919" cy="195523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arrow" w="sm" len="med"/>
                <a:tailEnd type="none" w="sm" len="med"/>
              </a:ln>
              <a:effectLst/>
            </p:spPr>
          </p:cxnSp>
          <p:sp>
            <p:nvSpPr>
              <p:cNvPr id="50" name="TextBox 41"/>
              <p:cNvSpPr txBox="1"/>
              <p:nvPr/>
            </p:nvSpPr>
            <p:spPr>
              <a:xfrm>
                <a:off x="6941237" y="1630384"/>
                <a:ext cx="134051" cy="13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x</a:t>
                </a:r>
              </a:p>
            </p:txBody>
          </p:sp>
          <p:sp>
            <p:nvSpPr>
              <p:cNvPr id="51" name="TextBox 42"/>
              <p:cNvSpPr txBox="1"/>
              <p:nvPr/>
            </p:nvSpPr>
            <p:spPr>
              <a:xfrm>
                <a:off x="6968319" y="1429528"/>
                <a:ext cx="134051" cy="13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y</a:t>
                </a:r>
              </a:p>
            </p:txBody>
          </p:sp>
        </p:grpSp>
        <p:cxnSp>
          <p:nvCxnSpPr>
            <p:cNvPr id="47" name="Straight Connector 58"/>
            <p:cNvCxnSpPr/>
            <p:nvPr/>
          </p:nvCxnSpPr>
          <p:spPr>
            <a:xfrm flipV="1">
              <a:off x="2404608" y="3714351"/>
              <a:ext cx="745144" cy="6790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</p:grpSp>
      <p:grpSp>
        <p:nvGrpSpPr>
          <p:cNvPr id="52" name="Group 60"/>
          <p:cNvGrpSpPr/>
          <p:nvPr/>
        </p:nvGrpSpPr>
        <p:grpSpPr>
          <a:xfrm>
            <a:off x="2347481" y="3426702"/>
            <a:ext cx="871026" cy="833126"/>
            <a:chOff x="2546608" y="3847225"/>
            <a:chExt cx="871026" cy="833126"/>
          </a:xfrm>
        </p:grpSpPr>
        <p:cxnSp>
          <p:nvCxnSpPr>
            <p:cNvPr id="53" name="Straight Arrow Connector 62"/>
            <p:cNvCxnSpPr/>
            <p:nvPr/>
          </p:nvCxnSpPr>
          <p:spPr>
            <a:xfrm flipV="1">
              <a:off x="2868020" y="3847225"/>
              <a:ext cx="549614" cy="513883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4" name="Oval 61"/>
            <p:cNvSpPr>
              <a:spLocks noChangeAspect="1"/>
            </p:cNvSpPr>
            <p:nvPr/>
          </p:nvSpPr>
          <p:spPr>
            <a:xfrm>
              <a:off x="2546608" y="431459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40000">
                  <a:srgbClr val="7030A0">
                    <a:alpha val="60000"/>
                  </a:srgbClr>
                </a:gs>
                <a:gs pos="67000">
                  <a:srgbClr val="7030A0">
                    <a:alpha val="90000"/>
                  </a:srgbClr>
                </a:gs>
                <a:gs pos="100000">
                  <a:srgbClr val="7030A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63"/>
          <p:cNvGrpSpPr/>
          <p:nvPr/>
        </p:nvGrpSpPr>
        <p:grpSpPr>
          <a:xfrm>
            <a:off x="1973520" y="3615604"/>
            <a:ext cx="871026" cy="833126"/>
            <a:chOff x="2546608" y="3847225"/>
            <a:chExt cx="871026" cy="833126"/>
          </a:xfrm>
        </p:grpSpPr>
        <p:sp>
          <p:nvSpPr>
            <p:cNvPr id="56" name="Oval 64"/>
            <p:cNvSpPr>
              <a:spLocks noChangeAspect="1"/>
            </p:cNvSpPr>
            <p:nvPr/>
          </p:nvSpPr>
          <p:spPr>
            <a:xfrm>
              <a:off x="2546608" y="431459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40000">
                  <a:srgbClr val="7030A0">
                    <a:alpha val="60000"/>
                  </a:srgbClr>
                </a:gs>
                <a:gs pos="67000">
                  <a:srgbClr val="7030A0">
                    <a:alpha val="90000"/>
                  </a:srgbClr>
                </a:gs>
                <a:gs pos="100000">
                  <a:srgbClr val="7030A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" name="Straight Arrow Connector 65"/>
            <p:cNvCxnSpPr/>
            <p:nvPr/>
          </p:nvCxnSpPr>
          <p:spPr>
            <a:xfrm flipV="1">
              <a:off x="2868020" y="3847225"/>
              <a:ext cx="549614" cy="513883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58" name="Group 7"/>
          <p:cNvGrpSpPr/>
          <p:nvPr/>
        </p:nvGrpSpPr>
        <p:grpSpPr>
          <a:xfrm>
            <a:off x="3811409" y="3119468"/>
            <a:ext cx="5323735" cy="3064684"/>
            <a:chOff x="3811409" y="3119468"/>
            <a:chExt cx="5323735" cy="3064684"/>
          </a:xfrm>
        </p:grpSpPr>
        <p:sp>
          <p:nvSpPr>
            <p:cNvPr id="59" name="Parallelogram 10"/>
            <p:cNvSpPr/>
            <p:nvPr/>
          </p:nvSpPr>
          <p:spPr>
            <a:xfrm>
              <a:off x="3811409" y="4990606"/>
              <a:ext cx="3325313" cy="738130"/>
            </a:xfrm>
            <a:prstGeom prst="parallelogram">
              <a:avLst>
                <a:gd name="adj" fmla="val 110075"/>
              </a:avLst>
            </a:prstGeom>
            <a:gradFill flip="none" rotWithShape="1">
              <a:gsLst>
                <a:gs pos="0">
                  <a:srgbClr val="5B9BD5">
                    <a:tint val="66000"/>
                    <a:satMod val="160000"/>
                  </a:srgbClr>
                </a:gs>
                <a:gs pos="50000">
                  <a:srgbClr val="5B9BD5">
                    <a:tint val="44500"/>
                    <a:satMod val="160000"/>
                  </a:srgbClr>
                </a:gs>
                <a:gs pos="100000">
                  <a:srgbClr val="5B9BD5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0" name="Straight Arrow Connector 19"/>
            <p:cNvCxnSpPr/>
            <p:nvPr/>
          </p:nvCxnSpPr>
          <p:spPr>
            <a:xfrm flipV="1">
              <a:off x="5474388" y="3288745"/>
              <a:ext cx="0" cy="192747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1" name="TextBox 20"/>
            <p:cNvSpPr txBox="1"/>
            <p:nvPr/>
          </p:nvSpPr>
          <p:spPr>
            <a:xfrm>
              <a:off x="5474066" y="3119468"/>
              <a:ext cx="530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z =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Î</a:t>
              </a:r>
            </a:p>
          </p:txBody>
        </p:sp>
        <p:grpSp>
          <p:nvGrpSpPr>
            <p:cNvPr id="62" name="Group 16"/>
            <p:cNvGrpSpPr/>
            <p:nvPr/>
          </p:nvGrpSpPr>
          <p:grpSpPr>
            <a:xfrm>
              <a:off x="5481072" y="5038018"/>
              <a:ext cx="339795" cy="338573"/>
              <a:chOff x="6762575" y="1429528"/>
              <a:chExt cx="339795" cy="338573"/>
            </a:xfrm>
          </p:grpSpPr>
          <p:cxnSp>
            <p:nvCxnSpPr>
              <p:cNvPr id="72" name="Straight Arrow Connector 44"/>
              <p:cNvCxnSpPr/>
              <p:nvPr/>
            </p:nvCxnSpPr>
            <p:spPr>
              <a:xfrm>
                <a:off x="6762575" y="1715585"/>
                <a:ext cx="27277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 w="sm" len="med"/>
              </a:ln>
              <a:effectLst/>
            </p:spPr>
          </p:cxnSp>
          <p:cxnSp>
            <p:nvCxnSpPr>
              <p:cNvPr id="73" name="Straight Arrow Connector 45"/>
              <p:cNvCxnSpPr/>
              <p:nvPr/>
            </p:nvCxnSpPr>
            <p:spPr>
              <a:xfrm flipH="1">
                <a:off x="6763344" y="1522134"/>
                <a:ext cx="244919" cy="195523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arrow" w="sm" len="med"/>
                <a:tailEnd type="none" w="sm" len="med"/>
              </a:ln>
              <a:effectLst/>
            </p:spPr>
          </p:cxnSp>
          <p:sp>
            <p:nvSpPr>
              <p:cNvPr id="74" name="TextBox 46"/>
              <p:cNvSpPr txBox="1"/>
              <p:nvPr/>
            </p:nvSpPr>
            <p:spPr>
              <a:xfrm>
                <a:off x="6941237" y="1630384"/>
                <a:ext cx="134051" cy="13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x</a:t>
                </a:r>
              </a:p>
            </p:txBody>
          </p:sp>
          <p:sp>
            <p:nvSpPr>
              <p:cNvPr id="75" name="TextBox 47"/>
              <p:cNvSpPr txBox="1"/>
              <p:nvPr/>
            </p:nvSpPr>
            <p:spPr>
              <a:xfrm>
                <a:off x="6968319" y="1429528"/>
                <a:ext cx="134051" cy="13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y</a:t>
                </a:r>
              </a:p>
            </p:txBody>
          </p:sp>
        </p:grpSp>
        <p:grpSp>
          <p:nvGrpSpPr>
            <p:cNvPr id="63" name="Group 30"/>
            <p:cNvGrpSpPr/>
            <p:nvPr/>
          </p:nvGrpSpPr>
          <p:grpSpPr>
            <a:xfrm rot="20866551">
              <a:off x="5461959" y="4228995"/>
              <a:ext cx="3673185" cy="1172748"/>
              <a:chOff x="3074072" y="3787544"/>
              <a:chExt cx="3014712" cy="938691"/>
            </a:xfrm>
          </p:grpSpPr>
          <p:pic>
            <p:nvPicPr>
              <p:cNvPr id="70" name="Picture 31"/>
              <p:cNvPicPr>
                <a:picLocks/>
              </p:cNvPicPr>
              <p:nvPr/>
            </p:nvPicPr>
            <p:blipFill rotWithShape="1">
              <a:blip r:embed="rId3"/>
              <a:srcRect l="874" t="11918" r="1082" b="3409"/>
              <a:stretch/>
            </p:blipFill>
            <p:spPr>
              <a:xfrm>
                <a:off x="4065280" y="3787544"/>
                <a:ext cx="2023504" cy="938691"/>
              </a:xfrm>
              <a:prstGeom prst="rect">
                <a:avLst/>
              </a:prstGeom>
            </p:spPr>
          </p:pic>
          <p:sp>
            <p:nvSpPr>
              <p:cNvPr id="71" name="Freeform 39"/>
              <p:cNvSpPr/>
              <p:nvPr/>
            </p:nvSpPr>
            <p:spPr>
              <a:xfrm>
                <a:off x="3074072" y="4238648"/>
                <a:ext cx="962569" cy="227103"/>
              </a:xfrm>
              <a:custGeom>
                <a:avLst/>
                <a:gdLst>
                  <a:gd name="connsiteX0" fmla="*/ 0 w 671513"/>
                  <a:gd name="connsiteY0" fmla="*/ 81297 h 197979"/>
                  <a:gd name="connsiteX1" fmla="*/ 69056 w 671513"/>
                  <a:gd name="connsiteY1" fmla="*/ 83679 h 197979"/>
                  <a:gd name="connsiteX2" fmla="*/ 128588 w 671513"/>
                  <a:gd name="connsiteY2" fmla="*/ 2716 h 197979"/>
                  <a:gd name="connsiteX3" fmla="*/ 207169 w 671513"/>
                  <a:gd name="connsiteY3" fmla="*/ 197979 h 197979"/>
                  <a:gd name="connsiteX4" fmla="*/ 295275 w 671513"/>
                  <a:gd name="connsiteY4" fmla="*/ 2716 h 197979"/>
                  <a:gd name="connsiteX5" fmla="*/ 376238 w 671513"/>
                  <a:gd name="connsiteY5" fmla="*/ 193216 h 197979"/>
                  <a:gd name="connsiteX6" fmla="*/ 452438 w 671513"/>
                  <a:gd name="connsiteY6" fmla="*/ 5097 h 197979"/>
                  <a:gd name="connsiteX7" fmla="*/ 521494 w 671513"/>
                  <a:gd name="connsiteY7" fmla="*/ 195597 h 197979"/>
                  <a:gd name="connsiteX8" fmla="*/ 583406 w 671513"/>
                  <a:gd name="connsiteY8" fmla="*/ 86060 h 197979"/>
                  <a:gd name="connsiteX9" fmla="*/ 671513 w 671513"/>
                  <a:gd name="connsiteY9" fmla="*/ 76535 h 197979"/>
                  <a:gd name="connsiteX0" fmla="*/ 0 w 671513"/>
                  <a:gd name="connsiteY0" fmla="*/ 83689 h 197990"/>
                  <a:gd name="connsiteX1" fmla="*/ 69056 w 671513"/>
                  <a:gd name="connsiteY1" fmla="*/ 83690 h 197990"/>
                  <a:gd name="connsiteX2" fmla="*/ 128588 w 671513"/>
                  <a:gd name="connsiteY2" fmla="*/ 2727 h 197990"/>
                  <a:gd name="connsiteX3" fmla="*/ 207169 w 671513"/>
                  <a:gd name="connsiteY3" fmla="*/ 197990 h 197990"/>
                  <a:gd name="connsiteX4" fmla="*/ 295275 w 671513"/>
                  <a:gd name="connsiteY4" fmla="*/ 2727 h 197990"/>
                  <a:gd name="connsiteX5" fmla="*/ 376238 w 671513"/>
                  <a:gd name="connsiteY5" fmla="*/ 193227 h 197990"/>
                  <a:gd name="connsiteX6" fmla="*/ 452438 w 671513"/>
                  <a:gd name="connsiteY6" fmla="*/ 5108 h 197990"/>
                  <a:gd name="connsiteX7" fmla="*/ 521494 w 671513"/>
                  <a:gd name="connsiteY7" fmla="*/ 195608 h 197990"/>
                  <a:gd name="connsiteX8" fmla="*/ 583406 w 671513"/>
                  <a:gd name="connsiteY8" fmla="*/ 86071 h 197990"/>
                  <a:gd name="connsiteX9" fmla="*/ 671513 w 671513"/>
                  <a:gd name="connsiteY9" fmla="*/ 76546 h 197990"/>
                  <a:gd name="connsiteX0" fmla="*/ 0 w 671513"/>
                  <a:gd name="connsiteY0" fmla="*/ 83689 h 197990"/>
                  <a:gd name="connsiteX1" fmla="*/ 69056 w 671513"/>
                  <a:gd name="connsiteY1" fmla="*/ 83690 h 197990"/>
                  <a:gd name="connsiteX2" fmla="*/ 128588 w 671513"/>
                  <a:gd name="connsiteY2" fmla="*/ 2727 h 197990"/>
                  <a:gd name="connsiteX3" fmla="*/ 207169 w 671513"/>
                  <a:gd name="connsiteY3" fmla="*/ 197990 h 197990"/>
                  <a:gd name="connsiteX4" fmla="*/ 295275 w 671513"/>
                  <a:gd name="connsiteY4" fmla="*/ 2727 h 197990"/>
                  <a:gd name="connsiteX5" fmla="*/ 376238 w 671513"/>
                  <a:gd name="connsiteY5" fmla="*/ 193227 h 197990"/>
                  <a:gd name="connsiteX6" fmla="*/ 452438 w 671513"/>
                  <a:gd name="connsiteY6" fmla="*/ 5108 h 197990"/>
                  <a:gd name="connsiteX7" fmla="*/ 521494 w 671513"/>
                  <a:gd name="connsiteY7" fmla="*/ 195608 h 197990"/>
                  <a:gd name="connsiteX8" fmla="*/ 583406 w 671513"/>
                  <a:gd name="connsiteY8" fmla="*/ 86071 h 197990"/>
                  <a:gd name="connsiteX9" fmla="*/ 671513 w 671513"/>
                  <a:gd name="connsiteY9" fmla="*/ 76546 h 197990"/>
                  <a:gd name="connsiteX0" fmla="*/ 0 w 678656"/>
                  <a:gd name="connsiteY0" fmla="*/ 90864 h 198021"/>
                  <a:gd name="connsiteX1" fmla="*/ 76199 w 678656"/>
                  <a:gd name="connsiteY1" fmla="*/ 83721 h 198021"/>
                  <a:gd name="connsiteX2" fmla="*/ 135731 w 678656"/>
                  <a:gd name="connsiteY2" fmla="*/ 2758 h 198021"/>
                  <a:gd name="connsiteX3" fmla="*/ 214312 w 678656"/>
                  <a:gd name="connsiteY3" fmla="*/ 198021 h 198021"/>
                  <a:gd name="connsiteX4" fmla="*/ 302418 w 678656"/>
                  <a:gd name="connsiteY4" fmla="*/ 2758 h 198021"/>
                  <a:gd name="connsiteX5" fmla="*/ 383381 w 678656"/>
                  <a:gd name="connsiteY5" fmla="*/ 193258 h 198021"/>
                  <a:gd name="connsiteX6" fmla="*/ 459581 w 678656"/>
                  <a:gd name="connsiteY6" fmla="*/ 5139 h 198021"/>
                  <a:gd name="connsiteX7" fmla="*/ 528637 w 678656"/>
                  <a:gd name="connsiteY7" fmla="*/ 195639 h 198021"/>
                  <a:gd name="connsiteX8" fmla="*/ 590549 w 678656"/>
                  <a:gd name="connsiteY8" fmla="*/ 86102 h 198021"/>
                  <a:gd name="connsiteX9" fmla="*/ 678656 w 678656"/>
                  <a:gd name="connsiteY9" fmla="*/ 76577 h 198021"/>
                  <a:gd name="connsiteX0" fmla="*/ 0 w 678656"/>
                  <a:gd name="connsiteY0" fmla="*/ 90864 h 198021"/>
                  <a:gd name="connsiteX1" fmla="*/ 76199 w 678656"/>
                  <a:gd name="connsiteY1" fmla="*/ 83721 h 198021"/>
                  <a:gd name="connsiteX2" fmla="*/ 135731 w 678656"/>
                  <a:gd name="connsiteY2" fmla="*/ 2758 h 198021"/>
                  <a:gd name="connsiteX3" fmla="*/ 214312 w 678656"/>
                  <a:gd name="connsiteY3" fmla="*/ 198021 h 198021"/>
                  <a:gd name="connsiteX4" fmla="*/ 302418 w 678656"/>
                  <a:gd name="connsiteY4" fmla="*/ 2758 h 198021"/>
                  <a:gd name="connsiteX5" fmla="*/ 383381 w 678656"/>
                  <a:gd name="connsiteY5" fmla="*/ 193258 h 198021"/>
                  <a:gd name="connsiteX6" fmla="*/ 459581 w 678656"/>
                  <a:gd name="connsiteY6" fmla="*/ 5139 h 198021"/>
                  <a:gd name="connsiteX7" fmla="*/ 528637 w 678656"/>
                  <a:gd name="connsiteY7" fmla="*/ 195639 h 198021"/>
                  <a:gd name="connsiteX8" fmla="*/ 585787 w 678656"/>
                  <a:gd name="connsiteY8" fmla="*/ 98008 h 198021"/>
                  <a:gd name="connsiteX9" fmla="*/ 678656 w 678656"/>
                  <a:gd name="connsiteY9" fmla="*/ 76577 h 198021"/>
                  <a:gd name="connsiteX0" fmla="*/ 0 w 681037"/>
                  <a:gd name="connsiteY0" fmla="*/ 90864 h 198021"/>
                  <a:gd name="connsiteX1" fmla="*/ 76199 w 681037"/>
                  <a:gd name="connsiteY1" fmla="*/ 83721 h 198021"/>
                  <a:gd name="connsiteX2" fmla="*/ 135731 w 681037"/>
                  <a:gd name="connsiteY2" fmla="*/ 2758 h 198021"/>
                  <a:gd name="connsiteX3" fmla="*/ 214312 w 681037"/>
                  <a:gd name="connsiteY3" fmla="*/ 198021 h 198021"/>
                  <a:gd name="connsiteX4" fmla="*/ 302418 w 681037"/>
                  <a:gd name="connsiteY4" fmla="*/ 2758 h 198021"/>
                  <a:gd name="connsiteX5" fmla="*/ 383381 w 681037"/>
                  <a:gd name="connsiteY5" fmla="*/ 193258 h 198021"/>
                  <a:gd name="connsiteX6" fmla="*/ 459581 w 681037"/>
                  <a:gd name="connsiteY6" fmla="*/ 5139 h 198021"/>
                  <a:gd name="connsiteX7" fmla="*/ 528637 w 681037"/>
                  <a:gd name="connsiteY7" fmla="*/ 195639 h 198021"/>
                  <a:gd name="connsiteX8" fmla="*/ 585787 w 681037"/>
                  <a:gd name="connsiteY8" fmla="*/ 98008 h 198021"/>
                  <a:gd name="connsiteX9" fmla="*/ 681037 w 681037"/>
                  <a:gd name="connsiteY9" fmla="*/ 88483 h 198021"/>
                  <a:gd name="connsiteX0" fmla="*/ 0 w 681037"/>
                  <a:gd name="connsiteY0" fmla="*/ 90864 h 198021"/>
                  <a:gd name="connsiteX1" fmla="*/ 76199 w 681037"/>
                  <a:gd name="connsiteY1" fmla="*/ 83721 h 198021"/>
                  <a:gd name="connsiteX2" fmla="*/ 135731 w 681037"/>
                  <a:gd name="connsiteY2" fmla="*/ 2758 h 198021"/>
                  <a:gd name="connsiteX3" fmla="*/ 214312 w 681037"/>
                  <a:gd name="connsiteY3" fmla="*/ 198021 h 198021"/>
                  <a:gd name="connsiteX4" fmla="*/ 302418 w 681037"/>
                  <a:gd name="connsiteY4" fmla="*/ 2758 h 198021"/>
                  <a:gd name="connsiteX5" fmla="*/ 383381 w 681037"/>
                  <a:gd name="connsiteY5" fmla="*/ 193258 h 198021"/>
                  <a:gd name="connsiteX6" fmla="*/ 459581 w 681037"/>
                  <a:gd name="connsiteY6" fmla="*/ 5139 h 198021"/>
                  <a:gd name="connsiteX7" fmla="*/ 528637 w 681037"/>
                  <a:gd name="connsiteY7" fmla="*/ 195639 h 198021"/>
                  <a:gd name="connsiteX8" fmla="*/ 585787 w 681037"/>
                  <a:gd name="connsiteY8" fmla="*/ 98008 h 198021"/>
                  <a:gd name="connsiteX9" fmla="*/ 681037 w 681037"/>
                  <a:gd name="connsiteY9" fmla="*/ 88483 h 198021"/>
                  <a:gd name="connsiteX0" fmla="*/ 0 w 681037"/>
                  <a:gd name="connsiteY0" fmla="*/ 90864 h 198021"/>
                  <a:gd name="connsiteX1" fmla="*/ 76199 w 681037"/>
                  <a:gd name="connsiteY1" fmla="*/ 83721 h 198021"/>
                  <a:gd name="connsiteX2" fmla="*/ 135731 w 681037"/>
                  <a:gd name="connsiteY2" fmla="*/ 2758 h 198021"/>
                  <a:gd name="connsiteX3" fmla="*/ 214312 w 681037"/>
                  <a:gd name="connsiteY3" fmla="*/ 198021 h 198021"/>
                  <a:gd name="connsiteX4" fmla="*/ 302418 w 681037"/>
                  <a:gd name="connsiteY4" fmla="*/ 2758 h 198021"/>
                  <a:gd name="connsiteX5" fmla="*/ 383381 w 681037"/>
                  <a:gd name="connsiteY5" fmla="*/ 193258 h 198021"/>
                  <a:gd name="connsiteX6" fmla="*/ 459581 w 681037"/>
                  <a:gd name="connsiteY6" fmla="*/ 5139 h 198021"/>
                  <a:gd name="connsiteX7" fmla="*/ 528637 w 681037"/>
                  <a:gd name="connsiteY7" fmla="*/ 195639 h 198021"/>
                  <a:gd name="connsiteX8" fmla="*/ 585787 w 681037"/>
                  <a:gd name="connsiteY8" fmla="*/ 98008 h 198021"/>
                  <a:gd name="connsiteX9" fmla="*/ 681037 w 681037"/>
                  <a:gd name="connsiteY9" fmla="*/ 86102 h 198021"/>
                  <a:gd name="connsiteX0" fmla="*/ 0 w 711993"/>
                  <a:gd name="connsiteY0" fmla="*/ 90864 h 198021"/>
                  <a:gd name="connsiteX1" fmla="*/ 76199 w 711993"/>
                  <a:gd name="connsiteY1" fmla="*/ 83721 h 198021"/>
                  <a:gd name="connsiteX2" fmla="*/ 135731 w 711993"/>
                  <a:gd name="connsiteY2" fmla="*/ 2758 h 198021"/>
                  <a:gd name="connsiteX3" fmla="*/ 214312 w 711993"/>
                  <a:gd name="connsiteY3" fmla="*/ 198021 h 198021"/>
                  <a:gd name="connsiteX4" fmla="*/ 302418 w 711993"/>
                  <a:gd name="connsiteY4" fmla="*/ 2758 h 198021"/>
                  <a:gd name="connsiteX5" fmla="*/ 383381 w 711993"/>
                  <a:gd name="connsiteY5" fmla="*/ 193258 h 198021"/>
                  <a:gd name="connsiteX6" fmla="*/ 459581 w 711993"/>
                  <a:gd name="connsiteY6" fmla="*/ 5139 h 198021"/>
                  <a:gd name="connsiteX7" fmla="*/ 528637 w 711993"/>
                  <a:gd name="connsiteY7" fmla="*/ 195639 h 198021"/>
                  <a:gd name="connsiteX8" fmla="*/ 585787 w 711993"/>
                  <a:gd name="connsiteY8" fmla="*/ 98008 h 198021"/>
                  <a:gd name="connsiteX9" fmla="*/ 711993 w 711993"/>
                  <a:gd name="connsiteY9" fmla="*/ 88483 h 19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1993" h="198021">
                    <a:moveTo>
                      <a:pt x="0" y="90864"/>
                    </a:moveTo>
                    <a:cubicBezTo>
                      <a:pt x="35718" y="89078"/>
                      <a:pt x="53577" y="98405"/>
                      <a:pt x="76199" y="83721"/>
                    </a:cubicBezTo>
                    <a:cubicBezTo>
                      <a:pt x="98821" y="69037"/>
                      <a:pt x="112712" y="-16292"/>
                      <a:pt x="135731" y="2758"/>
                    </a:cubicBezTo>
                    <a:cubicBezTo>
                      <a:pt x="158750" y="21808"/>
                      <a:pt x="186531" y="198021"/>
                      <a:pt x="214312" y="198021"/>
                    </a:cubicBezTo>
                    <a:cubicBezTo>
                      <a:pt x="242093" y="198021"/>
                      <a:pt x="274240" y="3552"/>
                      <a:pt x="302418" y="2758"/>
                    </a:cubicBezTo>
                    <a:cubicBezTo>
                      <a:pt x="330596" y="1964"/>
                      <a:pt x="357187" y="192861"/>
                      <a:pt x="383381" y="193258"/>
                    </a:cubicBezTo>
                    <a:cubicBezTo>
                      <a:pt x="409575" y="193655"/>
                      <a:pt x="435372" y="4742"/>
                      <a:pt x="459581" y="5139"/>
                    </a:cubicBezTo>
                    <a:cubicBezTo>
                      <a:pt x="483790" y="5536"/>
                      <a:pt x="507603" y="180161"/>
                      <a:pt x="528637" y="195639"/>
                    </a:cubicBezTo>
                    <a:cubicBezTo>
                      <a:pt x="549671" y="211117"/>
                      <a:pt x="555228" y="115867"/>
                      <a:pt x="585787" y="98008"/>
                    </a:cubicBezTo>
                    <a:cubicBezTo>
                      <a:pt x="616346" y="80149"/>
                      <a:pt x="675678" y="90467"/>
                      <a:pt x="711993" y="88483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  <a:tailEnd type="arrow" w="med" len="sm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4" name="TextBox 40"/>
            <p:cNvSpPr txBox="1"/>
            <p:nvPr/>
          </p:nvSpPr>
          <p:spPr>
            <a:xfrm>
              <a:off x="4839324" y="5845598"/>
              <a:ext cx="34772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Measure intensity as a function of angle</a:t>
              </a:r>
            </a:p>
          </p:txBody>
        </p:sp>
        <p:sp>
          <p:nvSpPr>
            <p:cNvPr id="65" name="Arc 55"/>
            <p:cNvSpPr/>
            <p:nvPr/>
          </p:nvSpPr>
          <p:spPr>
            <a:xfrm rot="20212032">
              <a:off x="5924853" y="4586499"/>
              <a:ext cx="760308" cy="1252894"/>
            </a:xfrm>
            <a:prstGeom prst="arc">
              <a:avLst>
                <a:gd name="adj1" fmla="val 17545286"/>
                <a:gd name="adj2" fmla="val 0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56"/>
            <p:cNvSpPr txBox="1"/>
            <p:nvPr/>
          </p:nvSpPr>
          <p:spPr>
            <a:xfrm>
              <a:off x="6464993" y="437524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q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5538325" y="4592671"/>
              <a:ext cx="745144" cy="6790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 flipV="1">
              <a:off x="4613438" y="5443410"/>
              <a:ext cx="745144" cy="6790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69" name="Explosion 1 68"/>
            <p:cNvSpPr/>
            <p:nvPr/>
          </p:nvSpPr>
          <p:spPr>
            <a:xfrm>
              <a:off x="5294191" y="5094565"/>
              <a:ext cx="359751" cy="461440"/>
            </a:xfrm>
            <a:prstGeom prst="irregularSeal1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14"/>
          <p:cNvGrpSpPr/>
          <p:nvPr/>
        </p:nvGrpSpPr>
        <p:grpSpPr>
          <a:xfrm>
            <a:off x="2546608" y="3847225"/>
            <a:ext cx="871026" cy="833126"/>
            <a:chOff x="2546608" y="3847225"/>
            <a:chExt cx="871026" cy="833126"/>
          </a:xfrm>
        </p:grpSpPr>
        <p:sp>
          <p:nvSpPr>
            <p:cNvPr id="77" name="Oval 2"/>
            <p:cNvSpPr>
              <a:spLocks noChangeAspect="1"/>
            </p:cNvSpPr>
            <p:nvPr/>
          </p:nvSpPr>
          <p:spPr>
            <a:xfrm>
              <a:off x="2546608" y="431459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40000">
                  <a:srgbClr val="7030A0">
                    <a:alpha val="60000"/>
                  </a:srgbClr>
                </a:gs>
                <a:gs pos="67000">
                  <a:srgbClr val="7030A0">
                    <a:alpha val="90000"/>
                  </a:srgbClr>
                </a:gs>
                <a:gs pos="100000">
                  <a:srgbClr val="7030A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8" name="Straight Arrow Connector 6"/>
            <p:cNvCxnSpPr/>
            <p:nvPr/>
          </p:nvCxnSpPr>
          <p:spPr>
            <a:xfrm flipV="1">
              <a:off x="2868020" y="3847225"/>
              <a:ext cx="549614" cy="513883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65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arrangement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9" y="612005"/>
            <a:ext cx="3611270" cy="456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320000" y="720000"/>
            <a:ext cx="4498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experimental problem:</a:t>
            </a:r>
          </a:p>
          <a:p>
            <a:endParaRPr lang="en-US" sz="800" dirty="0"/>
          </a:p>
          <a:p>
            <a:r>
              <a:rPr lang="en-US" sz="1600" dirty="0" smtClean="0"/>
              <a:t>Doppler broadening due to finite size of Ge-detector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320000" y="1440000"/>
                <a:ext cx="970650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1%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1440000"/>
                <a:ext cx="970650" cy="5533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796128" y="1535121"/>
                <a:ext cx="2172646" cy="363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≅10%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28" y="1535121"/>
                <a:ext cx="2172646" cy="363113"/>
              </a:xfrm>
              <a:prstGeom prst="rect">
                <a:avLst/>
              </a:prstGeom>
              <a:blipFill rotWithShape="1"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359906" y="1547401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4320000" y="3575081"/>
            <a:ext cx="24673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For projectile excitation: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320000" y="4115081"/>
                <a:ext cx="2736903" cy="37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115081"/>
                <a:ext cx="2736903" cy="375809"/>
              </a:xfrm>
              <a:prstGeom prst="rect">
                <a:avLst/>
              </a:prstGeom>
              <a:blipFill rotWithShape="1">
                <a:blip r:embed="rId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4320000" y="4475081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320000" y="4835081"/>
                <a:ext cx="4527842" cy="37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+</m:t>
                      </m:r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835081"/>
                <a:ext cx="4527842" cy="375809"/>
              </a:xfrm>
              <a:prstGeom prst="rect">
                <a:avLst/>
              </a:prstGeom>
              <a:blipFill rotWithShape="1">
                <a:blip r:embed="rId6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320000" y="5375081"/>
                <a:ext cx="2594300" cy="35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∙∆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5375081"/>
                <a:ext cx="2594300" cy="358175"/>
              </a:xfrm>
              <a:prstGeom prst="rect">
                <a:avLst/>
              </a:prstGeom>
              <a:blipFill rotWithShape="1"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7200000" y="4140000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Doppler shift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200000" y="5400000"/>
            <a:ext cx="183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Doppler broadening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Inelastic heavy-ion scattering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900000"/>
            <a:ext cx="27638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612008"/>
            <a:ext cx="3177723" cy="583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476000" y="2062800"/>
            <a:ext cx="1569660" cy="316137"/>
          </a:xfrm>
          <a:prstGeom prst="rect">
            <a:avLst/>
          </a:prstGeom>
          <a:solidFill>
            <a:schemeClr val="bg1"/>
          </a:solidFill>
        </p:spPr>
        <p:txBody>
          <a:bodyPr wrap="none" bIns="54000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raw </a:t>
            </a:r>
            <a:r>
              <a:rPr lang="el-GR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-ray spectrum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00192" y="1080000"/>
            <a:ext cx="794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0000CC"/>
                </a:solidFill>
              </a:rPr>
              <a:t>181</a:t>
            </a:r>
            <a:r>
              <a:rPr lang="en-US" sz="2400" dirty="0" smtClean="0">
                <a:solidFill>
                  <a:srgbClr val="0000CC"/>
                </a:solidFill>
              </a:rPr>
              <a:t>Ta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40000" y="32400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0000CC"/>
                </a:solidFill>
              </a:rPr>
              <a:t>238</a:t>
            </a:r>
            <a:r>
              <a:rPr lang="en-US" sz="2400" dirty="0">
                <a:solidFill>
                  <a:srgbClr val="0000CC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5190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Lorentz transformation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24008" y="764704"/>
            <a:ext cx="4962144" cy="3216250"/>
            <a:chOff x="324008" y="612009"/>
            <a:chExt cx="4962144" cy="32162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8" y="612009"/>
              <a:ext cx="4962144" cy="321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3816000" y="1224000"/>
              <a:ext cx="1440160" cy="7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08000" bIns="108000" rtlCol="0">
              <a:spAutoFit/>
            </a:bodyPr>
            <a:lstStyle/>
            <a:p>
              <a:r>
                <a:rPr lang="el-GR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γ</a:t>
              </a:r>
              <a:r>
                <a:rPr lang="en-US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-ray angular distribution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683568" y="4112695"/>
            <a:ext cx="5370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Contraction of the solid angle element </a:t>
            </a:r>
            <a:r>
              <a:rPr lang="en-US" sz="1600" dirty="0" smtClean="0"/>
              <a:t>in the laboratory system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800000" y="4472695"/>
                <a:ext cx="1365567" cy="690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de-DE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4472695"/>
                <a:ext cx="1365567" cy="6901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720000" y="519269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800000" y="5732695"/>
                <a:ext cx="24774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5732695"/>
                <a:ext cx="2477408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4427984" y="5732695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Doppler formula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arrangement (electron detection)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12015"/>
            <a:ext cx="3245206" cy="405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499992" y="2880000"/>
            <a:ext cx="25234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Doppler broadening</a:t>
            </a:r>
          </a:p>
          <a:p>
            <a:endParaRPr lang="en-US" sz="400" dirty="0" smtClean="0"/>
          </a:p>
          <a:p>
            <a:r>
              <a:rPr lang="en-US" sz="1400" dirty="0" smtClean="0"/>
              <a:t>Δ</a:t>
            </a:r>
            <a:r>
              <a:rPr lang="el-GR" sz="1400" dirty="0" smtClean="0">
                <a:latin typeface="Times New Roman"/>
                <a:cs typeface="Times New Roman"/>
              </a:rPr>
              <a:t>ϑ</a:t>
            </a:r>
            <a:r>
              <a:rPr lang="en-US" sz="1400" baseline="-25000" dirty="0" smtClean="0">
                <a:latin typeface="Times New Roman"/>
                <a:cs typeface="Times New Roman"/>
              </a:rPr>
              <a:t>e</a:t>
            </a:r>
            <a:r>
              <a:rPr lang="en-US" sz="1400" dirty="0" smtClean="0">
                <a:latin typeface="Times New Roman"/>
                <a:cs typeface="Times New Roman"/>
              </a:rPr>
              <a:t> = 20</a:t>
            </a:r>
            <a:r>
              <a:rPr lang="en-US" sz="1400" baseline="30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target – Mini-Orange: 19 cm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Mini-Orange – Si detector: 6 cm</a:t>
            </a:r>
            <a:endParaRPr lang="en-US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720000" y="4860000"/>
            <a:ext cx="2222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For projectile excitation: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5220000"/>
                <a:ext cx="5834802" cy="4586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1+2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220000"/>
                <a:ext cx="5834802" cy="458652"/>
              </a:xfrm>
              <a:prstGeom prst="rect">
                <a:avLst/>
              </a:prstGeom>
              <a:blipFill rotWithShape="1">
                <a:blip r:embed="rId3"/>
                <a:stretch>
                  <a:fillRect t="-57692" b="-10384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720000" y="576000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20000" y="6120000"/>
                <a:ext cx="44896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+</m:t>
                      </m:r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6120000"/>
                <a:ext cx="448962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5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Lorentz transformation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8" y="612008"/>
            <a:ext cx="4731471" cy="589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764000" y="972000"/>
            <a:ext cx="636960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-rays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64000" y="3744000"/>
            <a:ext cx="636960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-rays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00000" y="1152000"/>
            <a:ext cx="12769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energy shift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0" y="3960000"/>
            <a:ext cx="228780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solid angle contraction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320000" y="9720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10%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320000" y="37800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0%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detectors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09" y="576535"/>
            <a:ext cx="6842127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10"/>
          <p:cNvSpPr>
            <a:spLocks noChangeAspect="1" noChangeShapeType="1"/>
          </p:cNvSpPr>
          <p:nvPr/>
        </p:nvSpPr>
        <p:spPr bwMode="auto">
          <a:xfrm flipH="1">
            <a:off x="6963171" y="4510360"/>
            <a:ext cx="100806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 Box 14"/>
          <p:cNvSpPr txBox="1">
            <a:spLocks noChangeAspect="1" noChangeArrowheads="1"/>
          </p:cNvSpPr>
          <p:nvPr/>
        </p:nvSpPr>
        <p:spPr bwMode="auto">
          <a:xfrm rot="780000">
            <a:off x="4680346" y="3789635"/>
            <a:ext cx="555625" cy="3095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b="1">
                <a:solidFill>
                  <a:srgbClr val="FF6600"/>
                </a:solidFill>
                <a:latin typeface="Times New Roman" pitchFamily="18" charset="0"/>
              </a:rPr>
              <a:t>70cm</a:t>
            </a:r>
          </a:p>
        </p:txBody>
      </p:sp>
      <p:sp>
        <p:nvSpPr>
          <p:cNvPr id="7" name="Text Box 15"/>
          <p:cNvSpPr txBox="1">
            <a:spLocks noChangeAspect="1" noChangeArrowheads="1"/>
          </p:cNvSpPr>
          <p:nvPr/>
        </p:nvSpPr>
        <p:spPr bwMode="auto">
          <a:xfrm rot="18900000">
            <a:off x="6407546" y="4797698"/>
            <a:ext cx="555625" cy="3095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b="1">
                <a:solidFill>
                  <a:srgbClr val="FF6600"/>
                </a:solidFill>
                <a:latin typeface="Times New Roman" pitchFamily="18" charset="0"/>
              </a:rPr>
              <a:t>20cm</a:t>
            </a:r>
          </a:p>
        </p:txBody>
      </p:sp>
      <p:sp>
        <p:nvSpPr>
          <p:cNvPr id="8" name="Line 12"/>
          <p:cNvSpPr>
            <a:spLocks noChangeAspect="1" noChangeShapeType="1"/>
          </p:cNvSpPr>
          <p:nvPr/>
        </p:nvSpPr>
        <p:spPr bwMode="auto">
          <a:xfrm flipV="1">
            <a:off x="6388496" y="4510360"/>
            <a:ext cx="503238" cy="5032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11"/>
          <p:cNvSpPr>
            <a:spLocks noChangeAspect="1" noChangeShapeType="1"/>
          </p:cNvSpPr>
          <p:nvPr/>
        </p:nvSpPr>
        <p:spPr bwMode="auto">
          <a:xfrm>
            <a:off x="3796109" y="3861073"/>
            <a:ext cx="3095625" cy="6492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Line 8"/>
          <p:cNvSpPr>
            <a:spLocks noChangeAspect="1" noChangeShapeType="1"/>
          </p:cNvSpPr>
          <p:nvPr/>
        </p:nvSpPr>
        <p:spPr bwMode="auto">
          <a:xfrm>
            <a:off x="6888559" y="4281760"/>
            <a:ext cx="0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 Box 16"/>
          <p:cNvSpPr txBox="1">
            <a:spLocks noChangeAspect="1" noChangeArrowheads="1"/>
          </p:cNvSpPr>
          <p:nvPr/>
        </p:nvSpPr>
        <p:spPr bwMode="auto">
          <a:xfrm>
            <a:off x="7252096" y="4581798"/>
            <a:ext cx="776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rgbClr val="FF0000"/>
                </a:solidFill>
                <a:latin typeface="Times New Roman" pitchFamily="18" charset="0"/>
              </a:rPr>
              <a:t>beam</a:t>
            </a:r>
          </a:p>
        </p:txBody>
      </p:sp>
      <p:sp>
        <p:nvSpPr>
          <p:cNvPr id="12" name="Text Box 17"/>
          <p:cNvSpPr txBox="1">
            <a:spLocks noChangeAspect="1" noChangeArrowheads="1"/>
          </p:cNvSpPr>
          <p:nvPr/>
        </p:nvSpPr>
        <p:spPr bwMode="auto">
          <a:xfrm>
            <a:off x="6564709" y="3895998"/>
            <a:ext cx="83185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rgbClr val="FF0000"/>
                </a:solidFill>
                <a:latin typeface="Times New Roman" pitchFamily="18" charset="0"/>
              </a:rPr>
              <a:t>target</a:t>
            </a:r>
          </a:p>
        </p:txBody>
      </p:sp>
      <p:sp>
        <p:nvSpPr>
          <p:cNvPr id="13" name="Line 20"/>
          <p:cNvSpPr>
            <a:spLocks noChangeAspect="1" noChangeShapeType="1"/>
          </p:cNvSpPr>
          <p:nvPr/>
        </p:nvSpPr>
        <p:spPr bwMode="auto">
          <a:xfrm>
            <a:off x="1851420" y="4510360"/>
            <a:ext cx="6119814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4" name="Picture 21" descr="ebb2_s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22" y="5652000"/>
            <a:ext cx="84010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10" y="5616000"/>
            <a:ext cx="1000000" cy="8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Gamma-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tracking</a:t>
            </a:r>
            <a:endParaRPr lang="de-DE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04825" y="617885"/>
            <a:ext cx="3716338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>
                <a:latin typeface="Comic Sans MS" pitchFamily="66" charset="0"/>
                <a:cs typeface="Arial" pitchFamily="34" charset="0"/>
              </a:rPr>
              <a:t>Gamma Arrays based on Compton</a:t>
            </a:r>
            <a:br>
              <a:rPr lang="en-US" altLang="de-DE">
                <a:latin typeface="Comic Sans MS" pitchFamily="66" charset="0"/>
                <a:cs typeface="Arial" pitchFamily="34" charset="0"/>
              </a:rPr>
            </a:br>
            <a:r>
              <a:rPr lang="en-US" altLang="de-DE">
                <a:latin typeface="Comic Sans MS" pitchFamily="66" charset="0"/>
                <a:cs typeface="Arial" pitchFamily="34" charset="0"/>
              </a:rPr>
              <a:t> Suppressed Spectrometers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989513" y="617885"/>
            <a:ext cx="35814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Tracking Arrays</a:t>
            </a:r>
            <a:r>
              <a:rPr lang="en-US" altLang="de-DE" dirty="0">
                <a:latin typeface="Comic Sans MS" pitchFamily="66" charset="0"/>
                <a:cs typeface="Arial" pitchFamily="34" charset="0"/>
              </a:rPr>
              <a:t> based on</a:t>
            </a:r>
          </a:p>
          <a:p>
            <a:pPr algn="ctr"/>
            <a:r>
              <a:rPr lang="en-US" altLang="de-DE" dirty="0">
                <a:latin typeface="Comic Sans MS" pitchFamily="66" charset="0"/>
                <a:cs typeface="Arial" pitchFamily="34" charset="0"/>
              </a:rPr>
              <a:t>Position Sensitive Ge Detectors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rot="16200000">
            <a:off x="4533900" y="4987925"/>
            <a:ext cx="0" cy="160020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688368" y="5486400"/>
            <a:ext cx="2196000" cy="78175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altLang="de-DE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it-IT" altLang="de-DE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altLang="de-DE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de-DE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50 - 25 </a:t>
            </a:r>
            <a:r>
              <a:rPr lang="it-IT" altLang="de-DE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 eaLnBrk="0" hangingPunct="0">
              <a:lnSpc>
                <a:spcPct val="80000"/>
              </a:lnSpc>
            </a:pPr>
            <a:r>
              <a:rPr lang="en-GB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GB" alt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de-DE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altLang="de-DE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1 - </a:t>
            </a:r>
            <a:r>
              <a:rPr lang="en-GB" alt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de-DE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altLang="de-DE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r>
              <a:rPr lang="en-GB" alt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de-D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403872" y="5486400"/>
            <a:ext cx="2016000" cy="8063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altLang="de-DE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it-IT" altLang="de-DE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altLang="de-DE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de-DE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10 - 7 </a:t>
            </a:r>
            <a:r>
              <a:rPr lang="it-IT" altLang="de-DE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 eaLnBrk="0" hangingPunct="0">
              <a:lnSpc>
                <a:spcPct val="80000"/>
              </a:lnSpc>
            </a:pPr>
            <a:r>
              <a:rPr lang="en-GB" altLang="de-DE" b="1" dirty="0">
                <a:cs typeface="Arial" pitchFamily="34" charset="0"/>
              </a:rPr>
              <a:t> </a:t>
            </a:r>
            <a:r>
              <a:rPr lang="en-GB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GB" alt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de-DE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altLang="de-DE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– </a:t>
            </a:r>
            <a:r>
              <a:rPr lang="en-GB" alt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de-DE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altLang="de-DE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r>
              <a:rPr lang="en-GB" alt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de-D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5" b="3778"/>
          <a:stretch>
            <a:fillRect/>
          </a:stretch>
        </p:blipFill>
        <p:spPr bwMode="auto">
          <a:xfrm>
            <a:off x="381000" y="2895600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gammasphe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8"/>
          <a:stretch>
            <a:fillRect/>
          </a:stretch>
        </p:blipFill>
        <p:spPr bwMode="auto">
          <a:xfrm>
            <a:off x="2427288" y="2903538"/>
            <a:ext cx="1839912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Quickie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b="14325"/>
          <a:stretch>
            <a:fillRect/>
          </a:stretch>
        </p:blipFill>
        <p:spPr bwMode="auto">
          <a:xfrm>
            <a:off x="6883400" y="2898775"/>
            <a:ext cx="1879600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386013" y="4967288"/>
            <a:ext cx="1987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de-DE">
                <a:solidFill>
                  <a:srgbClr val="FF0000"/>
                </a:solidFill>
                <a:cs typeface="Arial" pitchFamily="34" charset="0"/>
              </a:rPr>
              <a:t>GAMMASPHERE</a:t>
            </a:r>
            <a:endParaRPr lang="en-US" altLang="de-DE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20713" y="4967288"/>
            <a:ext cx="1403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de-DE">
                <a:solidFill>
                  <a:srgbClr val="FF0000"/>
                </a:solidFill>
                <a:cs typeface="Arial" pitchFamily="34" charset="0"/>
              </a:rPr>
              <a:t>EUROBALL</a:t>
            </a:r>
            <a:endParaRPr lang="en-US" altLang="de-DE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334250" y="4967288"/>
            <a:ext cx="971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FF0000"/>
                </a:solidFill>
                <a:cs typeface="Arial" pitchFamily="34" charset="0"/>
              </a:rPr>
              <a:t>GRETA</a:t>
            </a:r>
            <a:endParaRPr lang="en-US" altLang="de-DE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257800" y="4967288"/>
            <a:ext cx="9588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FF0000"/>
                </a:solidFill>
                <a:cs typeface="Arial" pitchFamily="34" charset="0"/>
              </a:rPr>
              <a:t>AGATA</a:t>
            </a:r>
          </a:p>
        </p:txBody>
      </p:sp>
      <p:pic>
        <p:nvPicPr>
          <p:cNvPr id="29" name="Picture 14" descr="design_p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903538"/>
            <a:ext cx="1847850" cy="19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290" r:id="rId2" imgW="2668680" imgH="1506600"/>
        </mc:Choice>
        <mc:Fallback>
          <p:control r:id="rId2" imgW="2668680" imgH="1506600">
            <p:pic>
              <p:nvPicPr>
                <p:cNvPr id="3" name="ShockwaveFlash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450" y="1341438"/>
                  <a:ext cx="2668588" cy="15065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91" r:id="rId3" imgW="2190600" imgH="1506600"/>
        </mc:Choice>
        <mc:Fallback>
          <p:control r:id="rId3" imgW="2190600" imgH="1506600">
            <p:pic>
              <p:nvPicPr>
                <p:cNvPr id="4" name="ShockwaveFlash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8625" y="1341438"/>
                  <a:ext cx="2190750" cy="15065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175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Building a level scheme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9" name="Content Placeholder 4"/>
          <p:cNvSpPr txBox="1">
            <a:spLocks/>
          </p:cNvSpPr>
          <p:nvPr/>
        </p:nvSpPr>
        <p:spPr bwMode="auto">
          <a:xfrm>
            <a:off x="442209" y="1228725"/>
            <a:ext cx="8272133" cy="134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Angular distributions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Quantization axis = spin direction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May be known event by event</a:t>
            </a:r>
          </a:p>
          <a:p>
            <a:pPr marL="461963" marR="0" lvl="1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…or it may not! What to do then?</a:t>
            </a:r>
          </a:p>
        </p:txBody>
      </p:sp>
      <p:sp>
        <p:nvSpPr>
          <p:cNvPr id="80" name="TextBox 1"/>
          <p:cNvSpPr txBox="1"/>
          <p:nvPr/>
        </p:nvSpPr>
        <p:spPr>
          <a:xfrm>
            <a:off x="826266" y="3173844"/>
            <a:ext cx="7524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Pure dipole </a:t>
            </a:r>
            <a:r>
              <a:rPr lang="en-US" sz="2000" dirty="0">
                <a:solidFill>
                  <a:prstClr val="black"/>
                </a:solidFill>
              </a:rPr>
              <a:t>only </a:t>
            </a:r>
            <a:r>
              <a:rPr lang="en-US" sz="2000" dirty="0" smtClean="0">
                <a:solidFill>
                  <a:prstClr val="black"/>
                </a:solidFill>
              </a:rPr>
              <a:t>has </a:t>
            </a:r>
            <a:r>
              <a:rPr lang="en-US" sz="2000" i="1" dirty="0" smtClean="0">
                <a:solidFill>
                  <a:prstClr val="black"/>
                </a:solidFill>
              </a:rPr>
              <a:t>P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 term, quadrupole adds </a:t>
            </a:r>
            <a:r>
              <a:rPr lang="en-US" sz="2000" i="1" dirty="0" smtClean="0">
                <a:solidFill>
                  <a:prstClr val="black"/>
                </a:solidFill>
              </a:rPr>
              <a:t>P</a:t>
            </a:r>
            <a:r>
              <a:rPr lang="en-US" sz="2000" baseline="-25000" dirty="0" smtClean="0">
                <a:solidFill>
                  <a:prstClr val="black"/>
                </a:solidFill>
              </a:rPr>
              <a:t>4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</a:rPr>
              <a:t>octupole</a:t>
            </a:r>
            <a:r>
              <a:rPr lang="en-US" sz="2000" dirty="0" smtClean="0">
                <a:solidFill>
                  <a:prstClr val="black"/>
                </a:solidFill>
              </a:rPr>
              <a:t> has </a:t>
            </a:r>
            <a:r>
              <a:rPr lang="en-US" sz="2000" i="1" dirty="0" smtClean="0">
                <a:solidFill>
                  <a:prstClr val="black"/>
                </a:solidFill>
              </a:rPr>
              <a:t>P</a:t>
            </a:r>
            <a:r>
              <a:rPr lang="en-US" sz="2000" baseline="-25000" dirty="0" smtClean="0">
                <a:solidFill>
                  <a:prstClr val="black"/>
                </a:solidFill>
              </a:rPr>
              <a:t>6</a:t>
            </a:r>
            <a:r>
              <a:rPr lang="en-US" sz="2000" dirty="0">
                <a:solidFill>
                  <a:prstClr val="black"/>
                </a:solidFill>
              </a:rPr>
              <a:t>, etc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With M1/E2 </a:t>
            </a:r>
            <a:r>
              <a:rPr lang="en-US" sz="2000" dirty="0">
                <a:solidFill>
                  <a:prstClr val="black"/>
                </a:solidFill>
              </a:rPr>
              <a:t>mixing, </a:t>
            </a:r>
            <a:r>
              <a:rPr lang="en-US" sz="2000" i="1" dirty="0" smtClean="0">
                <a:solidFill>
                  <a:prstClr val="black"/>
                </a:solidFill>
              </a:rPr>
              <a:t>A</a:t>
            </a:r>
            <a:r>
              <a:rPr lang="en-US" sz="2000" baseline="-25000" dirty="0" smtClean="0">
                <a:solidFill>
                  <a:prstClr val="black"/>
                </a:solidFill>
              </a:rPr>
              <a:t>4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sym typeface="Symbol" panose="05050102010706020507" pitchFamily="18" charset="2"/>
              </a:rPr>
              <a:t> 0</a:t>
            </a:r>
            <a:r>
              <a:rPr lang="en-US" sz="2000" dirty="0" smtClean="0">
                <a:solidFill>
                  <a:prstClr val="black"/>
                </a:solidFill>
              </a:rPr>
              <a:t>; mixing ratio </a:t>
            </a:r>
            <a:r>
              <a:rPr lang="el-G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b="1" dirty="0" smtClean="0">
                <a:solidFill>
                  <a:srgbClr val="FF0000"/>
                </a:solidFill>
              </a:rPr>
              <a:t>* </a:t>
            </a:r>
            <a:r>
              <a:rPr lang="en-US" sz="2000" dirty="0" smtClean="0">
                <a:solidFill>
                  <a:prstClr val="black"/>
                </a:solidFill>
              </a:rPr>
              <a:t>can </a:t>
            </a:r>
            <a:r>
              <a:rPr lang="en-US" sz="2000" dirty="0">
                <a:solidFill>
                  <a:prstClr val="black"/>
                </a:solidFill>
              </a:rPr>
              <a:t>be deduced, </a:t>
            </a:r>
            <a:r>
              <a:rPr lang="en-US" sz="2000" dirty="0" smtClean="0">
                <a:solidFill>
                  <a:prstClr val="black"/>
                </a:solidFill>
              </a:rPr>
              <a:t>providing insight </a:t>
            </a:r>
            <a:r>
              <a:rPr lang="en-US" sz="2000" dirty="0">
                <a:solidFill>
                  <a:prstClr val="black"/>
                </a:solidFill>
              </a:rPr>
              <a:t>into underlying </a:t>
            </a:r>
            <a:r>
              <a:rPr lang="en-US" sz="2000" dirty="0" smtClean="0">
                <a:solidFill>
                  <a:prstClr val="black"/>
                </a:solidFill>
              </a:rPr>
              <a:t>structure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Strictly speaking, AD in singles; “gated AD”: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dirty="0" smtClean="0">
                <a:solidFill>
                  <a:prstClr val="black"/>
                </a:solidFill>
              </a:rPr>
              <a:t> coincidence with no angle condition on gating </a:t>
            </a:r>
            <a:r>
              <a:rPr lang="el-G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dirty="0" smtClean="0">
                <a:solidFill>
                  <a:prstClr val="black"/>
                </a:solidFill>
              </a:rPr>
              <a:t> (clean-up only)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if 4</a:t>
            </a:r>
            <a:r>
              <a:rPr lang="el-GR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π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 coverage, same AD as in singles</a:t>
            </a:r>
            <a:endParaRPr lang="en-US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7"/>
              <p:cNvSpPr txBox="1"/>
              <p:nvPr/>
            </p:nvSpPr>
            <p:spPr>
              <a:xfrm>
                <a:off x="5040437" y="1359039"/>
                <a:ext cx="3053978" cy="865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1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437" y="1359039"/>
                <a:ext cx="3053978" cy="865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3"/>
          <p:cNvSpPr txBox="1"/>
          <p:nvPr/>
        </p:nvSpPr>
        <p:spPr>
          <a:xfrm>
            <a:off x="5794872" y="6186790"/>
            <a:ext cx="3085909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*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rPr>
              <a:t>d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 (E2 intensity)/(M1 intensity)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360000" y="6300000"/>
            <a:ext cx="3236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AD: angular distribution, AC: angular correlation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576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7786</Words>
  <Application>Microsoft Office PowerPoint</Application>
  <PresentationFormat>Bildschirmpräsentation (4:3)</PresentationFormat>
  <Paragraphs>863</Paragraphs>
  <Slides>86</Slides>
  <Notes>2</Notes>
  <HiddenSlides>5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86</vt:i4>
      </vt:variant>
    </vt:vector>
  </HeadingPairs>
  <TitlesOfParts>
    <vt:vector size="98" baseType="lpstr">
      <vt:lpstr>ＭＳ Ｐゴシック</vt:lpstr>
      <vt:lpstr>Arial</vt:lpstr>
      <vt:lpstr>Calibri</vt:lpstr>
      <vt:lpstr>Cambria Math</vt:lpstr>
      <vt:lpstr>Comic Sans MS</vt:lpstr>
      <vt:lpstr>Helvetica Light</vt:lpstr>
      <vt:lpstr>Microsoft Sans Serif</vt:lpstr>
      <vt:lpstr>Symbol</vt:lpstr>
      <vt:lpstr>Times New Roman</vt:lpstr>
      <vt:lpstr>Wingdings</vt:lpstr>
      <vt:lpstr>Larissa</vt:lpstr>
      <vt:lpstr>Equation</vt:lpstr>
      <vt:lpstr>Building a level scheme: γ-decay</vt:lpstr>
      <vt:lpstr>γ-decay in a Nutshell</vt:lpstr>
      <vt:lpstr>γ-decay</vt:lpstr>
      <vt:lpstr>Building a level scheme Christopher J. Chiara</vt:lpstr>
      <vt:lpstr>Building a level scheme</vt:lpstr>
      <vt:lpstr>Building a level scheme</vt:lpstr>
      <vt:lpstr>Building a level scheme</vt:lpstr>
      <vt:lpstr>Building a level scheme</vt:lpstr>
      <vt:lpstr>Building a level scheme</vt:lpstr>
      <vt:lpstr>Classical Electrodynamics</vt:lpstr>
      <vt:lpstr>Electric/Magnetic Dipoles</vt:lpstr>
      <vt:lpstr>Higher Order Multipoles</vt:lpstr>
      <vt:lpstr>Angular Momentum in γ-Decay</vt:lpstr>
      <vt:lpstr>Characteristics of multipolarity</vt:lpstr>
      <vt:lpstr>The basics of the situation</vt:lpstr>
      <vt:lpstr>The basics of the situation</vt:lpstr>
      <vt:lpstr>The basics of the situation</vt:lpstr>
      <vt:lpstr>The basics of the situation</vt:lpstr>
      <vt:lpstr>The basics of the situation</vt:lpstr>
      <vt:lpstr>The basics of the situation</vt:lpstr>
      <vt:lpstr>The basics of the situation</vt:lpstr>
      <vt:lpstr>Characteristics of multipolarity</vt:lpstr>
      <vt:lpstr>Emission of electromagnetic radiation</vt:lpstr>
      <vt:lpstr>Single particle transition (Weisskopf estimate)</vt:lpstr>
      <vt:lpstr>Measuring g-factors</vt:lpstr>
      <vt:lpstr>Measuring g-factors</vt:lpstr>
      <vt:lpstr>Measuring g-factors</vt:lpstr>
      <vt:lpstr>Building a level scheme</vt:lpstr>
      <vt:lpstr>Building a level scheme</vt:lpstr>
      <vt:lpstr>Building a level scheme</vt:lpstr>
      <vt:lpstr>The basics of the situation</vt:lpstr>
      <vt:lpstr>The basics of the situation</vt:lpstr>
      <vt:lpstr>Angular correlation – non-oriented source</vt:lpstr>
      <vt:lpstr>A simple example:</vt:lpstr>
      <vt:lpstr>General formula</vt:lpstr>
      <vt:lpstr>General formula</vt:lpstr>
      <vt:lpstr>A special case:</vt:lpstr>
      <vt:lpstr>Angular correlations with arrays</vt:lpstr>
      <vt:lpstr>Angular correlations with arrays</vt:lpstr>
      <vt:lpstr>Angular distribution</vt:lpstr>
      <vt:lpstr>Angular distribution</vt:lpstr>
      <vt:lpstr>Building a level scheme</vt:lpstr>
      <vt:lpstr>Linear polarization</vt:lpstr>
      <vt:lpstr>Linear polarization</vt:lpstr>
      <vt:lpstr>Proof of Principle</vt:lpstr>
      <vt:lpstr>Linear polarization</vt:lpstr>
      <vt:lpstr>Building a level scheme</vt:lpstr>
      <vt:lpstr>Internal conversion</vt:lpstr>
      <vt:lpstr>Internal conversion</vt:lpstr>
      <vt:lpstr>Building a level scheme</vt:lpstr>
      <vt:lpstr>Electron spectroscopy</vt:lpstr>
      <vt:lpstr>Mini Orange setup for conversion electron spectroscopy</vt:lpstr>
      <vt:lpstr>Coulomb excitation experiment</vt:lpstr>
      <vt:lpstr>Building a level scheme</vt:lpstr>
      <vt:lpstr>Building a level scheme</vt:lpstr>
      <vt:lpstr>Surface oscillations in deformed nuclei</vt:lpstr>
      <vt:lpstr>Building a level scheme</vt:lpstr>
      <vt:lpstr>E0/E2 branching ratio</vt:lpstr>
      <vt:lpstr>Building a level scheme</vt:lpstr>
      <vt:lpstr>Building a level scheme</vt:lpstr>
      <vt:lpstr>Measuring half-lives</vt:lpstr>
      <vt:lpstr>Measuring half-lives</vt:lpstr>
      <vt:lpstr>Measuring half-lives</vt:lpstr>
      <vt:lpstr>Measuring half-lives</vt:lpstr>
      <vt:lpstr>Doppler effect</vt:lpstr>
      <vt:lpstr>Measuring half-lives</vt:lpstr>
      <vt:lpstr>Recoil distance method</vt:lpstr>
      <vt:lpstr>Measuring half-lives</vt:lpstr>
      <vt:lpstr>Doppler Shift Attenuation Method</vt:lpstr>
      <vt:lpstr>Measuring half-lives</vt:lpstr>
      <vt:lpstr>Lorentz transformation</vt:lpstr>
      <vt:lpstr>Efficiency versus resolution</vt:lpstr>
      <vt:lpstr>Energy resolution</vt:lpstr>
      <vt:lpstr>Special relativity</vt:lpstr>
      <vt:lpstr>Lorentz transformation</vt:lpstr>
      <vt:lpstr>Doppler effect</vt:lpstr>
      <vt:lpstr>Doppler broadening and position resolution</vt:lpstr>
      <vt:lpstr>Doppler broadening (opening angle of detector)</vt:lpstr>
      <vt:lpstr>Doppler broadening (velocity variation)</vt:lpstr>
      <vt:lpstr>Experimental arrangement</vt:lpstr>
      <vt:lpstr>Inelastic heavy-ion scattering</vt:lpstr>
      <vt:lpstr>Lorentz transformation</vt:lpstr>
      <vt:lpstr>Experimental arrangement (electron detection)</vt:lpstr>
      <vt:lpstr>Lorentz transformation</vt:lpstr>
      <vt:lpstr>Segmented detectors</vt:lpstr>
      <vt:lpstr>Gamma-ray tracking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641</cp:revision>
  <dcterms:created xsi:type="dcterms:W3CDTF">2016-04-06T12:04:03Z</dcterms:created>
  <dcterms:modified xsi:type="dcterms:W3CDTF">2023-10-30T15:57:57Z</dcterms:modified>
</cp:coreProperties>
</file>