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39"/>
  </p:notesMasterIdLst>
  <p:handoutMasterIdLst>
    <p:handoutMasterId r:id="rId40"/>
  </p:handoutMasterIdLst>
  <p:sldIdLst>
    <p:sldId id="1599" r:id="rId2"/>
    <p:sldId id="1600" r:id="rId3"/>
    <p:sldId id="1601" r:id="rId4"/>
    <p:sldId id="1610" r:id="rId5"/>
    <p:sldId id="1554" r:id="rId6"/>
    <p:sldId id="1561" r:id="rId7"/>
    <p:sldId id="1562" r:id="rId8"/>
    <p:sldId id="1555" r:id="rId9"/>
    <p:sldId id="1585" r:id="rId10"/>
    <p:sldId id="1584" r:id="rId11"/>
    <p:sldId id="1587" r:id="rId12"/>
    <p:sldId id="1564" r:id="rId13"/>
    <p:sldId id="1590" r:id="rId14"/>
    <p:sldId id="1602" r:id="rId15"/>
    <p:sldId id="1603" r:id="rId16"/>
    <p:sldId id="1609" r:id="rId17"/>
    <p:sldId id="1604" r:id="rId18"/>
    <p:sldId id="1572" r:id="rId19"/>
    <p:sldId id="1560" r:id="rId20"/>
    <p:sldId id="1573" r:id="rId21"/>
    <p:sldId id="1571" r:id="rId22"/>
    <p:sldId id="1576" r:id="rId23"/>
    <p:sldId id="1579" r:id="rId24"/>
    <p:sldId id="1582" r:id="rId25"/>
    <p:sldId id="1598" r:id="rId26"/>
    <p:sldId id="1559" r:id="rId27"/>
    <p:sldId id="1611" r:id="rId28"/>
    <p:sldId id="1577" r:id="rId29"/>
    <p:sldId id="1594" r:id="rId30"/>
    <p:sldId id="1595" r:id="rId31"/>
    <p:sldId id="1605" r:id="rId32"/>
    <p:sldId id="1606" r:id="rId33"/>
    <p:sldId id="1607" r:id="rId34"/>
    <p:sldId id="1612" r:id="rId35"/>
    <p:sldId id="1613" r:id="rId36"/>
    <p:sldId id="1614" r:id="rId37"/>
    <p:sldId id="1593" r:id="rId38"/>
  </p:sldIdLst>
  <p:sldSz cx="9144000" cy="6858000" type="screen4x3"/>
  <p:notesSz cx="6797675" cy="9926638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40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00"/>
    <a:srgbClr val="CC0000"/>
    <a:srgbClr val="E1F1F3"/>
    <a:srgbClr val="D9EDEF"/>
    <a:srgbClr val="FFFFFF"/>
    <a:srgbClr val="66FF66"/>
    <a:srgbClr val="336600"/>
    <a:srgbClr val="006600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53" autoAdjust="0"/>
    <p:restoredTop sz="94689" autoAdjust="0"/>
  </p:normalViewPr>
  <p:slideViewPr>
    <p:cSldViewPr>
      <p:cViewPr varScale="1">
        <p:scale>
          <a:sx n="67" d="100"/>
          <a:sy n="67" d="100"/>
        </p:scale>
        <p:origin x="192" y="60"/>
      </p:cViewPr>
      <p:guideLst>
        <p:guide orient="horz" pos="3840"/>
        <p:guide pos="460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690"/>
    </p:cViewPr>
  </p:sorterViewPr>
  <p:notesViewPr>
    <p:cSldViewPr>
      <p:cViewPr varScale="1">
        <p:scale>
          <a:sx n="84" d="100"/>
          <a:sy n="84" d="100"/>
        </p:scale>
        <p:origin x="-188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80" cy="4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l" defTabSz="915591" eaLnBrk="1" hangingPunct="1">
              <a:spcBef>
                <a:spcPct val="50000"/>
              </a:spcBef>
              <a:buFontTx/>
              <a:buChar char="•"/>
              <a:defRPr sz="1200">
                <a:latin typeface="Arial Unicode MS" pitchFamily="34" charset="-128"/>
              </a:defRPr>
            </a:lvl1pPr>
          </a:lstStyle>
          <a:p>
            <a:endParaRPr lang="en-US" alt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96" y="0"/>
            <a:ext cx="2945879" cy="4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 defTabSz="915591" eaLnBrk="1" hangingPunct="1">
              <a:spcBef>
                <a:spcPct val="50000"/>
              </a:spcBef>
              <a:buFontTx/>
              <a:buChar char="•"/>
              <a:defRPr sz="1200">
                <a:latin typeface="Arial Unicode MS" pitchFamily="34" charset="-128"/>
              </a:defRPr>
            </a:lvl1pPr>
          </a:lstStyle>
          <a:p>
            <a:endParaRPr lang="en-US" altLang="de-DE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3417"/>
            <a:ext cx="2945880" cy="4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l" defTabSz="915591" eaLnBrk="1" hangingPunct="1">
              <a:spcBef>
                <a:spcPct val="50000"/>
              </a:spcBef>
              <a:buFontTx/>
              <a:buChar char="•"/>
              <a:defRPr sz="1200">
                <a:latin typeface="Arial Unicode MS" pitchFamily="34" charset="-128"/>
              </a:defRPr>
            </a:lvl1pPr>
          </a:lstStyle>
          <a:p>
            <a:endParaRPr lang="en-US" altLang="de-DE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96" y="9433417"/>
            <a:ext cx="2945879" cy="4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 defTabSz="915591" eaLnBrk="1" hangingPunct="1">
              <a:spcBef>
                <a:spcPct val="50000"/>
              </a:spcBef>
              <a:buFontTx/>
              <a:buChar char="•"/>
              <a:defRPr sz="1200">
                <a:latin typeface="Arial Unicode MS" pitchFamily="34" charset="-128"/>
              </a:defRPr>
            </a:lvl1pPr>
          </a:lstStyle>
          <a:p>
            <a:fld id="{9C97765F-009D-4615-9660-22AEA7C40238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060642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880" cy="4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l" defTabSz="915591" eaLnBrk="1" hangingPunct="1">
              <a:spcBef>
                <a:spcPct val="20000"/>
              </a:spcBef>
              <a:buFontTx/>
              <a:buChar char="•"/>
              <a:defRPr sz="1200">
                <a:latin typeface="Comic Sans MS" pitchFamily="66" charset="0"/>
              </a:defRPr>
            </a:lvl1pPr>
          </a:lstStyle>
          <a:p>
            <a:endParaRPr lang="en-US" alt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96" y="0"/>
            <a:ext cx="2945879" cy="4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>
            <a:lvl1pPr algn="r" defTabSz="915591" eaLnBrk="1" hangingPunct="1">
              <a:spcBef>
                <a:spcPct val="20000"/>
              </a:spcBef>
              <a:buFontTx/>
              <a:buChar char="•"/>
              <a:defRPr sz="1200">
                <a:latin typeface="Comic Sans MS" pitchFamily="66" charset="0"/>
              </a:defRPr>
            </a:lvl1pPr>
          </a:lstStyle>
          <a:p>
            <a:endParaRPr lang="en-US" altLang="de-DE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019" y="4715598"/>
            <a:ext cx="4983639" cy="4466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smtClean="0"/>
              <a:t>Click to edit Master text styles</a:t>
            </a:r>
          </a:p>
          <a:p>
            <a:pPr lvl="1"/>
            <a:r>
              <a:rPr lang="en-US" altLang="de-DE" smtClean="0"/>
              <a:t>Second level</a:t>
            </a:r>
          </a:p>
          <a:p>
            <a:pPr lvl="2"/>
            <a:r>
              <a:rPr lang="en-US" altLang="de-DE" smtClean="0"/>
              <a:t>Third level</a:t>
            </a:r>
          </a:p>
          <a:p>
            <a:pPr lvl="3"/>
            <a:r>
              <a:rPr lang="en-US" altLang="de-DE" smtClean="0"/>
              <a:t>Fourth level</a:t>
            </a:r>
          </a:p>
          <a:p>
            <a:pPr lvl="4"/>
            <a:r>
              <a:rPr lang="en-US" altLang="de-DE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3417"/>
            <a:ext cx="2945880" cy="4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l" defTabSz="915591" eaLnBrk="1" hangingPunct="1">
              <a:spcBef>
                <a:spcPct val="20000"/>
              </a:spcBef>
              <a:buFontTx/>
              <a:buChar char="•"/>
              <a:defRPr sz="1200">
                <a:latin typeface="Comic Sans MS" pitchFamily="66" charset="0"/>
              </a:defRPr>
            </a:lvl1pPr>
          </a:lstStyle>
          <a:p>
            <a:endParaRPr lang="en-US" alt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96" y="9433417"/>
            <a:ext cx="2945879" cy="49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541" tIns="45770" rIns="91541" bIns="45770" numCol="1" anchor="b" anchorCtr="0" compatLnSpc="1">
            <a:prstTxWarp prst="textNoShape">
              <a:avLst/>
            </a:prstTxWarp>
          </a:bodyPr>
          <a:lstStyle>
            <a:lvl1pPr algn="r" defTabSz="915591" eaLnBrk="1" hangingPunct="1">
              <a:spcBef>
                <a:spcPct val="20000"/>
              </a:spcBef>
              <a:buFontTx/>
              <a:buChar char="•"/>
              <a:defRPr sz="1200">
                <a:latin typeface="Comic Sans MS" pitchFamily="66" charset="0"/>
              </a:defRPr>
            </a:lvl1pPr>
          </a:lstStyle>
          <a:p>
            <a:fld id="{6F82F727-3C41-4D93-A0E5-BFD018A5601B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49266807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124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131C0D2-4A20-405A-935D-4D0A5B51E87F}" type="slidenum">
              <a:rPr lang="en-US" altLang="de-DE"/>
              <a:pPr/>
              <a:t>2</a:t>
            </a:fld>
            <a:endParaRPr lang="en-US" altLang="de-DE"/>
          </a:p>
        </p:txBody>
      </p:sp>
      <p:sp>
        <p:nvSpPr>
          <p:cNvPr id="265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65200" y="766763"/>
            <a:ext cx="4902200" cy="3678237"/>
          </a:xfrm>
          <a:ln/>
        </p:spPr>
      </p:sp>
      <p:sp>
        <p:nvSpPr>
          <p:cNvPr id="265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1345" y="4752256"/>
            <a:ext cx="4990252" cy="4445659"/>
          </a:xfrm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935229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718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7797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5404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982155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2220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7811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647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814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826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742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03.11.2023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565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189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8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1.wmf"/><Relationship Id="rId5" Type="http://schemas.openxmlformats.org/officeDocument/2006/relationships/image" Target="../media/image40.jpeg"/><Relationship Id="rId10" Type="http://schemas.openxmlformats.org/officeDocument/2006/relationships/image" Target="../media/image43.wmf"/><Relationship Id="rId4" Type="http://schemas.openxmlformats.org/officeDocument/2006/relationships/image" Target="../media/image39.jpeg"/><Relationship Id="rId9" Type="http://schemas.openxmlformats.org/officeDocument/2006/relationships/image" Target="../media/image42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5" Type="http://schemas.openxmlformats.org/officeDocument/2006/relationships/image" Target="../media/image47.jpg"/><Relationship Id="rId4" Type="http://schemas.openxmlformats.org/officeDocument/2006/relationships/image" Target="../media/image4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49.jpg"/><Relationship Id="rId4" Type="http://schemas.openxmlformats.org/officeDocument/2006/relationships/image" Target="../media/image4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0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12" Type="http://schemas.openxmlformats.org/officeDocument/2006/relationships/image" Target="../media/image11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11" Type="http://schemas.openxmlformats.org/officeDocument/2006/relationships/image" Target="../media/image10.png"/><Relationship Id="rId5" Type="http://schemas.openxmlformats.org/officeDocument/2006/relationships/image" Target="../media/image5.gif"/><Relationship Id="rId10" Type="http://schemas.openxmlformats.org/officeDocument/2006/relationships/image" Target="../media/image9.jpeg"/><Relationship Id="rId4" Type="http://schemas.openxmlformats.org/officeDocument/2006/relationships/image" Target="../media/image4.gif"/><Relationship Id="rId9" Type="http://schemas.openxmlformats.org/officeDocument/2006/relationships/hyperlink" Target="https://upload.wikimedia.org/wikipedia/commons/5/5f/Hans_Bethe.jpg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9.png"/><Relationship Id="rId4" Type="http://schemas.openxmlformats.org/officeDocument/2006/relationships/image" Target="../media/image6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1.jp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6.png"/><Relationship Id="rId5" Type="http://schemas.openxmlformats.org/officeDocument/2006/relationships/image" Target="../media/image70.jpeg"/><Relationship Id="rId4" Type="http://schemas.openxmlformats.org/officeDocument/2006/relationships/image" Target="../media/image74.png"/><Relationship Id="rId9" Type="http://schemas.openxmlformats.org/officeDocument/2006/relationships/image" Target="../media/image7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Relationship Id="rId9" Type="http://schemas.openxmlformats.org/officeDocument/2006/relationships/image" Target="../media/image72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2.jpg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86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gif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gif"/><Relationship Id="rId5" Type="http://schemas.openxmlformats.org/officeDocument/2006/relationships/image" Target="../media/image105.png"/><Relationship Id="rId4" Type="http://schemas.openxmlformats.org/officeDocument/2006/relationships/image" Target="../media/image10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image" Target="../media/image22.jpeg"/><Relationship Id="rId7" Type="http://schemas.openxmlformats.org/officeDocument/2006/relationships/image" Target="../media/image20.e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7.bin"/><Relationship Id="rId3" Type="http://schemas.openxmlformats.org/officeDocument/2006/relationships/image" Target="../media/image31.jpeg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8.wmf"/><Relationship Id="rId4" Type="http://schemas.openxmlformats.org/officeDocument/2006/relationships/image" Target="../media/image32.jpeg"/><Relationship Id="rId9" Type="http://schemas.openxmlformats.org/officeDocument/2006/relationships/oleObject" Target="../embeddings/oleObject5.bin"/><Relationship Id="rId14" Type="http://schemas.openxmlformats.org/officeDocument/2006/relationships/image" Target="../media/image30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oleObject" Target="../embeddings/oleObject8.bin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9.bin"/><Relationship Id="rId10" Type="http://schemas.openxmlformats.org/officeDocument/2006/relationships/image" Target="../media/image36.png"/><Relationship Id="rId4" Type="http://schemas.openxmlformats.org/officeDocument/2006/relationships/image" Target="../media/image33.wmf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Future UNILAC experiments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751630" y="4797152"/>
            <a:ext cx="364074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Coulomb excitation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l-GR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-transfer reaction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 spectroscopy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K-isomerism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transient magnetic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field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spectroscopy of fission fragments</a:t>
            </a:r>
          </a:p>
        </p:txBody>
      </p:sp>
    </p:spTree>
    <p:extLst>
      <p:ext uri="{BB962C8B-B14F-4D97-AF65-F5344CB8AC3E}">
        <p14:creationId xmlns:p14="http://schemas.microsoft.com/office/powerpoint/2010/main" val="181790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7" descr="TRIAQ18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17080"/>
            <a:ext cx="3811588" cy="416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" name="Picture 8" descr="W-H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6754813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439643"/>
            <a:ext cx="703263" cy="58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3924300" y="5022255"/>
            <a:ext cx="819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latin typeface="Times New Roman" panose="02020603050405020304" pitchFamily="18" charset="0"/>
              </a:rPr>
              <a:t>prolate</a:t>
            </a:r>
          </a:p>
        </p:txBody>
      </p:sp>
      <p:sp>
        <p:nvSpPr>
          <p:cNvPr id="94" name="Rectangle 17"/>
          <p:cNvSpPr>
            <a:spLocks noChangeArrowheads="1"/>
          </p:cNvSpPr>
          <p:nvPr/>
        </p:nvSpPr>
        <p:spPr bwMode="auto">
          <a:xfrm>
            <a:off x="2687638" y="558205"/>
            <a:ext cx="442912" cy="4318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5" name="Rectangle 18"/>
          <p:cNvSpPr>
            <a:spLocks noChangeArrowheads="1"/>
          </p:cNvSpPr>
          <p:nvPr/>
        </p:nvSpPr>
        <p:spPr bwMode="auto">
          <a:xfrm>
            <a:off x="3203575" y="2861668"/>
            <a:ext cx="449263" cy="288925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6" name="Rectangle 19"/>
          <p:cNvSpPr>
            <a:spLocks noChangeArrowheads="1"/>
          </p:cNvSpPr>
          <p:nvPr/>
        </p:nvSpPr>
        <p:spPr bwMode="auto">
          <a:xfrm>
            <a:off x="3203575" y="4517430"/>
            <a:ext cx="449263" cy="288925"/>
          </a:xfrm>
          <a:prstGeom prst="rect">
            <a:avLst/>
          </a:prstGeom>
          <a:solidFill>
            <a:srgbClr val="FF0000">
              <a:alpha val="20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7" name="Textfeld 96"/>
          <p:cNvSpPr txBox="1"/>
          <p:nvPr/>
        </p:nvSpPr>
        <p:spPr>
          <a:xfrm>
            <a:off x="540000" y="5949230"/>
            <a:ext cx="26116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Kulessa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 Lett. B218 (1989), 421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uppieren 2"/>
          <p:cNvGrpSpPr>
            <a:grpSpLocks noChangeAspect="1"/>
          </p:cNvGrpSpPr>
          <p:nvPr/>
        </p:nvGrpSpPr>
        <p:grpSpPr>
          <a:xfrm>
            <a:off x="4798936" y="2183954"/>
            <a:ext cx="4304630" cy="2302529"/>
            <a:chOff x="3828209" y="2707233"/>
            <a:chExt cx="5064271" cy="2708862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7790755" y="3674020"/>
              <a:ext cx="547688" cy="865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8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07562288"/>
                </p:ext>
              </p:extLst>
            </p:nvPr>
          </p:nvGraphicFramePr>
          <p:xfrm>
            <a:off x="7376418" y="3589883"/>
            <a:ext cx="1508125" cy="1330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51" name="Graph" r:id="rId7" imgW="4188600" imgH="3135600" progId="Origin50.Graph">
                    <p:embed/>
                  </p:oleObj>
                </mc:Choice>
                <mc:Fallback>
                  <p:oleObj name="Graph" r:id="rId7" imgW="4188600" imgH="3135600" progId="Origin50.Graph">
                    <p:embed/>
                    <p:pic>
                      <p:nvPicPr>
                        <p:cNvPr id="8" name="Object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76418" y="3589883"/>
                          <a:ext cx="1508125" cy="1330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 algn="in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AutoShape 5"/>
            <p:cNvSpPr>
              <a:spLocks noChangeArrowheads="1"/>
            </p:cNvSpPr>
            <p:nvPr/>
          </p:nvSpPr>
          <p:spPr bwMode="auto">
            <a:xfrm>
              <a:off x="4331593" y="2707233"/>
              <a:ext cx="1200150" cy="708025"/>
            </a:xfrm>
            <a:prstGeom prst="downArrow">
              <a:avLst>
                <a:gd name="adj1" fmla="val 64963"/>
                <a:gd name="adj2" fmla="val 26431"/>
              </a:avLst>
            </a:prstGeom>
            <a:gradFill rotWithShape="1">
              <a:gsLst>
                <a:gs pos="0">
                  <a:srgbClr val="FF0000"/>
                </a:gs>
                <a:gs pos="100000">
                  <a:srgbClr val="FF0000">
                    <a:gamma/>
                    <a:tint val="3922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Text Box 6"/>
            <p:cNvSpPr txBox="1">
              <a:spLocks noChangeArrowheads="1"/>
            </p:cNvSpPr>
            <p:nvPr/>
          </p:nvSpPr>
          <p:spPr bwMode="auto">
            <a:xfrm>
              <a:off x="4408379" y="2875509"/>
              <a:ext cx="1063625" cy="362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 dirty="0">
                  <a:solidFill>
                    <a:srgbClr val="CC33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Vibrator</a:t>
              </a:r>
            </a:p>
          </p:txBody>
        </p:sp>
        <p:pic>
          <p:nvPicPr>
            <p:cNvPr id="21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364137" y="3730376"/>
              <a:ext cx="661988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AutoShape 8"/>
            <p:cNvSpPr>
              <a:spLocks noChangeArrowheads="1"/>
            </p:cNvSpPr>
            <p:nvPr/>
          </p:nvSpPr>
          <p:spPr bwMode="auto">
            <a:xfrm>
              <a:off x="5907980" y="2715170"/>
              <a:ext cx="1198563" cy="709613"/>
            </a:xfrm>
            <a:prstGeom prst="downArrow">
              <a:avLst>
                <a:gd name="adj1" fmla="val 64963"/>
                <a:gd name="adj2" fmla="val 26431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FF">
                    <a:gamma/>
                    <a:tint val="3922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Text Box 9"/>
            <p:cNvSpPr txBox="1">
              <a:spLocks noChangeArrowheads="1"/>
            </p:cNvSpPr>
            <p:nvPr/>
          </p:nvSpPr>
          <p:spPr bwMode="auto">
            <a:xfrm>
              <a:off x="6102685" y="2886620"/>
              <a:ext cx="82073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Soft</a:t>
              </a:r>
            </a:p>
          </p:txBody>
        </p:sp>
        <p:sp>
          <p:nvSpPr>
            <p:cNvPr id="24" name="AutoShape 10"/>
            <p:cNvSpPr>
              <a:spLocks noChangeArrowheads="1"/>
            </p:cNvSpPr>
            <p:nvPr/>
          </p:nvSpPr>
          <p:spPr bwMode="auto">
            <a:xfrm>
              <a:off x="7428805" y="2707233"/>
              <a:ext cx="1198563" cy="709612"/>
            </a:xfrm>
            <a:prstGeom prst="downArrow">
              <a:avLst>
                <a:gd name="adj1" fmla="val 64963"/>
                <a:gd name="adj2" fmla="val 26431"/>
              </a:avLst>
            </a:prstGeom>
            <a:gradFill rotWithShape="1">
              <a:gsLst>
                <a:gs pos="0">
                  <a:srgbClr val="339966"/>
                </a:gs>
                <a:gs pos="100000">
                  <a:srgbClr val="339966">
                    <a:gamma/>
                    <a:tint val="3922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7627560" y="2878683"/>
              <a:ext cx="819149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 dirty="0">
                  <a:solidFill>
                    <a:srgbClr val="0099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Rotor</a:t>
              </a:r>
            </a:p>
          </p:txBody>
        </p:sp>
        <p:pic>
          <p:nvPicPr>
            <p:cNvPr id="26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54812" y="3606551"/>
              <a:ext cx="685800" cy="9604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Line 14"/>
            <p:cNvSpPr>
              <a:spLocks noChangeShapeType="1"/>
            </p:cNvSpPr>
            <p:nvPr/>
          </p:nvSpPr>
          <p:spPr bwMode="auto">
            <a:xfrm flipV="1">
              <a:off x="4364930" y="3512095"/>
              <a:ext cx="0" cy="2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15"/>
            <p:cNvSpPr>
              <a:spLocks noChangeShapeType="1"/>
            </p:cNvSpPr>
            <p:nvPr/>
          </p:nvSpPr>
          <p:spPr bwMode="auto">
            <a:xfrm flipV="1">
              <a:off x="5858768" y="3547020"/>
              <a:ext cx="0" cy="2635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Line 16"/>
            <p:cNvSpPr>
              <a:spLocks noChangeShapeType="1"/>
            </p:cNvSpPr>
            <p:nvPr/>
          </p:nvSpPr>
          <p:spPr bwMode="auto">
            <a:xfrm flipV="1">
              <a:off x="7462143" y="3553370"/>
              <a:ext cx="0" cy="265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0" name="Line 17"/>
            <p:cNvSpPr>
              <a:spLocks noChangeShapeType="1"/>
            </p:cNvSpPr>
            <p:nvPr/>
          </p:nvSpPr>
          <p:spPr bwMode="auto">
            <a:xfrm>
              <a:off x="5449193" y="4777333"/>
              <a:ext cx="2079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1" name="Line 18"/>
            <p:cNvSpPr>
              <a:spLocks noChangeShapeType="1"/>
            </p:cNvSpPr>
            <p:nvPr/>
          </p:nvSpPr>
          <p:spPr bwMode="auto">
            <a:xfrm>
              <a:off x="7093843" y="4801145"/>
              <a:ext cx="209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19"/>
            <p:cNvSpPr>
              <a:spLocks noChangeShapeType="1"/>
            </p:cNvSpPr>
            <p:nvPr/>
          </p:nvSpPr>
          <p:spPr bwMode="auto">
            <a:xfrm>
              <a:off x="8682930" y="4820195"/>
              <a:ext cx="2095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>
              <a:off x="5679108" y="4945377"/>
              <a:ext cx="1762125" cy="470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2000" dirty="0"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Deformation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>
              <a:off x="4352230" y="3540670"/>
              <a:ext cx="1095374" cy="3730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>
                  <a:solidFill>
                    <a:srgbClr val="CC33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Spherical</a:t>
              </a:r>
            </a:p>
          </p:txBody>
        </p:sp>
        <p:sp>
          <p:nvSpPr>
            <p:cNvPr id="35" name="Freeform 22"/>
            <p:cNvSpPr>
              <a:spLocks/>
            </p:cNvSpPr>
            <p:nvPr/>
          </p:nvSpPr>
          <p:spPr bwMode="auto">
            <a:xfrm>
              <a:off x="4349055" y="4777333"/>
              <a:ext cx="1260475" cy="1587"/>
            </a:xfrm>
            <a:custGeom>
              <a:avLst/>
              <a:gdLst>
                <a:gd name="T0" fmla="*/ 0 w 1025"/>
                <a:gd name="T1" fmla="*/ 0 w 1025"/>
                <a:gd name="T2" fmla="*/ 1025 w 10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25">
                  <a:moveTo>
                    <a:pt x="0" y="0"/>
                  </a:moveTo>
                  <a:lnTo>
                    <a:pt x="0" y="0"/>
                  </a:lnTo>
                  <a:lnTo>
                    <a:pt x="1025" y="0"/>
                  </a:lnTo>
                </a:path>
              </a:pathLst>
            </a:custGeom>
            <a:noFill/>
            <a:ln w="14288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23"/>
            <p:cNvSpPr>
              <a:spLocks noChangeShapeType="1"/>
            </p:cNvSpPr>
            <p:nvPr/>
          </p:nvSpPr>
          <p:spPr bwMode="auto">
            <a:xfrm>
              <a:off x="4349055" y="4777333"/>
              <a:ext cx="1588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24"/>
            <p:cNvSpPr>
              <a:spLocks noChangeShapeType="1"/>
            </p:cNvSpPr>
            <p:nvPr/>
          </p:nvSpPr>
          <p:spPr bwMode="auto">
            <a:xfrm>
              <a:off x="4349055" y="4558258"/>
              <a:ext cx="1588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8" name="Line 25"/>
            <p:cNvSpPr>
              <a:spLocks noChangeShapeType="1"/>
            </p:cNvSpPr>
            <p:nvPr/>
          </p:nvSpPr>
          <p:spPr bwMode="auto">
            <a:xfrm>
              <a:off x="4349055" y="4340770"/>
              <a:ext cx="1588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9" name="Line 26"/>
            <p:cNvSpPr>
              <a:spLocks noChangeShapeType="1"/>
            </p:cNvSpPr>
            <p:nvPr/>
          </p:nvSpPr>
          <p:spPr bwMode="auto">
            <a:xfrm>
              <a:off x="4349055" y="4121695"/>
              <a:ext cx="1588" cy="0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0" name="Line 27"/>
            <p:cNvSpPr>
              <a:spLocks noChangeShapeType="1"/>
            </p:cNvSpPr>
            <p:nvPr/>
          </p:nvSpPr>
          <p:spPr bwMode="auto">
            <a:xfrm>
              <a:off x="4349055" y="3902620"/>
              <a:ext cx="1588" cy="1588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1" name="Line 28"/>
            <p:cNvSpPr>
              <a:spLocks noChangeShapeType="1"/>
            </p:cNvSpPr>
            <p:nvPr/>
          </p:nvSpPr>
          <p:spPr bwMode="auto">
            <a:xfrm>
              <a:off x="4349055" y="3681958"/>
              <a:ext cx="1588" cy="1587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2" name="Line 29"/>
            <p:cNvSpPr>
              <a:spLocks noChangeShapeType="1"/>
            </p:cNvSpPr>
            <p:nvPr/>
          </p:nvSpPr>
          <p:spPr bwMode="auto">
            <a:xfrm flipV="1">
              <a:off x="4349055" y="3574008"/>
              <a:ext cx="1588" cy="1203325"/>
            </a:xfrm>
            <a:prstGeom prst="line">
              <a:avLst/>
            </a:prstGeom>
            <a:noFill/>
            <a:ln w="142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>
              <a:off x="4337943" y="3691483"/>
              <a:ext cx="1101725" cy="1073150"/>
            </a:xfrm>
            <a:custGeom>
              <a:avLst/>
              <a:gdLst>
                <a:gd name="T0" fmla="*/ 28 w 897"/>
                <a:gd name="T1" fmla="*/ 866 h 870"/>
                <a:gd name="T2" fmla="*/ 39 w 897"/>
                <a:gd name="T3" fmla="*/ 864 h 870"/>
                <a:gd name="T4" fmla="*/ 52 w 897"/>
                <a:gd name="T5" fmla="*/ 862 h 870"/>
                <a:gd name="T6" fmla="*/ 67 w 897"/>
                <a:gd name="T7" fmla="*/ 860 h 870"/>
                <a:gd name="T8" fmla="*/ 82 w 897"/>
                <a:gd name="T9" fmla="*/ 857 h 870"/>
                <a:gd name="T10" fmla="*/ 99 w 897"/>
                <a:gd name="T11" fmla="*/ 853 h 870"/>
                <a:gd name="T12" fmla="*/ 115 w 897"/>
                <a:gd name="T13" fmla="*/ 849 h 870"/>
                <a:gd name="T14" fmla="*/ 132 w 897"/>
                <a:gd name="T15" fmla="*/ 845 h 870"/>
                <a:gd name="T16" fmla="*/ 149 w 897"/>
                <a:gd name="T17" fmla="*/ 840 h 870"/>
                <a:gd name="T18" fmla="*/ 167 w 897"/>
                <a:gd name="T19" fmla="*/ 834 h 870"/>
                <a:gd name="T20" fmla="*/ 184 w 897"/>
                <a:gd name="T21" fmla="*/ 827 h 870"/>
                <a:gd name="T22" fmla="*/ 201 w 897"/>
                <a:gd name="T23" fmla="*/ 820 h 870"/>
                <a:gd name="T24" fmla="*/ 218 w 897"/>
                <a:gd name="T25" fmla="*/ 813 h 870"/>
                <a:gd name="T26" fmla="*/ 235 w 897"/>
                <a:gd name="T27" fmla="*/ 804 h 870"/>
                <a:gd name="T28" fmla="*/ 252 w 897"/>
                <a:gd name="T29" fmla="*/ 795 h 870"/>
                <a:gd name="T30" fmla="*/ 269 w 897"/>
                <a:gd name="T31" fmla="*/ 786 h 870"/>
                <a:gd name="T32" fmla="*/ 286 w 897"/>
                <a:gd name="T33" fmla="*/ 775 h 870"/>
                <a:gd name="T34" fmla="*/ 303 w 897"/>
                <a:gd name="T35" fmla="*/ 764 h 870"/>
                <a:gd name="T36" fmla="*/ 320 w 897"/>
                <a:gd name="T37" fmla="*/ 753 h 870"/>
                <a:gd name="T38" fmla="*/ 337 w 897"/>
                <a:gd name="T39" fmla="*/ 741 h 870"/>
                <a:gd name="T40" fmla="*/ 354 w 897"/>
                <a:gd name="T41" fmla="*/ 728 h 870"/>
                <a:gd name="T42" fmla="*/ 372 w 897"/>
                <a:gd name="T43" fmla="*/ 714 h 870"/>
                <a:gd name="T44" fmla="*/ 389 w 897"/>
                <a:gd name="T45" fmla="*/ 700 h 870"/>
                <a:gd name="T46" fmla="*/ 406 w 897"/>
                <a:gd name="T47" fmla="*/ 686 h 870"/>
                <a:gd name="T48" fmla="*/ 423 w 897"/>
                <a:gd name="T49" fmla="*/ 670 h 870"/>
                <a:gd name="T50" fmla="*/ 440 w 897"/>
                <a:gd name="T51" fmla="*/ 654 h 870"/>
                <a:gd name="T52" fmla="*/ 457 w 897"/>
                <a:gd name="T53" fmla="*/ 638 h 870"/>
                <a:gd name="T54" fmla="*/ 474 w 897"/>
                <a:gd name="T55" fmla="*/ 621 h 870"/>
                <a:gd name="T56" fmla="*/ 491 w 897"/>
                <a:gd name="T57" fmla="*/ 603 h 870"/>
                <a:gd name="T58" fmla="*/ 508 w 897"/>
                <a:gd name="T59" fmla="*/ 585 h 870"/>
                <a:gd name="T60" fmla="*/ 525 w 897"/>
                <a:gd name="T61" fmla="*/ 565 h 870"/>
                <a:gd name="T62" fmla="*/ 542 w 897"/>
                <a:gd name="T63" fmla="*/ 546 h 870"/>
                <a:gd name="T64" fmla="*/ 560 w 897"/>
                <a:gd name="T65" fmla="*/ 525 h 870"/>
                <a:gd name="T66" fmla="*/ 577 w 897"/>
                <a:gd name="T67" fmla="*/ 504 h 870"/>
                <a:gd name="T68" fmla="*/ 594 w 897"/>
                <a:gd name="T69" fmla="*/ 483 h 870"/>
                <a:gd name="T70" fmla="*/ 611 w 897"/>
                <a:gd name="T71" fmla="*/ 461 h 870"/>
                <a:gd name="T72" fmla="*/ 628 w 897"/>
                <a:gd name="T73" fmla="*/ 437 h 870"/>
                <a:gd name="T74" fmla="*/ 645 w 897"/>
                <a:gd name="T75" fmla="*/ 414 h 870"/>
                <a:gd name="T76" fmla="*/ 662 w 897"/>
                <a:gd name="T77" fmla="*/ 390 h 870"/>
                <a:gd name="T78" fmla="*/ 679 w 897"/>
                <a:gd name="T79" fmla="*/ 365 h 870"/>
                <a:gd name="T80" fmla="*/ 696 w 897"/>
                <a:gd name="T81" fmla="*/ 340 h 870"/>
                <a:gd name="T82" fmla="*/ 713 w 897"/>
                <a:gd name="T83" fmla="*/ 314 h 870"/>
                <a:gd name="T84" fmla="*/ 730 w 897"/>
                <a:gd name="T85" fmla="*/ 287 h 870"/>
                <a:gd name="T86" fmla="*/ 748 w 897"/>
                <a:gd name="T87" fmla="*/ 260 h 870"/>
                <a:gd name="T88" fmla="*/ 765 w 897"/>
                <a:gd name="T89" fmla="*/ 232 h 870"/>
                <a:gd name="T90" fmla="*/ 782 w 897"/>
                <a:gd name="T91" fmla="*/ 203 h 870"/>
                <a:gd name="T92" fmla="*/ 798 w 897"/>
                <a:gd name="T93" fmla="*/ 175 h 870"/>
                <a:gd name="T94" fmla="*/ 815 w 897"/>
                <a:gd name="T95" fmla="*/ 146 h 870"/>
                <a:gd name="T96" fmla="*/ 830 w 897"/>
                <a:gd name="T97" fmla="*/ 119 h 870"/>
                <a:gd name="T98" fmla="*/ 844 w 897"/>
                <a:gd name="T99" fmla="*/ 94 h 870"/>
                <a:gd name="T100" fmla="*/ 857 w 897"/>
                <a:gd name="T101" fmla="*/ 71 h 870"/>
                <a:gd name="T102" fmla="*/ 869 w 897"/>
                <a:gd name="T103" fmla="*/ 51 h 870"/>
                <a:gd name="T104" fmla="*/ 897 w 897"/>
                <a:gd name="T105" fmla="*/ 0 h 8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97" h="870">
                  <a:moveTo>
                    <a:pt x="0" y="870"/>
                  </a:moveTo>
                  <a:lnTo>
                    <a:pt x="24" y="866"/>
                  </a:lnTo>
                  <a:lnTo>
                    <a:pt x="26" y="866"/>
                  </a:lnTo>
                  <a:lnTo>
                    <a:pt x="28" y="866"/>
                  </a:lnTo>
                  <a:lnTo>
                    <a:pt x="31" y="865"/>
                  </a:lnTo>
                  <a:lnTo>
                    <a:pt x="34" y="865"/>
                  </a:lnTo>
                  <a:lnTo>
                    <a:pt x="36" y="865"/>
                  </a:lnTo>
                  <a:lnTo>
                    <a:pt x="39" y="864"/>
                  </a:lnTo>
                  <a:lnTo>
                    <a:pt x="43" y="864"/>
                  </a:lnTo>
                  <a:lnTo>
                    <a:pt x="46" y="863"/>
                  </a:lnTo>
                  <a:lnTo>
                    <a:pt x="49" y="863"/>
                  </a:lnTo>
                  <a:lnTo>
                    <a:pt x="52" y="862"/>
                  </a:lnTo>
                  <a:lnTo>
                    <a:pt x="56" y="862"/>
                  </a:lnTo>
                  <a:lnTo>
                    <a:pt x="59" y="861"/>
                  </a:lnTo>
                  <a:lnTo>
                    <a:pt x="63" y="860"/>
                  </a:lnTo>
                  <a:lnTo>
                    <a:pt x="67" y="860"/>
                  </a:lnTo>
                  <a:lnTo>
                    <a:pt x="70" y="859"/>
                  </a:lnTo>
                  <a:lnTo>
                    <a:pt x="74" y="858"/>
                  </a:lnTo>
                  <a:lnTo>
                    <a:pt x="78" y="858"/>
                  </a:lnTo>
                  <a:lnTo>
                    <a:pt x="82" y="857"/>
                  </a:lnTo>
                  <a:lnTo>
                    <a:pt x="86" y="856"/>
                  </a:lnTo>
                  <a:lnTo>
                    <a:pt x="90" y="855"/>
                  </a:lnTo>
                  <a:lnTo>
                    <a:pt x="94" y="854"/>
                  </a:lnTo>
                  <a:lnTo>
                    <a:pt x="99" y="853"/>
                  </a:lnTo>
                  <a:lnTo>
                    <a:pt x="103" y="853"/>
                  </a:lnTo>
                  <a:lnTo>
                    <a:pt x="107" y="851"/>
                  </a:lnTo>
                  <a:lnTo>
                    <a:pt x="111" y="851"/>
                  </a:lnTo>
                  <a:lnTo>
                    <a:pt x="115" y="849"/>
                  </a:lnTo>
                  <a:lnTo>
                    <a:pt x="120" y="848"/>
                  </a:lnTo>
                  <a:lnTo>
                    <a:pt x="124" y="847"/>
                  </a:lnTo>
                  <a:lnTo>
                    <a:pt x="128" y="846"/>
                  </a:lnTo>
                  <a:lnTo>
                    <a:pt x="132" y="845"/>
                  </a:lnTo>
                  <a:lnTo>
                    <a:pt x="137" y="844"/>
                  </a:lnTo>
                  <a:lnTo>
                    <a:pt x="141" y="842"/>
                  </a:lnTo>
                  <a:lnTo>
                    <a:pt x="145" y="841"/>
                  </a:lnTo>
                  <a:lnTo>
                    <a:pt x="149" y="840"/>
                  </a:lnTo>
                  <a:lnTo>
                    <a:pt x="154" y="838"/>
                  </a:lnTo>
                  <a:lnTo>
                    <a:pt x="158" y="837"/>
                  </a:lnTo>
                  <a:lnTo>
                    <a:pt x="162" y="835"/>
                  </a:lnTo>
                  <a:lnTo>
                    <a:pt x="167" y="834"/>
                  </a:lnTo>
                  <a:lnTo>
                    <a:pt x="171" y="832"/>
                  </a:lnTo>
                  <a:lnTo>
                    <a:pt x="175" y="831"/>
                  </a:lnTo>
                  <a:lnTo>
                    <a:pt x="179" y="829"/>
                  </a:lnTo>
                  <a:lnTo>
                    <a:pt x="184" y="827"/>
                  </a:lnTo>
                  <a:lnTo>
                    <a:pt x="188" y="826"/>
                  </a:lnTo>
                  <a:lnTo>
                    <a:pt x="192" y="824"/>
                  </a:lnTo>
                  <a:lnTo>
                    <a:pt x="196" y="822"/>
                  </a:lnTo>
                  <a:lnTo>
                    <a:pt x="201" y="820"/>
                  </a:lnTo>
                  <a:lnTo>
                    <a:pt x="205" y="818"/>
                  </a:lnTo>
                  <a:lnTo>
                    <a:pt x="209" y="817"/>
                  </a:lnTo>
                  <a:lnTo>
                    <a:pt x="214" y="815"/>
                  </a:lnTo>
                  <a:lnTo>
                    <a:pt x="218" y="813"/>
                  </a:lnTo>
                  <a:lnTo>
                    <a:pt x="222" y="811"/>
                  </a:lnTo>
                  <a:lnTo>
                    <a:pt x="226" y="808"/>
                  </a:lnTo>
                  <a:lnTo>
                    <a:pt x="231" y="806"/>
                  </a:lnTo>
                  <a:lnTo>
                    <a:pt x="235" y="804"/>
                  </a:lnTo>
                  <a:lnTo>
                    <a:pt x="239" y="802"/>
                  </a:lnTo>
                  <a:lnTo>
                    <a:pt x="244" y="800"/>
                  </a:lnTo>
                  <a:lnTo>
                    <a:pt x="248" y="797"/>
                  </a:lnTo>
                  <a:lnTo>
                    <a:pt x="252" y="795"/>
                  </a:lnTo>
                  <a:lnTo>
                    <a:pt x="256" y="793"/>
                  </a:lnTo>
                  <a:lnTo>
                    <a:pt x="260" y="790"/>
                  </a:lnTo>
                  <a:lnTo>
                    <a:pt x="265" y="788"/>
                  </a:lnTo>
                  <a:lnTo>
                    <a:pt x="269" y="786"/>
                  </a:lnTo>
                  <a:lnTo>
                    <a:pt x="273" y="783"/>
                  </a:lnTo>
                  <a:lnTo>
                    <a:pt x="278" y="780"/>
                  </a:lnTo>
                  <a:lnTo>
                    <a:pt x="282" y="778"/>
                  </a:lnTo>
                  <a:lnTo>
                    <a:pt x="286" y="775"/>
                  </a:lnTo>
                  <a:lnTo>
                    <a:pt x="290" y="773"/>
                  </a:lnTo>
                  <a:lnTo>
                    <a:pt x="295" y="770"/>
                  </a:lnTo>
                  <a:lnTo>
                    <a:pt x="299" y="767"/>
                  </a:lnTo>
                  <a:lnTo>
                    <a:pt x="303" y="764"/>
                  </a:lnTo>
                  <a:lnTo>
                    <a:pt x="308" y="762"/>
                  </a:lnTo>
                  <a:lnTo>
                    <a:pt x="312" y="759"/>
                  </a:lnTo>
                  <a:lnTo>
                    <a:pt x="316" y="756"/>
                  </a:lnTo>
                  <a:lnTo>
                    <a:pt x="320" y="753"/>
                  </a:lnTo>
                  <a:lnTo>
                    <a:pt x="325" y="750"/>
                  </a:lnTo>
                  <a:lnTo>
                    <a:pt x="329" y="747"/>
                  </a:lnTo>
                  <a:lnTo>
                    <a:pt x="333" y="744"/>
                  </a:lnTo>
                  <a:lnTo>
                    <a:pt x="337" y="741"/>
                  </a:lnTo>
                  <a:lnTo>
                    <a:pt x="342" y="737"/>
                  </a:lnTo>
                  <a:lnTo>
                    <a:pt x="346" y="734"/>
                  </a:lnTo>
                  <a:lnTo>
                    <a:pt x="350" y="731"/>
                  </a:lnTo>
                  <a:lnTo>
                    <a:pt x="354" y="728"/>
                  </a:lnTo>
                  <a:lnTo>
                    <a:pt x="359" y="724"/>
                  </a:lnTo>
                  <a:lnTo>
                    <a:pt x="363" y="721"/>
                  </a:lnTo>
                  <a:lnTo>
                    <a:pt x="367" y="718"/>
                  </a:lnTo>
                  <a:lnTo>
                    <a:pt x="372" y="714"/>
                  </a:lnTo>
                  <a:lnTo>
                    <a:pt x="376" y="711"/>
                  </a:lnTo>
                  <a:lnTo>
                    <a:pt x="380" y="708"/>
                  </a:lnTo>
                  <a:lnTo>
                    <a:pt x="384" y="704"/>
                  </a:lnTo>
                  <a:lnTo>
                    <a:pt x="389" y="700"/>
                  </a:lnTo>
                  <a:lnTo>
                    <a:pt x="393" y="697"/>
                  </a:lnTo>
                  <a:lnTo>
                    <a:pt x="397" y="693"/>
                  </a:lnTo>
                  <a:lnTo>
                    <a:pt x="402" y="690"/>
                  </a:lnTo>
                  <a:lnTo>
                    <a:pt x="406" y="686"/>
                  </a:lnTo>
                  <a:lnTo>
                    <a:pt x="410" y="682"/>
                  </a:lnTo>
                  <a:lnTo>
                    <a:pt x="414" y="678"/>
                  </a:lnTo>
                  <a:lnTo>
                    <a:pt x="419" y="674"/>
                  </a:lnTo>
                  <a:lnTo>
                    <a:pt x="423" y="670"/>
                  </a:lnTo>
                  <a:lnTo>
                    <a:pt x="427" y="667"/>
                  </a:lnTo>
                  <a:lnTo>
                    <a:pt x="432" y="663"/>
                  </a:lnTo>
                  <a:lnTo>
                    <a:pt x="436" y="659"/>
                  </a:lnTo>
                  <a:lnTo>
                    <a:pt x="440" y="654"/>
                  </a:lnTo>
                  <a:lnTo>
                    <a:pt x="444" y="650"/>
                  </a:lnTo>
                  <a:lnTo>
                    <a:pt x="448" y="646"/>
                  </a:lnTo>
                  <a:lnTo>
                    <a:pt x="453" y="642"/>
                  </a:lnTo>
                  <a:lnTo>
                    <a:pt x="457" y="638"/>
                  </a:lnTo>
                  <a:lnTo>
                    <a:pt x="461" y="634"/>
                  </a:lnTo>
                  <a:lnTo>
                    <a:pt x="466" y="629"/>
                  </a:lnTo>
                  <a:lnTo>
                    <a:pt x="470" y="625"/>
                  </a:lnTo>
                  <a:lnTo>
                    <a:pt x="474" y="621"/>
                  </a:lnTo>
                  <a:lnTo>
                    <a:pt x="478" y="616"/>
                  </a:lnTo>
                  <a:lnTo>
                    <a:pt x="483" y="612"/>
                  </a:lnTo>
                  <a:lnTo>
                    <a:pt x="487" y="607"/>
                  </a:lnTo>
                  <a:lnTo>
                    <a:pt x="491" y="603"/>
                  </a:lnTo>
                  <a:lnTo>
                    <a:pt x="496" y="598"/>
                  </a:lnTo>
                  <a:lnTo>
                    <a:pt x="500" y="594"/>
                  </a:lnTo>
                  <a:lnTo>
                    <a:pt x="504" y="589"/>
                  </a:lnTo>
                  <a:lnTo>
                    <a:pt x="508" y="585"/>
                  </a:lnTo>
                  <a:lnTo>
                    <a:pt x="513" y="580"/>
                  </a:lnTo>
                  <a:lnTo>
                    <a:pt x="517" y="575"/>
                  </a:lnTo>
                  <a:lnTo>
                    <a:pt x="521" y="570"/>
                  </a:lnTo>
                  <a:lnTo>
                    <a:pt x="525" y="565"/>
                  </a:lnTo>
                  <a:lnTo>
                    <a:pt x="530" y="560"/>
                  </a:lnTo>
                  <a:lnTo>
                    <a:pt x="534" y="556"/>
                  </a:lnTo>
                  <a:lnTo>
                    <a:pt x="538" y="551"/>
                  </a:lnTo>
                  <a:lnTo>
                    <a:pt x="542" y="546"/>
                  </a:lnTo>
                  <a:lnTo>
                    <a:pt x="547" y="541"/>
                  </a:lnTo>
                  <a:lnTo>
                    <a:pt x="551" y="536"/>
                  </a:lnTo>
                  <a:lnTo>
                    <a:pt x="555" y="531"/>
                  </a:lnTo>
                  <a:lnTo>
                    <a:pt x="560" y="525"/>
                  </a:lnTo>
                  <a:lnTo>
                    <a:pt x="564" y="520"/>
                  </a:lnTo>
                  <a:lnTo>
                    <a:pt x="568" y="515"/>
                  </a:lnTo>
                  <a:lnTo>
                    <a:pt x="572" y="510"/>
                  </a:lnTo>
                  <a:lnTo>
                    <a:pt x="577" y="504"/>
                  </a:lnTo>
                  <a:lnTo>
                    <a:pt x="581" y="499"/>
                  </a:lnTo>
                  <a:lnTo>
                    <a:pt x="585" y="494"/>
                  </a:lnTo>
                  <a:lnTo>
                    <a:pt x="590" y="488"/>
                  </a:lnTo>
                  <a:lnTo>
                    <a:pt x="594" y="483"/>
                  </a:lnTo>
                  <a:lnTo>
                    <a:pt x="598" y="477"/>
                  </a:lnTo>
                  <a:lnTo>
                    <a:pt x="602" y="472"/>
                  </a:lnTo>
                  <a:lnTo>
                    <a:pt x="606" y="466"/>
                  </a:lnTo>
                  <a:lnTo>
                    <a:pt x="611" y="461"/>
                  </a:lnTo>
                  <a:lnTo>
                    <a:pt x="615" y="455"/>
                  </a:lnTo>
                  <a:lnTo>
                    <a:pt x="619" y="449"/>
                  </a:lnTo>
                  <a:lnTo>
                    <a:pt x="624" y="443"/>
                  </a:lnTo>
                  <a:lnTo>
                    <a:pt x="628" y="437"/>
                  </a:lnTo>
                  <a:lnTo>
                    <a:pt x="632" y="432"/>
                  </a:lnTo>
                  <a:lnTo>
                    <a:pt x="636" y="426"/>
                  </a:lnTo>
                  <a:lnTo>
                    <a:pt x="641" y="420"/>
                  </a:lnTo>
                  <a:lnTo>
                    <a:pt x="645" y="414"/>
                  </a:lnTo>
                  <a:lnTo>
                    <a:pt x="649" y="408"/>
                  </a:lnTo>
                  <a:lnTo>
                    <a:pt x="654" y="402"/>
                  </a:lnTo>
                  <a:lnTo>
                    <a:pt x="658" y="396"/>
                  </a:lnTo>
                  <a:lnTo>
                    <a:pt x="662" y="390"/>
                  </a:lnTo>
                  <a:lnTo>
                    <a:pt x="666" y="384"/>
                  </a:lnTo>
                  <a:lnTo>
                    <a:pt x="671" y="378"/>
                  </a:lnTo>
                  <a:lnTo>
                    <a:pt x="675" y="371"/>
                  </a:lnTo>
                  <a:lnTo>
                    <a:pt x="679" y="365"/>
                  </a:lnTo>
                  <a:lnTo>
                    <a:pt x="683" y="359"/>
                  </a:lnTo>
                  <a:lnTo>
                    <a:pt x="688" y="352"/>
                  </a:lnTo>
                  <a:lnTo>
                    <a:pt x="692" y="346"/>
                  </a:lnTo>
                  <a:lnTo>
                    <a:pt x="696" y="340"/>
                  </a:lnTo>
                  <a:lnTo>
                    <a:pt x="700" y="333"/>
                  </a:lnTo>
                  <a:lnTo>
                    <a:pt x="705" y="327"/>
                  </a:lnTo>
                  <a:lnTo>
                    <a:pt x="709" y="320"/>
                  </a:lnTo>
                  <a:lnTo>
                    <a:pt x="713" y="314"/>
                  </a:lnTo>
                  <a:lnTo>
                    <a:pt x="718" y="307"/>
                  </a:lnTo>
                  <a:lnTo>
                    <a:pt x="722" y="300"/>
                  </a:lnTo>
                  <a:lnTo>
                    <a:pt x="726" y="294"/>
                  </a:lnTo>
                  <a:lnTo>
                    <a:pt x="730" y="287"/>
                  </a:lnTo>
                  <a:lnTo>
                    <a:pt x="735" y="280"/>
                  </a:lnTo>
                  <a:lnTo>
                    <a:pt x="739" y="273"/>
                  </a:lnTo>
                  <a:lnTo>
                    <a:pt x="743" y="267"/>
                  </a:lnTo>
                  <a:lnTo>
                    <a:pt x="748" y="260"/>
                  </a:lnTo>
                  <a:lnTo>
                    <a:pt x="752" y="253"/>
                  </a:lnTo>
                  <a:lnTo>
                    <a:pt x="756" y="246"/>
                  </a:lnTo>
                  <a:lnTo>
                    <a:pt x="760" y="239"/>
                  </a:lnTo>
                  <a:lnTo>
                    <a:pt x="765" y="232"/>
                  </a:lnTo>
                  <a:lnTo>
                    <a:pt x="769" y="225"/>
                  </a:lnTo>
                  <a:lnTo>
                    <a:pt x="773" y="218"/>
                  </a:lnTo>
                  <a:lnTo>
                    <a:pt x="777" y="210"/>
                  </a:lnTo>
                  <a:lnTo>
                    <a:pt x="782" y="203"/>
                  </a:lnTo>
                  <a:lnTo>
                    <a:pt x="786" y="196"/>
                  </a:lnTo>
                  <a:lnTo>
                    <a:pt x="790" y="189"/>
                  </a:lnTo>
                  <a:lnTo>
                    <a:pt x="794" y="182"/>
                  </a:lnTo>
                  <a:lnTo>
                    <a:pt x="798" y="175"/>
                  </a:lnTo>
                  <a:lnTo>
                    <a:pt x="803" y="168"/>
                  </a:lnTo>
                  <a:lnTo>
                    <a:pt x="807" y="160"/>
                  </a:lnTo>
                  <a:lnTo>
                    <a:pt x="811" y="154"/>
                  </a:lnTo>
                  <a:lnTo>
                    <a:pt x="815" y="146"/>
                  </a:lnTo>
                  <a:lnTo>
                    <a:pt x="819" y="139"/>
                  </a:lnTo>
                  <a:lnTo>
                    <a:pt x="823" y="133"/>
                  </a:lnTo>
                  <a:lnTo>
                    <a:pt x="827" y="126"/>
                  </a:lnTo>
                  <a:lnTo>
                    <a:pt x="830" y="119"/>
                  </a:lnTo>
                  <a:lnTo>
                    <a:pt x="834" y="113"/>
                  </a:lnTo>
                  <a:lnTo>
                    <a:pt x="838" y="106"/>
                  </a:lnTo>
                  <a:lnTo>
                    <a:pt x="841" y="100"/>
                  </a:lnTo>
                  <a:lnTo>
                    <a:pt x="844" y="94"/>
                  </a:lnTo>
                  <a:lnTo>
                    <a:pt x="848" y="88"/>
                  </a:lnTo>
                  <a:lnTo>
                    <a:pt x="851" y="82"/>
                  </a:lnTo>
                  <a:lnTo>
                    <a:pt x="854" y="76"/>
                  </a:lnTo>
                  <a:lnTo>
                    <a:pt x="857" y="71"/>
                  </a:lnTo>
                  <a:lnTo>
                    <a:pt x="860" y="66"/>
                  </a:lnTo>
                  <a:lnTo>
                    <a:pt x="863" y="61"/>
                  </a:lnTo>
                  <a:lnTo>
                    <a:pt x="866" y="56"/>
                  </a:lnTo>
                  <a:lnTo>
                    <a:pt x="869" y="51"/>
                  </a:lnTo>
                  <a:lnTo>
                    <a:pt x="871" y="47"/>
                  </a:lnTo>
                  <a:lnTo>
                    <a:pt x="873" y="42"/>
                  </a:lnTo>
                  <a:lnTo>
                    <a:pt x="876" y="38"/>
                  </a:lnTo>
                  <a:lnTo>
                    <a:pt x="897" y="0"/>
                  </a:lnTo>
                </a:path>
              </a:pathLst>
            </a:custGeom>
            <a:noFill/>
            <a:ln w="42863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Rectangle 31"/>
            <p:cNvSpPr>
              <a:spLocks noChangeArrowheads="1"/>
            </p:cNvSpPr>
            <p:nvPr/>
          </p:nvSpPr>
          <p:spPr bwMode="auto">
            <a:xfrm rot="16200000">
              <a:off x="3603578" y="3773238"/>
              <a:ext cx="769937" cy="32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altLang="de-DE" sz="2100" i="1" dirty="0">
                  <a:solidFill>
                    <a:srgbClr val="0000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Energy</a:t>
              </a:r>
              <a:endParaRPr lang="en-US" altLang="de-DE" i="1" dirty="0">
                <a:ea typeface="ＭＳ Ｐゴシック" panose="020B0600070205080204" pitchFamily="34" charset="-128"/>
              </a:endParaRPr>
            </a:p>
          </p:txBody>
        </p:sp>
        <p:sp>
          <p:nvSpPr>
            <p:cNvPr id="45" name="Text Box 32"/>
            <p:cNvSpPr txBox="1">
              <a:spLocks noChangeArrowheads="1"/>
            </p:cNvSpPr>
            <p:nvPr/>
          </p:nvSpPr>
          <p:spPr bwMode="auto">
            <a:xfrm>
              <a:off x="5933254" y="3527969"/>
              <a:ext cx="1371599" cy="362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 dirty="0">
                  <a:solidFill>
                    <a:srgbClr val="003399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Transitional</a:t>
              </a:r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>
              <a:off x="5890518" y="3913733"/>
              <a:ext cx="98425" cy="279400"/>
            </a:xfrm>
            <a:custGeom>
              <a:avLst/>
              <a:gdLst>
                <a:gd name="T0" fmla="*/ 58 w 70"/>
                <a:gd name="T1" fmla="*/ 0 h 136"/>
                <a:gd name="T2" fmla="*/ 2 w 70"/>
                <a:gd name="T3" fmla="*/ 68 h 136"/>
                <a:gd name="T4" fmla="*/ 70 w 70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136">
                  <a:moveTo>
                    <a:pt x="58" y="0"/>
                  </a:moveTo>
                  <a:cubicBezTo>
                    <a:pt x="29" y="22"/>
                    <a:pt x="0" y="45"/>
                    <a:pt x="2" y="68"/>
                  </a:cubicBezTo>
                  <a:cubicBezTo>
                    <a:pt x="4" y="91"/>
                    <a:pt x="37" y="113"/>
                    <a:pt x="7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>
              <a:off x="5965130" y="3908970"/>
              <a:ext cx="85725" cy="293688"/>
            </a:xfrm>
            <a:custGeom>
              <a:avLst/>
              <a:gdLst>
                <a:gd name="T0" fmla="*/ 58 w 70"/>
                <a:gd name="T1" fmla="*/ 0 h 136"/>
                <a:gd name="T2" fmla="*/ 2 w 70"/>
                <a:gd name="T3" fmla="*/ 68 h 136"/>
                <a:gd name="T4" fmla="*/ 70 w 70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136">
                  <a:moveTo>
                    <a:pt x="58" y="0"/>
                  </a:moveTo>
                  <a:cubicBezTo>
                    <a:pt x="29" y="22"/>
                    <a:pt x="0" y="45"/>
                    <a:pt x="2" y="68"/>
                  </a:cubicBezTo>
                  <a:cubicBezTo>
                    <a:pt x="4" y="91"/>
                    <a:pt x="37" y="113"/>
                    <a:pt x="7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10800000">
              <a:off x="6674743" y="4032795"/>
              <a:ext cx="100012" cy="279400"/>
            </a:xfrm>
            <a:custGeom>
              <a:avLst/>
              <a:gdLst>
                <a:gd name="T0" fmla="*/ 58 w 70"/>
                <a:gd name="T1" fmla="*/ 0 h 136"/>
                <a:gd name="T2" fmla="*/ 2 w 70"/>
                <a:gd name="T3" fmla="*/ 68 h 136"/>
                <a:gd name="T4" fmla="*/ 70 w 70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136">
                  <a:moveTo>
                    <a:pt x="58" y="0"/>
                  </a:moveTo>
                  <a:cubicBezTo>
                    <a:pt x="29" y="22"/>
                    <a:pt x="0" y="45"/>
                    <a:pt x="2" y="68"/>
                  </a:cubicBezTo>
                  <a:cubicBezTo>
                    <a:pt x="4" y="91"/>
                    <a:pt x="37" y="113"/>
                    <a:pt x="7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36"/>
            <p:cNvSpPr>
              <a:spLocks/>
            </p:cNvSpPr>
            <p:nvPr/>
          </p:nvSpPr>
          <p:spPr bwMode="auto">
            <a:xfrm rot="10800000">
              <a:off x="6611243" y="4012158"/>
              <a:ext cx="100012" cy="279400"/>
            </a:xfrm>
            <a:custGeom>
              <a:avLst/>
              <a:gdLst>
                <a:gd name="T0" fmla="*/ 58 w 70"/>
                <a:gd name="T1" fmla="*/ 0 h 136"/>
                <a:gd name="T2" fmla="*/ 2 w 70"/>
                <a:gd name="T3" fmla="*/ 68 h 136"/>
                <a:gd name="T4" fmla="*/ 70 w 70"/>
                <a:gd name="T5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136">
                  <a:moveTo>
                    <a:pt x="58" y="0"/>
                  </a:moveTo>
                  <a:cubicBezTo>
                    <a:pt x="29" y="22"/>
                    <a:pt x="0" y="45"/>
                    <a:pt x="2" y="68"/>
                  </a:cubicBezTo>
                  <a:cubicBezTo>
                    <a:pt x="4" y="91"/>
                    <a:pt x="37" y="113"/>
                    <a:pt x="70" y="13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0" name="Text Box 37"/>
            <p:cNvSpPr txBox="1">
              <a:spLocks noChangeArrowheads="1"/>
            </p:cNvSpPr>
            <p:nvPr/>
          </p:nvSpPr>
          <p:spPr bwMode="auto">
            <a:xfrm>
              <a:off x="7542845" y="3529558"/>
              <a:ext cx="1121388" cy="362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de-DE" sz="1400" b="1" dirty="0">
                  <a:solidFill>
                    <a:srgbClr val="009900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rPr>
                <a:t>Deformed</a:t>
              </a:r>
            </a:p>
          </p:txBody>
        </p:sp>
        <p:sp>
          <p:nvSpPr>
            <p:cNvPr id="51" name="Line 38"/>
            <p:cNvSpPr>
              <a:spLocks noChangeShapeType="1"/>
            </p:cNvSpPr>
            <p:nvPr/>
          </p:nvSpPr>
          <p:spPr bwMode="auto">
            <a:xfrm>
              <a:off x="5852418" y="4813845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2" name="Line 39"/>
            <p:cNvSpPr>
              <a:spLocks noChangeShapeType="1"/>
            </p:cNvSpPr>
            <p:nvPr/>
          </p:nvSpPr>
          <p:spPr bwMode="auto">
            <a:xfrm>
              <a:off x="5963543" y="4813845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3" name="Line 40"/>
            <p:cNvSpPr>
              <a:spLocks noChangeShapeType="1"/>
            </p:cNvSpPr>
            <p:nvPr/>
          </p:nvSpPr>
          <p:spPr bwMode="auto">
            <a:xfrm>
              <a:off x="6076255" y="4813845"/>
              <a:ext cx="15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4" name="Line 41"/>
            <p:cNvSpPr>
              <a:spLocks noChangeShapeType="1"/>
            </p:cNvSpPr>
            <p:nvPr/>
          </p:nvSpPr>
          <p:spPr bwMode="auto">
            <a:xfrm>
              <a:off x="6187380" y="4813845"/>
              <a:ext cx="15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5" name="Line 42"/>
            <p:cNvSpPr>
              <a:spLocks noChangeShapeType="1"/>
            </p:cNvSpPr>
            <p:nvPr/>
          </p:nvSpPr>
          <p:spPr bwMode="auto">
            <a:xfrm>
              <a:off x="6300093" y="4813845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6" name="Line 43"/>
            <p:cNvSpPr>
              <a:spLocks noChangeShapeType="1"/>
            </p:cNvSpPr>
            <p:nvPr/>
          </p:nvSpPr>
          <p:spPr bwMode="auto">
            <a:xfrm>
              <a:off x="6412805" y="4813845"/>
              <a:ext cx="15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7" name="Line 44"/>
            <p:cNvSpPr>
              <a:spLocks noChangeShapeType="1"/>
            </p:cNvSpPr>
            <p:nvPr/>
          </p:nvSpPr>
          <p:spPr bwMode="auto">
            <a:xfrm>
              <a:off x="6523930" y="4813845"/>
              <a:ext cx="15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8" name="Line 45"/>
            <p:cNvSpPr>
              <a:spLocks noChangeShapeType="1"/>
            </p:cNvSpPr>
            <p:nvPr/>
          </p:nvSpPr>
          <p:spPr bwMode="auto">
            <a:xfrm>
              <a:off x="6636643" y="4813845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59" name="Line 46"/>
            <p:cNvSpPr>
              <a:spLocks noChangeShapeType="1"/>
            </p:cNvSpPr>
            <p:nvPr/>
          </p:nvSpPr>
          <p:spPr bwMode="auto">
            <a:xfrm>
              <a:off x="6747768" y="4813845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0" name="Line 47"/>
            <p:cNvSpPr>
              <a:spLocks noChangeShapeType="1"/>
            </p:cNvSpPr>
            <p:nvPr/>
          </p:nvSpPr>
          <p:spPr bwMode="auto">
            <a:xfrm>
              <a:off x="6860480" y="4813845"/>
              <a:ext cx="15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1" name="Line 48"/>
            <p:cNvSpPr>
              <a:spLocks noChangeShapeType="1"/>
            </p:cNvSpPr>
            <p:nvPr/>
          </p:nvSpPr>
          <p:spPr bwMode="auto">
            <a:xfrm>
              <a:off x="6971605" y="4813845"/>
              <a:ext cx="1588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2" name="Line 49"/>
            <p:cNvSpPr>
              <a:spLocks noChangeShapeType="1"/>
            </p:cNvSpPr>
            <p:nvPr/>
          </p:nvSpPr>
          <p:spPr bwMode="auto">
            <a:xfrm>
              <a:off x="7084318" y="4813845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3" name="Line 50"/>
            <p:cNvSpPr>
              <a:spLocks noChangeShapeType="1"/>
            </p:cNvSpPr>
            <p:nvPr/>
          </p:nvSpPr>
          <p:spPr bwMode="auto">
            <a:xfrm>
              <a:off x="5852419" y="4807561"/>
              <a:ext cx="1331912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4" name="Line 51"/>
            <p:cNvSpPr>
              <a:spLocks noChangeShapeType="1"/>
            </p:cNvSpPr>
            <p:nvPr/>
          </p:nvSpPr>
          <p:spPr bwMode="auto">
            <a:xfrm>
              <a:off x="5852418" y="4783683"/>
              <a:ext cx="158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5" name="Line 52"/>
            <p:cNvSpPr>
              <a:spLocks noChangeShapeType="1"/>
            </p:cNvSpPr>
            <p:nvPr/>
          </p:nvSpPr>
          <p:spPr bwMode="auto">
            <a:xfrm>
              <a:off x="5852418" y="4704308"/>
              <a:ext cx="158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6" name="Line 53"/>
            <p:cNvSpPr>
              <a:spLocks noChangeShapeType="1"/>
            </p:cNvSpPr>
            <p:nvPr/>
          </p:nvSpPr>
          <p:spPr bwMode="auto">
            <a:xfrm>
              <a:off x="5852418" y="4624933"/>
              <a:ext cx="158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7" name="Line 54"/>
            <p:cNvSpPr>
              <a:spLocks noChangeShapeType="1"/>
            </p:cNvSpPr>
            <p:nvPr/>
          </p:nvSpPr>
          <p:spPr bwMode="auto">
            <a:xfrm>
              <a:off x="5852418" y="4547145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8" name="Line 55"/>
            <p:cNvSpPr>
              <a:spLocks noChangeShapeType="1"/>
            </p:cNvSpPr>
            <p:nvPr/>
          </p:nvSpPr>
          <p:spPr bwMode="auto">
            <a:xfrm>
              <a:off x="5852418" y="4467770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9" name="Line 56"/>
            <p:cNvSpPr>
              <a:spLocks noChangeShapeType="1"/>
            </p:cNvSpPr>
            <p:nvPr/>
          </p:nvSpPr>
          <p:spPr bwMode="auto">
            <a:xfrm>
              <a:off x="5852418" y="4389983"/>
              <a:ext cx="158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0" name="Line 57"/>
            <p:cNvSpPr>
              <a:spLocks noChangeShapeType="1"/>
            </p:cNvSpPr>
            <p:nvPr/>
          </p:nvSpPr>
          <p:spPr bwMode="auto">
            <a:xfrm>
              <a:off x="5852418" y="4310608"/>
              <a:ext cx="158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1" name="Line 58"/>
            <p:cNvSpPr>
              <a:spLocks noChangeShapeType="1"/>
            </p:cNvSpPr>
            <p:nvPr/>
          </p:nvSpPr>
          <p:spPr bwMode="auto">
            <a:xfrm>
              <a:off x="5852418" y="4232820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2" name="Line 59"/>
            <p:cNvSpPr>
              <a:spLocks noChangeShapeType="1"/>
            </p:cNvSpPr>
            <p:nvPr/>
          </p:nvSpPr>
          <p:spPr bwMode="auto">
            <a:xfrm>
              <a:off x="5852418" y="4153445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3" name="Line 60"/>
            <p:cNvSpPr>
              <a:spLocks noChangeShapeType="1"/>
            </p:cNvSpPr>
            <p:nvPr/>
          </p:nvSpPr>
          <p:spPr bwMode="auto">
            <a:xfrm>
              <a:off x="5852418" y="4075658"/>
              <a:ext cx="158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4" name="Line 61"/>
            <p:cNvSpPr>
              <a:spLocks noChangeShapeType="1"/>
            </p:cNvSpPr>
            <p:nvPr/>
          </p:nvSpPr>
          <p:spPr bwMode="auto">
            <a:xfrm>
              <a:off x="5852418" y="3996283"/>
              <a:ext cx="158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5" name="Line 62"/>
            <p:cNvSpPr>
              <a:spLocks noChangeShapeType="1"/>
            </p:cNvSpPr>
            <p:nvPr/>
          </p:nvSpPr>
          <p:spPr bwMode="auto">
            <a:xfrm>
              <a:off x="5852418" y="3918495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6" name="Line 63"/>
            <p:cNvSpPr>
              <a:spLocks noChangeShapeType="1"/>
            </p:cNvSpPr>
            <p:nvPr/>
          </p:nvSpPr>
          <p:spPr bwMode="auto">
            <a:xfrm>
              <a:off x="5852418" y="3839120"/>
              <a:ext cx="1587" cy="158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7" name="Line 64"/>
            <p:cNvSpPr>
              <a:spLocks noChangeShapeType="1"/>
            </p:cNvSpPr>
            <p:nvPr/>
          </p:nvSpPr>
          <p:spPr bwMode="auto">
            <a:xfrm>
              <a:off x="5852418" y="3761333"/>
              <a:ext cx="158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8" name="Line 65"/>
            <p:cNvSpPr>
              <a:spLocks noChangeShapeType="1"/>
            </p:cNvSpPr>
            <p:nvPr/>
          </p:nvSpPr>
          <p:spPr bwMode="auto">
            <a:xfrm>
              <a:off x="5852418" y="3681958"/>
              <a:ext cx="1587" cy="15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9" name="Line 66"/>
            <p:cNvSpPr>
              <a:spLocks noChangeShapeType="1"/>
            </p:cNvSpPr>
            <p:nvPr/>
          </p:nvSpPr>
          <p:spPr bwMode="auto">
            <a:xfrm flipV="1">
              <a:off x="5852418" y="3681958"/>
              <a:ext cx="1587" cy="1131887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0" name="Freeform 67"/>
            <p:cNvSpPr>
              <a:spLocks/>
            </p:cNvSpPr>
            <p:nvPr/>
          </p:nvSpPr>
          <p:spPr bwMode="auto">
            <a:xfrm>
              <a:off x="5839718" y="3824833"/>
              <a:ext cx="1120775" cy="944562"/>
            </a:xfrm>
            <a:custGeom>
              <a:avLst/>
              <a:gdLst>
                <a:gd name="T0" fmla="*/ 18 w 706"/>
                <a:gd name="T1" fmla="*/ 590 h 595"/>
                <a:gd name="T2" fmla="*/ 26 w 706"/>
                <a:gd name="T3" fmla="*/ 588 h 595"/>
                <a:gd name="T4" fmla="*/ 35 w 706"/>
                <a:gd name="T5" fmla="*/ 585 h 595"/>
                <a:gd name="T6" fmla="*/ 46 w 706"/>
                <a:gd name="T7" fmla="*/ 583 h 595"/>
                <a:gd name="T8" fmla="*/ 57 w 706"/>
                <a:gd name="T9" fmla="*/ 580 h 595"/>
                <a:gd name="T10" fmla="*/ 69 w 706"/>
                <a:gd name="T11" fmla="*/ 578 h 595"/>
                <a:gd name="T12" fmla="*/ 80 w 706"/>
                <a:gd name="T13" fmla="*/ 576 h 595"/>
                <a:gd name="T14" fmla="*/ 92 w 706"/>
                <a:gd name="T15" fmla="*/ 574 h 595"/>
                <a:gd name="T16" fmla="*/ 104 w 706"/>
                <a:gd name="T17" fmla="*/ 573 h 595"/>
                <a:gd name="T18" fmla="*/ 116 w 706"/>
                <a:gd name="T19" fmla="*/ 572 h 595"/>
                <a:gd name="T20" fmla="*/ 127 w 706"/>
                <a:gd name="T21" fmla="*/ 572 h 595"/>
                <a:gd name="T22" fmla="*/ 139 w 706"/>
                <a:gd name="T23" fmla="*/ 572 h 595"/>
                <a:gd name="T24" fmla="*/ 151 w 706"/>
                <a:gd name="T25" fmla="*/ 573 h 595"/>
                <a:gd name="T26" fmla="*/ 163 w 706"/>
                <a:gd name="T27" fmla="*/ 574 h 595"/>
                <a:gd name="T28" fmla="*/ 174 w 706"/>
                <a:gd name="T29" fmla="*/ 575 h 595"/>
                <a:gd name="T30" fmla="*/ 186 w 706"/>
                <a:gd name="T31" fmla="*/ 576 h 595"/>
                <a:gd name="T32" fmla="*/ 198 w 706"/>
                <a:gd name="T33" fmla="*/ 578 h 595"/>
                <a:gd name="T34" fmla="*/ 210 w 706"/>
                <a:gd name="T35" fmla="*/ 580 h 595"/>
                <a:gd name="T36" fmla="*/ 222 w 706"/>
                <a:gd name="T37" fmla="*/ 582 h 595"/>
                <a:gd name="T38" fmla="*/ 233 w 706"/>
                <a:gd name="T39" fmla="*/ 584 h 595"/>
                <a:gd name="T40" fmla="*/ 245 w 706"/>
                <a:gd name="T41" fmla="*/ 586 h 595"/>
                <a:gd name="T42" fmla="*/ 257 w 706"/>
                <a:gd name="T43" fmla="*/ 588 h 595"/>
                <a:gd name="T44" fmla="*/ 268 w 706"/>
                <a:gd name="T45" fmla="*/ 590 h 595"/>
                <a:gd name="T46" fmla="*/ 280 w 706"/>
                <a:gd name="T47" fmla="*/ 590 h 595"/>
                <a:gd name="T48" fmla="*/ 292 w 706"/>
                <a:gd name="T49" fmla="*/ 591 h 595"/>
                <a:gd name="T50" fmla="*/ 304 w 706"/>
                <a:gd name="T51" fmla="*/ 590 h 595"/>
                <a:gd name="T52" fmla="*/ 315 w 706"/>
                <a:gd name="T53" fmla="*/ 589 h 595"/>
                <a:gd name="T54" fmla="*/ 327 w 706"/>
                <a:gd name="T55" fmla="*/ 588 h 595"/>
                <a:gd name="T56" fmla="*/ 339 w 706"/>
                <a:gd name="T57" fmla="*/ 587 h 595"/>
                <a:gd name="T58" fmla="*/ 351 w 706"/>
                <a:gd name="T59" fmla="*/ 585 h 595"/>
                <a:gd name="T60" fmla="*/ 362 w 706"/>
                <a:gd name="T61" fmla="*/ 583 h 595"/>
                <a:gd name="T62" fmla="*/ 374 w 706"/>
                <a:gd name="T63" fmla="*/ 581 h 595"/>
                <a:gd name="T64" fmla="*/ 386 w 706"/>
                <a:gd name="T65" fmla="*/ 579 h 595"/>
                <a:gd name="T66" fmla="*/ 398 w 706"/>
                <a:gd name="T67" fmla="*/ 575 h 595"/>
                <a:gd name="T68" fmla="*/ 409 w 706"/>
                <a:gd name="T69" fmla="*/ 571 h 595"/>
                <a:gd name="T70" fmla="*/ 421 w 706"/>
                <a:gd name="T71" fmla="*/ 565 h 595"/>
                <a:gd name="T72" fmla="*/ 433 w 706"/>
                <a:gd name="T73" fmla="*/ 557 h 595"/>
                <a:gd name="T74" fmla="*/ 445 w 706"/>
                <a:gd name="T75" fmla="*/ 547 h 595"/>
                <a:gd name="T76" fmla="*/ 457 w 706"/>
                <a:gd name="T77" fmla="*/ 536 h 595"/>
                <a:gd name="T78" fmla="*/ 468 w 706"/>
                <a:gd name="T79" fmla="*/ 523 h 595"/>
                <a:gd name="T80" fmla="*/ 480 w 706"/>
                <a:gd name="T81" fmla="*/ 510 h 595"/>
                <a:gd name="T82" fmla="*/ 492 w 706"/>
                <a:gd name="T83" fmla="*/ 495 h 595"/>
                <a:gd name="T84" fmla="*/ 504 w 706"/>
                <a:gd name="T85" fmla="*/ 480 h 595"/>
                <a:gd name="T86" fmla="*/ 515 w 706"/>
                <a:gd name="T87" fmla="*/ 464 h 595"/>
                <a:gd name="T88" fmla="*/ 527 w 706"/>
                <a:gd name="T89" fmla="*/ 447 h 595"/>
                <a:gd name="T90" fmla="*/ 539 w 706"/>
                <a:gd name="T91" fmla="*/ 429 h 595"/>
                <a:gd name="T92" fmla="*/ 551 w 706"/>
                <a:gd name="T93" fmla="*/ 408 h 595"/>
                <a:gd name="T94" fmla="*/ 562 w 706"/>
                <a:gd name="T95" fmla="*/ 385 h 595"/>
                <a:gd name="T96" fmla="*/ 574 w 706"/>
                <a:gd name="T97" fmla="*/ 359 h 595"/>
                <a:gd name="T98" fmla="*/ 586 w 706"/>
                <a:gd name="T99" fmla="*/ 331 h 595"/>
                <a:gd name="T100" fmla="*/ 598 w 706"/>
                <a:gd name="T101" fmla="*/ 302 h 595"/>
                <a:gd name="T102" fmla="*/ 609 w 706"/>
                <a:gd name="T103" fmla="*/ 270 h 595"/>
                <a:gd name="T104" fmla="*/ 621 w 706"/>
                <a:gd name="T105" fmla="*/ 238 h 595"/>
                <a:gd name="T106" fmla="*/ 633 w 706"/>
                <a:gd name="T107" fmla="*/ 205 h 595"/>
                <a:gd name="T108" fmla="*/ 645 w 706"/>
                <a:gd name="T109" fmla="*/ 172 h 595"/>
                <a:gd name="T110" fmla="*/ 656 w 706"/>
                <a:gd name="T111" fmla="*/ 140 h 595"/>
                <a:gd name="T112" fmla="*/ 667 w 706"/>
                <a:gd name="T113" fmla="*/ 109 h 595"/>
                <a:gd name="T114" fmla="*/ 677 w 706"/>
                <a:gd name="T115" fmla="*/ 81 h 595"/>
                <a:gd name="T116" fmla="*/ 686 w 706"/>
                <a:gd name="T117" fmla="*/ 57 h 595"/>
                <a:gd name="T118" fmla="*/ 693 w 706"/>
                <a:gd name="T119" fmla="*/ 37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706" h="595">
                  <a:moveTo>
                    <a:pt x="0" y="595"/>
                  </a:moveTo>
                  <a:lnTo>
                    <a:pt x="13" y="591"/>
                  </a:lnTo>
                  <a:lnTo>
                    <a:pt x="15" y="591"/>
                  </a:lnTo>
                  <a:lnTo>
                    <a:pt x="16" y="590"/>
                  </a:lnTo>
                  <a:lnTo>
                    <a:pt x="18" y="590"/>
                  </a:lnTo>
                  <a:lnTo>
                    <a:pt x="19" y="590"/>
                  </a:lnTo>
                  <a:lnTo>
                    <a:pt x="21" y="589"/>
                  </a:lnTo>
                  <a:lnTo>
                    <a:pt x="22" y="589"/>
                  </a:lnTo>
                  <a:lnTo>
                    <a:pt x="24" y="588"/>
                  </a:lnTo>
                  <a:lnTo>
                    <a:pt x="26" y="588"/>
                  </a:lnTo>
                  <a:lnTo>
                    <a:pt x="27" y="587"/>
                  </a:lnTo>
                  <a:lnTo>
                    <a:pt x="29" y="587"/>
                  </a:lnTo>
                  <a:lnTo>
                    <a:pt x="31" y="586"/>
                  </a:lnTo>
                  <a:lnTo>
                    <a:pt x="33" y="586"/>
                  </a:lnTo>
                  <a:lnTo>
                    <a:pt x="35" y="585"/>
                  </a:lnTo>
                  <a:lnTo>
                    <a:pt x="37" y="585"/>
                  </a:lnTo>
                  <a:lnTo>
                    <a:pt x="39" y="584"/>
                  </a:lnTo>
                  <a:lnTo>
                    <a:pt x="41" y="584"/>
                  </a:lnTo>
                  <a:lnTo>
                    <a:pt x="44" y="583"/>
                  </a:lnTo>
                  <a:lnTo>
                    <a:pt x="46" y="583"/>
                  </a:lnTo>
                  <a:lnTo>
                    <a:pt x="48" y="582"/>
                  </a:lnTo>
                  <a:lnTo>
                    <a:pt x="50" y="582"/>
                  </a:lnTo>
                  <a:lnTo>
                    <a:pt x="52" y="581"/>
                  </a:lnTo>
                  <a:lnTo>
                    <a:pt x="55" y="580"/>
                  </a:lnTo>
                  <a:lnTo>
                    <a:pt x="57" y="580"/>
                  </a:lnTo>
                  <a:lnTo>
                    <a:pt x="59" y="579"/>
                  </a:lnTo>
                  <a:lnTo>
                    <a:pt x="62" y="579"/>
                  </a:lnTo>
                  <a:lnTo>
                    <a:pt x="64" y="579"/>
                  </a:lnTo>
                  <a:lnTo>
                    <a:pt x="66" y="578"/>
                  </a:lnTo>
                  <a:lnTo>
                    <a:pt x="69" y="578"/>
                  </a:lnTo>
                  <a:lnTo>
                    <a:pt x="71" y="577"/>
                  </a:lnTo>
                  <a:lnTo>
                    <a:pt x="73" y="577"/>
                  </a:lnTo>
                  <a:lnTo>
                    <a:pt x="76" y="576"/>
                  </a:lnTo>
                  <a:lnTo>
                    <a:pt x="78" y="576"/>
                  </a:lnTo>
                  <a:lnTo>
                    <a:pt x="80" y="576"/>
                  </a:lnTo>
                  <a:lnTo>
                    <a:pt x="83" y="575"/>
                  </a:lnTo>
                  <a:lnTo>
                    <a:pt x="85" y="575"/>
                  </a:lnTo>
                  <a:lnTo>
                    <a:pt x="87" y="575"/>
                  </a:lnTo>
                  <a:lnTo>
                    <a:pt x="90" y="575"/>
                  </a:lnTo>
                  <a:lnTo>
                    <a:pt x="92" y="574"/>
                  </a:lnTo>
                  <a:lnTo>
                    <a:pt x="95" y="574"/>
                  </a:lnTo>
                  <a:lnTo>
                    <a:pt x="97" y="574"/>
                  </a:lnTo>
                  <a:lnTo>
                    <a:pt x="99" y="573"/>
                  </a:lnTo>
                  <a:lnTo>
                    <a:pt x="102" y="573"/>
                  </a:lnTo>
                  <a:lnTo>
                    <a:pt x="104" y="573"/>
                  </a:lnTo>
                  <a:lnTo>
                    <a:pt x="106" y="573"/>
                  </a:lnTo>
                  <a:lnTo>
                    <a:pt x="109" y="573"/>
                  </a:lnTo>
                  <a:lnTo>
                    <a:pt x="111" y="573"/>
                  </a:lnTo>
                  <a:lnTo>
                    <a:pt x="113" y="572"/>
                  </a:lnTo>
                  <a:lnTo>
                    <a:pt x="116" y="572"/>
                  </a:lnTo>
                  <a:lnTo>
                    <a:pt x="118" y="572"/>
                  </a:lnTo>
                  <a:lnTo>
                    <a:pt x="121" y="572"/>
                  </a:lnTo>
                  <a:lnTo>
                    <a:pt x="123" y="572"/>
                  </a:lnTo>
                  <a:lnTo>
                    <a:pt x="125" y="572"/>
                  </a:lnTo>
                  <a:lnTo>
                    <a:pt x="127" y="572"/>
                  </a:lnTo>
                  <a:lnTo>
                    <a:pt x="130" y="572"/>
                  </a:lnTo>
                  <a:lnTo>
                    <a:pt x="132" y="572"/>
                  </a:lnTo>
                  <a:lnTo>
                    <a:pt x="135" y="572"/>
                  </a:lnTo>
                  <a:lnTo>
                    <a:pt x="137" y="572"/>
                  </a:lnTo>
                  <a:lnTo>
                    <a:pt x="139" y="572"/>
                  </a:lnTo>
                  <a:lnTo>
                    <a:pt x="142" y="572"/>
                  </a:lnTo>
                  <a:lnTo>
                    <a:pt x="144" y="572"/>
                  </a:lnTo>
                  <a:lnTo>
                    <a:pt x="146" y="572"/>
                  </a:lnTo>
                  <a:lnTo>
                    <a:pt x="149" y="573"/>
                  </a:lnTo>
                  <a:lnTo>
                    <a:pt x="151" y="573"/>
                  </a:lnTo>
                  <a:lnTo>
                    <a:pt x="153" y="573"/>
                  </a:lnTo>
                  <a:lnTo>
                    <a:pt x="156" y="573"/>
                  </a:lnTo>
                  <a:lnTo>
                    <a:pt x="158" y="573"/>
                  </a:lnTo>
                  <a:lnTo>
                    <a:pt x="160" y="573"/>
                  </a:lnTo>
                  <a:lnTo>
                    <a:pt x="163" y="574"/>
                  </a:lnTo>
                  <a:lnTo>
                    <a:pt x="165" y="574"/>
                  </a:lnTo>
                  <a:lnTo>
                    <a:pt x="167" y="574"/>
                  </a:lnTo>
                  <a:lnTo>
                    <a:pt x="170" y="574"/>
                  </a:lnTo>
                  <a:lnTo>
                    <a:pt x="172" y="575"/>
                  </a:lnTo>
                  <a:lnTo>
                    <a:pt x="174" y="575"/>
                  </a:lnTo>
                  <a:lnTo>
                    <a:pt x="177" y="575"/>
                  </a:lnTo>
                  <a:lnTo>
                    <a:pt x="179" y="575"/>
                  </a:lnTo>
                  <a:lnTo>
                    <a:pt x="182" y="576"/>
                  </a:lnTo>
                  <a:lnTo>
                    <a:pt x="184" y="576"/>
                  </a:lnTo>
                  <a:lnTo>
                    <a:pt x="186" y="576"/>
                  </a:lnTo>
                  <a:lnTo>
                    <a:pt x="188" y="577"/>
                  </a:lnTo>
                  <a:lnTo>
                    <a:pt x="191" y="577"/>
                  </a:lnTo>
                  <a:lnTo>
                    <a:pt x="193" y="577"/>
                  </a:lnTo>
                  <a:lnTo>
                    <a:pt x="196" y="578"/>
                  </a:lnTo>
                  <a:lnTo>
                    <a:pt x="198" y="578"/>
                  </a:lnTo>
                  <a:lnTo>
                    <a:pt x="200" y="578"/>
                  </a:lnTo>
                  <a:lnTo>
                    <a:pt x="203" y="579"/>
                  </a:lnTo>
                  <a:lnTo>
                    <a:pt x="205" y="579"/>
                  </a:lnTo>
                  <a:lnTo>
                    <a:pt x="207" y="580"/>
                  </a:lnTo>
                  <a:lnTo>
                    <a:pt x="210" y="580"/>
                  </a:lnTo>
                  <a:lnTo>
                    <a:pt x="212" y="580"/>
                  </a:lnTo>
                  <a:lnTo>
                    <a:pt x="214" y="581"/>
                  </a:lnTo>
                  <a:lnTo>
                    <a:pt x="217" y="581"/>
                  </a:lnTo>
                  <a:lnTo>
                    <a:pt x="219" y="582"/>
                  </a:lnTo>
                  <a:lnTo>
                    <a:pt x="222" y="582"/>
                  </a:lnTo>
                  <a:lnTo>
                    <a:pt x="224" y="583"/>
                  </a:lnTo>
                  <a:lnTo>
                    <a:pt x="226" y="583"/>
                  </a:lnTo>
                  <a:lnTo>
                    <a:pt x="228" y="584"/>
                  </a:lnTo>
                  <a:lnTo>
                    <a:pt x="231" y="584"/>
                  </a:lnTo>
                  <a:lnTo>
                    <a:pt x="233" y="584"/>
                  </a:lnTo>
                  <a:lnTo>
                    <a:pt x="236" y="585"/>
                  </a:lnTo>
                  <a:lnTo>
                    <a:pt x="238" y="585"/>
                  </a:lnTo>
                  <a:lnTo>
                    <a:pt x="240" y="586"/>
                  </a:lnTo>
                  <a:lnTo>
                    <a:pt x="243" y="586"/>
                  </a:lnTo>
                  <a:lnTo>
                    <a:pt x="245" y="586"/>
                  </a:lnTo>
                  <a:lnTo>
                    <a:pt x="247" y="587"/>
                  </a:lnTo>
                  <a:lnTo>
                    <a:pt x="250" y="587"/>
                  </a:lnTo>
                  <a:lnTo>
                    <a:pt x="252" y="587"/>
                  </a:lnTo>
                  <a:lnTo>
                    <a:pt x="254" y="588"/>
                  </a:lnTo>
                  <a:lnTo>
                    <a:pt x="257" y="588"/>
                  </a:lnTo>
                  <a:lnTo>
                    <a:pt x="259" y="589"/>
                  </a:lnTo>
                  <a:lnTo>
                    <a:pt x="261" y="589"/>
                  </a:lnTo>
                  <a:lnTo>
                    <a:pt x="264" y="589"/>
                  </a:lnTo>
                  <a:lnTo>
                    <a:pt x="266" y="589"/>
                  </a:lnTo>
                  <a:lnTo>
                    <a:pt x="268" y="590"/>
                  </a:lnTo>
                  <a:lnTo>
                    <a:pt x="271" y="590"/>
                  </a:lnTo>
                  <a:lnTo>
                    <a:pt x="273" y="590"/>
                  </a:lnTo>
                  <a:lnTo>
                    <a:pt x="275" y="590"/>
                  </a:lnTo>
                  <a:lnTo>
                    <a:pt x="278" y="590"/>
                  </a:lnTo>
                  <a:lnTo>
                    <a:pt x="280" y="590"/>
                  </a:lnTo>
                  <a:lnTo>
                    <a:pt x="283" y="591"/>
                  </a:lnTo>
                  <a:lnTo>
                    <a:pt x="285" y="591"/>
                  </a:lnTo>
                  <a:lnTo>
                    <a:pt x="287" y="591"/>
                  </a:lnTo>
                  <a:lnTo>
                    <a:pt x="290" y="591"/>
                  </a:lnTo>
                  <a:lnTo>
                    <a:pt x="292" y="591"/>
                  </a:lnTo>
                  <a:lnTo>
                    <a:pt x="294" y="591"/>
                  </a:lnTo>
                  <a:lnTo>
                    <a:pt x="297" y="591"/>
                  </a:lnTo>
                  <a:lnTo>
                    <a:pt x="299" y="590"/>
                  </a:lnTo>
                  <a:lnTo>
                    <a:pt x="301" y="590"/>
                  </a:lnTo>
                  <a:lnTo>
                    <a:pt x="304" y="590"/>
                  </a:lnTo>
                  <a:lnTo>
                    <a:pt x="306" y="590"/>
                  </a:lnTo>
                  <a:lnTo>
                    <a:pt x="308" y="590"/>
                  </a:lnTo>
                  <a:lnTo>
                    <a:pt x="311" y="590"/>
                  </a:lnTo>
                  <a:lnTo>
                    <a:pt x="313" y="590"/>
                  </a:lnTo>
                  <a:lnTo>
                    <a:pt x="315" y="589"/>
                  </a:lnTo>
                  <a:lnTo>
                    <a:pt x="318" y="589"/>
                  </a:lnTo>
                  <a:lnTo>
                    <a:pt x="320" y="589"/>
                  </a:lnTo>
                  <a:lnTo>
                    <a:pt x="322" y="589"/>
                  </a:lnTo>
                  <a:lnTo>
                    <a:pt x="325" y="588"/>
                  </a:lnTo>
                  <a:lnTo>
                    <a:pt x="327" y="588"/>
                  </a:lnTo>
                  <a:lnTo>
                    <a:pt x="330" y="588"/>
                  </a:lnTo>
                  <a:lnTo>
                    <a:pt x="332" y="587"/>
                  </a:lnTo>
                  <a:lnTo>
                    <a:pt x="334" y="587"/>
                  </a:lnTo>
                  <a:lnTo>
                    <a:pt x="337" y="587"/>
                  </a:lnTo>
                  <a:lnTo>
                    <a:pt x="339" y="587"/>
                  </a:lnTo>
                  <a:lnTo>
                    <a:pt x="341" y="586"/>
                  </a:lnTo>
                  <a:lnTo>
                    <a:pt x="344" y="586"/>
                  </a:lnTo>
                  <a:lnTo>
                    <a:pt x="346" y="586"/>
                  </a:lnTo>
                  <a:lnTo>
                    <a:pt x="348" y="585"/>
                  </a:lnTo>
                  <a:lnTo>
                    <a:pt x="351" y="585"/>
                  </a:lnTo>
                  <a:lnTo>
                    <a:pt x="353" y="585"/>
                  </a:lnTo>
                  <a:lnTo>
                    <a:pt x="356" y="584"/>
                  </a:lnTo>
                  <a:lnTo>
                    <a:pt x="358" y="584"/>
                  </a:lnTo>
                  <a:lnTo>
                    <a:pt x="360" y="584"/>
                  </a:lnTo>
                  <a:lnTo>
                    <a:pt x="362" y="583"/>
                  </a:lnTo>
                  <a:lnTo>
                    <a:pt x="365" y="583"/>
                  </a:lnTo>
                  <a:lnTo>
                    <a:pt x="367" y="583"/>
                  </a:lnTo>
                  <a:lnTo>
                    <a:pt x="370" y="582"/>
                  </a:lnTo>
                  <a:lnTo>
                    <a:pt x="372" y="582"/>
                  </a:lnTo>
                  <a:lnTo>
                    <a:pt x="374" y="581"/>
                  </a:lnTo>
                  <a:lnTo>
                    <a:pt x="377" y="581"/>
                  </a:lnTo>
                  <a:lnTo>
                    <a:pt x="379" y="580"/>
                  </a:lnTo>
                  <a:lnTo>
                    <a:pt x="381" y="580"/>
                  </a:lnTo>
                  <a:lnTo>
                    <a:pt x="384" y="579"/>
                  </a:lnTo>
                  <a:lnTo>
                    <a:pt x="386" y="579"/>
                  </a:lnTo>
                  <a:lnTo>
                    <a:pt x="388" y="578"/>
                  </a:lnTo>
                  <a:lnTo>
                    <a:pt x="391" y="578"/>
                  </a:lnTo>
                  <a:lnTo>
                    <a:pt x="393" y="577"/>
                  </a:lnTo>
                  <a:lnTo>
                    <a:pt x="395" y="576"/>
                  </a:lnTo>
                  <a:lnTo>
                    <a:pt x="398" y="575"/>
                  </a:lnTo>
                  <a:lnTo>
                    <a:pt x="400" y="575"/>
                  </a:lnTo>
                  <a:lnTo>
                    <a:pt x="403" y="574"/>
                  </a:lnTo>
                  <a:lnTo>
                    <a:pt x="405" y="573"/>
                  </a:lnTo>
                  <a:lnTo>
                    <a:pt x="407" y="572"/>
                  </a:lnTo>
                  <a:lnTo>
                    <a:pt x="409" y="571"/>
                  </a:lnTo>
                  <a:lnTo>
                    <a:pt x="412" y="570"/>
                  </a:lnTo>
                  <a:lnTo>
                    <a:pt x="414" y="569"/>
                  </a:lnTo>
                  <a:lnTo>
                    <a:pt x="417" y="567"/>
                  </a:lnTo>
                  <a:lnTo>
                    <a:pt x="419" y="566"/>
                  </a:lnTo>
                  <a:lnTo>
                    <a:pt x="421" y="565"/>
                  </a:lnTo>
                  <a:lnTo>
                    <a:pt x="424" y="563"/>
                  </a:lnTo>
                  <a:lnTo>
                    <a:pt x="426" y="562"/>
                  </a:lnTo>
                  <a:lnTo>
                    <a:pt x="428" y="560"/>
                  </a:lnTo>
                  <a:lnTo>
                    <a:pt x="431" y="558"/>
                  </a:lnTo>
                  <a:lnTo>
                    <a:pt x="433" y="557"/>
                  </a:lnTo>
                  <a:lnTo>
                    <a:pt x="435" y="555"/>
                  </a:lnTo>
                  <a:lnTo>
                    <a:pt x="438" y="553"/>
                  </a:lnTo>
                  <a:lnTo>
                    <a:pt x="440" y="551"/>
                  </a:lnTo>
                  <a:lnTo>
                    <a:pt x="443" y="549"/>
                  </a:lnTo>
                  <a:lnTo>
                    <a:pt x="445" y="547"/>
                  </a:lnTo>
                  <a:lnTo>
                    <a:pt x="447" y="545"/>
                  </a:lnTo>
                  <a:lnTo>
                    <a:pt x="450" y="543"/>
                  </a:lnTo>
                  <a:lnTo>
                    <a:pt x="452" y="540"/>
                  </a:lnTo>
                  <a:lnTo>
                    <a:pt x="454" y="538"/>
                  </a:lnTo>
                  <a:lnTo>
                    <a:pt x="457" y="536"/>
                  </a:lnTo>
                  <a:lnTo>
                    <a:pt x="459" y="533"/>
                  </a:lnTo>
                  <a:lnTo>
                    <a:pt x="461" y="531"/>
                  </a:lnTo>
                  <a:lnTo>
                    <a:pt x="464" y="528"/>
                  </a:lnTo>
                  <a:lnTo>
                    <a:pt x="466" y="526"/>
                  </a:lnTo>
                  <a:lnTo>
                    <a:pt x="468" y="523"/>
                  </a:lnTo>
                  <a:lnTo>
                    <a:pt x="471" y="520"/>
                  </a:lnTo>
                  <a:lnTo>
                    <a:pt x="473" y="518"/>
                  </a:lnTo>
                  <a:lnTo>
                    <a:pt x="475" y="515"/>
                  </a:lnTo>
                  <a:lnTo>
                    <a:pt x="478" y="512"/>
                  </a:lnTo>
                  <a:lnTo>
                    <a:pt x="480" y="510"/>
                  </a:lnTo>
                  <a:lnTo>
                    <a:pt x="482" y="507"/>
                  </a:lnTo>
                  <a:lnTo>
                    <a:pt x="485" y="504"/>
                  </a:lnTo>
                  <a:lnTo>
                    <a:pt x="487" y="501"/>
                  </a:lnTo>
                  <a:lnTo>
                    <a:pt x="490" y="498"/>
                  </a:lnTo>
                  <a:lnTo>
                    <a:pt x="492" y="495"/>
                  </a:lnTo>
                  <a:lnTo>
                    <a:pt x="494" y="492"/>
                  </a:lnTo>
                  <a:lnTo>
                    <a:pt x="497" y="489"/>
                  </a:lnTo>
                  <a:lnTo>
                    <a:pt x="499" y="486"/>
                  </a:lnTo>
                  <a:lnTo>
                    <a:pt x="501" y="483"/>
                  </a:lnTo>
                  <a:lnTo>
                    <a:pt x="504" y="480"/>
                  </a:lnTo>
                  <a:lnTo>
                    <a:pt x="506" y="477"/>
                  </a:lnTo>
                  <a:lnTo>
                    <a:pt x="508" y="474"/>
                  </a:lnTo>
                  <a:lnTo>
                    <a:pt x="511" y="471"/>
                  </a:lnTo>
                  <a:lnTo>
                    <a:pt x="513" y="468"/>
                  </a:lnTo>
                  <a:lnTo>
                    <a:pt x="515" y="464"/>
                  </a:lnTo>
                  <a:lnTo>
                    <a:pt x="518" y="461"/>
                  </a:lnTo>
                  <a:lnTo>
                    <a:pt x="520" y="458"/>
                  </a:lnTo>
                  <a:lnTo>
                    <a:pt x="522" y="454"/>
                  </a:lnTo>
                  <a:lnTo>
                    <a:pt x="525" y="451"/>
                  </a:lnTo>
                  <a:lnTo>
                    <a:pt x="527" y="447"/>
                  </a:lnTo>
                  <a:lnTo>
                    <a:pt x="530" y="444"/>
                  </a:lnTo>
                  <a:lnTo>
                    <a:pt x="532" y="440"/>
                  </a:lnTo>
                  <a:lnTo>
                    <a:pt x="534" y="436"/>
                  </a:lnTo>
                  <a:lnTo>
                    <a:pt x="537" y="432"/>
                  </a:lnTo>
                  <a:lnTo>
                    <a:pt x="539" y="429"/>
                  </a:lnTo>
                  <a:lnTo>
                    <a:pt x="541" y="424"/>
                  </a:lnTo>
                  <a:lnTo>
                    <a:pt x="544" y="421"/>
                  </a:lnTo>
                  <a:lnTo>
                    <a:pt x="546" y="416"/>
                  </a:lnTo>
                  <a:lnTo>
                    <a:pt x="548" y="412"/>
                  </a:lnTo>
                  <a:lnTo>
                    <a:pt x="551" y="408"/>
                  </a:lnTo>
                  <a:lnTo>
                    <a:pt x="553" y="403"/>
                  </a:lnTo>
                  <a:lnTo>
                    <a:pt x="555" y="399"/>
                  </a:lnTo>
                  <a:lnTo>
                    <a:pt x="558" y="394"/>
                  </a:lnTo>
                  <a:lnTo>
                    <a:pt x="560" y="390"/>
                  </a:lnTo>
                  <a:lnTo>
                    <a:pt x="562" y="385"/>
                  </a:lnTo>
                  <a:lnTo>
                    <a:pt x="565" y="380"/>
                  </a:lnTo>
                  <a:lnTo>
                    <a:pt x="567" y="375"/>
                  </a:lnTo>
                  <a:lnTo>
                    <a:pt x="569" y="370"/>
                  </a:lnTo>
                  <a:lnTo>
                    <a:pt x="572" y="365"/>
                  </a:lnTo>
                  <a:lnTo>
                    <a:pt x="574" y="359"/>
                  </a:lnTo>
                  <a:lnTo>
                    <a:pt x="577" y="354"/>
                  </a:lnTo>
                  <a:lnTo>
                    <a:pt x="579" y="348"/>
                  </a:lnTo>
                  <a:lnTo>
                    <a:pt x="581" y="343"/>
                  </a:lnTo>
                  <a:lnTo>
                    <a:pt x="583" y="337"/>
                  </a:lnTo>
                  <a:lnTo>
                    <a:pt x="586" y="331"/>
                  </a:lnTo>
                  <a:lnTo>
                    <a:pt x="588" y="326"/>
                  </a:lnTo>
                  <a:lnTo>
                    <a:pt x="591" y="320"/>
                  </a:lnTo>
                  <a:lnTo>
                    <a:pt x="593" y="314"/>
                  </a:lnTo>
                  <a:lnTo>
                    <a:pt x="595" y="308"/>
                  </a:lnTo>
                  <a:lnTo>
                    <a:pt x="598" y="302"/>
                  </a:lnTo>
                  <a:lnTo>
                    <a:pt x="600" y="295"/>
                  </a:lnTo>
                  <a:lnTo>
                    <a:pt x="602" y="289"/>
                  </a:lnTo>
                  <a:lnTo>
                    <a:pt x="605" y="283"/>
                  </a:lnTo>
                  <a:lnTo>
                    <a:pt x="607" y="276"/>
                  </a:lnTo>
                  <a:lnTo>
                    <a:pt x="609" y="270"/>
                  </a:lnTo>
                  <a:lnTo>
                    <a:pt x="612" y="264"/>
                  </a:lnTo>
                  <a:lnTo>
                    <a:pt x="614" y="257"/>
                  </a:lnTo>
                  <a:lnTo>
                    <a:pt x="616" y="251"/>
                  </a:lnTo>
                  <a:lnTo>
                    <a:pt x="619" y="244"/>
                  </a:lnTo>
                  <a:lnTo>
                    <a:pt x="621" y="238"/>
                  </a:lnTo>
                  <a:lnTo>
                    <a:pt x="623" y="231"/>
                  </a:lnTo>
                  <a:lnTo>
                    <a:pt x="626" y="225"/>
                  </a:lnTo>
                  <a:lnTo>
                    <a:pt x="628" y="218"/>
                  </a:lnTo>
                  <a:lnTo>
                    <a:pt x="631" y="211"/>
                  </a:lnTo>
                  <a:lnTo>
                    <a:pt x="633" y="205"/>
                  </a:lnTo>
                  <a:lnTo>
                    <a:pt x="635" y="198"/>
                  </a:lnTo>
                  <a:lnTo>
                    <a:pt x="638" y="192"/>
                  </a:lnTo>
                  <a:lnTo>
                    <a:pt x="640" y="185"/>
                  </a:lnTo>
                  <a:lnTo>
                    <a:pt x="642" y="179"/>
                  </a:lnTo>
                  <a:lnTo>
                    <a:pt x="645" y="172"/>
                  </a:lnTo>
                  <a:lnTo>
                    <a:pt x="647" y="165"/>
                  </a:lnTo>
                  <a:lnTo>
                    <a:pt x="649" y="159"/>
                  </a:lnTo>
                  <a:lnTo>
                    <a:pt x="651" y="152"/>
                  </a:lnTo>
                  <a:lnTo>
                    <a:pt x="654" y="146"/>
                  </a:lnTo>
                  <a:lnTo>
                    <a:pt x="656" y="140"/>
                  </a:lnTo>
                  <a:lnTo>
                    <a:pt x="658" y="134"/>
                  </a:lnTo>
                  <a:lnTo>
                    <a:pt x="660" y="127"/>
                  </a:lnTo>
                  <a:lnTo>
                    <a:pt x="663" y="121"/>
                  </a:lnTo>
                  <a:lnTo>
                    <a:pt x="665" y="115"/>
                  </a:lnTo>
                  <a:lnTo>
                    <a:pt x="667" y="109"/>
                  </a:lnTo>
                  <a:lnTo>
                    <a:pt x="669" y="104"/>
                  </a:lnTo>
                  <a:lnTo>
                    <a:pt x="671" y="98"/>
                  </a:lnTo>
                  <a:lnTo>
                    <a:pt x="673" y="92"/>
                  </a:lnTo>
                  <a:lnTo>
                    <a:pt x="675" y="87"/>
                  </a:lnTo>
                  <a:lnTo>
                    <a:pt x="677" y="81"/>
                  </a:lnTo>
                  <a:lnTo>
                    <a:pt x="679" y="76"/>
                  </a:lnTo>
                  <a:lnTo>
                    <a:pt x="680" y="71"/>
                  </a:lnTo>
                  <a:lnTo>
                    <a:pt x="682" y="66"/>
                  </a:lnTo>
                  <a:lnTo>
                    <a:pt x="684" y="61"/>
                  </a:lnTo>
                  <a:lnTo>
                    <a:pt x="686" y="57"/>
                  </a:lnTo>
                  <a:lnTo>
                    <a:pt x="687" y="52"/>
                  </a:lnTo>
                  <a:lnTo>
                    <a:pt x="689" y="48"/>
                  </a:lnTo>
                  <a:lnTo>
                    <a:pt x="690" y="44"/>
                  </a:lnTo>
                  <a:lnTo>
                    <a:pt x="692" y="40"/>
                  </a:lnTo>
                  <a:lnTo>
                    <a:pt x="693" y="37"/>
                  </a:lnTo>
                  <a:lnTo>
                    <a:pt x="694" y="33"/>
                  </a:lnTo>
                  <a:lnTo>
                    <a:pt x="706" y="0"/>
                  </a:lnTo>
                </a:path>
              </a:pathLst>
            </a:custGeom>
            <a:noFill/>
            <a:ln w="34925">
              <a:solidFill>
                <a:srgbClr val="000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Quadrupole deformation in </a:t>
            </a:r>
            <a:r>
              <a:rPr lang="en-US" baseline="30000" dirty="0" smtClean="0"/>
              <a:t>182,184,186</a:t>
            </a:r>
            <a:r>
              <a:rPr lang="en-US" dirty="0" smtClean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6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540000" y="692696"/>
            <a:ext cx="1481137" cy="1555750"/>
            <a:chOff x="540000" y="1152000"/>
            <a:chExt cx="1481137" cy="1555750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92387" y="2221975"/>
              <a:ext cx="1390650" cy="180975"/>
            </a:xfrm>
            <a:prstGeom prst="ellipse">
              <a:avLst/>
            </a:prstGeom>
            <a:solidFill>
              <a:srgbClr val="BBE0E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540000" y="1961625"/>
              <a:ext cx="1465262" cy="746125"/>
            </a:xfrm>
            <a:prstGeom prst="ellipse">
              <a:avLst/>
            </a:prstGeom>
            <a:gradFill rotWithShape="1">
              <a:gsLst>
                <a:gs pos="0">
                  <a:srgbClr val="F4F842"/>
                </a:gs>
                <a:gs pos="100000">
                  <a:srgbClr val="71731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 flipH="1" flipV="1">
              <a:off x="1287712" y="1364725"/>
              <a:ext cx="9525" cy="9429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ash"/>
              <a:round/>
              <a:headEnd/>
              <a:tailEnd type="arrow" w="med" len="med"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0" name="Arc 9"/>
            <p:cNvSpPr>
              <a:spLocks/>
            </p:cNvSpPr>
            <p:nvPr/>
          </p:nvSpPr>
          <p:spPr bwMode="auto">
            <a:xfrm rot="16280464" flipH="1">
              <a:off x="881312" y="2037825"/>
              <a:ext cx="71438" cy="669925"/>
            </a:xfrm>
            <a:custGeom>
              <a:avLst/>
              <a:gdLst>
                <a:gd name="T0" fmla="*/ 0 w 21600"/>
                <a:gd name="T1" fmla="*/ 0 h 25197"/>
                <a:gd name="T2" fmla="*/ 44 w 21600"/>
                <a:gd name="T3" fmla="*/ 422 h 25197"/>
                <a:gd name="T4" fmla="*/ 0 w 21600"/>
                <a:gd name="T5" fmla="*/ 362 h 25197"/>
                <a:gd name="T6" fmla="*/ 0 60000 65536"/>
                <a:gd name="T7" fmla="*/ 0 60000 65536"/>
                <a:gd name="T8" fmla="*/ 0 60000 65536"/>
                <a:gd name="T9" fmla="*/ 0 w 21600"/>
                <a:gd name="T10" fmla="*/ 0 h 25197"/>
                <a:gd name="T11" fmla="*/ 21600 w 21600"/>
                <a:gd name="T12" fmla="*/ 25197 h 25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5197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05"/>
                    <a:pt x="21499" y="24008"/>
                    <a:pt x="21298" y="25197"/>
                  </a:cubicBezTo>
                </a:path>
                <a:path w="21600" h="25197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805"/>
                    <a:pt x="21499" y="24008"/>
                    <a:pt x="21298" y="25197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1" name="Arc 10"/>
            <p:cNvSpPr>
              <a:spLocks/>
            </p:cNvSpPr>
            <p:nvPr/>
          </p:nvSpPr>
          <p:spPr bwMode="auto">
            <a:xfrm rot="5319536">
              <a:off x="1563937" y="1975913"/>
              <a:ext cx="103188" cy="763587"/>
            </a:xfrm>
            <a:custGeom>
              <a:avLst/>
              <a:gdLst>
                <a:gd name="T0" fmla="*/ 0 w 30785"/>
                <a:gd name="T1" fmla="*/ 39 h 25197"/>
                <a:gd name="T2" fmla="*/ 64 w 30785"/>
                <a:gd name="T3" fmla="*/ 481 h 25197"/>
                <a:gd name="T4" fmla="*/ 19 w 30785"/>
                <a:gd name="T5" fmla="*/ 412 h 25197"/>
                <a:gd name="T6" fmla="*/ 0 60000 65536"/>
                <a:gd name="T7" fmla="*/ 0 60000 65536"/>
                <a:gd name="T8" fmla="*/ 0 60000 65536"/>
                <a:gd name="T9" fmla="*/ 0 w 30785"/>
                <a:gd name="T10" fmla="*/ 0 h 25197"/>
                <a:gd name="T11" fmla="*/ 30785 w 30785"/>
                <a:gd name="T12" fmla="*/ 25197 h 2519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785" h="25197" fill="none" extrusionOk="0">
                  <a:moveTo>
                    <a:pt x="0" y="2050"/>
                  </a:moveTo>
                  <a:cubicBezTo>
                    <a:pt x="2873" y="699"/>
                    <a:pt x="6009" y="-1"/>
                    <a:pt x="9185" y="0"/>
                  </a:cubicBezTo>
                  <a:cubicBezTo>
                    <a:pt x="21114" y="0"/>
                    <a:pt x="30785" y="9670"/>
                    <a:pt x="30785" y="21600"/>
                  </a:cubicBezTo>
                  <a:cubicBezTo>
                    <a:pt x="30785" y="22805"/>
                    <a:pt x="30684" y="24008"/>
                    <a:pt x="30483" y="25197"/>
                  </a:cubicBezTo>
                </a:path>
                <a:path w="30785" h="25197" stroke="0" extrusionOk="0">
                  <a:moveTo>
                    <a:pt x="0" y="2050"/>
                  </a:moveTo>
                  <a:cubicBezTo>
                    <a:pt x="2873" y="699"/>
                    <a:pt x="6009" y="-1"/>
                    <a:pt x="9185" y="0"/>
                  </a:cubicBezTo>
                  <a:cubicBezTo>
                    <a:pt x="21114" y="0"/>
                    <a:pt x="30785" y="9670"/>
                    <a:pt x="30785" y="21600"/>
                  </a:cubicBezTo>
                  <a:cubicBezTo>
                    <a:pt x="30785" y="22805"/>
                    <a:pt x="30684" y="24008"/>
                    <a:pt x="30483" y="25197"/>
                  </a:cubicBezTo>
                  <a:lnTo>
                    <a:pt x="9185" y="21600"/>
                  </a:lnTo>
                  <a:close/>
                </a:path>
              </a:pathLst>
            </a:cu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925887" y="2279125"/>
              <a:ext cx="95250" cy="95250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76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>
              <a:off x="989262" y="1464738"/>
              <a:ext cx="549275" cy="450850"/>
            </a:xfrm>
            <a:prstGeom prst="curvedRightArrow">
              <a:avLst>
                <a:gd name="adj1" fmla="val 20000"/>
                <a:gd name="adj2" fmla="val 40000"/>
                <a:gd name="adj3" fmla="val 40610"/>
              </a:avLst>
            </a:prstGeom>
            <a:solidFill>
              <a:srgbClr val="F4F84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4" name="Line 13"/>
            <p:cNvSpPr>
              <a:spLocks noChangeShapeType="1"/>
            </p:cNvSpPr>
            <p:nvPr/>
          </p:nvSpPr>
          <p:spPr bwMode="auto">
            <a:xfrm>
              <a:off x="1287712" y="1488550"/>
              <a:ext cx="0" cy="257175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990850" y="1152000"/>
              <a:ext cx="492125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Verdana" pitchFamily="34" charset="0"/>
                </a:rPr>
                <a:t>z</a:t>
              </a:r>
            </a:p>
          </p:txBody>
        </p:sp>
        <p:sp>
          <p:nvSpPr>
            <p:cNvPr id="16" name="Line 15"/>
            <p:cNvSpPr>
              <a:spLocks noChangeShapeType="1"/>
            </p:cNvSpPr>
            <p:nvPr/>
          </p:nvSpPr>
          <p:spPr bwMode="auto">
            <a:xfrm>
              <a:off x="1298825" y="2291825"/>
              <a:ext cx="660400" cy="14288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itchFamily="34" charset="0"/>
              </a:endParaRPr>
            </a:p>
          </p:txBody>
        </p:sp>
        <p:sp>
          <p:nvSpPr>
            <p:cNvPr id="17" name="Text Box 16"/>
            <p:cNvSpPr txBox="1">
              <a:spLocks noChangeArrowheads="1"/>
            </p:cNvSpPr>
            <p:nvPr/>
          </p:nvSpPr>
          <p:spPr bwMode="auto">
            <a:xfrm>
              <a:off x="974975" y="1912413"/>
              <a:ext cx="5207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</a:rPr>
                <a:t>b</a:t>
              </a:r>
            </a:p>
          </p:txBody>
        </p:sp>
        <p:sp>
          <p:nvSpPr>
            <p:cNvPr id="18" name="Text Box 17"/>
            <p:cNvSpPr txBox="1">
              <a:spLocks noChangeArrowheads="1"/>
            </p:cNvSpPr>
            <p:nvPr/>
          </p:nvSpPr>
          <p:spPr bwMode="auto">
            <a:xfrm>
              <a:off x="1411537" y="1966388"/>
              <a:ext cx="561975" cy="396875"/>
            </a:xfrm>
            <a:prstGeom prst="rect">
              <a:avLst/>
            </a:prstGeom>
            <a:noFill/>
            <a:ln w="9525">
              <a:noFill/>
              <a:prstDash val="sys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erdana" pitchFamily="34" charset="0"/>
                </a:rPr>
                <a:t>a</a:t>
              </a:r>
            </a:p>
          </p:txBody>
        </p:sp>
      </p:grpSp>
      <p:pic>
        <p:nvPicPr>
          <p:cNvPr id="19" name="Picture 20" descr="Pu-Erot"/>
          <p:cNvPicPr>
            <a:picLocks noChangeAspect="1" noChangeArrowheads="1"/>
          </p:cNvPicPr>
          <p:nvPr/>
        </p:nvPicPr>
        <p:blipFill>
          <a:blip r:embed="rId2">
            <a:lum bright="-18000" contrast="42000"/>
          </a:blip>
          <a:srcRect/>
          <a:stretch>
            <a:fillRect/>
          </a:stretch>
        </p:blipFill>
        <p:spPr bwMode="auto">
          <a:xfrm>
            <a:off x="2595961" y="808009"/>
            <a:ext cx="6478341" cy="4056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3191673" y="854596"/>
                <a:ext cx="1298496" cy="471091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ℑ</m:t>
                          </m:r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𝐼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1673" y="854596"/>
                <a:ext cx="1298496" cy="471091"/>
              </a:xfrm>
              <a:prstGeom prst="rect">
                <a:avLst/>
              </a:prstGeom>
              <a:blipFill>
                <a:blip r:embed="rId3"/>
                <a:stretch>
                  <a:fillRect b="-25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/>
              <p:cNvSpPr txBox="1"/>
              <p:nvPr/>
            </p:nvSpPr>
            <p:spPr>
              <a:xfrm>
                <a:off x="2064256" y="5300696"/>
                <a:ext cx="2983317" cy="508060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61200" rIns="0" bIns="612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𝐵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𝐸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2;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−2</m:t>
                          </m:r>
                        </m:e>
                      </m:d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15</m:t>
                          </m:r>
                        </m:num>
                        <m:den>
                          <m:r>
                            <a:rPr lang="de-DE" sz="1200" b="0" i="1" smtClean="0">
                              <a:latin typeface="Cambria Math"/>
                            </a:rPr>
                            <m:t>32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200" b="0" i="1" smtClean="0">
                              <a:latin typeface="Cambria Math"/>
                            </a:rPr>
                            <m:t>𝐼</m:t>
                          </m:r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d>
                            <m:d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2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𝐼</m:t>
                              </m:r>
                              <m:r>
                                <a:rPr lang="de-DE" sz="1200" b="0" i="1" smtClean="0">
                                  <a:latin typeface="Cambria Math"/>
                                </a:rPr>
                                <m:t>+1</m:t>
                              </m:r>
                            </m:e>
                          </m:d>
                        </m:den>
                      </m:f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5" name="Textfeld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4256" y="5300696"/>
                <a:ext cx="2983317" cy="508060"/>
              </a:xfrm>
              <a:prstGeom prst="rect">
                <a:avLst/>
              </a:prstGeom>
              <a:blipFill>
                <a:blip r:embed="rId4"/>
                <a:stretch>
                  <a:fillRect l="-16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feld 25"/>
              <p:cNvSpPr txBox="1"/>
              <p:nvPr/>
            </p:nvSpPr>
            <p:spPr>
              <a:xfrm>
                <a:off x="5128260" y="5300696"/>
                <a:ext cx="1313373" cy="56823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𝑍</m:t>
                          </m:r>
                          <m:sSubSup>
                            <m:sSub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de-DE" sz="1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5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e>
                          </m:rad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𝛽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260" y="5300696"/>
                <a:ext cx="1313373" cy="5682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216364" y="5300696"/>
                <a:ext cx="1757148" cy="497059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ℑ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num>
                        <m:den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5</m:t>
                          </m:r>
                        </m:den>
                      </m:f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𝐴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𝑀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Sup>
                        <m:sSub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b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𝛽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364" y="5300696"/>
                <a:ext cx="1757148" cy="497059"/>
              </a:xfrm>
              <a:prstGeom prst="rect">
                <a:avLst/>
              </a:prstGeom>
              <a:blipFill>
                <a:blip r:embed="rId6"/>
                <a:stretch>
                  <a:fillRect b="-246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feld 27"/>
          <p:cNvSpPr txBox="1"/>
          <p:nvPr/>
        </p:nvSpPr>
        <p:spPr>
          <a:xfrm>
            <a:off x="360000" y="6300000"/>
            <a:ext cx="27590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Spreng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Phys. </a:t>
            </a:r>
            <a:r>
              <a:rPr lang="en-US" sz="1000" dirty="0" smtClean="0">
                <a:latin typeface="+mn-lt"/>
                <a:cs typeface="Times New Roman" panose="02020603050405020304" pitchFamily="18" charset="0"/>
              </a:rPr>
              <a:t>Rev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Lett. 51 (1983), 1522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6522320" y="4832696"/>
                <a:ext cx="2158924" cy="471091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en-US" sz="120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𝛾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𝐸</m:t>
                          </m:r>
                        </m:e>
                        <m:sub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sub>
                      </m:sSub>
                      <m:r>
                        <a:rPr lang="de-DE" sz="12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ℏ</m:t>
                              </m:r>
                            </m:e>
                            <m:sup>
                              <m:r>
                                <a:rPr lang="de-DE" sz="12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ℑ</m:t>
                          </m:r>
                        </m:den>
                      </m:f>
                      <m:d>
                        <m:dPr>
                          <m:ctrlP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𝐼</m:t>
                          </m:r>
                          <m:r>
                            <a:rPr lang="de-DE" sz="12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2320" y="4832696"/>
                <a:ext cx="2158924" cy="47109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Textfeld 29"/>
          <p:cNvSpPr txBox="1"/>
          <p:nvPr/>
        </p:nvSpPr>
        <p:spPr>
          <a:xfrm>
            <a:off x="540000" y="5840696"/>
            <a:ext cx="23853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analysis with GOSIA code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rgbClr val="FFC00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dirty="0" smtClean="0"/>
              <a:t>Alignment of i</a:t>
            </a:r>
            <a:r>
              <a:rPr lang="en-US" baseline="-25000" dirty="0" smtClean="0"/>
              <a:t>13/2</a:t>
            </a:r>
            <a:r>
              <a:rPr lang="en-US" dirty="0" smtClean="0"/>
              <a:t> protons in </a:t>
            </a:r>
            <a:r>
              <a:rPr lang="en-US" baseline="30000" dirty="0" smtClean="0"/>
              <a:t>242,244</a:t>
            </a:r>
            <a:r>
              <a:rPr lang="en-US" dirty="0" smtClean="0"/>
              <a:t>Pu</a:t>
            </a:r>
            <a:endParaRPr lang="en-US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Alignment of i</a:t>
            </a:r>
            <a:r>
              <a:rPr lang="en-US" baseline="-25000" dirty="0" smtClean="0"/>
              <a:t>13/2</a:t>
            </a:r>
            <a:r>
              <a:rPr lang="en-US" dirty="0" smtClean="0"/>
              <a:t> protons in </a:t>
            </a:r>
            <a:r>
              <a:rPr lang="en-US" baseline="30000" dirty="0" smtClean="0"/>
              <a:t>242,244</a:t>
            </a:r>
            <a:r>
              <a:rPr lang="en-US" dirty="0" smtClean="0"/>
              <a:t>Pu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6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9" grpId="0" animBg="1"/>
      <p:bldP spid="3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4"/>
          <p:cNvGrpSpPr>
            <a:grpSpLocks/>
          </p:cNvGrpSpPr>
          <p:nvPr/>
        </p:nvGrpSpPr>
        <p:grpSpPr bwMode="auto">
          <a:xfrm>
            <a:off x="179388" y="836712"/>
            <a:ext cx="2670175" cy="3678238"/>
            <a:chOff x="113" y="754"/>
            <a:chExt cx="1682" cy="2317"/>
          </a:xfrm>
        </p:grpSpPr>
        <p:pic>
          <p:nvPicPr>
            <p:cNvPr id="12" name="Picture 5" descr="cup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754"/>
              <a:ext cx="1682" cy="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" name="Text Box 6"/>
            <p:cNvSpPr txBox="1">
              <a:spLocks noChangeArrowheads="1"/>
            </p:cNvSpPr>
            <p:nvPr/>
          </p:nvSpPr>
          <p:spPr bwMode="auto">
            <a:xfrm>
              <a:off x="657" y="2840"/>
              <a:ext cx="791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800" b="1" baseline="30000">
                  <a:solidFill>
                    <a:srgbClr val="000000"/>
                  </a:solidFill>
                  <a:cs typeface="Arial" panose="020B0604020202020204" pitchFamily="34" charset="0"/>
                </a:rPr>
                <a:t>208</a:t>
              </a:r>
              <a:r>
                <a:rPr lang="en-US" altLang="de-DE" sz="1800" b="1">
                  <a:solidFill>
                    <a:srgbClr val="000000"/>
                  </a:solidFill>
                  <a:cs typeface="Arial" panose="020B0604020202020204" pitchFamily="34" charset="0"/>
                </a:rPr>
                <a:t>Pb </a:t>
              </a:r>
              <a:r>
                <a:rPr lang="en-US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beam</a:t>
              </a:r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113" y="1616"/>
              <a:ext cx="729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800" b="1" baseline="30000">
                  <a:solidFill>
                    <a:srgbClr val="000000"/>
                  </a:solidFill>
                  <a:cs typeface="Arial" panose="020B0604020202020204" pitchFamily="34" charset="0"/>
                </a:rPr>
                <a:t>238</a:t>
              </a:r>
              <a:r>
                <a:rPr lang="en-US" altLang="de-DE" sz="1800" b="1">
                  <a:solidFill>
                    <a:srgbClr val="000000"/>
                  </a:solidFill>
                  <a:cs typeface="Arial" panose="020B0604020202020204" pitchFamily="34" charset="0"/>
                </a:rPr>
                <a:t>U </a:t>
              </a:r>
              <a:r>
                <a:rPr lang="en-US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target</a:t>
              </a:r>
            </a:p>
          </p:txBody>
        </p:sp>
      </p:grpSp>
      <p:sp>
        <p:nvSpPr>
          <p:cNvPr id="2279434" name="Text Box 10"/>
          <p:cNvSpPr txBox="1">
            <a:spLocks noChangeArrowheads="1"/>
          </p:cNvSpPr>
          <p:nvPr/>
        </p:nvSpPr>
        <p:spPr bwMode="auto">
          <a:xfrm>
            <a:off x="983675" y="4193864"/>
            <a:ext cx="1356077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de-DE" sz="1400" b="1" baseline="30000" dirty="0">
                <a:cs typeface="Arial" panose="020B0604020202020204" pitchFamily="34" charset="0"/>
              </a:rPr>
              <a:t>114,116</a:t>
            </a:r>
            <a:r>
              <a:rPr lang="en-US" altLang="de-DE" sz="1400" b="1" dirty="0">
                <a:cs typeface="Arial" panose="020B0604020202020204" pitchFamily="34" charset="0"/>
              </a:rPr>
              <a:t>Sn beam</a:t>
            </a:r>
            <a:endParaRPr lang="de-DE" altLang="de-DE" sz="1400" b="1" dirty="0">
              <a:cs typeface="Arial" panose="020B0604020202020204" pitchFamily="34" charset="0"/>
            </a:endParaRPr>
          </a:p>
        </p:txBody>
      </p:sp>
      <p:sp>
        <p:nvSpPr>
          <p:cNvPr id="2279442" name="Text Box 18"/>
          <p:cNvSpPr txBox="1">
            <a:spLocks noChangeArrowheads="1"/>
          </p:cNvSpPr>
          <p:nvPr/>
        </p:nvSpPr>
        <p:spPr bwMode="auto">
          <a:xfrm>
            <a:off x="5292725" y="1001675"/>
            <a:ext cx="3232150" cy="2605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de-DE" b="1" baseline="30000" dirty="0">
                <a:solidFill>
                  <a:schemeClr val="accent2"/>
                </a:solidFill>
                <a:latin typeface="Times New Roman" panose="02020603050405020304" pitchFamily="18" charset="0"/>
              </a:rPr>
              <a:t>114,116</a:t>
            </a:r>
            <a:r>
              <a:rPr lang="en-US" altLang="de-DE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Sn</a:t>
            </a:r>
            <a:r>
              <a:rPr lang="en-US" altLang="de-DE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en-US" altLang="de-DE" b="1" baseline="30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</a:t>
            </a:r>
            <a:r>
              <a:rPr lang="en-US" altLang="de-DE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at 3.6MeV/u</a:t>
            </a:r>
          </a:p>
          <a:p>
            <a:pPr algn="l" eaLnBrk="0" hangingPunct="0"/>
            <a:endParaRPr lang="en-US" altLang="de-DE" sz="1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E</a:t>
            </a:r>
            <a:r>
              <a:rPr lang="en-US" alt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=1300,    1294 MeV</a:t>
            </a:r>
          </a:p>
          <a:p>
            <a:pPr algn="l" eaLnBrk="0" hangingPunct="0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B(E2)↑=0.25(5), 0.209(5)e</a:t>
            </a:r>
            <a:r>
              <a:rPr lang="en-US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de-DE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algn="l" eaLnBrk="0" hangingPunct="0"/>
            <a:endParaRPr lang="en-US" altLang="de-DE" sz="1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l-GR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-efficiency = 0.005</a:t>
            </a:r>
          </a:p>
          <a:p>
            <a:pPr algn="l" eaLnBrk="0" hangingPunct="0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accelerator duty factor=10%</a:t>
            </a:r>
          </a:p>
          <a:p>
            <a:pPr algn="l" eaLnBrk="0" hangingPunct="0"/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beam intensity = 1pnA</a:t>
            </a:r>
          </a:p>
          <a:p>
            <a:pPr algn="l" eaLnBrk="0" hangingPunct="0"/>
            <a:r>
              <a:rPr lang="en-U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target thickness = 1mg/cm</a:t>
            </a:r>
            <a:r>
              <a:rPr lang="en-US" altLang="de-D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de-DE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/>
            <a:endParaRPr lang="en-US" altLang="de-DE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0" hangingPunct="0"/>
            <a:r>
              <a:rPr lang="en-US" altLang="de-DE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p</a:t>
            </a:r>
            <a:r>
              <a:rPr lang="el-GR" altLang="de-DE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de-DE" sz="16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-rate (Sn) = 1/s</a:t>
            </a:r>
            <a:endParaRPr lang="el-GR" altLang="de-DE" sz="16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79443" name="Text Box 19"/>
          <p:cNvSpPr txBox="1">
            <a:spLocks noChangeArrowheads="1"/>
          </p:cNvSpPr>
          <p:nvPr/>
        </p:nvSpPr>
        <p:spPr bwMode="auto">
          <a:xfrm>
            <a:off x="360000" y="6300000"/>
            <a:ext cx="450475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000" dirty="0"/>
              <a:t>P. </a:t>
            </a:r>
            <a:r>
              <a:rPr lang="en-US" altLang="de-DE" sz="1000" dirty="0" err="1"/>
              <a:t>Doornenbal</a:t>
            </a:r>
            <a:r>
              <a:rPr lang="en-US" altLang="de-DE" sz="1000" dirty="0"/>
              <a:t>, </a:t>
            </a:r>
            <a:r>
              <a:rPr lang="en-US" altLang="de-DE" sz="1000" dirty="0" err="1"/>
              <a:t>A.Jhingan</a:t>
            </a:r>
            <a:r>
              <a:rPr lang="en-US" altLang="de-DE" sz="1000" dirty="0"/>
              <a:t>, </a:t>
            </a:r>
            <a:r>
              <a:rPr lang="en-US" altLang="de-DE" sz="1000" dirty="0" err="1"/>
              <a:t>R.Kumar</a:t>
            </a:r>
            <a:r>
              <a:rPr lang="en-US" altLang="de-DE" sz="1000" dirty="0" smtClean="0"/>
              <a:t>, </a:t>
            </a:r>
            <a:r>
              <a:rPr lang="en-US" altLang="de-DE" sz="1000" dirty="0"/>
              <a:t>et al., </a:t>
            </a:r>
            <a:r>
              <a:rPr lang="en-US" altLang="de-DE" sz="1000" dirty="0" err="1"/>
              <a:t>Phys.Rev</a:t>
            </a:r>
            <a:r>
              <a:rPr lang="en-US" altLang="de-DE" sz="1000" dirty="0"/>
              <a:t> C 78 (2008) </a:t>
            </a:r>
            <a:r>
              <a:rPr lang="en-US" altLang="de-DE" sz="1000" dirty="0" smtClean="0"/>
              <a:t>031303</a:t>
            </a:r>
            <a:endParaRPr lang="de-DE" altLang="de-DE" sz="1000" dirty="0"/>
          </a:p>
        </p:txBody>
      </p:sp>
      <p:sp>
        <p:nvSpPr>
          <p:cNvPr id="2279444" name="Text Box 20"/>
          <p:cNvSpPr txBox="1">
            <a:spLocks noChangeArrowheads="1"/>
          </p:cNvSpPr>
          <p:nvPr/>
        </p:nvSpPr>
        <p:spPr bwMode="auto">
          <a:xfrm>
            <a:off x="286161" y="2249648"/>
            <a:ext cx="1045479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/>
          <a:p>
            <a:r>
              <a:rPr lang="en-US" altLang="de-DE" sz="1400" b="1" baseline="30000" dirty="0">
                <a:cs typeface="Arial" panose="020B0604020202020204" pitchFamily="34" charset="0"/>
              </a:rPr>
              <a:t>58</a:t>
            </a:r>
            <a:r>
              <a:rPr lang="en-US" altLang="de-DE" sz="1400" b="1" dirty="0">
                <a:cs typeface="Arial" panose="020B0604020202020204" pitchFamily="34" charset="0"/>
              </a:rPr>
              <a:t>Ni target</a:t>
            </a:r>
            <a:endParaRPr lang="de-DE" altLang="de-DE" sz="1400" b="1" dirty="0">
              <a:cs typeface="Arial" panose="020B0604020202020204" pitchFamily="34" charset="0"/>
            </a:endParaRPr>
          </a:p>
        </p:txBody>
      </p:sp>
      <p:pic>
        <p:nvPicPr>
          <p:cNvPr id="2279447" name="Picture 23" descr="clover06_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87" y="2723614"/>
            <a:ext cx="1243013" cy="957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60000" y="5040000"/>
            <a:ext cx="360662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natural abundance of </a:t>
            </a:r>
            <a:r>
              <a:rPr lang="de-DE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de-DE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Sn: 0.65%</a:t>
            </a:r>
            <a:endParaRPr lang="de-DE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150" y="3733331"/>
            <a:ext cx="3514725" cy="1781175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400" y="5462712"/>
            <a:ext cx="3219450" cy="2000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7560000" y="4256712"/>
                <a:ext cx="841705" cy="2326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>
                        <m:sSubPr>
                          <m:ctrlP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𝛾</m:t>
                          </m:r>
                        </m:sub>
                      </m:sSub>
                      <m:r>
                        <a:rPr lang="de-DE" sz="14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1%</m:t>
                      </m:r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0" y="4256712"/>
                <a:ext cx="841705" cy="232628"/>
              </a:xfrm>
              <a:prstGeom prst="rect">
                <a:avLst/>
              </a:prstGeom>
              <a:blipFill>
                <a:blip r:embed="rId6"/>
                <a:stretch>
                  <a:fillRect l="-6522" r="-1449" b="-2105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114</a:t>
            </a:r>
            <a:r>
              <a:rPr lang="en-US" dirty="0" smtClean="0"/>
              <a:t>Sn </a:t>
            </a:r>
            <a:r>
              <a:rPr lang="en-US" sz="1800" dirty="0" smtClean="0">
                <a:solidFill>
                  <a:schemeClr val="tx1"/>
                </a:solidFill>
              </a:rPr>
              <a:t>projectile excitation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0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889104"/>
              </p:ext>
            </p:extLst>
          </p:nvPr>
        </p:nvGraphicFramePr>
        <p:xfrm>
          <a:off x="188913" y="476672"/>
          <a:ext cx="7734300" cy="562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8" r:id="rId3" imgW="3866400" imgH="2812320" progId="">
                  <p:embed/>
                </p:oleObj>
              </mc:Choice>
              <mc:Fallback>
                <p:oleObj r:id="rId3" imgW="3866400" imgH="2812320" progId="">
                  <p:embed/>
                  <p:pic>
                    <p:nvPicPr>
                      <p:cNvPr id="409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913" y="476672"/>
                        <a:ext cx="7734300" cy="562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Abgerundetes Rechteck 3"/>
          <p:cNvSpPr>
            <a:spLocks/>
          </p:cNvSpPr>
          <p:nvPr/>
        </p:nvSpPr>
        <p:spPr>
          <a:xfrm>
            <a:off x="4860000" y="3168000"/>
            <a:ext cx="4140000" cy="3096000"/>
          </a:xfrm>
          <a:prstGeom prst="round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00" y="3348000"/>
            <a:ext cx="3733800" cy="2733675"/>
          </a:xfrm>
          <a:prstGeom prst="rect">
            <a:avLst/>
          </a:prstGeom>
        </p:spPr>
      </p:pic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2897188" y="2400722"/>
            <a:ext cx="1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18 CuadroTexto"/>
          <p:cNvSpPr txBox="1">
            <a:spLocks noChangeArrowheads="1"/>
          </p:cNvSpPr>
          <p:nvPr/>
        </p:nvSpPr>
        <p:spPr bwMode="auto">
          <a:xfrm>
            <a:off x="1487488" y="3334172"/>
            <a:ext cx="99853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32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  <a:r>
              <a:rPr lang="es-ES" altLang="de-DE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Te</a:t>
            </a:r>
            <a:endParaRPr lang="es-ES" altLang="de-DE" sz="32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19 CuadroTexto"/>
          <p:cNvSpPr txBox="1">
            <a:spLocks noChangeArrowheads="1"/>
          </p:cNvSpPr>
          <p:nvPr/>
        </p:nvSpPr>
        <p:spPr bwMode="auto">
          <a:xfrm>
            <a:off x="1487488" y="1048172"/>
            <a:ext cx="10334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32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114</a:t>
            </a:r>
            <a:r>
              <a:rPr lang="es-ES" altLang="de-DE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</a:t>
            </a:r>
            <a:endParaRPr lang="es-ES" altLang="de-DE" sz="3200" b="1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12 CuadroTexto"/>
          <p:cNvSpPr txBox="1">
            <a:spLocks noChangeArrowheads="1"/>
          </p:cNvSpPr>
          <p:nvPr/>
        </p:nvSpPr>
        <p:spPr bwMode="auto">
          <a:xfrm>
            <a:off x="7743825" y="3735810"/>
            <a:ext cx="60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400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s-ES" altLang="de-DE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s-ES" altLang="de-DE" sz="2400" b="1" baseline="30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13 CuadroTexto"/>
          <p:cNvSpPr txBox="1">
            <a:spLocks noChangeArrowheads="1"/>
          </p:cNvSpPr>
          <p:nvPr/>
        </p:nvSpPr>
        <p:spPr bwMode="auto">
          <a:xfrm>
            <a:off x="5957888" y="4521622"/>
            <a:ext cx="3762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400" b="1">
                <a:latin typeface="Symbol" panose="05050102010706020507" pitchFamily="18" charset="2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7" name="11 CuadroTexto"/>
          <p:cNvSpPr txBox="1">
            <a:spLocks noChangeArrowheads="1"/>
          </p:cNvSpPr>
          <p:nvPr/>
        </p:nvSpPr>
        <p:spPr bwMode="auto">
          <a:xfrm>
            <a:off x="5815013" y="3735810"/>
            <a:ext cx="1346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 spectrum</a:t>
            </a:r>
          </a:p>
        </p:txBody>
      </p:sp>
      <p:sp>
        <p:nvSpPr>
          <p:cNvPr id="18" name="15 CuadroTexto"/>
          <p:cNvSpPr txBox="1">
            <a:spLocks noChangeArrowheads="1"/>
          </p:cNvSpPr>
          <p:nvPr/>
        </p:nvSpPr>
        <p:spPr bwMode="auto">
          <a:xfrm>
            <a:off x="6775450" y="5788496"/>
            <a:ext cx="7381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channel</a:t>
            </a:r>
          </a:p>
        </p:txBody>
      </p:sp>
      <p:sp>
        <p:nvSpPr>
          <p:cNvPr id="19" name="20 CuadroTexto"/>
          <p:cNvSpPr txBox="1">
            <a:spLocks noChangeArrowheads="1"/>
          </p:cNvSpPr>
          <p:nvPr/>
        </p:nvSpPr>
        <p:spPr bwMode="auto">
          <a:xfrm rot="16200000">
            <a:off x="4836319" y="4519241"/>
            <a:ext cx="6492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400">
                <a:latin typeface="Times New Roman" panose="02020603050405020304" pitchFamily="18" charset="0"/>
                <a:cs typeface="Times New Roman" panose="02020603050405020304" pitchFamily="18" charset="0"/>
              </a:rPr>
              <a:t>counts</a:t>
            </a:r>
          </a:p>
        </p:txBody>
      </p:sp>
      <p:sp>
        <p:nvSpPr>
          <p:cNvPr id="20" name="23 CuadroTexto"/>
          <p:cNvSpPr txBox="1">
            <a:spLocks noChangeArrowheads="1"/>
          </p:cNvSpPr>
          <p:nvPr/>
        </p:nvSpPr>
        <p:spPr bwMode="auto">
          <a:xfrm>
            <a:off x="3636963" y="5590010"/>
            <a:ext cx="1163637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2200" baseline="-250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</a:t>
            </a:r>
            <a:r>
              <a:rPr lang="es-ES" altLang="de-DE" sz="220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(keV)</a:t>
            </a:r>
            <a:endParaRPr lang="es-ES" altLang="de-DE" sz="2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24 CuadroTexto"/>
          <p:cNvSpPr txBox="1">
            <a:spLocks noChangeArrowheads="1"/>
          </p:cNvSpPr>
          <p:nvPr/>
        </p:nvSpPr>
        <p:spPr bwMode="auto">
          <a:xfrm rot="16200000">
            <a:off x="-83343" y="2784103"/>
            <a:ext cx="920750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2200">
                <a:latin typeface="Times New Roman" panose="02020603050405020304" pitchFamily="18" charset="0"/>
                <a:cs typeface="Times New Roman" panose="02020603050405020304" pitchFamily="18" charset="0"/>
              </a:rPr>
              <a:t>counts</a:t>
            </a:r>
          </a:p>
        </p:txBody>
      </p:sp>
      <p:sp>
        <p:nvSpPr>
          <p:cNvPr id="22" name="25 CuadroTexto"/>
          <p:cNvSpPr txBox="1">
            <a:spLocks noChangeArrowheads="1"/>
          </p:cNvSpPr>
          <p:nvPr/>
        </p:nvSpPr>
        <p:spPr bwMode="auto">
          <a:xfrm>
            <a:off x="6819900" y="1027535"/>
            <a:ext cx="49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s-ES" altLang="de-DE" b="1" baseline="30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s-ES" altLang="de-DE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26 CuadroTexto"/>
          <p:cNvSpPr txBox="1">
            <a:spLocks noChangeArrowheads="1"/>
          </p:cNvSpPr>
          <p:nvPr/>
        </p:nvSpPr>
        <p:spPr bwMode="auto">
          <a:xfrm>
            <a:off x="6819900" y="1329160"/>
            <a:ext cx="4937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s-ES" altLang="de-DE" b="1" baseline="30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s-ES" altLang="de-DE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27 CuadroTexto"/>
          <p:cNvSpPr txBox="1">
            <a:spLocks noChangeArrowheads="1"/>
          </p:cNvSpPr>
          <p:nvPr/>
        </p:nvSpPr>
        <p:spPr bwMode="auto">
          <a:xfrm>
            <a:off x="6819900" y="1648247"/>
            <a:ext cx="4937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b="1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79</a:t>
            </a:r>
            <a:r>
              <a:rPr lang="es-ES" altLang="de-DE" b="1" baseline="30000">
                <a:solidFill>
                  <a:srgbClr val="66FF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es-ES" altLang="de-DE" b="1">
              <a:solidFill>
                <a:srgbClr val="66FF3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28 CuadroTexto"/>
          <p:cNvSpPr txBox="1">
            <a:spLocks noChangeArrowheads="1"/>
          </p:cNvSpPr>
          <p:nvPr/>
        </p:nvSpPr>
        <p:spPr bwMode="auto">
          <a:xfrm rot="16200000">
            <a:off x="3901281" y="1121991"/>
            <a:ext cx="85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29 CuadroTexto"/>
          <p:cNvSpPr txBox="1">
            <a:spLocks noChangeArrowheads="1"/>
          </p:cNvSpPr>
          <p:nvPr/>
        </p:nvSpPr>
        <p:spPr bwMode="auto">
          <a:xfrm rot="16200000">
            <a:off x="5926931" y="1163266"/>
            <a:ext cx="85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30 CuadroTexto"/>
          <p:cNvSpPr txBox="1">
            <a:spLocks noChangeArrowheads="1"/>
          </p:cNvSpPr>
          <p:nvPr/>
        </p:nvSpPr>
        <p:spPr bwMode="auto">
          <a:xfrm rot="16200000">
            <a:off x="4372769" y="1863353"/>
            <a:ext cx="8207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31 CuadroTexto"/>
          <p:cNvSpPr txBox="1">
            <a:spLocks noChangeArrowheads="1"/>
          </p:cNvSpPr>
          <p:nvPr/>
        </p:nvSpPr>
        <p:spPr bwMode="auto">
          <a:xfrm rot="16200000">
            <a:off x="2579688" y="1778422"/>
            <a:ext cx="8207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4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33 CuadroTexto"/>
          <p:cNvSpPr txBox="1">
            <a:spLocks noChangeArrowheads="1"/>
          </p:cNvSpPr>
          <p:nvPr/>
        </p:nvSpPr>
        <p:spPr bwMode="auto">
          <a:xfrm rot="16200000">
            <a:off x="1980407" y="2131641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0" name="34 CuadroTexto"/>
          <p:cNvSpPr txBox="1">
            <a:spLocks noChangeArrowheads="1"/>
          </p:cNvSpPr>
          <p:nvPr/>
        </p:nvSpPr>
        <p:spPr bwMode="auto">
          <a:xfrm rot="16200000">
            <a:off x="2582863" y="3413547"/>
            <a:ext cx="85566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0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35 CuadroTexto"/>
          <p:cNvSpPr txBox="1">
            <a:spLocks noChangeArrowheads="1"/>
          </p:cNvSpPr>
          <p:nvPr/>
        </p:nvSpPr>
        <p:spPr bwMode="auto">
          <a:xfrm rot="16200000">
            <a:off x="2344737" y="3538960"/>
            <a:ext cx="855663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36 CuadroTexto"/>
          <p:cNvSpPr txBox="1">
            <a:spLocks noChangeArrowheads="1"/>
          </p:cNvSpPr>
          <p:nvPr/>
        </p:nvSpPr>
        <p:spPr bwMode="auto">
          <a:xfrm rot="16200000">
            <a:off x="2091531" y="4293816"/>
            <a:ext cx="9239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de-DE" sz="1600" b="1" baseline="-250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2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37 CuadroTexto"/>
          <p:cNvSpPr txBox="1">
            <a:spLocks noChangeArrowheads="1"/>
          </p:cNvSpPr>
          <p:nvPr/>
        </p:nvSpPr>
        <p:spPr bwMode="auto">
          <a:xfrm rot="16200000">
            <a:off x="1904207" y="4397003"/>
            <a:ext cx="80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34" name="38 CuadroTexto"/>
          <p:cNvSpPr txBox="1">
            <a:spLocks noChangeArrowheads="1"/>
          </p:cNvSpPr>
          <p:nvPr/>
        </p:nvSpPr>
        <p:spPr bwMode="auto">
          <a:xfrm rot="16200000">
            <a:off x="2599531" y="4449391"/>
            <a:ext cx="8540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s-E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 → 4</a:t>
            </a:r>
            <a:r>
              <a:rPr lang="es-ES" altLang="de-DE" sz="1600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es-ES" altLang="de-DE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Line 33"/>
          <p:cNvSpPr>
            <a:spLocks noChangeShapeType="1"/>
          </p:cNvSpPr>
          <p:nvPr/>
        </p:nvSpPr>
        <p:spPr bwMode="auto">
          <a:xfrm flipH="1" flipV="1">
            <a:off x="7086600" y="2784897"/>
            <a:ext cx="514350" cy="806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6" name="Line 34"/>
          <p:cNvSpPr>
            <a:spLocks noChangeShapeType="1"/>
          </p:cNvSpPr>
          <p:nvPr/>
        </p:nvSpPr>
        <p:spPr bwMode="auto">
          <a:xfrm flipH="1" flipV="1">
            <a:off x="4368800" y="4102521"/>
            <a:ext cx="1562100" cy="542925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-transfer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650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de-DE" dirty="0" smtClean="0"/>
              <a:t>-</a:t>
            </a:r>
            <a:r>
              <a:rPr lang="en-US" dirty="0" smtClean="0"/>
              <a:t>clustering in </a:t>
            </a:r>
            <a:r>
              <a:rPr lang="en-US" baseline="30000" dirty="0" smtClean="0"/>
              <a:t>12</a:t>
            </a:r>
            <a:r>
              <a:rPr lang="en-US" dirty="0" smtClean="0"/>
              <a:t>C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016800"/>
            <a:ext cx="2219325" cy="1076325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8221966" y="3477600"/>
            <a:ext cx="783869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7.27</a:t>
            </a:r>
            <a:r>
              <a:rPr lang="en-US" sz="14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MeV</a:t>
            </a:r>
            <a:endParaRPr lang="en-US" sz="1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687" y="1014412"/>
            <a:ext cx="4238625" cy="4829175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82" y="2870858"/>
            <a:ext cx="819397" cy="1116281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395536" y="4077072"/>
            <a:ext cx="12282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Fred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Hoyle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1953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4" descr="Prof. Haruhiko Morinag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890" y="957117"/>
            <a:ext cx="749881" cy="111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6707742" y="2083293"/>
            <a:ext cx="1404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Haruhiko</a:t>
            </a:r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Morinaga</a:t>
            </a:r>
            <a:endParaRPr lang="de-DE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1956</a:t>
            </a:r>
            <a:endParaRPr lang="de-DE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410487" y="4215571"/>
            <a:ext cx="198868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 MeV per bound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5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rafik 7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3176944"/>
            <a:ext cx="2811780" cy="2971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</a:t>
            </a:r>
            <a:r>
              <a:rPr lang="en-US" dirty="0" smtClean="0"/>
              <a:t>-transfer experiment</a:t>
            </a:r>
            <a:endParaRPr lang="en-US" dirty="0"/>
          </a:p>
        </p:txBody>
      </p:sp>
      <p:pic>
        <p:nvPicPr>
          <p:cNvPr id="3" name="Picture 9" descr="athene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0" y="5418138"/>
            <a:ext cx="709613" cy="84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77"/>
          <p:cNvGrpSpPr>
            <a:grpSpLocks noChangeAspect="1"/>
          </p:cNvGrpSpPr>
          <p:nvPr/>
        </p:nvGrpSpPr>
        <p:grpSpPr bwMode="auto">
          <a:xfrm rot="1524629" flipH="1">
            <a:off x="5962650" y="4816475"/>
            <a:ext cx="1006475" cy="1060450"/>
            <a:chOff x="2478" y="3192"/>
            <a:chExt cx="793" cy="835"/>
          </a:xfrm>
        </p:grpSpPr>
        <p:sp>
          <p:nvSpPr>
            <p:cNvPr id="5" name="Freeform 78"/>
            <p:cNvSpPr>
              <a:spLocks noChangeAspect="1"/>
            </p:cNvSpPr>
            <p:nvPr/>
          </p:nvSpPr>
          <p:spPr bwMode="auto">
            <a:xfrm rot="-5400000">
              <a:off x="2666" y="3247"/>
              <a:ext cx="414" cy="512"/>
            </a:xfrm>
            <a:custGeom>
              <a:avLst/>
              <a:gdLst>
                <a:gd name="T0" fmla="*/ 0 w 1040"/>
                <a:gd name="T1" fmla="*/ 0 h 1285"/>
                <a:gd name="T2" fmla="*/ 698 w 1040"/>
                <a:gd name="T3" fmla="*/ 0 h 1285"/>
                <a:gd name="T4" fmla="*/ 1040 w 1040"/>
                <a:gd name="T5" fmla="*/ 144 h 1285"/>
                <a:gd name="T6" fmla="*/ 1040 w 1040"/>
                <a:gd name="T7" fmla="*/ 1147 h 1285"/>
                <a:gd name="T8" fmla="*/ 698 w 1040"/>
                <a:gd name="T9" fmla="*/ 1285 h 1285"/>
                <a:gd name="T10" fmla="*/ 0 w 1040"/>
                <a:gd name="T11" fmla="*/ 1285 h 1285"/>
                <a:gd name="T12" fmla="*/ 0 w 1040"/>
                <a:gd name="T13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0" h="1285">
                  <a:moveTo>
                    <a:pt x="0" y="0"/>
                  </a:moveTo>
                  <a:lnTo>
                    <a:pt x="698" y="0"/>
                  </a:lnTo>
                  <a:lnTo>
                    <a:pt x="1040" y="144"/>
                  </a:lnTo>
                  <a:lnTo>
                    <a:pt x="1040" y="1147"/>
                  </a:lnTo>
                  <a:lnTo>
                    <a:pt x="698" y="1285"/>
                  </a:lnTo>
                  <a:lnTo>
                    <a:pt x="0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6" name="Freeform 79"/>
            <p:cNvSpPr>
              <a:spLocks noChangeAspect="1"/>
            </p:cNvSpPr>
            <p:nvPr/>
          </p:nvSpPr>
          <p:spPr bwMode="auto">
            <a:xfrm rot="-5400000">
              <a:off x="2336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7" name="Freeform 80"/>
            <p:cNvSpPr>
              <a:spLocks noChangeAspect="1"/>
            </p:cNvSpPr>
            <p:nvPr/>
          </p:nvSpPr>
          <p:spPr bwMode="auto">
            <a:xfrm rot="-5400000">
              <a:off x="2719" y="3612"/>
              <a:ext cx="314" cy="515"/>
            </a:xfrm>
            <a:custGeom>
              <a:avLst/>
              <a:gdLst>
                <a:gd name="T0" fmla="*/ 0 w 789"/>
                <a:gd name="T1" fmla="*/ 411 h 1291"/>
                <a:gd name="T2" fmla="*/ 581 w 789"/>
                <a:gd name="T3" fmla="*/ 411 h 1291"/>
                <a:gd name="T4" fmla="*/ 581 w 789"/>
                <a:gd name="T5" fmla="*/ 0 h 1291"/>
                <a:gd name="T6" fmla="*/ 789 w 789"/>
                <a:gd name="T7" fmla="*/ 0 h 1291"/>
                <a:gd name="T8" fmla="*/ 789 w 789"/>
                <a:gd name="T9" fmla="*/ 1291 h 1291"/>
                <a:gd name="T10" fmla="*/ 581 w 789"/>
                <a:gd name="T11" fmla="*/ 1291 h 1291"/>
                <a:gd name="T12" fmla="*/ 581 w 789"/>
                <a:gd name="T13" fmla="*/ 869 h 1291"/>
                <a:gd name="T14" fmla="*/ 0 w 789"/>
                <a:gd name="T15" fmla="*/ 869 h 1291"/>
                <a:gd name="T16" fmla="*/ 0 w 789"/>
                <a:gd name="T17" fmla="*/ 411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9" h="1291">
                  <a:moveTo>
                    <a:pt x="0" y="411"/>
                  </a:moveTo>
                  <a:lnTo>
                    <a:pt x="581" y="411"/>
                  </a:lnTo>
                  <a:lnTo>
                    <a:pt x="581" y="0"/>
                  </a:lnTo>
                  <a:lnTo>
                    <a:pt x="789" y="0"/>
                  </a:lnTo>
                  <a:lnTo>
                    <a:pt x="789" y="1291"/>
                  </a:lnTo>
                  <a:lnTo>
                    <a:pt x="581" y="1291"/>
                  </a:lnTo>
                  <a:lnTo>
                    <a:pt x="581" y="869"/>
                  </a:lnTo>
                  <a:lnTo>
                    <a:pt x="0" y="869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8" name="Freeform 81"/>
            <p:cNvSpPr>
              <a:spLocks noChangeAspect="1"/>
            </p:cNvSpPr>
            <p:nvPr/>
          </p:nvSpPr>
          <p:spPr bwMode="auto">
            <a:xfrm rot="16200000" flipV="1">
              <a:off x="2832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9" name="Line 82"/>
            <p:cNvSpPr>
              <a:spLocks noChangeAspect="1" noChangeShapeType="1"/>
            </p:cNvSpPr>
            <p:nvPr/>
          </p:nvSpPr>
          <p:spPr bwMode="auto">
            <a:xfrm rot="-5400000">
              <a:off x="2665" y="3501"/>
              <a:ext cx="4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0" name="Line 83"/>
            <p:cNvSpPr>
              <a:spLocks noChangeAspect="1" noChangeShapeType="1"/>
            </p:cNvSpPr>
            <p:nvPr/>
          </p:nvSpPr>
          <p:spPr bwMode="auto">
            <a:xfrm rot="-5400000">
              <a:off x="2876" y="3173"/>
              <a:ext cx="0" cy="5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Freeform 84"/>
            <p:cNvSpPr>
              <a:spLocks noChangeAspect="1"/>
            </p:cNvSpPr>
            <p:nvPr/>
          </p:nvSpPr>
          <p:spPr bwMode="auto">
            <a:xfrm rot="-5400000">
              <a:off x="2573" y="3236"/>
              <a:ext cx="604" cy="515"/>
            </a:xfrm>
            <a:custGeom>
              <a:avLst/>
              <a:gdLst>
                <a:gd name="T0" fmla="*/ 0 w 1515"/>
                <a:gd name="T1" fmla="*/ 0 h 1291"/>
                <a:gd name="T2" fmla="*/ 912 w 1515"/>
                <a:gd name="T3" fmla="*/ 0 h 1291"/>
                <a:gd name="T4" fmla="*/ 1515 w 1515"/>
                <a:gd name="T5" fmla="*/ 245 h 1291"/>
                <a:gd name="T6" fmla="*/ 1515 w 1515"/>
                <a:gd name="T7" fmla="*/ 1056 h 1291"/>
                <a:gd name="T8" fmla="*/ 912 w 1515"/>
                <a:gd name="T9" fmla="*/ 1291 h 1291"/>
                <a:gd name="T10" fmla="*/ 0 w 1515"/>
                <a:gd name="T11" fmla="*/ 1291 h 1291"/>
                <a:gd name="T12" fmla="*/ 0 w 1515"/>
                <a:gd name="T13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1291">
                  <a:moveTo>
                    <a:pt x="0" y="0"/>
                  </a:moveTo>
                  <a:lnTo>
                    <a:pt x="912" y="0"/>
                  </a:lnTo>
                  <a:lnTo>
                    <a:pt x="1515" y="245"/>
                  </a:lnTo>
                  <a:lnTo>
                    <a:pt x="1515" y="1056"/>
                  </a:lnTo>
                  <a:lnTo>
                    <a:pt x="912" y="1291"/>
                  </a:lnTo>
                  <a:lnTo>
                    <a:pt x="0" y="12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12" name="Freeform 21"/>
          <p:cNvSpPr>
            <a:spLocks/>
          </p:cNvSpPr>
          <p:nvPr/>
        </p:nvSpPr>
        <p:spPr bwMode="auto">
          <a:xfrm>
            <a:off x="7513638" y="3706813"/>
            <a:ext cx="857250" cy="1390650"/>
          </a:xfrm>
          <a:custGeom>
            <a:avLst/>
            <a:gdLst>
              <a:gd name="T0" fmla="*/ 0 w 540"/>
              <a:gd name="T1" fmla="*/ 0 h 876"/>
              <a:gd name="T2" fmla="*/ 540 w 540"/>
              <a:gd name="T3" fmla="*/ 752 h 876"/>
              <a:gd name="T4" fmla="*/ 276 w 540"/>
              <a:gd name="T5" fmla="*/ 876 h 876"/>
              <a:gd name="T6" fmla="*/ 0 w 540"/>
              <a:gd name="T7" fmla="*/ 0 h 8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0" h="876">
                <a:moveTo>
                  <a:pt x="0" y="0"/>
                </a:moveTo>
                <a:lnTo>
                  <a:pt x="540" y="752"/>
                </a:lnTo>
                <a:lnTo>
                  <a:pt x="276" y="876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3" name="Line 22"/>
          <p:cNvSpPr>
            <a:spLocks noChangeAspect="1" noChangeShapeType="1"/>
          </p:cNvSpPr>
          <p:nvPr/>
        </p:nvSpPr>
        <p:spPr bwMode="auto">
          <a:xfrm>
            <a:off x="5530850" y="3695700"/>
            <a:ext cx="20097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grpSp>
        <p:nvGrpSpPr>
          <p:cNvPr id="14" name="Group 24"/>
          <p:cNvGrpSpPr>
            <a:grpSpLocks noChangeAspect="1"/>
          </p:cNvGrpSpPr>
          <p:nvPr/>
        </p:nvGrpSpPr>
        <p:grpSpPr bwMode="auto">
          <a:xfrm rot="-1524629">
            <a:off x="7837488" y="4838700"/>
            <a:ext cx="1006475" cy="1060450"/>
            <a:chOff x="2478" y="3192"/>
            <a:chExt cx="793" cy="835"/>
          </a:xfrm>
        </p:grpSpPr>
        <p:sp>
          <p:nvSpPr>
            <p:cNvPr id="15" name="Freeform 25"/>
            <p:cNvSpPr>
              <a:spLocks noChangeAspect="1"/>
            </p:cNvSpPr>
            <p:nvPr/>
          </p:nvSpPr>
          <p:spPr bwMode="auto">
            <a:xfrm rot="-5400000">
              <a:off x="2666" y="3247"/>
              <a:ext cx="414" cy="512"/>
            </a:xfrm>
            <a:custGeom>
              <a:avLst/>
              <a:gdLst>
                <a:gd name="T0" fmla="*/ 0 w 1040"/>
                <a:gd name="T1" fmla="*/ 0 h 1285"/>
                <a:gd name="T2" fmla="*/ 698 w 1040"/>
                <a:gd name="T3" fmla="*/ 0 h 1285"/>
                <a:gd name="T4" fmla="*/ 1040 w 1040"/>
                <a:gd name="T5" fmla="*/ 144 h 1285"/>
                <a:gd name="T6" fmla="*/ 1040 w 1040"/>
                <a:gd name="T7" fmla="*/ 1147 h 1285"/>
                <a:gd name="T8" fmla="*/ 698 w 1040"/>
                <a:gd name="T9" fmla="*/ 1285 h 1285"/>
                <a:gd name="T10" fmla="*/ 0 w 1040"/>
                <a:gd name="T11" fmla="*/ 1285 h 1285"/>
                <a:gd name="T12" fmla="*/ 0 w 1040"/>
                <a:gd name="T13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0" h="1285">
                  <a:moveTo>
                    <a:pt x="0" y="0"/>
                  </a:moveTo>
                  <a:lnTo>
                    <a:pt x="698" y="0"/>
                  </a:lnTo>
                  <a:lnTo>
                    <a:pt x="1040" y="144"/>
                  </a:lnTo>
                  <a:lnTo>
                    <a:pt x="1040" y="1147"/>
                  </a:lnTo>
                  <a:lnTo>
                    <a:pt x="698" y="1285"/>
                  </a:lnTo>
                  <a:lnTo>
                    <a:pt x="0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6" name="Freeform 26"/>
            <p:cNvSpPr>
              <a:spLocks noChangeAspect="1"/>
            </p:cNvSpPr>
            <p:nvPr/>
          </p:nvSpPr>
          <p:spPr bwMode="auto">
            <a:xfrm rot="-5400000">
              <a:off x="2336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7" name="Freeform 27"/>
            <p:cNvSpPr>
              <a:spLocks noChangeAspect="1"/>
            </p:cNvSpPr>
            <p:nvPr/>
          </p:nvSpPr>
          <p:spPr bwMode="auto">
            <a:xfrm rot="-5400000">
              <a:off x="2719" y="3612"/>
              <a:ext cx="314" cy="515"/>
            </a:xfrm>
            <a:custGeom>
              <a:avLst/>
              <a:gdLst>
                <a:gd name="T0" fmla="*/ 0 w 789"/>
                <a:gd name="T1" fmla="*/ 411 h 1291"/>
                <a:gd name="T2" fmla="*/ 581 w 789"/>
                <a:gd name="T3" fmla="*/ 411 h 1291"/>
                <a:gd name="T4" fmla="*/ 581 w 789"/>
                <a:gd name="T5" fmla="*/ 0 h 1291"/>
                <a:gd name="T6" fmla="*/ 789 w 789"/>
                <a:gd name="T7" fmla="*/ 0 h 1291"/>
                <a:gd name="T8" fmla="*/ 789 w 789"/>
                <a:gd name="T9" fmla="*/ 1291 h 1291"/>
                <a:gd name="T10" fmla="*/ 581 w 789"/>
                <a:gd name="T11" fmla="*/ 1291 h 1291"/>
                <a:gd name="T12" fmla="*/ 581 w 789"/>
                <a:gd name="T13" fmla="*/ 869 h 1291"/>
                <a:gd name="T14" fmla="*/ 0 w 789"/>
                <a:gd name="T15" fmla="*/ 869 h 1291"/>
                <a:gd name="T16" fmla="*/ 0 w 789"/>
                <a:gd name="T17" fmla="*/ 411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9" h="1291">
                  <a:moveTo>
                    <a:pt x="0" y="411"/>
                  </a:moveTo>
                  <a:lnTo>
                    <a:pt x="581" y="411"/>
                  </a:lnTo>
                  <a:lnTo>
                    <a:pt x="581" y="0"/>
                  </a:lnTo>
                  <a:lnTo>
                    <a:pt x="789" y="0"/>
                  </a:lnTo>
                  <a:lnTo>
                    <a:pt x="789" y="1291"/>
                  </a:lnTo>
                  <a:lnTo>
                    <a:pt x="581" y="1291"/>
                  </a:lnTo>
                  <a:lnTo>
                    <a:pt x="581" y="869"/>
                  </a:lnTo>
                  <a:lnTo>
                    <a:pt x="0" y="869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Freeform 28"/>
            <p:cNvSpPr>
              <a:spLocks noChangeAspect="1"/>
            </p:cNvSpPr>
            <p:nvPr/>
          </p:nvSpPr>
          <p:spPr bwMode="auto">
            <a:xfrm rot="16200000" flipV="1">
              <a:off x="2832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9" name="Line 29"/>
            <p:cNvSpPr>
              <a:spLocks noChangeAspect="1" noChangeShapeType="1"/>
            </p:cNvSpPr>
            <p:nvPr/>
          </p:nvSpPr>
          <p:spPr bwMode="auto">
            <a:xfrm rot="-5400000">
              <a:off x="2665" y="3501"/>
              <a:ext cx="4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0" name="Line 30"/>
            <p:cNvSpPr>
              <a:spLocks noChangeAspect="1" noChangeShapeType="1"/>
            </p:cNvSpPr>
            <p:nvPr/>
          </p:nvSpPr>
          <p:spPr bwMode="auto">
            <a:xfrm rot="-5400000">
              <a:off x="2876" y="3173"/>
              <a:ext cx="0" cy="5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1" name="Freeform 31"/>
            <p:cNvSpPr>
              <a:spLocks noChangeAspect="1"/>
            </p:cNvSpPr>
            <p:nvPr/>
          </p:nvSpPr>
          <p:spPr bwMode="auto">
            <a:xfrm rot="-5400000">
              <a:off x="2573" y="3236"/>
              <a:ext cx="604" cy="515"/>
            </a:xfrm>
            <a:custGeom>
              <a:avLst/>
              <a:gdLst>
                <a:gd name="T0" fmla="*/ 0 w 1515"/>
                <a:gd name="T1" fmla="*/ 0 h 1291"/>
                <a:gd name="T2" fmla="*/ 912 w 1515"/>
                <a:gd name="T3" fmla="*/ 0 h 1291"/>
                <a:gd name="T4" fmla="*/ 1515 w 1515"/>
                <a:gd name="T5" fmla="*/ 245 h 1291"/>
                <a:gd name="T6" fmla="*/ 1515 w 1515"/>
                <a:gd name="T7" fmla="*/ 1056 h 1291"/>
                <a:gd name="T8" fmla="*/ 912 w 1515"/>
                <a:gd name="T9" fmla="*/ 1291 h 1291"/>
                <a:gd name="T10" fmla="*/ 0 w 1515"/>
                <a:gd name="T11" fmla="*/ 1291 h 1291"/>
                <a:gd name="T12" fmla="*/ 0 w 1515"/>
                <a:gd name="T13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1291">
                  <a:moveTo>
                    <a:pt x="0" y="0"/>
                  </a:moveTo>
                  <a:lnTo>
                    <a:pt x="912" y="0"/>
                  </a:lnTo>
                  <a:lnTo>
                    <a:pt x="1515" y="245"/>
                  </a:lnTo>
                  <a:lnTo>
                    <a:pt x="1515" y="1056"/>
                  </a:lnTo>
                  <a:lnTo>
                    <a:pt x="912" y="1291"/>
                  </a:lnTo>
                  <a:lnTo>
                    <a:pt x="0" y="12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2" name="Group 32"/>
          <p:cNvGrpSpPr>
            <a:grpSpLocks noChangeAspect="1"/>
          </p:cNvGrpSpPr>
          <p:nvPr/>
        </p:nvGrpSpPr>
        <p:grpSpPr bwMode="auto">
          <a:xfrm rot="1524629" flipV="1">
            <a:off x="7839075" y="1489075"/>
            <a:ext cx="1006475" cy="1060450"/>
            <a:chOff x="2478" y="3192"/>
            <a:chExt cx="793" cy="835"/>
          </a:xfrm>
        </p:grpSpPr>
        <p:sp>
          <p:nvSpPr>
            <p:cNvPr id="23" name="Freeform 33"/>
            <p:cNvSpPr>
              <a:spLocks noChangeAspect="1"/>
            </p:cNvSpPr>
            <p:nvPr/>
          </p:nvSpPr>
          <p:spPr bwMode="auto">
            <a:xfrm rot="-5400000">
              <a:off x="2666" y="3247"/>
              <a:ext cx="414" cy="512"/>
            </a:xfrm>
            <a:custGeom>
              <a:avLst/>
              <a:gdLst>
                <a:gd name="T0" fmla="*/ 0 w 1040"/>
                <a:gd name="T1" fmla="*/ 0 h 1285"/>
                <a:gd name="T2" fmla="*/ 698 w 1040"/>
                <a:gd name="T3" fmla="*/ 0 h 1285"/>
                <a:gd name="T4" fmla="*/ 1040 w 1040"/>
                <a:gd name="T5" fmla="*/ 144 h 1285"/>
                <a:gd name="T6" fmla="*/ 1040 w 1040"/>
                <a:gd name="T7" fmla="*/ 1147 h 1285"/>
                <a:gd name="T8" fmla="*/ 698 w 1040"/>
                <a:gd name="T9" fmla="*/ 1285 h 1285"/>
                <a:gd name="T10" fmla="*/ 0 w 1040"/>
                <a:gd name="T11" fmla="*/ 1285 h 1285"/>
                <a:gd name="T12" fmla="*/ 0 w 1040"/>
                <a:gd name="T13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0" h="1285">
                  <a:moveTo>
                    <a:pt x="0" y="0"/>
                  </a:moveTo>
                  <a:lnTo>
                    <a:pt x="698" y="0"/>
                  </a:lnTo>
                  <a:lnTo>
                    <a:pt x="1040" y="144"/>
                  </a:lnTo>
                  <a:lnTo>
                    <a:pt x="1040" y="1147"/>
                  </a:lnTo>
                  <a:lnTo>
                    <a:pt x="698" y="1285"/>
                  </a:lnTo>
                  <a:lnTo>
                    <a:pt x="0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4" name="Freeform 34"/>
            <p:cNvSpPr>
              <a:spLocks noChangeAspect="1"/>
            </p:cNvSpPr>
            <p:nvPr/>
          </p:nvSpPr>
          <p:spPr bwMode="auto">
            <a:xfrm rot="-5400000">
              <a:off x="2336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5" name="Freeform 35"/>
            <p:cNvSpPr>
              <a:spLocks noChangeAspect="1"/>
            </p:cNvSpPr>
            <p:nvPr/>
          </p:nvSpPr>
          <p:spPr bwMode="auto">
            <a:xfrm rot="-5400000">
              <a:off x="2719" y="3612"/>
              <a:ext cx="314" cy="515"/>
            </a:xfrm>
            <a:custGeom>
              <a:avLst/>
              <a:gdLst>
                <a:gd name="T0" fmla="*/ 0 w 789"/>
                <a:gd name="T1" fmla="*/ 411 h 1291"/>
                <a:gd name="T2" fmla="*/ 581 w 789"/>
                <a:gd name="T3" fmla="*/ 411 h 1291"/>
                <a:gd name="T4" fmla="*/ 581 w 789"/>
                <a:gd name="T5" fmla="*/ 0 h 1291"/>
                <a:gd name="T6" fmla="*/ 789 w 789"/>
                <a:gd name="T7" fmla="*/ 0 h 1291"/>
                <a:gd name="T8" fmla="*/ 789 w 789"/>
                <a:gd name="T9" fmla="*/ 1291 h 1291"/>
                <a:gd name="T10" fmla="*/ 581 w 789"/>
                <a:gd name="T11" fmla="*/ 1291 h 1291"/>
                <a:gd name="T12" fmla="*/ 581 w 789"/>
                <a:gd name="T13" fmla="*/ 869 h 1291"/>
                <a:gd name="T14" fmla="*/ 0 w 789"/>
                <a:gd name="T15" fmla="*/ 869 h 1291"/>
                <a:gd name="T16" fmla="*/ 0 w 789"/>
                <a:gd name="T17" fmla="*/ 411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9" h="1291">
                  <a:moveTo>
                    <a:pt x="0" y="411"/>
                  </a:moveTo>
                  <a:lnTo>
                    <a:pt x="581" y="411"/>
                  </a:lnTo>
                  <a:lnTo>
                    <a:pt x="581" y="0"/>
                  </a:lnTo>
                  <a:lnTo>
                    <a:pt x="789" y="0"/>
                  </a:lnTo>
                  <a:lnTo>
                    <a:pt x="789" y="1291"/>
                  </a:lnTo>
                  <a:lnTo>
                    <a:pt x="581" y="1291"/>
                  </a:lnTo>
                  <a:lnTo>
                    <a:pt x="581" y="869"/>
                  </a:lnTo>
                  <a:lnTo>
                    <a:pt x="0" y="869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6" name="Freeform 36"/>
            <p:cNvSpPr>
              <a:spLocks noChangeAspect="1"/>
            </p:cNvSpPr>
            <p:nvPr/>
          </p:nvSpPr>
          <p:spPr bwMode="auto">
            <a:xfrm rot="16200000" flipV="1">
              <a:off x="2832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7" name="Line 37"/>
            <p:cNvSpPr>
              <a:spLocks noChangeAspect="1" noChangeShapeType="1"/>
            </p:cNvSpPr>
            <p:nvPr/>
          </p:nvSpPr>
          <p:spPr bwMode="auto">
            <a:xfrm rot="-5400000">
              <a:off x="2665" y="3501"/>
              <a:ext cx="4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8" name="Line 38"/>
            <p:cNvSpPr>
              <a:spLocks noChangeAspect="1" noChangeShapeType="1"/>
            </p:cNvSpPr>
            <p:nvPr/>
          </p:nvSpPr>
          <p:spPr bwMode="auto">
            <a:xfrm rot="-5400000">
              <a:off x="2876" y="3173"/>
              <a:ext cx="0" cy="5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29" name="Freeform 39"/>
            <p:cNvSpPr>
              <a:spLocks noChangeAspect="1"/>
            </p:cNvSpPr>
            <p:nvPr/>
          </p:nvSpPr>
          <p:spPr bwMode="auto">
            <a:xfrm rot="-5400000">
              <a:off x="2573" y="3236"/>
              <a:ext cx="604" cy="515"/>
            </a:xfrm>
            <a:custGeom>
              <a:avLst/>
              <a:gdLst>
                <a:gd name="T0" fmla="*/ 0 w 1515"/>
                <a:gd name="T1" fmla="*/ 0 h 1291"/>
                <a:gd name="T2" fmla="*/ 912 w 1515"/>
                <a:gd name="T3" fmla="*/ 0 h 1291"/>
                <a:gd name="T4" fmla="*/ 1515 w 1515"/>
                <a:gd name="T5" fmla="*/ 245 h 1291"/>
                <a:gd name="T6" fmla="*/ 1515 w 1515"/>
                <a:gd name="T7" fmla="*/ 1056 h 1291"/>
                <a:gd name="T8" fmla="*/ 912 w 1515"/>
                <a:gd name="T9" fmla="*/ 1291 h 1291"/>
                <a:gd name="T10" fmla="*/ 0 w 1515"/>
                <a:gd name="T11" fmla="*/ 1291 h 1291"/>
                <a:gd name="T12" fmla="*/ 0 w 1515"/>
                <a:gd name="T13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1291">
                  <a:moveTo>
                    <a:pt x="0" y="0"/>
                  </a:moveTo>
                  <a:lnTo>
                    <a:pt x="912" y="0"/>
                  </a:lnTo>
                  <a:lnTo>
                    <a:pt x="1515" y="245"/>
                  </a:lnTo>
                  <a:lnTo>
                    <a:pt x="1515" y="1056"/>
                  </a:lnTo>
                  <a:lnTo>
                    <a:pt x="912" y="1291"/>
                  </a:lnTo>
                  <a:lnTo>
                    <a:pt x="0" y="12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0" name="Group 40"/>
          <p:cNvGrpSpPr>
            <a:grpSpLocks/>
          </p:cNvGrpSpPr>
          <p:nvPr/>
        </p:nvGrpSpPr>
        <p:grpSpPr bwMode="auto">
          <a:xfrm>
            <a:off x="7513638" y="2819400"/>
            <a:ext cx="865187" cy="876300"/>
            <a:chOff x="2872" y="1508"/>
            <a:chExt cx="545" cy="552"/>
          </a:xfrm>
        </p:grpSpPr>
        <p:sp>
          <p:nvSpPr>
            <p:cNvPr id="31" name="Line 41"/>
            <p:cNvSpPr>
              <a:spLocks noChangeShapeType="1"/>
            </p:cNvSpPr>
            <p:nvPr/>
          </p:nvSpPr>
          <p:spPr bwMode="auto">
            <a:xfrm flipV="1">
              <a:off x="2876" y="1516"/>
              <a:ext cx="524" cy="5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2" name="Line 42"/>
            <p:cNvSpPr>
              <a:spLocks noChangeShapeType="1"/>
            </p:cNvSpPr>
            <p:nvPr/>
          </p:nvSpPr>
          <p:spPr bwMode="auto">
            <a:xfrm flipV="1">
              <a:off x="3417" y="1508"/>
              <a:ext cx="0" cy="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 flipV="1">
              <a:off x="2872" y="1860"/>
              <a:ext cx="532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34" name="Group 44"/>
          <p:cNvGrpSpPr>
            <a:grpSpLocks/>
          </p:cNvGrpSpPr>
          <p:nvPr/>
        </p:nvGrpSpPr>
        <p:grpSpPr bwMode="auto">
          <a:xfrm flipV="1">
            <a:off x="7513638" y="3695700"/>
            <a:ext cx="865187" cy="876300"/>
            <a:chOff x="2872" y="1508"/>
            <a:chExt cx="545" cy="552"/>
          </a:xfrm>
        </p:grpSpPr>
        <p:sp>
          <p:nvSpPr>
            <p:cNvPr id="35" name="Line 45"/>
            <p:cNvSpPr>
              <a:spLocks noChangeShapeType="1"/>
            </p:cNvSpPr>
            <p:nvPr/>
          </p:nvSpPr>
          <p:spPr bwMode="auto">
            <a:xfrm flipV="1">
              <a:off x="2876" y="1516"/>
              <a:ext cx="524" cy="544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6" name="Line 46"/>
            <p:cNvSpPr>
              <a:spLocks noChangeShapeType="1"/>
            </p:cNvSpPr>
            <p:nvPr/>
          </p:nvSpPr>
          <p:spPr bwMode="auto">
            <a:xfrm flipV="1">
              <a:off x="3417" y="1508"/>
              <a:ext cx="0" cy="35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37" name="Line 47"/>
            <p:cNvSpPr>
              <a:spLocks noChangeShapeType="1"/>
            </p:cNvSpPr>
            <p:nvPr/>
          </p:nvSpPr>
          <p:spPr bwMode="auto">
            <a:xfrm flipV="1">
              <a:off x="2872" y="1860"/>
              <a:ext cx="532" cy="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38" name="Text Box 48"/>
          <p:cNvSpPr txBox="1">
            <a:spLocks noChangeArrowheads="1"/>
          </p:cNvSpPr>
          <p:nvPr/>
        </p:nvSpPr>
        <p:spPr bwMode="auto">
          <a:xfrm>
            <a:off x="7833199" y="3416300"/>
            <a:ext cx="135319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400" b="1" dirty="0">
                <a:latin typeface="Times New Roman" panose="02020603050405020304" pitchFamily="18" charset="0"/>
              </a:rPr>
              <a:t>recoil detection</a:t>
            </a:r>
          </a:p>
          <a:p>
            <a:r>
              <a:rPr lang="es-ES" altLang="de-DE" sz="1400" b="1" dirty="0" smtClean="0">
                <a:latin typeface="Times New Roman" panose="02020603050405020304" pitchFamily="18" charset="0"/>
              </a:rPr>
              <a:t>23</a:t>
            </a:r>
            <a:r>
              <a:rPr lang="en-US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° </a:t>
            </a:r>
            <a:r>
              <a:rPr lang="en-US" altLang="de-DE" sz="1400" b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   </a:t>
            </a:r>
            <a:r>
              <a:rPr lang="en-US" altLang="de-DE" sz="14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38</a:t>
            </a:r>
            <a:r>
              <a:rPr lang="en-US" altLang="de-DE" sz="1400" b="1" dirty="0" smtClean="0">
                <a:latin typeface="Times New Roman" panose="02020603050405020304" pitchFamily="18" charset="0"/>
              </a:rPr>
              <a:t>°</a:t>
            </a:r>
            <a:endParaRPr lang="en-US" altLang="de-DE" sz="1400" b="1" dirty="0">
              <a:latin typeface="Times New Roman" panose="02020603050405020304" pitchFamily="18" charset="0"/>
            </a:endParaRPr>
          </a:p>
        </p:txBody>
      </p:sp>
      <p:sp>
        <p:nvSpPr>
          <p:cNvPr id="39" name="Line 49"/>
          <p:cNvSpPr>
            <a:spLocks noChangeAspect="1" noChangeShapeType="1"/>
          </p:cNvSpPr>
          <p:nvPr/>
        </p:nvSpPr>
        <p:spPr bwMode="auto">
          <a:xfrm>
            <a:off x="7518400" y="3573463"/>
            <a:ext cx="0" cy="2508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auto">
          <a:xfrm>
            <a:off x="6251575" y="908050"/>
            <a:ext cx="2519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" altLang="de-DE" sz="1600" b="1">
                <a:latin typeface="Times New Roman" panose="02020603050405020304" pitchFamily="18" charset="0"/>
              </a:rPr>
              <a:t>4 Euroball Cluster at </a:t>
            </a:r>
            <a:r>
              <a:rPr lang="en-US" altLang="de-DE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±</a:t>
            </a:r>
            <a:r>
              <a:rPr lang="es-ES" altLang="de-DE" sz="1600" b="1">
                <a:latin typeface="Times New Roman" panose="02020603050405020304" pitchFamily="18" charset="0"/>
              </a:rPr>
              <a:t>65</a:t>
            </a:r>
            <a:r>
              <a:rPr lang="en-US" altLang="de-DE" sz="1600" b="1">
                <a:latin typeface="Times New Roman" panose="02020603050405020304" pitchFamily="18" charset="0"/>
                <a:cs typeface="Arial" panose="020B0604020202020204" pitchFamily="34" charset="0"/>
              </a:rPr>
              <a:t>°</a:t>
            </a:r>
          </a:p>
        </p:txBody>
      </p: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5502275" y="3665538"/>
            <a:ext cx="15398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s-ES" altLang="de-DE" sz="2400" b="1" baseline="30000">
                <a:latin typeface="Times New Roman" panose="02020603050405020304" pitchFamily="18" charset="0"/>
              </a:rPr>
              <a:t>112,114,116</a:t>
            </a:r>
            <a:r>
              <a:rPr lang="es-ES" altLang="de-DE" sz="2400" b="1">
                <a:latin typeface="Times New Roman" panose="02020603050405020304" pitchFamily="18" charset="0"/>
              </a:rPr>
              <a:t>Sn</a:t>
            </a:r>
            <a:endParaRPr lang="es-ES" altLang="de-DE" b="1">
              <a:latin typeface="Times New Roman" panose="02020603050405020304" pitchFamily="18" charset="0"/>
            </a:endParaRPr>
          </a:p>
          <a:p>
            <a:pPr>
              <a:lnSpc>
                <a:spcPct val="110000"/>
              </a:lnSpc>
            </a:pPr>
            <a:r>
              <a:rPr lang="en-US" altLang="de-DE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@ 4 MeV/u</a:t>
            </a:r>
            <a:endParaRPr lang="en-US" altLang="de-DE" sz="2000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68"/>
          <p:cNvGrpSpPr>
            <a:grpSpLocks noChangeAspect="1"/>
          </p:cNvGrpSpPr>
          <p:nvPr/>
        </p:nvGrpSpPr>
        <p:grpSpPr bwMode="auto">
          <a:xfrm rot="-1524629" flipH="1" flipV="1">
            <a:off x="5964238" y="1492250"/>
            <a:ext cx="1006475" cy="1060450"/>
            <a:chOff x="2478" y="3192"/>
            <a:chExt cx="793" cy="835"/>
          </a:xfrm>
        </p:grpSpPr>
        <p:sp>
          <p:nvSpPr>
            <p:cNvPr id="43" name="Freeform 69"/>
            <p:cNvSpPr>
              <a:spLocks noChangeAspect="1"/>
            </p:cNvSpPr>
            <p:nvPr/>
          </p:nvSpPr>
          <p:spPr bwMode="auto">
            <a:xfrm rot="-5400000">
              <a:off x="2666" y="3247"/>
              <a:ext cx="414" cy="512"/>
            </a:xfrm>
            <a:custGeom>
              <a:avLst/>
              <a:gdLst>
                <a:gd name="T0" fmla="*/ 0 w 1040"/>
                <a:gd name="T1" fmla="*/ 0 h 1285"/>
                <a:gd name="T2" fmla="*/ 698 w 1040"/>
                <a:gd name="T3" fmla="*/ 0 h 1285"/>
                <a:gd name="T4" fmla="*/ 1040 w 1040"/>
                <a:gd name="T5" fmla="*/ 144 h 1285"/>
                <a:gd name="T6" fmla="*/ 1040 w 1040"/>
                <a:gd name="T7" fmla="*/ 1147 h 1285"/>
                <a:gd name="T8" fmla="*/ 698 w 1040"/>
                <a:gd name="T9" fmla="*/ 1285 h 1285"/>
                <a:gd name="T10" fmla="*/ 0 w 1040"/>
                <a:gd name="T11" fmla="*/ 1285 h 1285"/>
                <a:gd name="T12" fmla="*/ 0 w 1040"/>
                <a:gd name="T13" fmla="*/ 0 h 1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0" h="1285">
                  <a:moveTo>
                    <a:pt x="0" y="0"/>
                  </a:moveTo>
                  <a:lnTo>
                    <a:pt x="698" y="0"/>
                  </a:lnTo>
                  <a:lnTo>
                    <a:pt x="1040" y="144"/>
                  </a:lnTo>
                  <a:lnTo>
                    <a:pt x="1040" y="1147"/>
                  </a:lnTo>
                  <a:lnTo>
                    <a:pt x="698" y="1285"/>
                  </a:lnTo>
                  <a:lnTo>
                    <a:pt x="0" y="12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FF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4" name="Freeform 70"/>
            <p:cNvSpPr>
              <a:spLocks noChangeAspect="1"/>
            </p:cNvSpPr>
            <p:nvPr/>
          </p:nvSpPr>
          <p:spPr bwMode="auto">
            <a:xfrm rot="-5400000">
              <a:off x="2336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5" name="Freeform 71"/>
            <p:cNvSpPr>
              <a:spLocks noChangeAspect="1"/>
            </p:cNvSpPr>
            <p:nvPr/>
          </p:nvSpPr>
          <p:spPr bwMode="auto">
            <a:xfrm rot="-5400000">
              <a:off x="2719" y="3612"/>
              <a:ext cx="314" cy="515"/>
            </a:xfrm>
            <a:custGeom>
              <a:avLst/>
              <a:gdLst>
                <a:gd name="T0" fmla="*/ 0 w 789"/>
                <a:gd name="T1" fmla="*/ 411 h 1291"/>
                <a:gd name="T2" fmla="*/ 581 w 789"/>
                <a:gd name="T3" fmla="*/ 411 h 1291"/>
                <a:gd name="T4" fmla="*/ 581 w 789"/>
                <a:gd name="T5" fmla="*/ 0 h 1291"/>
                <a:gd name="T6" fmla="*/ 789 w 789"/>
                <a:gd name="T7" fmla="*/ 0 h 1291"/>
                <a:gd name="T8" fmla="*/ 789 w 789"/>
                <a:gd name="T9" fmla="*/ 1291 h 1291"/>
                <a:gd name="T10" fmla="*/ 581 w 789"/>
                <a:gd name="T11" fmla="*/ 1291 h 1291"/>
                <a:gd name="T12" fmla="*/ 581 w 789"/>
                <a:gd name="T13" fmla="*/ 869 h 1291"/>
                <a:gd name="T14" fmla="*/ 0 w 789"/>
                <a:gd name="T15" fmla="*/ 869 h 1291"/>
                <a:gd name="T16" fmla="*/ 0 w 789"/>
                <a:gd name="T17" fmla="*/ 411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89" h="1291">
                  <a:moveTo>
                    <a:pt x="0" y="411"/>
                  </a:moveTo>
                  <a:lnTo>
                    <a:pt x="581" y="411"/>
                  </a:lnTo>
                  <a:lnTo>
                    <a:pt x="581" y="0"/>
                  </a:lnTo>
                  <a:lnTo>
                    <a:pt x="789" y="0"/>
                  </a:lnTo>
                  <a:lnTo>
                    <a:pt x="789" y="1291"/>
                  </a:lnTo>
                  <a:lnTo>
                    <a:pt x="581" y="1291"/>
                  </a:lnTo>
                  <a:lnTo>
                    <a:pt x="581" y="869"/>
                  </a:lnTo>
                  <a:lnTo>
                    <a:pt x="0" y="869"/>
                  </a:lnTo>
                  <a:lnTo>
                    <a:pt x="0" y="411"/>
                  </a:lnTo>
                  <a:close/>
                </a:path>
              </a:pathLst>
            </a:cu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6" name="Freeform 72"/>
            <p:cNvSpPr>
              <a:spLocks noChangeAspect="1"/>
            </p:cNvSpPr>
            <p:nvPr/>
          </p:nvSpPr>
          <p:spPr bwMode="auto">
            <a:xfrm rot="16200000" flipV="1">
              <a:off x="2832" y="3587"/>
              <a:ext cx="582" cy="297"/>
            </a:xfrm>
            <a:custGeom>
              <a:avLst/>
              <a:gdLst>
                <a:gd name="T0" fmla="*/ 5 w 1461"/>
                <a:gd name="T1" fmla="*/ 0 h 746"/>
                <a:gd name="T2" fmla="*/ 677 w 1461"/>
                <a:gd name="T3" fmla="*/ 0 h 746"/>
                <a:gd name="T4" fmla="*/ 1461 w 1461"/>
                <a:gd name="T5" fmla="*/ 330 h 746"/>
                <a:gd name="T6" fmla="*/ 555 w 1461"/>
                <a:gd name="T7" fmla="*/ 330 h 746"/>
                <a:gd name="T8" fmla="*/ 555 w 1461"/>
                <a:gd name="T9" fmla="*/ 746 h 746"/>
                <a:gd name="T10" fmla="*/ 0 w 1461"/>
                <a:gd name="T11" fmla="*/ 746 h 746"/>
                <a:gd name="T12" fmla="*/ 5 w 1461"/>
                <a:gd name="T13" fmla="*/ 0 h 7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61" h="746">
                  <a:moveTo>
                    <a:pt x="5" y="0"/>
                  </a:moveTo>
                  <a:lnTo>
                    <a:pt x="677" y="0"/>
                  </a:lnTo>
                  <a:lnTo>
                    <a:pt x="1461" y="330"/>
                  </a:lnTo>
                  <a:lnTo>
                    <a:pt x="555" y="330"/>
                  </a:lnTo>
                  <a:lnTo>
                    <a:pt x="555" y="746"/>
                  </a:lnTo>
                  <a:lnTo>
                    <a:pt x="0" y="74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chemeClr val="bg2"/>
            </a:solidFill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7" name="Line 73"/>
            <p:cNvSpPr>
              <a:spLocks noChangeAspect="1" noChangeShapeType="1"/>
            </p:cNvSpPr>
            <p:nvPr/>
          </p:nvSpPr>
          <p:spPr bwMode="auto">
            <a:xfrm rot="-5400000">
              <a:off x="2665" y="3501"/>
              <a:ext cx="41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8" name="Line 74"/>
            <p:cNvSpPr>
              <a:spLocks noChangeAspect="1" noChangeShapeType="1"/>
            </p:cNvSpPr>
            <p:nvPr/>
          </p:nvSpPr>
          <p:spPr bwMode="auto">
            <a:xfrm rot="-5400000">
              <a:off x="2876" y="3173"/>
              <a:ext cx="0" cy="51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49" name="Freeform 75"/>
            <p:cNvSpPr>
              <a:spLocks noChangeAspect="1"/>
            </p:cNvSpPr>
            <p:nvPr/>
          </p:nvSpPr>
          <p:spPr bwMode="auto">
            <a:xfrm rot="-5400000">
              <a:off x="2573" y="3236"/>
              <a:ext cx="604" cy="515"/>
            </a:xfrm>
            <a:custGeom>
              <a:avLst/>
              <a:gdLst>
                <a:gd name="T0" fmla="*/ 0 w 1515"/>
                <a:gd name="T1" fmla="*/ 0 h 1291"/>
                <a:gd name="T2" fmla="*/ 912 w 1515"/>
                <a:gd name="T3" fmla="*/ 0 h 1291"/>
                <a:gd name="T4" fmla="*/ 1515 w 1515"/>
                <a:gd name="T5" fmla="*/ 245 h 1291"/>
                <a:gd name="T6" fmla="*/ 1515 w 1515"/>
                <a:gd name="T7" fmla="*/ 1056 h 1291"/>
                <a:gd name="T8" fmla="*/ 912 w 1515"/>
                <a:gd name="T9" fmla="*/ 1291 h 1291"/>
                <a:gd name="T10" fmla="*/ 0 w 1515"/>
                <a:gd name="T11" fmla="*/ 1291 h 1291"/>
                <a:gd name="T12" fmla="*/ 0 w 1515"/>
                <a:gd name="T13" fmla="*/ 0 h 1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15" h="1291">
                  <a:moveTo>
                    <a:pt x="0" y="0"/>
                  </a:moveTo>
                  <a:lnTo>
                    <a:pt x="912" y="0"/>
                  </a:lnTo>
                  <a:lnTo>
                    <a:pt x="1515" y="245"/>
                  </a:lnTo>
                  <a:lnTo>
                    <a:pt x="1515" y="1056"/>
                  </a:lnTo>
                  <a:lnTo>
                    <a:pt x="912" y="1291"/>
                  </a:lnTo>
                  <a:lnTo>
                    <a:pt x="0" y="1291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571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50" name="Line 64"/>
          <p:cNvSpPr>
            <a:spLocks noChangeShapeType="1"/>
          </p:cNvSpPr>
          <p:nvPr/>
        </p:nvSpPr>
        <p:spPr bwMode="auto">
          <a:xfrm flipH="1" flipV="1">
            <a:off x="4738688" y="3141663"/>
            <a:ext cx="2781300" cy="5524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1" name="Line 65"/>
          <p:cNvSpPr>
            <a:spLocks noChangeShapeType="1"/>
          </p:cNvSpPr>
          <p:nvPr/>
        </p:nvSpPr>
        <p:spPr bwMode="auto">
          <a:xfrm flipH="1" flipV="1">
            <a:off x="5459413" y="1700213"/>
            <a:ext cx="2060575" cy="1987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2" name="Oval 52"/>
          <p:cNvSpPr>
            <a:spLocks noChangeArrowheads="1"/>
          </p:cNvSpPr>
          <p:nvPr/>
        </p:nvSpPr>
        <p:spPr bwMode="auto">
          <a:xfrm>
            <a:off x="3962400" y="1430338"/>
            <a:ext cx="1727200" cy="1727200"/>
          </a:xfrm>
          <a:prstGeom prst="ellipse">
            <a:avLst/>
          </a:prstGeom>
          <a:solidFill>
            <a:srgbClr val="EAEAEA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4413250" y="1944688"/>
            <a:ext cx="100013" cy="714375"/>
          </a:xfrm>
          <a:prstGeom prst="rect">
            <a:avLst/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4516438" y="1943100"/>
            <a:ext cx="449262" cy="7143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5037138" y="1943100"/>
            <a:ext cx="379412" cy="714375"/>
          </a:xfrm>
          <a:prstGeom prst="rect">
            <a:avLst/>
          </a:prstGeom>
          <a:solidFill>
            <a:srgbClr val="FF993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6" name="Text Box 57"/>
          <p:cNvSpPr txBox="1">
            <a:spLocks noChangeArrowheads="1"/>
          </p:cNvSpPr>
          <p:nvPr/>
        </p:nvSpPr>
        <p:spPr bwMode="auto">
          <a:xfrm>
            <a:off x="4108450" y="1663700"/>
            <a:ext cx="471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400" b="1" baseline="30000">
                <a:latin typeface="Times New Roman" panose="02020603050405020304" pitchFamily="18" charset="0"/>
              </a:rPr>
              <a:t>nat</a:t>
            </a:r>
            <a:r>
              <a:rPr lang="es-ES" altLang="de-DE" sz="1400" b="1">
                <a:latin typeface="Times New Roman" panose="02020603050405020304" pitchFamily="18" charset="0"/>
              </a:rPr>
              <a:t>C</a:t>
            </a:r>
            <a:endParaRPr lang="es-ES" altLang="de-DE" sz="1400" b="1" baseline="30000">
              <a:latin typeface="Times New Roman" panose="02020603050405020304" pitchFamily="18" charset="0"/>
            </a:endParaRPr>
          </a:p>
        </p:txBody>
      </p:sp>
      <p:sp>
        <p:nvSpPr>
          <p:cNvPr id="57" name="Text Box 58"/>
          <p:cNvSpPr txBox="1">
            <a:spLocks noChangeArrowheads="1"/>
          </p:cNvSpPr>
          <p:nvPr/>
        </p:nvSpPr>
        <p:spPr bwMode="auto">
          <a:xfrm>
            <a:off x="4479925" y="1911350"/>
            <a:ext cx="4206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400" b="1">
                <a:latin typeface="Times New Roman" panose="02020603050405020304" pitchFamily="18" charset="0"/>
              </a:rPr>
              <a:t>Gd</a:t>
            </a:r>
          </a:p>
        </p:txBody>
      </p:sp>
      <p:sp>
        <p:nvSpPr>
          <p:cNvPr id="58" name="Text Box 59"/>
          <p:cNvSpPr txBox="1">
            <a:spLocks noChangeArrowheads="1"/>
          </p:cNvSpPr>
          <p:nvPr/>
        </p:nvSpPr>
        <p:spPr bwMode="auto">
          <a:xfrm>
            <a:off x="5037138" y="1911350"/>
            <a:ext cx="411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400" b="1">
                <a:latin typeface="Times New Roman" panose="02020603050405020304" pitchFamily="18" charset="0"/>
              </a:rPr>
              <a:t>Cu</a:t>
            </a:r>
          </a:p>
        </p:txBody>
      </p:sp>
      <p:sp>
        <p:nvSpPr>
          <p:cNvPr id="59" name="Text Box 60"/>
          <p:cNvSpPr txBox="1">
            <a:spLocks noChangeArrowheads="1"/>
          </p:cNvSpPr>
          <p:nvPr/>
        </p:nvSpPr>
        <p:spPr bwMode="auto">
          <a:xfrm>
            <a:off x="4206875" y="263525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200" b="1">
                <a:latin typeface="Times New Roman" panose="02020603050405020304" pitchFamily="18" charset="0"/>
              </a:rPr>
              <a:t>0.7</a:t>
            </a:r>
          </a:p>
        </p:txBody>
      </p:sp>
      <p:sp>
        <p:nvSpPr>
          <p:cNvPr id="60" name="Text Box 61"/>
          <p:cNvSpPr txBox="1">
            <a:spLocks noChangeArrowheads="1"/>
          </p:cNvSpPr>
          <p:nvPr/>
        </p:nvSpPr>
        <p:spPr bwMode="auto">
          <a:xfrm>
            <a:off x="4471988" y="2635250"/>
            <a:ext cx="450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200" b="1">
                <a:latin typeface="Times New Roman" panose="02020603050405020304" pitchFamily="18" charset="0"/>
              </a:rPr>
              <a:t>10.8</a:t>
            </a:r>
          </a:p>
        </p:txBody>
      </p:sp>
      <p:sp>
        <p:nvSpPr>
          <p:cNvPr id="61" name="Text Box 63"/>
          <p:cNvSpPr txBox="1">
            <a:spLocks noChangeArrowheads="1"/>
          </p:cNvSpPr>
          <p:nvPr/>
        </p:nvSpPr>
        <p:spPr bwMode="auto">
          <a:xfrm>
            <a:off x="4581525" y="2779713"/>
            <a:ext cx="6762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200" b="1" dirty="0">
                <a:latin typeface="Times New Roman" panose="02020603050405020304" pitchFamily="18" charset="0"/>
              </a:rPr>
              <a:t>mg/cm</a:t>
            </a:r>
            <a:r>
              <a:rPr lang="es-ES" altLang="de-DE" sz="1200" b="1" baseline="30000" dirty="0">
                <a:latin typeface="Times New Roman" panose="02020603050405020304" pitchFamily="18" charset="0"/>
              </a:rPr>
              <a:t>2</a:t>
            </a:r>
            <a:endParaRPr lang="es-ES" altLang="de-DE" sz="1200" b="1" dirty="0">
              <a:latin typeface="Times New Roman" panose="02020603050405020304" pitchFamily="18" charset="0"/>
            </a:endParaRPr>
          </a:p>
        </p:txBody>
      </p:sp>
      <p:sp>
        <p:nvSpPr>
          <p:cNvPr id="62" name="Rectangle 66"/>
          <p:cNvSpPr>
            <a:spLocks noChangeArrowheads="1"/>
          </p:cNvSpPr>
          <p:nvPr/>
        </p:nvSpPr>
        <p:spPr bwMode="auto">
          <a:xfrm>
            <a:off x="4954588" y="1944688"/>
            <a:ext cx="100012" cy="714375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3" name="Text Box 67"/>
          <p:cNvSpPr txBox="1">
            <a:spLocks noChangeArrowheads="1"/>
          </p:cNvSpPr>
          <p:nvPr/>
        </p:nvSpPr>
        <p:spPr bwMode="auto">
          <a:xfrm>
            <a:off x="5002213" y="2641600"/>
            <a:ext cx="3746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" altLang="de-DE" sz="1200" b="1">
                <a:latin typeface="Times New Roman" panose="02020603050405020304" pitchFamily="18" charset="0"/>
              </a:rPr>
              <a:t>4.9</a:t>
            </a:r>
          </a:p>
        </p:txBody>
      </p:sp>
      <p:sp>
        <p:nvSpPr>
          <p:cNvPr id="64" name="Text Box 8"/>
          <p:cNvSpPr txBox="1">
            <a:spLocks noChangeArrowheads="1"/>
          </p:cNvSpPr>
          <p:nvPr/>
        </p:nvSpPr>
        <p:spPr bwMode="auto">
          <a:xfrm>
            <a:off x="2897188" y="967705"/>
            <a:ext cx="1587" cy="33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5" name="Text Box 92"/>
          <p:cNvSpPr txBox="1">
            <a:spLocks noChangeArrowheads="1"/>
          </p:cNvSpPr>
          <p:nvPr/>
        </p:nvSpPr>
        <p:spPr bwMode="auto">
          <a:xfrm>
            <a:off x="179388" y="802605"/>
            <a:ext cx="20161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112,114,116</a:t>
            </a:r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 + </a:t>
            </a:r>
            <a:r>
              <a:rPr lang="de-DE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66" name="Line 94"/>
          <p:cNvSpPr>
            <a:spLocks noChangeShapeType="1"/>
          </p:cNvSpPr>
          <p:nvPr/>
        </p:nvSpPr>
        <p:spPr bwMode="auto">
          <a:xfrm flipV="1">
            <a:off x="2051050" y="821655"/>
            <a:ext cx="288925" cy="144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7" name="Line 95"/>
          <p:cNvSpPr>
            <a:spLocks noChangeShapeType="1"/>
          </p:cNvSpPr>
          <p:nvPr/>
        </p:nvSpPr>
        <p:spPr bwMode="auto">
          <a:xfrm>
            <a:off x="2051050" y="966118"/>
            <a:ext cx="288925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8" name="Text Box 96"/>
          <p:cNvSpPr txBox="1">
            <a:spLocks noChangeArrowheads="1"/>
          </p:cNvSpPr>
          <p:nvPr/>
        </p:nvSpPr>
        <p:spPr bwMode="auto">
          <a:xfrm>
            <a:off x="2411413" y="659730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112,114,116</a:t>
            </a:r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Sn*</a:t>
            </a:r>
          </a:p>
        </p:txBody>
      </p:sp>
      <p:sp>
        <p:nvSpPr>
          <p:cNvPr id="69" name="Text Box 97"/>
          <p:cNvSpPr txBox="1">
            <a:spLocks noChangeArrowheads="1"/>
          </p:cNvSpPr>
          <p:nvPr/>
        </p:nvSpPr>
        <p:spPr bwMode="auto">
          <a:xfrm>
            <a:off x="2411413" y="974055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116</a:t>
            </a:r>
            <a:r>
              <a:rPr lang="de-DE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de-DE" altLang="de-DE" b="1" baseline="30000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118</a:t>
            </a:r>
            <a:r>
              <a:rPr lang="de-DE" altLang="de-DE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,120</a:t>
            </a:r>
            <a:r>
              <a:rPr lang="de-DE" alt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Te*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feld 69"/>
              <p:cNvSpPr txBox="1"/>
              <p:nvPr/>
            </p:nvSpPr>
            <p:spPr>
              <a:xfrm>
                <a:off x="360000" y="1440000"/>
                <a:ext cx="2867195" cy="4070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456 MeV </a:t>
                </a:r>
                <a14:m>
                  <m:oMath xmlns:m="http://schemas.openxmlformats.org/officeDocument/2006/math">
                    <m:r>
                      <a:rPr lang="de-DE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Sup>
                      <m:sSub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𝜃</m:t>
                        </m:r>
                      </m:e>
                      <m:sub>
                        <m:f>
                          <m:fPr>
                            <m:type m:val="lin"/>
                            <m:ctrlP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de-DE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den>
                        </m:f>
                      </m:sub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𝑐𝑚</m:t>
                        </m:r>
                      </m:sup>
                    </m:sSubSup>
                    <m:r>
                      <a:rPr lang="de-DE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115.5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de-DE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0" name="Textfeld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00" y="1440000"/>
                <a:ext cx="2867195" cy="407035"/>
              </a:xfrm>
              <a:prstGeom prst="rect">
                <a:avLst/>
              </a:prstGeom>
              <a:blipFill>
                <a:blip r:embed="rId4"/>
                <a:stretch>
                  <a:fillRect l="-1277" t="-41791" b="-12089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feld 71"/>
              <p:cNvSpPr txBox="1"/>
              <p:nvPr/>
            </p:nvSpPr>
            <p:spPr>
              <a:xfrm>
                <a:off x="1134000" y="1980000"/>
                <a:ext cx="1863907" cy="3345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𝜍</m:t>
                          </m:r>
                        </m:e>
                        <m:sub>
                          <m:f>
                            <m:fPr>
                              <m:type m:val="lin"/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b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𝑙𝑎𝑏</m:t>
                          </m:r>
                        </m:sup>
                      </m:sSubSup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Pre>
                            <m:sPrePr>
                              <m:ctrlPr>
                                <a:rPr lang="de-DE" i="1" smtClean="0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b>
                            <m:sup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sup>
                            <m:e>
                              <m:r>
                                <a:rPr lang="de-DE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</m:sPre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32.2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2" name="Textfeld 7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4000" y="1980000"/>
                <a:ext cx="1863907" cy="334515"/>
              </a:xfrm>
              <a:prstGeom prst="rect">
                <a:avLst/>
              </a:prstGeom>
              <a:blipFill>
                <a:blip r:embed="rId5"/>
                <a:stretch>
                  <a:fillRect l="-5229" t="-60000" b="-160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3" name="Textfeld 72"/>
          <p:cNvSpPr txBox="1"/>
          <p:nvPr/>
        </p:nvSpPr>
        <p:spPr>
          <a:xfrm>
            <a:off x="396000" y="3860944"/>
            <a:ext cx="1567737" cy="36933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none" lIns="0" rIns="0" rtlCol="0">
            <a:spAutoFit/>
          </a:bodyPr>
          <a:lstStyle/>
          <a:p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0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 10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-15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Textfeld 73"/>
          <p:cNvSpPr txBox="1"/>
          <p:nvPr/>
        </p:nvSpPr>
        <p:spPr>
          <a:xfrm>
            <a:off x="648000" y="5120944"/>
            <a:ext cx="7062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feld 74"/>
          <p:cNvSpPr txBox="1"/>
          <p:nvPr/>
        </p:nvSpPr>
        <p:spPr>
          <a:xfrm>
            <a:off x="1080000" y="5804944"/>
            <a:ext cx="142218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 projectile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extfeld 75"/>
          <p:cNvSpPr txBox="1"/>
          <p:nvPr/>
        </p:nvSpPr>
        <p:spPr>
          <a:xfrm>
            <a:off x="360000" y="2924944"/>
            <a:ext cx="1704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breakup</a:t>
            </a:r>
            <a:endParaRPr lang="en-US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feld 70"/>
              <p:cNvSpPr txBox="1"/>
              <p:nvPr/>
            </p:nvSpPr>
            <p:spPr>
              <a:xfrm>
                <a:off x="2843808" y="6098817"/>
                <a:ext cx="3049809" cy="42652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2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𝑟𝑒𝑙</m:t>
                          </m:r>
                        </m:sub>
                      </m:sSub>
                      <m:r>
                        <a:rPr lang="de-DE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rad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200" dirty="0"/>
              </a:p>
            </p:txBody>
          </p:sp>
        </mc:Choice>
        <mc:Fallback xmlns="">
          <p:sp>
            <p:nvSpPr>
              <p:cNvPr id="71" name="Textfeld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3808" y="6098817"/>
                <a:ext cx="3049809" cy="426527"/>
              </a:xfrm>
              <a:prstGeom prst="rect">
                <a:avLst/>
              </a:prstGeom>
              <a:blipFill>
                <a:blip r:embed="rId6"/>
                <a:stretch>
                  <a:fillRect l="-1400"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/>
              <p:cNvSpPr txBox="1"/>
              <p:nvPr/>
            </p:nvSpPr>
            <p:spPr>
              <a:xfrm>
                <a:off x="2598401" y="4343289"/>
                <a:ext cx="1733167" cy="43992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r>
                        <a:rPr lang="de-DE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1−</m:t>
                      </m:r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𝐵𝑒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≅1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8" name="Textfeld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8401" y="4343289"/>
                <a:ext cx="1733167" cy="439929"/>
              </a:xfrm>
              <a:prstGeom prst="rect">
                <a:avLst/>
              </a:prstGeom>
              <a:blipFill>
                <a:blip r:embed="rId7"/>
                <a:stretch>
                  <a:fillRect l="-2105" t="-1370" b="-68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/>
              <p:cNvSpPr txBox="1"/>
              <p:nvPr/>
            </p:nvSpPr>
            <p:spPr>
              <a:xfrm>
                <a:off x="2815222" y="4914144"/>
                <a:ext cx="1116268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𝐵𝑒</m:t>
                          </m:r>
                        </m:sub>
                      </m:sSub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=92 </m:t>
                      </m:r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𝑘𝑒𝑉</m:t>
                      </m:r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79" name="Textfeld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222" y="4914144"/>
                <a:ext cx="1116268" cy="215444"/>
              </a:xfrm>
              <a:prstGeom prst="rect">
                <a:avLst/>
              </a:prstGeom>
              <a:blipFill>
                <a:blip r:embed="rId8"/>
                <a:stretch>
                  <a:fillRect l="-6557" b="-342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4885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7594" y="548680"/>
            <a:ext cx="4417124" cy="4507040"/>
          </a:xfrm>
          <a:prstGeom prst="rect">
            <a:avLst/>
          </a:prstGeom>
        </p:spPr>
      </p:pic>
      <p:pic>
        <p:nvPicPr>
          <p:cNvPr id="4" name="Picture 33" descr="inv_kin_eng_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48687"/>
            <a:ext cx="4736785" cy="5364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Transient magnetic fields</a:t>
            </a:r>
            <a:r>
              <a:rPr lang="en-US" sz="1800" dirty="0" smtClean="0">
                <a:solidFill>
                  <a:schemeClr val="tx1"/>
                </a:solidFill>
              </a:rPr>
              <a:t> g-factor measurement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7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</a:t>
            </a:r>
            <a:r>
              <a:rPr lang="en-US" dirty="0"/>
              <a:t>-transfer experiment</a:t>
            </a:r>
            <a:endParaRPr lang="de-DE" dirty="0"/>
          </a:p>
        </p:txBody>
      </p:sp>
      <p:pic>
        <p:nvPicPr>
          <p:cNvPr id="3" name="Picture 13" descr="inv_kin_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836613"/>
            <a:ext cx="605631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0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360000" y="6300000"/>
            <a:ext cx="3813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H.J.Wollersheim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C. Fleischmann et al.,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A556 (1993), 261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0" descr="ra226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4" y="771091"/>
            <a:ext cx="3426333" cy="496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1"/>
          <p:cNvSpPr>
            <a:spLocks noChangeArrowheads="1"/>
          </p:cNvSpPr>
          <p:nvPr/>
        </p:nvSpPr>
        <p:spPr bwMode="auto">
          <a:xfrm>
            <a:off x="5219700" y="744529"/>
            <a:ext cx="360363" cy="4681537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6983413" y="1033454"/>
            <a:ext cx="360362" cy="3959225"/>
          </a:xfrm>
          <a:prstGeom prst="rect">
            <a:avLst/>
          </a:prstGeom>
          <a:solidFill>
            <a:srgbClr val="FFFF00">
              <a:alpha val="25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5" name="Picture 23" descr="octupole_shap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4688" y="3911591"/>
            <a:ext cx="1403350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2233613" y="5280016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>
                <a:solidFill>
                  <a:srgbClr val="0000CC"/>
                </a:solidFill>
                <a:latin typeface="Times New Roman" panose="02020603050405020304" pitchFamily="18" charset="0"/>
              </a:rPr>
              <a:t>rotation</a:t>
            </a:r>
          </a:p>
        </p:txBody>
      </p:sp>
      <p:pic>
        <p:nvPicPr>
          <p:cNvPr id="17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0975" y="815867"/>
            <a:ext cx="25368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9"/>
          <p:cNvSpPr txBox="1">
            <a:spLocks noChangeArrowheads="1"/>
          </p:cNvSpPr>
          <p:nvPr/>
        </p:nvSpPr>
        <p:spPr bwMode="auto">
          <a:xfrm>
            <a:off x="5616000" y="591091"/>
            <a:ext cx="442997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l-GR" altLang="de-DE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de-DE" altLang="de-DE" b="1" dirty="0">
                <a:latin typeface="Times New Roman" pitchFamily="18" charset="0"/>
                <a:cs typeface="Times New Roman" pitchFamily="18" charset="0"/>
              </a:rPr>
              <a:t>+</a:t>
            </a:r>
            <a:endParaRPr lang="el-GR" altLang="de-DE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 Box 41"/>
          <p:cNvSpPr txBox="1">
            <a:spLocks noChangeArrowheads="1"/>
          </p:cNvSpPr>
          <p:nvPr/>
        </p:nvSpPr>
        <p:spPr bwMode="auto">
          <a:xfrm>
            <a:off x="7308000" y="951091"/>
            <a:ext cx="388494" cy="27699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36000" tIns="0" rIns="36000" bIns="0">
            <a:spAutoFit/>
          </a:bodyPr>
          <a:lstStyle/>
          <a:p>
            <a:r>
              <a:rPr lang="el-GR" altLang="de-DE" dirty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: -</a:t>
            </a:r>
            <a:endParaRPr lang="el-GR" altLang="de-D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34"/>
          <p:cNvSpPr txBox="1">
            <a:spLocks noChangeArrowheads="1"/>
          </p:cNvSpPr>
          <p:nvPr/>
        </p:nvSpPr>
        <p:spPr bwMode="auto">
          <a:xfrm>
            <a:off x="5613837" y="2427091"/>
            <a:ext cx="33611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de-DE" altLang="de-DE" sz="2000" b="1" dirty="0">
                <a:solidFill>
                  <a:srgbClr val="FF0000"/>
                </a:solidFill>
                <a:latin typeface="Times New Roman" pitchFamily="18" charset="0"/>
              </a:rPr>
              <a:t>E2</a:t>
            </a:r>
          </a:p>
        </p:txBody>
      </p:sp>
      <p:sp>
        <p:nvSpPr>
          <p:cNvPr id="23" name="Text Box 35"/>
          <p:cNvSpPr txBox="1">
            <a:spLocks noChangeArrowheads="1"/>
          </p:cNvSpPr>
          <p:nvPr/>
        </p:nvSpPr>
        <p:spPr bwMode="auto">
          <a:xfrm>
            <a:off x="6552000" y="2436952"/>
            <a:ext cx="33611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0" rIns="18000" bIns="0">
            <a:spAutoFit/>
          </a:bodyPr>
          <a:lstStyle/>
          <a:p>
            <a:r>
              <a:rPr lang="de-DE" altLang="de-DE" sz="2000" b="1" dirty="0">
                <a:solidFill>
                  <a:srgbClr val="FF0000"/>
                </a:solidFill>
                <a:latin typeface="Times New Roman" pitchFamily="18" charset="0"/>
              </a:rPr>
              <a:t>E1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Space inversion invariance: </a:t>
            </a:r>
            <a:r>
              <a:rPr lang="en-US" dirty="0" err="1" smtClean="0"/>
              <a:t>octupole</a:t>
            </a:r>
            <a:r>
              <a:rPr lang="en-US" dirty="0" smtClean="0"/>
              <a:t> deformed nucleus </a:t>
            </a:r>
            <a:r>
              <a:rPr lang="en-US" baseline="30000" dirty="0" smtClean="0"/>
              <a:t>226</a:t>
            </a:r>
            <a:r>
              <a:rPr lang="en-US" dirty="0" smtClean="0"/>
              <a:t>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32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repeatCount="200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6" presetClass="emph" presetSubtype="0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7" descr="ra226spec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764704"/>
            <a:ext cx="5149850" cy="367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28"/>
          <p:cNvSpPr txBox="1">
            <a:spLocks noChangeArrowheads="1"/>
          </p:cNvSpPr>
          <p:nvPr/>
        </p:nvSpPr>
        <p:spPr bwMode="auto">
          <a:xfrm>
            <a:off x="3119438" y="4365154"/>
            <a:ext cx="1308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dirty="0" err="1">
                <a:latin typeface="Times New Roman" pitchFamily="18" charset="0"/>
              </a:rPr>
              <a:t>energy</a:t>
            </a:r>
            <a:r>
              <a:rPr lang="de-DE" altLang="de-DE" sz="1600" b="1" dirty="0">
                <a:latin typeface="Times New Roman" pitchFamily="18" charset="0"/>
              </a:rPr>
              <a:t> [</a:t>
            </a:r>
            <a:r>
              <a:rPr lang="de-DE" altLang="de-DE" sz="1600" b="1" dirty="0" err="1">
                <a:latin typeface="Times New Roman" pitchFamily="18" charset="0"/>
              </a:rPr>
              <a:t>keV</a:t>
            </a:r>
            <a:r>
              <a:rPr lang="de-DE" altLang="de-DE" sz="1600" b="1" dirty="0">
                <a:latin typeface="Times New Roman" pitchFamily="18" charset="0"/>
              </a:rPr>
              <a:t>]</a:t>
            </a:r>
          </a:p>
        </p:txBody>
      </p:sp>
      <p:sp>
        <p:nvSpPr>
          <p:cNvPr id="6" name="Text Box 29"/>
          <p:cNvSpPr txBox="1">
            <a:spLocks noChangeArrowheads="1"/>
          </p:cNvSpPr>
          <p:nvPr/>
        </p:nvSpPr>
        <p:spPr bwMode="auto">
          <a:xfrm rot="16200000">
            <a:off x="693738" y="2339504"/>
            <a:ext cx="7493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1600" b="1" dirty="0" err="1">
                <a:latin typeface="Times New Roman" pitchFamily="18" charset="0"/>
              </a:rPr>
              <a:t>counts</a:t>
            </a:r>
            <a:endParaRPr lang="de-DE" altLang="de-DE" sz="1600" b="1" dirty="0">
              <a:latin typeface="Times New Roman" pitchFamily="18" charset="0"/>
            </a:endParaRPr>
          </a:p>
        </p:txBody>
      </p:sp>
      <p:sp>
        <p:nvSpPr>
          <p:cNvPr id="7" name="Text Box 31"/>
          <p:cNvSpPr txBox="1">
            <a:spLocks noChangeArrowheads="1"/>
          </p:cNvSpPr>
          <p:nvPr/>
        </p:nvSpPr>
        <p:spPr bwMode="auto">
          <a:xfrm>
            <a:off x="6586538" y="836142"/>
            <a:ext cx="1989137" cy="15652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400" b="1" baseline="30000" dirty="0">
                <a:latin typeface="Times New Roman" pitchFamily="18" charset="0"/>
              </a:rPr>
              <a:t>208</a:t>
            </a:r>
            <a:r>
              <a:rPr lang="de-DE" altLang="de-DE" sz="2400" b="1" dirty="0">
                <a:latin typeface="Times New Roman" pitchFamily="18" charset="0"/>
              </a:rPr>
              <a:t>Pb </a:t>
            </a:r>
            <a:r>
              <a:rPr lang="de-DE" altLang="de-DE" sz="24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de-DE" altLang="de-DE" sz="2400" b="1" baseline="30000" dirty="0">
                <a:latin typeface="Times New Roman" pitchFamily="18" charset="0"/>
                <a:cs typeface="Times New Roman" pitchFamily="18" charset="0"/>
              </a:rPr>
              <a:t>226</a:t>
            </a:r>
            <a:r>
              <a:rPr lang="de-DE" altLang="de-DE" sz="2400" b="1" dirty="0">
                <a:latin typeface="Times New Roman" pitchFamily="18" charset="0"/>
                <a:cs typeface="Times New Roman" pitchFamily="18" charset="0"/>
              </a:rPr>
              <a:t>Ra</a:t>
            </a:r>
          </a:p>
          <a:p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de-DE" altLang="de-DE" baseline="-25000" dirty="0" err="1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= 4.7 </a:t>
            </a:r>
            <a:r>
              <a:rPr lang="de-DE" altLang="de-DE" dirty="0" err="1">
                <a:latin typeface="Times New Roman" pitchFamily="18" charset="0"/>
                <a:cs typeface="Times New Roman" pitchFamily="18" charset="0"/>
              </a:rPr>
              <a:t>AMeV</a:t>
            </a:r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endParaRPr lang="de-DE" alt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 15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l-GR" altLang="de-DE" dirty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de-DE" altLang="de-DE" baseline="-25000" dirty="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45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 0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</a:t>
            </a:r>
            <a:r>
              <a:rPr lang="el-GR" altLang="de-DE" dirty="0">
                <a:latin typeface="Times New Roman" pitchFamily="18" charset="0"/>
                <a:cs typeface="Times New Roman" pitchFamily="18" charset="0"/>
              </a:rPr>
              <a:t>φ</a:t>
            </a:r>
            <a:r>
              <a:rPr lang="de-DE" altLang="de-DE" baseline="-25000" dirty="0">
                <a:latin typeface="Times New Roman" pitchFamily="18" charset="0"/>
                <a:cs typeface="Times New Roman" pitchFamily="18" charset="0"/>
              </a:rPr>
              <a:t>lab</a:t>
            </a:r>
            <a:r>
              <a:rPr lang="de-DE" altLang="de-DE" dirty="0">
                <a:latin typeface="Times New Roman" pitchFamily="18" charset="0"/>
                <a:cs typeface="Times New Roman" pitchFamily="18" charset="0"/>
              </a:rPr>
              <a:t> ≤ 360</a:t>
            </a:r>
            <a:r>
              <a:rPr lang="de-DE" altLang="de-DE" baseline="30000" dirty="0"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" name="Text Box 26"/>
          <p:cNvSpPr txBox="1">
            <a:spLocks noChangeArrowheads="1"/>
          </p:cNvSpPr>
          <p:nvPr/>
        </p:nvSpPr>
        <p:spPr bwMode="auto">
          <a:xfrm>
            <a:off x="1440000" y="5160496"/>
            <a:ext cx="3427220" cy="369332"/>
          </a:xfrm>
          <a:prstGeom prst="rect">
            <a:avLst/>
          </a:prstGeom>
          <a:solidFill>
            <a:schemeClr val="bg1">
              <a:alpha val="6000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1" baseline="30000" dirty="0" smtClean="0">
                <a:solidFill>
                  <a:srgbClr val="FF0000"/>
                </a:solidFill>
                <a:latin typeface="Times New Roman" pitchFamily="18" charset="0"/>
              </a:rPr>
              <a:t>226</a:t>
            </a:r>
            <a:r>
              <a:rPr lang="en-US" altLang="de-DE" b="1" dirty="0" smtClean="0">
                <a:solidFill>
                  <a:srgbClr val="FF0000"/>
                </a:solidFill>
                <a:latin typeface="Times New Roman" pitchFamily="18" charset="0"/>
              </a:rPr>
              <a:t>Ra target broken after 8 hours</a:t>
            </a:r>
            <a:endParaRPr lang="en-US" altLang="de-DE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360000" y="6300000"/>
            <a:ext cx="38138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H.J.Wollersheim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C. Fleischmann et al.,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Phys. A556 (1993), 261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</a:t>
            </a:r>
            <a:r>
              <a:rPr lang="en-US" baseline="30000" dirty="0" smtClean="0"/>
              <a:t>226</a:t>
            </a:r>
            <a:r>
              <a:rPr lang="en-US" dirty="0" smtClean="0"/>
              <a:t>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9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0"/>
            <a:ext cx="9144000" cy="6876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000"/>
            <a:ext cx="9143999" cy="56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D:\web-docs\TELEKOLLEG\KERN\MPEG\quadrupole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360000"/>
            <a:ext cx="96012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rotation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8000" y="360000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999" y="1368000"/>
            <a:ext cx="948786" cy="9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 descr="spontaneousfission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19" y="254812"/>
            <a:ext cx="1905000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000" y="5112000"/>
            <a:ext cx="2667000" cy="174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 descr="Datei:Hans Bethe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900" y="4509120"/>
            <a:ext cx="873252" cy="1271588"/>
          </a:xfrm>
          <a:prstGeom prst="rect">
            <a:avLst/>
          </a:prstGeom>
          <a:noFill/>
          <a:ln w="1905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00" y="4509120"/>
            <a:ext cx="876300" cy="1271588"/>
          </a:xfrm>
          <a:prstGeom prst="rect">
            <a:avLst/>
          </a:prstGeom>
          <a:noFill/>
          <a:ln w="1905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7596336" y="4561383"/>
            <a:ext cx="888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ion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7308304" y="4797152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reactions</a:t>
            </a:r>
            <a:endParaRPr lang="en-US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8" descr="octupole"/>
          <p:cNvPicPr>
            <a:picLocks noChangeAspect="1" noChangeArrowheads="1" noCrop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00" y="360000"/>
            <a:ext cx="960120" cy="96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80403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037" y="961231"/>
            <a:ext cx="7019925" cy="477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</a:t>
            </a:r>
            <a:r>
              <a:rPr lang="en-US" smtClean="0"/>
              <a:t>of </a:t>
            </a:r>
            <a:r>
              <a:rPr lang="en-US" baseline="30000" smtClean="0"/>
              <a:t>226</a:t>
            </a:r>
            <a:r>
              <a:rPr lang="en-US" smtClean="0"/>
              <a:t>Ra </a:t>
            </a:r>
            <a:r>
              <a:rPr lang="en-US" sz="1800" smtClean="0">
                <a:solidFill>
                  <a:schemeClr val="tx1"/>
                </a:solidFill>
              </a:rPr>
              <a:t>1992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8980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81" y="836712"/>
            <a:ext cx="7783438" cy="2953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720000" y="3902972"/>
            <a:ext cx="795328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 electromagnetic transition internal conversion can occur instead of emission of gamma radiation. In this case the transition energy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 = E</a:t>
            </a:r>
            <a:r>
              <a:rPr lang="el-GR" sz="1400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will be transferred to an electron of the atomic shell.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1115616" y="4633497"/>
            <a:ext cx="1281056" cy="369332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E</a:t>
            </a:r>
            <a:r>
              <a:rPr lang="el-GR" baseline="-25000" dirty="0" smtClean="0">
                <a:latin typeface="Times New Roman"/>
                <a:cs typeface="Times New Roman"/>
              </a:rPr>
              <a:t>γ</a:t>
            </a:r>
            <a:r>
              <a:rPr lang="de-DE" dirty="0" smtClean="0">
                <a:latin typeface="Times New Roman"/>
                <a:cs typeface="Times New Roman"/>
              </a:rPr>
              <a:t> - </a:t>
            </a:r>
            <a:r>
              <a:rPr lang="de-DE" dirty="0" err="1" smtClean="0">
                <a:latin typeface="Times New Roman"/>
                <a:cs typeface="Times New Roman"/>
              </a:rPr>
              <a:t>B</a:t>
            </a:r>
            <a:r>
              <a:rPr lang="de-DE" baseline="-25000" dirty="0" err="1" smtClean="0">
                <a:latin typeface="Times New Roman"/>
                <a:cs typeface="Times New Roman"/>
              </a:rPr>
              <a:t>e</a:t>
            </a:r>
            <a:endParaRPr lang="en-US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951914" y="4561497"/>
            <a:ext cx="26371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600" baseline="-250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kinetic energy of the electron</a:t>
            </a:r>
          </a:p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600" baseline="-25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binding energy of the electron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1080000" y="5173040"/>
            <a:ext cx="2776722" cy="954107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conversion is important for:</a:t>
            </a: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nuclei ~ Z</a:t>
            </a:r>
            <a:r>
              <a:rPr lang="en-US" sz="14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1400" baseline="30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multipolarities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</a:t>
            </a:r>
            <a:r>
              <a:rPr lang="en-US" sz="1400" dirty="0" smtClean="0">
                <a:latin typeface="Times New Roman"/>
                <a:cs typeface="Times New Roman"/>
              </a:rPr>
              <a:t>ℓ or Mℓ</a:t>
            </a:r>
          </a:p>
          <a:p>
            <a:pPr marL="285750" indent="-285750" algn="l">
              <a:buFontTx/>
              <a:buChar char="-"/>
            </a:pPr>
            <a:r>
              <a:rPr lang="en-US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small transition energies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4294335" y="5299772"/>
                <a:ext cx="3578737" cy="7006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𝐸𝑙</m:t>
                          </m:r>
                        </m:e>
                      </m:d>
                      <m:r>
                        <a:rPr lang="de-DE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de-DE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𝑍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d>
                        <m:dPr>
                          <m:ctrlP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de-DE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de-DE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+1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de-DE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de-DE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de-DE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  <m:sSub>
                                    <m:sSub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b="0" i="1" smtClean="0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de-DE" b="0" i="1" smtClean="0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  <m:r>
                            <a:rPr lang="de-DE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type m:val="lin"/>
                              <m:ctrlP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335" y="5299772"/>
                <a:ext cx="3578737" cy="7006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Conversion electrons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24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000" y="876353"/>
            <a:ext cx="2711431" cy="2272481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864000"/>
            <a:ext cx="3245206" cy="40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3589038" y="2936289"/>
            <a:ext cx="252344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broadening</a:t>
            </a:r>
          </a:p>
          <a:p>
            <a:endParaRPr lang="en-US" sz="400" dirty="0" smtClean="0"/>
          </a:p>
          <a:p>
            <a:r>
              <a:rPr lang="en-US" sz="1400" dirty="0" smtClean="0"/>
              <a:t>Δ</a:t>
            </a:r>
            <a:r>
              <a:rPr lang="el-GR" sz="1400" dirty="0" smtClean="0">
                <a:latin typeface="Times New Roman"/>
                <a:cs typeface="Times New Roman"/>
              </a:rPr>
              <a:t>ϑ</a:t>
            </a:r>
            <a:r>
              <a:rPr lang="en-US" sz="1400" baseline="-25000" dirty="0" smtClean="0">
                <a:latin typeface="Times New Roman"/>
                <a:cs typeface="Times New Roman"/>
              </a:rPr>
              <a:t>e</a:t>
            </a:r>
            <a:r>
              <a:rPr lang="en-US" sz="1400" dirty="0" smtClean="0">
                <a:latin typeface="Times New Roman"/>
                <a:cs typeface="Times New Roman"/>
              </a:rPr>
              <a:t> = 20</a:t>
            </a:r>
            <a:r>
              <a:rPr lang="en-US" sz="1400" baseline="30000" dirty="0" smtClean="0">
                <a:latin typeface="Times New Roman"/>
                <a:cs typeface="Times New Roman"/>
              </a:rPr>
              <a:t>0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target – Mini-Orange: 19 cm</a:t>
            </a:r>
          </a:p>
          <a:p>
            <a:r>
              <a:rPr lang="en-US" sz="1400" dirty="0" smtClean="0">
                <a:latin typeface="Times New Roman"/>
                <a:cs typeface="Times New Roman"/>
              </a:rPr>
              <a:t>Mini-Orange – Si detector: 6 cm</a:t>
            </a:r>
            <a:endParaRPr lang="en-US" sz="1400" dirty="0"/>
          </a:p>
        </p:txBody>
      </p:sp>
      <p:sp>
        <p:nvSpPr>
          <p:cNvPr id="9" name="Textfeld 8"/>
          <p:cNvSpPr txBox="1"/>
          <p:nvPr/>
        </p:nvSpPr>
        <p:spPr>
          <a:xfrm>
            <a:off x="3744000" y="4844289"/>
            <a:ext cx="37882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Doppler correction for projectile excitation:</a:t>
            </a:r>
            <a:endParaRPr lang="en-US" sz="1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780000" y="5204289"/>
                <a:ext cx="5164427" cy="41280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de-DE" sz="1400" b="0" i="1" smtClean="0">
                          <a:latin typeface="Cambria Math"/>
                        </a:rPr>
                        <m:t>=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1+2</m:t>
                              </m:r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4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5204289"/>
                <a:ext cx="5164427" cy="412805"/>
              </a:xfrm>
              <a:prstGeom prst="rect">
                <a:avLst/>
              </a:prstGeom>
              <a:blipFill>
                <a:blip r:embed="rId4"/>
                <a:stretch>
                  <a:fillRect t="-53623" b="-101449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780000" y="5744289"/>
                <a:ext cx="341144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2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+</m:t>
                      </m:r>
                      <m:r>
                        <a:rPr lang="de-DE" sz="12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5744289"/>
                <a:ext cx="3411447" cy="27699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spectroscopy with Mini-Orange devices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419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863959"/>
            <a:ext cx="3245206" cy="4058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8440" y="836712"/>
            <a:ext cx="2573620" cy="5330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5377821" y="2231959"/>
                <a:ext cx="805925" cy="32290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lIns="0" tIns="3600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6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2</m:t>
                          </m:r>
                        </m:e>
                        <m:sub>
                          <m:r>
                            <a:rPr lang="en-US" sz="1600" i="1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𝛽</m:t>
                          </m:r>
                        </m:sub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+</m:t>
                          </m:r>
                        </m:sup>
                      </m:sSubSup>
                      <m:r>
                        <a:rPr lang="en-US" sz="16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→</m:t>
                      </m:r>
                      <m:sSup>
                        <m:sSupPr>
                          <m:ctrlPr>
                            <a:rPr lang="en-US" sz="16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de-DE" sz="1600" b="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en-US" sz="16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821" y="2231959"/>
                <a:ext cx="805925" cy="322905"/>
              </a:xfrm>
              <a:prstGeom prst="rect">
                <a:avLst/>
              </a:prstGeom>
              <a:blipFill>
                <a:blip r:embed="rId4"/>
                <a:stretch>
                  <a:fillRect l="-8333" b="-2264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6984000" y="1007959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en-US" dirty="0" smtClean="0">
                <a:solidFill>
                  <a:srgbClr val="0000CC"/>
                </a:solidFill>
                <a:latin typeface="Times New Roman"/>
                <a:cs typeface="Times New Roman"/>
              </a:rPr>
              <a:t>-ray spectrum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020000" y="3491959"/>
            <a:ext cx="1242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0000CC"/>
                </a:solidFill>
                <a:latin typeface="Times New Roman"/>
                <a:cs typeface="Times New Roman"/>
              </a:rPr>
              <a:t>e</a:t>
            </a:r>
            <a:r>
              <a:rPr lang="de-DE" baseline="30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-</a:t>
            </a:r>
            <a:r>
              <a:rPr lang="en-US" dirty="0" smtClean="0">
                <a:solidFill>
                  <a:srgbClr val="0000CC"/>
                </a:solidFill>
                <a:latin typeface="Times New Roman"/>
                <a:cs typeface="Times New Roman"/>
              </a:rPr>
              <a:t> spectrum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Doppler-corrected e</a:t>
            </a:r>
            <a:r>
              <a:rPr lang="en-US" baseline="30000" dirty="0" smtClean="0"/>
              <a:t>-</a:t>
            </a:r>
            <a:r>
              <a:rPr lang="en-US" dirty="0" smtClean="0"/>
              <a:t>- and </a:t>
            </a:r>
            <a:r>
              <a:rPr lang="el-GR" dirty="0" smtClean="0"/>
              <a:t>γ</a:t>
            </a:r>
            <a:r>
              <a:rPr lang="en-US" dirty="0" smtClean="0"/>
              <a:t>-ray spectra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53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00" y="609093"/>
            <a:ext cx="3901578" cy="509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323495" y="2246144"/>
                <a:ext cx="4446666" cy="36708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2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</a:rPr>
                            <m:t>𝑒</m:t>
                          </m:r>
                        </m:sub>
                        <m:sup>
                          <m:r>
                            <a:rPr lang="de-DE" sz="1200" b="0" i="1" smtClean="0">
                              <a:latin typeface="Cambria Math"/>
                            </a:rPr>
                            <m:t>∗</m:t>
                          </m:r>
                        </m:sup>
                      </m:sSubSup>
                      <m:r>
                        <a:rPr lang="de-DE" sz="1200" b="0" i="1" smtClean="0">
                          <a:latin typeface="Cambria Math"/>
                        </a:rPr>
                        <m:t>=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𝛾</m:t>
                      </m:r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{"/>
                          <m:endChr m:val="}"/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1−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ad>
                            <m:radPr>
                              <m:degHide m:val="on"/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1+2</m:t>
                              </m:r>
                              <m:sSub>
                                <m:sSubPr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de-DE" sz="1200" b="0" i="1" smtClean="0">
                                      <a:latin typeface="Cambria Math"/>
                                      <a:ea typeface="Cambria Math"/>
                                    </a:rPr>
                                    <m:t>𝑒</m:t>
                                  </m:r>
                                </m:sub>
                              </m:sSub>
                              <m:f>
                                <m:fPr>
                                  <m:type m:val="lin"/>
                                  <m:ctrlPr>
                                    <a:rPr lang="de-DE" sz="12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2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de-DE" sz="1200" b="0" i="1" smtClean="0">
                                          <a:latin typeface="Cambria Math"/>
                                          <a:ea typeface="Cambria Math"/>
                                        </a:rPr>
                                        <m:t>𝑒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rad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𝑐𝑜𝑠</m:t>
                          </m:r>
                          <m:sSub>
                            <m:sSubPr>
                              <m:ctrlPr>
                                <a:rPr lang="de-DE" sz="12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  <m:r>
                                <a:rPr lang="de-DE" sz="1200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𝑚</m:t>
                          </m:r>
                        </m:e>
                        <m:sub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𝑒</m:t>
                          </m:r>
                        </m:sub>
                      </m:sSub>
                      <m:sSup>
                        <m:sSup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e>
                        <m:sup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de-DE" sz="1200" b="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de-DE" sz="1200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𝛾</m:t>
                          </m:r>
                          <m:r>
                            <a:rPr lang="de-DE" sz="1200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95" y="2246144"/>
                <a:ext cx="4446666" cy="367088"/>
              </a:xfrm>
              <a:prstGeom prst="rect">
                <a:avLst/>
              </a:prstGeom>
              <a:blipFill>
                <a:blip r:embed="rId3"/>
                <a:stretch>
                  <a:fillRect t="-53968" b="-920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87495" y="2714779"/>
                <a:ext cx="2884636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0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𝑒</m:t>
                          </m:r>
                          <m:r>
                            <a:rPr lang="de-DE" sz="1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=</m:t>
                      </m:r>
                      <m:r>
                        <a:rPr lang="de-DE" sz="10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𝑐𝑜𝑠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+</m:t>
                      </m:r>
                      <m:r>
                        <a:rPr lang="de-DE" sz="10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𝑠𝑖𝑛</m:t>
                      </m:r>
                      <m:sSub>
                        <m:sSub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1000" b="0" i="1" smtClean="0">
                              <a:latin typeface="Cambria Math"/>
                              <a:ea typeface="Cambria Math"/>
                            </a:rPr>
                            <m:t>𝜗</m:t>
                          </m:r>
                        </m:e>
                        <m:sub>
                          <m:r>
                            <a:rPr lang="de-DE" sz="1000" b="0" i="1" smtClean="0">
                              <a:latin typeface="Cambria Math"/>
                            </a:rPr>
                            <m:t>𝑒</m:t>
                          </m:r>
                        </m:sub>
                      </m:sSub>
                      <m:r>
                        <a:rPr lang="de-DE" sz="1000" b="0" i="1" smtClean="0">
                          <a:latin typeface="Cambria Math"/>
                        </a:rPr>
                        <m:t>𝑐𝑜𝑠</m:t>
                      </m:r>
                      <m:d>
                        <m:dPr>
                          <m:ctrlPr>
                            <a:rPr lang="de-DE" sz="1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</a:rPr>
                                <m:t>𝑒</m:t>
                              </m:r>
                            </m:sub>
                          </m:sSub>
                          <m:r>
                            <a:rPr lang="de-DE" sz="10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de-DE" sz="1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000" b="0" i="1" smtClean="0">
                                  <a:latin typeface="Cambria Math"/>
                                  <a:ea typeface="Cambria Math"/>
                                </a:rPr>
                                <m:t>𝜑</m:t>
                              </m:r>
                            </m:e>
                            <m:sub>
                              <m:r>
                                <a:rPr lang="de-DE" sz="10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10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495" y="2714779"/>
                <a:ext cx="2884636" cy="24622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287495" y="1931288"/>
            <a:ext cx="29354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Doppler shift correction for projectile:</a:t>
            </a:r>
            <a:endParaRPr lang="en-US" sz="1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40696"/>
            <a:ext cx="4708550" cy="281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/>
              <p:cNvSpPr txBox="1"/>
              <p:nvPr/>
            </p:nvSpPr>
            <p:spPr>
              <a:xfrm>
                <a:off x="3415660" y="2616067"/>
                <a:ext cx="1300356" cy="61093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l-GR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ΔΩ</m:t>
                          </m:r>
                        </m:num>
                        <m:den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</a:rPr>
                            <m:t>4</m:t>
                          </m:r>
                          <m:r>
                            <a:rPr lang="de-DE" b="0" i="1" smtClean="0">
                              <a:solidFill>
                                <a:srgbClr val="0000FF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den>
                      </m:f>
                      <m:r>
                        <a:rPr lang="de-DE" b="0" i="1" smtClean="0">
                          <a:solidFill>
                            <a:srgbClr val="0000FF"/>
                          </a:solidFill>
                          <a:latin typeface="Cambria Math"/>
                        </a:rPr>
                        <m:t>=26%</m:t>
                      </m:r>
                    </m:oMath>
                  </m:oMathPara>
                </a14:m>
                <a:endParaRPr lang="en-US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12" name="Textfeld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660" y="2616067"/>
                <a:ext cx="1300356" cy="61093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360000" y="6300000"/>
            <a:ext cx="23294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Handschug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NIM 161 (1979) 117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0" y="3990613"/>
            <a:ext cx="2686050" cy="771525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729610" y="5030588"/>
            <a:ext cx="2321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136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Xe +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Mg → </a:t>
            </a:r>
            <a:r>
              <a:rPr lang="de-DE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</a:t>
            </a:r>
            <a:r>
              <a:rPr lang="de-DE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Dy </a:t>
            </a: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3277519" y="5024500"/>
                <a:ext cx="82202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𝜗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519" y="5024500"/>
                <a:ext cx="822020" cy="276999"/>
              </a:xfrm>
              <a:prstGeom prst="rect">
                <a:avLst/>
              </a:prstGeom>
              <a:blipFill>
                <a:blip r:embed="rId8"/>
                <a:stretch>
                  <a:fillRect l="-9701" t="-2174" b="-130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feld 5"/>
              <p:cNvSpPr txBox="1"/>
              <p:nvPr/>
            </p:nvSpPr>
            <p:spPr>
              <a:xfrm>
                <a:off x="3277519" y="5399920"/>
                <a:ext cx="183178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=0.079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" name="Textfeld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519" y="5399920"/>
                <a:ext cx="1831784" cy="276999"/>
              </a:xfrm>
              <a:prstGeom prst="rect">
                <a:avLst/>
              </a:prstGeom>
              <a:blipFill>
                <a:blip r:embed="rId9"/>
                <a:stretch>
                  <a:fillRect l="-5333" r="-1000" b="-3777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itel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Electron spectroscopy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382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f178m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74"/>
            <a:ext cx="56515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hf178m2-buildingblocks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813074"/>
            <a:ext cx="3781425" cy="139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f178m2-buildingblocks-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5153049"/>
            <a:ext cx="180975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1" descr="hf178m2-buildingblocks-1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050" y="747737"/>
            <a:ext cx="30480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2" descr="hf178m2-buildingblocks-1b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466874"/>
            <a:ext cx="1809750" cy="49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13"/>
          <p:cNvSpPr>
            <a:spLocks noChangeArrowheads="1"/>
          </p:cNvSpPr>
          <p:nvPr/>
        </p:nvSpPr>
        <p:spPr bwMode="auto">
          <a:xfrm rot="20100000">
            <a:off x="6804025" y="4203724"/>
            <a:ext cx="287338" cy="8636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0000CC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13" name="AutoShape 14"/>
          <p:cNvSpPr>
            <a:spLocks noChangeArrowheads="1"/>
          </p:cNvSpPr>
          <p:nvPr/>
        </p:nvSpPr>
        <p:spPr bwMode="auto">
          <a:xfrm rot="1500000">
            <a:off x="7597775" y="4203724"/>
            <a:ext cx="287338" cy="8636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FF00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5726113" y="4197374"/>
            <a:ext cx="8620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0000CC"/>
                </a:solidFill>
                <a:latin typeface="Times New Roman" panose="02020603050405020304" pitchFamily="18" charset="0"/>
              </a:rPr>
              <a:t>E</a:t>
            </a:r>
            <a:r>
              <a:rPr lang="en-US" altLang="de-DE" baseline="-25000">
                <a:solidFill>
                  <a:srgbClr val="0000CC"/>
                </a:solidFill>
                <a:latin typeface="Times New Roman" panose="02020603050405020304" pitchFamily="18" charset="0"/>
              </a:rPr>
              <a:t>x</a:t>
            </a:r>
            <a:r>
              <a:rPr lang="en-US" altLang="de-DE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</a:t>
            </a:r>
            <a:r>
              <a:rPr lang="el-GR" altLang="de-DE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de-DE" baseline="-25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l-GR" altLang="de-DE" baseline="-250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Box 16"/>
          <p:cNvSpPr txBox="1">
            <a:spLocks noChangeArrowheads="1"/>
          </p:cNvSpPr>
          <p:nvPr/>
        </p:nvSpPr>
        <p:spPr bwMode="auto">
          <a:xfrm>
            <a:off x="7813675" y="3914799"/>
            <a:ext cx="8620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r>
              <a:rPr lang="en-US" altLang="de-DE" baseline="-25000">
                <a:solidFill>
                  <a:srgbClr val="FF0000"/>
                </a:solidFill>
                <a:latin typeface="Times New Roman" panose="02020603050405020304" pitchFamily="18" charset="0"/>
              </a:rPr>
              <a:t>x</a:t>
            </a:r>
            <a:r>
              <a:rPr lang="en-US" altLang="de-D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~2</a:t>
            </a:r>
            <a:r>
              <a:rPr lang="el-GR" altLang="de-DE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de-DE" baseline="-25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endParaRPr lang="el-GR" altLang="de-DE" baseline="-25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22"/>
          <p:cNvSpPr>
            <a:spLocks noChangeArrowheads="1"/>
          </p:cNvSpPr>
          <p:nvPr/>
        </p:nvSpPr>
        <p:spPr bwMode="auto">
          <a:xfrm>
            <a:off x="7092950" y="1971699"/>
            <a:ext cx="287338" cy="863600"/>
          </a:xfrm>
          <a:prstGeom prst="upArrow">
            <a:avLst>
              <a:gd name="adj1" fmla="val 50000"/>
              <a:gd name="adj2" fmla="val 75138"/>
            </a:avLst>
          </a:prstGeom>
          <a:solidFill>
            <a:srgbClr val="CC00CC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de-DE"/>
          </a:p>
        </p:txBody>
      </p:sp>
      <p:grpSp>
        <p:nvGrpSpPr>
          <p:cNvPr id="17" name="Group 26"/>
          <p:cNvGrpSpPr>
            <a:grpSpLocks/>
          </p:cNvGrpSpPr>
          <p:nvPr/>
        </p:nvGrpSpPr>
        <p:grpSpPr bwMode="auto">
          <a:xfrm>
            <a:off x="8172450" y="2952774"/>
            <a:ext cx="609600" cy="215900"/>
            <a:chOff x="2789" y="4174"/>
            <a:chExt cx="384" cy="136"/>
          </a:xfrm>
        </p:grpSpPr>
        <p:sp>
          <p:nvSpPr>
            <p:cNvPr id="18" name="Rectangle 25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Line 24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0" name="Group 27"/>
          <p:cNvGrpSpPr>
            <a:grpSpLocks/>
          </p:cNvGrpSpPr>
          <p:nvPr/>
        </p:nvGrpSpPr>
        <p:grpSpPr bwMode="auto">
          <a:xfrm>
            <a:off x="6645275" y="5140349"/>
            <a:ext cx="609600" cy="215900"/>
            <a:chOff x="2789" y="4174"/>
            <a:chExt cx="384" cy="136"/>
          </a:xfrm>
        </p:grpSpPr>
        <p:sp>
          <p:nvSpPr>
            <p:cNvPr id="21" name="Rectangle 28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Line 29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3" name="Group 30"/>
          <p:cNvGrpSpPr>
            <a:grpSpLocks/>
          </p:cNvGrpSpPr>
          <p:nvPr/>
        </p:nvGrpSpPr>
        <p:grpSpPr bwMode="auto">
          <a:xfrm>
            <a:off x="7380288" y="5140349"/>
            <a:ext cx="609600" cy="215900"/>
            <a:chOff x="2789" y="4174"/>
            <a:chExt cx="384" cy="136"/>
          </a:xfrm>
        </p:grpSpPr>
        <p:sp>
          <p:nvSpPr>
            <p:cNvPr id="24" name="Rectangle 31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26" name="Group 33"/>
          <p:cNvGrpSpPr>
            <a:grpSpLocks/>
          </p:cNvGrpSpPr>
          <p:nvPr/>
        </p:nvGrpSpPr>
        <p:grpSpPr bwMode="auto">
          <a:xfrm>
            <a:off x="5508625" y="3079774"/>
            <a:ext cx="609600" cy="215900"/>
            <a:chOff x="2789" y="4174"/>
            <a:chExt cx="384" cy="136"/>
          </a:xfrm>
        </p:grpSpPr>
        <p:sp>
          <p:nvSpPr>
            <p:cNvPr id="27" name="Rectangle 34"/>
            <p:cNvSpPr>
              <a:spLocks noChangeArrowheads="1"/>
            </p:cNvSpPr>
            <p:nvPr/>
          </p:nvSpPr>
          <p:spPr bwMode="auto">
            <a:xfrm>
              <a:off x="2804" y="4174"/>
              <a:ext cx="369" cy="1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8" name="Line 35"/>
            <p:cNvSpPr>
              <a:spLocks noChangeShapeType="1"/>
            </p:cNvSpPr>
            <p:nvPr/>
          </p:nvSpPr>
          <p:spPr bwMode="auto">
            <a:xfrm>
              <a:off x="2789" y="4247"/>
              <a:ext cx="37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29" name="Text Box 36"/>
          <p:cNvSpPr txBox="1">
            <a:spLocks noChangeArrowheads="1"/>
          </p:cNvSpPr>
          <p:nvPr/>
        </p:nvSpPr>
        <p:spPr bwMode="auto">
          <a:xfrm>
            <a:off x="2051050" y="5572149"/>
            <a:ext cx="2914650" cy="314325"/>
          </a:xfrm>
          <a:prstGeom prst="rect">
            <a:avLst/>
          </a:prstGeom>
          <a:noFill/>
          <a:ln w="9525">
            <a:solidFill>
              <a:srgbClr val="0000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>
                <a:solidFill>
                  <a:srgbClr val="0000CC"/>
                </a:solidFill>
                <a:latin typeface="Times New Roman" panose="02020603050405020304" pitchFamily="18" charset="0"/>
              </a:rPr>
              <a:t>high-K orbitals near the Fermi surface</a:t>
            </a:r>
          </a:p>
        </p:txBody>
      </p:sp>
      <p:sp>
        <p:nvSpPr>
          <p:cNvPr id="30" name="Text Box 38"/>
          <p:cNvSpPr txBox="1">
            <a:spLocks noChangeArrowheads="1"/>
          </p:cNvSpPr>
          <p:nvPr/>
        </p:nvSpPr>
        <p:spPr bwMode="auto">
          <a:xfrm>
            <a:off x="2919413" y="4611712"/>
            <a:ext cx="931862" cy="528637"/>
          </a:xfrm>
          <a:prstGeom prst="rect">
            <a:avLst/>
          </a:prstGeom>
          <a:solidFill>
            <a:srgbClr val="FF0000">
              <a:alpha val="25000"/>
            </a:srgbClr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800" baseline="30000">
                <a:latin typeface="Times New Roman" panose="02020603050405020304" pitchFamily="18" charset="0"/>
              </a:rPr>
              <a:t>178</a:t>
            </a:r>
            <a:r>
              <a:rPr lang="en-US" altLang="de-DE" sz="2800">
                <a:latin typeface="Times New Roman" panose="02020603050405020304" pitchFamily="18" charset="0"/>
              </a:rPr>
              <a:t>Hf</a:t>
            </a:r>
          </a:p>
        </p:txBody>
      </p:sp>
      <p:sp>
        <p:nvSpPr>
          <p:cNvPr id="31" name="Text Box 40"/>
          <p:cNvSpPr txBox="1">
            <a:spLocks noChangeArrowheads="1"/>
          </p:cNvSpPr>
          <p:nvPr/>
        </p:nvSpPr>
        <p:spPr bwMode="auto">
          <a:xfrm>
            <a:off x="4787900" y="890612"/>
            <a:ext cx="536575" cy="376237"/>
          </a:xfrm>
          <a:prstGeom prst="rect">
            <a:avLst/>
          </a:prstGeom>
          <a:solidFill>
            <a:srgbClr val="FFCC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latin typeface="Times New Roman" panose="02020603050405020304" pitchFamily="18" charset="0"/>
              </a:rPr>
              <a:t>31y</a:t>
            </a:r>
          </a:p>
        </p:txBody>
      </p:sp>
      <p:grpSp>
        <p:nvGrpSpPr>
          <p:cNvPr id="32" name="Group 41"/>
          <p:cNvGrpSpPr>
            <a:grpSpLocks/>
          </p:cNvGrpSpPr>
          <p:nvPr/>
        </p:nvGrpSpPr>
        <p:grpSpPr bwMode="auto">
          <a:xfrm>
            <a:off x="971550" y="1827237"/>
            <a:ext cx="731838" cy="1312862"/>
            <a:chOff x="3833" y="981"/>
            <a:chExt cx="461" cy="827"/>
          </a:xfrm>
        </p:grpSpPr>
        <p:sp>
          <p:nvSpPr>
            <p:cNvPr id="33" name="Oval 42"/>
            <p:cNvSpPr>
              <a:spLocks noChangeAspect="1" noChangeArrowheads="1"/>
            </p:cNvSpPr>
            <p:nvPr/>
          </p:nvSpPr>
          <p:spPr bwMode="auto">
            <a:xfrm>
              <a:off x="3833" y="1339"/>
              <a:ext cx="461" cy="231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4" name="Oval 43"/>
            <p:cNvSpPr>
              <a:spLocks noChangeAspect="1" noChangeArrowheads="1"/>
            </p:cNvSpPr>
            <p:nvPr/>
          </p:nvSpPr>
          <p:spPr bwMode="auto">
            <a:xfrm>
              <a:off x="3923" y="1179"/>
              <a:ext cx="253" cy="73"/>
            </a:xfrm>
            <a:prstGeom prst="ellipse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35" name="Line 44"/>
            <p:cNvSpPr>
              <a:spLocks noChangeAspect="1" noChangeShapeType="1"/>
            </p:cNvSpPr>
            <p:nvPr/>
          </p:nvSpPr>
          <p:spPr bwMode="auto">
            <a:xfrm rot="10800000">
              <a:off x="4086" y="1179"/>
              <a:ext cx="36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sp>
          <p:nvSpPr>
            <p:cNvPr id="36" name="Text Box 45"/>
            <p:cNvSpPr txBox="1">
              <a:spLocks noChangeArrowheads="1"/>
            </p:cNvSpPr>
            <p:nvPr/>
          </p:nvSpPr>
          <p:spPr bwMode="auto">
            <a:xfrm>
              <a:off x="3908" y="1616"/>
              <a:ext cx="323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de-DE" sz="1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K=0</a:t>
              </a:r>
            </a:p>
          </p:txBody>
        </p:sp>
        <p:sp>
          <p:nvSpPr>
            <p:cNvPr id="37" name="Text Box 46"/>
            <p:cNvSpPr txBox="1">
              <a:spLocks noChangeArrowheads="1"/>
            </p:cNvSpPr>
            <p:nvPr/>
          </p:nvSpPr>
          <p:spPr bwMode="auto">
            <a:xfrm>
              <a:off x="3878" y="981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de-DE" sz="1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J</a:t>
              </a:r>
            </a:p>
          </p:txBody>
        </p:sp>
        <p:sp>
          <p:nvSpPr>
            <p:cNvPr id="38" name="Line 47"/>
            <p:cNvSpPr>
              <a:spLocks noChangeAspect="1" noChangeShapeType="1"/>
            </p:cNvSpPr>
            <p:nvPr/>
          </p:nvSpPr>
          <p:spPr bwMode="auto">
            <a:xfrm rot="10800000">
              <a:off x="4059" y="996"/>
              <a:ext cx="0" cy="4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</p:grpSp>
      <p:grpSp>
        <p:nvGrpSpPr>
          <p:cNvPr id="39" name="Group 48"/>
          <p:cNvGrpSpPr>
            <a:grpSpLocks/>
          </p:cNvGrpSpPr>
          <p:nvPr/>
        </p:nvGrpSpPr>
        <p:grpSpPr bwMode="auto">
          <a:xfrm>
            <a:off x="3276600" y="2979762"/>
            <a:ext cx="1397000" cy="954087"/>
            <a:chOff x="4558" y="1207"/>
            <a:chExt cx="880" cy="601"/>
          </a:xfrm>
        </p:grpSpPr>
        <p:sp>
          <p:nvSpPr>
            <p:cNvPr id="40" name="Oval 49"/>
            <p:cNvSpPr>
              <a:spLocks noChangeAspect="1" noChangeArrowheads="1"/>
            </p:cNvSpPr>
            <p:nvPr/>
          </p:nvSpPr>
          <p:spPr bwMode="auto">
            <a:xfrm>
              <a:off x="4558" y="1320"/>
              <a:ext cx="461" cy="231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Line 50"/>
            <p:cNvSpPr>
              <a:spLocks noChangeAspect="1" noChangeShapeType="1"/>
            </p:cNvSpPr>
            <p:nvPr/>
          </p:nvSpPr>
          <p:spPr bwMode="auto">
            <a:xfrm rot="16200000">
              <a:off x="5019" y="1198"/>
              <a:ext cx="0" cy="45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endParaRPr lang="de-DE"/>
            </a:p>
          </p:txBody>
        </p:sp>
        <p:sp>
          <p:nvSpPr>
            <p:cNvPr id="42" name="Oval 51"/>
            <p:cNvSpPr>
              <a:spLocks noChangeAspect="1" noChangeArrowheads="1"/>
            </p:cNvSpPr>
            <p:nvPr/>
          </p:nvSpPr>
          <p:spPr bwMode="auto">
            <a:xfrm rot="5400000">
              <a:off x="4973" y="1388"/>
              <a:ext cx="253" cy="73"/>
            </a:xfrm>
            <a:prstGeom prst="ellipse">
              <a:avLst/>
            </a:prstGeom>
            <a:noFill/>
            <a:ln w="12700" algn="ctr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de-DE"/>
            </a:p>
          </p:txBody>
        </p:sp>
        <p:sp>
          <p:nvSpPr>
            <p:cNvPr id="43" name="Line 52"/>
            <p:cNvSpPr>
              <a:spLocks noChangeAspect="1" noChangeShapeType="1"/>
            </p:cNvSpPr>
            <p:nvPr/>
          </p:nvSpPr>
          <p:spPr bwMode="auto">
            <a:xfrm rot="16200000">
              <a:off x="5119" y="1479"/>
              <a:ext cx="36" cy="0"/>
            </a:xfrm>
            <a:prstGeom prst="line">
              <a:avLst/>
            </a:prstGeom>
            <a:noFill/>
            <a:ln w="6350">
              <a:solidFill>
                <a:srgbClr val="0000FF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de-DE"/>
            </a:p>
          </p:txBody>
        </p:sp>
        <p:grpSp>
          <p:nvGrpSpPr>
            <p:cNvPr id="44" name="Group 53"/>
            <p:cNvGrpSpPr>
              <a:grpSpLocks noChangeAspect="1"/>
            </p:cNvGrpSpPr>
            <p:nvPr/>
          </p:nvGrpSpPr>
          <p:grpSpPr bwMode="auto">
            <a:xfrm rot="5400000">
              <a:off x="4589" y="1377"/>
              <a:ext cx="397" cy="119"/>
              <a:chOff x="3560" y="3634"/>
              <a:chExt cx="397" cy="119"/>
            </a:xfrm>
          </p:grpSpPr>
          <p:grpSp>
            <p:nvGrpSpPr>
              <p:cNvPr id="47" name="Group 54"/>
              <p:cNvGrpSpPr>
                <a:grpSpLocks noChangeAspect="1"/>
              </p:cNvGrpSpPr>
              <p:nvPr/>
            </p:nvGrpSpPr>
            <p:grpSpPr bwMode="auto">
              <a:xfrm rot="21233069" flipH="1">
                <a:off x="3560" y="3639"/>
                <a:ext cx="390" cy="47"/>
                <a:chOff x="1116" y="2228"/>
                <a:chExt cx="420" cy="56"/>
              </a:xfrm>
            </p:grpSpPr>
            <p:sp>
              <p:nvSpPr>
                <p:cNvPr id="65" name="Arc 55"/>
                <p:cNvSpPr>
                  <a:spLocks noChangeAspect="1"/>
                </p:cNvSpPr>
                <p:nvPr/>
              </p:nvSpPr>
              <p:spPr bwMode="auto">
                <a:xfrm flipH="1">
                  <a:off x="1116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6" name="Arc 56"/>
                <p:cNvSpPr>
                  <a:spLocks noChangeAspect="1"/>
                </p:cNvSpPr>
                <p:nvPr/>
              </p:nvSpPr>
              <p:spPr bwMode="auto">
                <a:xfrm>
                  <a:off x="1324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8" name="Group 57"/>
              <p:cNvGrpSpPr>
                <a:grpSpLocks noChangeAspect="1"/>
              </p:cNvGrpSpPr>
              <p:nvPr/>
            </p:nvGrpSpPr>
            <p:grpSpPr bwMode="auto">
              <a:xfrm rot="366931">
                <a:off x="3567" y="3634"/>
                <a:ext cx="390" cy="47"/>
                <a:chOff x="1116" y="2228"/>
                <a:chExt cx="420" cy="56"/>
              </a:xfrm>
            </p:grpSpPr>
            <p:sp>
              <p:nvSpPr>
                <p:cNvPr id="63" name="Arc 58"/>
                <p:cNvSpPr>
                  <a:spLocks noChangeAspect="1"/>
                </p:cNvSpPr>
                <p:nvPr/>
              </p:nvSpPr>
              <p:spPr bwMode="auto">
                <a:xfrm flipH="1">
                  <a:off x="1116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4" name="Arc 59"/>
                <p:cNvSpPr>
                  <a:spLocks noChangeAspect="1"/>
                </p:cNvSpPr>
                <p:nvPr/>
              </p:nvSpPr>
              <p:spPr bwMode="auto">
                <a:xfrm>
                  <a:off x="1324" y="2228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49" name="Group 60"/>
              <p:cNvGrpSpPr>
                <a:grpSpLocks noChangeAspect="1"/>
              </p:cNvGrpSpPr>
              <p:nvPr/>
            </p:nvGrpSpPr>
            <p:grpSpPr bwMode="auto">
              <a:xfrm rot="366931">
                <a:off x="3563" y="3679"/>
                <a:ext cx="390" cy="47"/>
                <a:chOff x="1112" y="2284"/>
                <a:chExt cx="424" cy="56"/>
              </a:xfrm>
            </p:grpSpPr>
            <p:sp>
              <p:nvSpPr>
                <p:cNvPr id="61" name="Arc 61"/>
                <p:cNvSpPr>
                  <a:spLocks noChangeAspect="1"/>
                </p:cNvSpPr>
                <p:nvPr/>
              </p:nvSpPr>
              <p:spPr bwMode="auto">
                <a:xfrm flipH="1" flipV="1">
                  <a:off x="1112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2" name="Arc 62"/>
                <p:cNvSpPr>
                  <a:spLocks noChangeAspect="1"/>
                </p:cNvSpPr>
                <p:nvPr/>
              </p:nvSpPr>
              <p:spPr bwMode="auto">
                <a:xfrm flipV="1">
                  <a:off x="1324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50" name="Oval 63"/>
              <p:cNvSpPr>
                <a:spLocks noChangeAspect="1" noChangeArrowheads="1"/>
              </p:cNvSpPr>
              <p:nvPr/>
            </p:nvSpPr>
            <p:spPr bwMode="auto">
              <a:xfrm>
                <a:off x="3620" y="3681"/>
                <a:ext cx="33" cy="33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51" name="Oval 64"/>
              <p:cNvSpPr>
                <a:spLocks noChangeAspect="1" noChangeArrowheads="1"/>
              </p:cNvSpPr>
              <p:nvPr/>
            </p:nvSpPr>
            <p:spPr bwMode="auto">
              <a:xfrm>
                <a:off x="3900" y="3704"/>
                <a:ext cx="33" cy="34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DE"/>
              </a:p>
            </p:txBody>
          </p:sp>
          <p:grpSp>
            <p:nvGrpSpPr>
              <p:cNvPr id="52" name="Group 65"/>
              <p:cNvGrpSpPr>
                <a:grpSpLocks noChangeAspect="1"/>
              </p:cNvGrpSpPr>
              <p:nvPr/>
            </p:nvGrpSpPr>
            <p:grpSpPr bwMode="auto">
              <a:xfrm rot="21233069" flipH="1">
                <a:off x="3565" y="3683"/>
                <a:ext cx="390" cy="46"/>
                <a:chOff x="1112" y="2284"/>
                <a:chExt cx="424" cy="56"/>
              </a:xfrm>
            </p:grpSpPr>
            <p:sp>
              <p:nvSpPr>
                <p:cNvPr id="59" name="Arc 66"/>
                <p:cNvSpPr>
                  <a:spLocks noChangeAspect="1"/>
                </p:cNvSpPr>
                <p:nvPr/>
              </p:nvSpPr>
              <p:spPr bwMode="auto">
                <a:xfrm flipH="1" flipV="1">
                  <a:off x="1112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60" name="Arc 67"/>
                <p:cNvSpPr>
                  <a:spLocks noChangeAspect="1"/>
                </p:cNvSpPr>
                <p:nvPr/>
              </p:nvSpPr>
              <p:spPr bwMode="auto">
                <a:xfrm flipV="1">
                  <a:off x="1324" y="2284"/>
                  <a:ext cx="212" cy="56"/>
                </a:xfrm>
                <a:custGeom>
                  <a:avLst/>
                  <a:gdLst>
                    <a:gd name="G0" fmla="+- 0 0 0"/>
                    <a:gd name="G1" fmla="+- 21600 0 0"/>
                    <a:gd name="G2" fmla="+- 21600 0 0"/>
                    <a:gd name="T0" fmla="*/ 0 w 21600"/>
                    <a:gd name="T1" fmla="*/ 0 h 21600"/>
                    <a:gd name="T2" fmla="*/ 21600 w 21600"/>
                    <a:gd name="T3" fmla="*/ 21600 h 21600"/>
                    <a:gd name="T4" fmla="*/ 0 w 21600"/>
                    <a:gd name="T5" fmla="*/ 21600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3" name="Group 68"/>
              <p:cNvGrpSpPr>
                <a:grpSpLocks noChangeAspect="1"/>
              </p:cNvGrpSpPr>
              <p:nvPr/>
            </p:nvGrpSpPr>
            <p:grpSpPr bwMode="auto">
              <a:xfrm>
                <a:off x="3677" y="3718"/>
                <a:ext cx="26" cy="35"/>
                <a:chOff x="1002" y="2396"/>
                <a:chExt cx="28" cy="42"/>
              </a:xfrm>
            </p:grpSpPr>
            <p:sp>
              <p:nvSpPr>
                <p:cNvPr id="57" name="Line 69"/>
                <p:cNvSpPr>
                  <a:spLocks noChangeAspect="1" noChangeShapeType="1"/>
                </p:cNvSpPr>
                <p:nvPr/>
              </p:nvSpPr>
              <p:spPr bwMode="auto">
                <a:xfrm>
                  <a:off x="1002" y="2396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8" name="Line 70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02" y="2418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54" name="Group 71"/>
              <p:cNvGrpSpPr>
                <a:grpSpLocks noChangeAspect="1"/>
              </p:cNvGrpSpPr>
              <p:nvPr/>
            </p:nvGrpSpPr>
            <p:grpSpPr bwMode="auto">
              <a:xfrm>
                <a:off x="3858" y="3688"/>
                <a:ext cx="25" cy="35"/>
                <a:chOff x="1002" y="2396"/>
                <a:chExt cx="28" cy="42"/>
              </a:xfrm>
            </p:grpSpPr>
            <p:sp>
              <p:nvSpPr>
                <p:cNvPr id="55" name="Line 72"/>
                <p:cNvSpPr>
                  <a:spLocks noChangeAspect="1" noChangeShapeType="1"/>
                </p:cNvSpPr>
                <p:nvPr/>
              </p:nvSpPr>
              <p:spPr bwMode="auto">
                <a:xfrm>
                  <a:off x="1002" y="2396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56" name="Line 73"/>
                <p:cNvSpPr>
                  <a:spLocks noChangeAspect="1" noChangeShapeType="1"/>
                </p:cNvSpPr>
                <p:nvPr/>
              </p:nvSpPr>
              <p:spPr bwMode="auto">
                <a:xfrm flipH="1">
                  <a:off x="1002" y="2418"/>
                  <a:ext cx="28" cy="20"/>
                </a:xfrm>
                <a:prstGeom prst="line">
                  <a:avLst/>
                </a:prstGeom>
                <a:noFill/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/>
                </a:p>
              </p:txBody>
            </p:sp>
          </p:grpSp>
        </p:grpSp>
        <p:sp>
          <p:nvSpPr>
            <p:cNvPr id="45" name="Text Box 74"/>
            <p:cNvSpPr txBox="1">
              <a:spLocks noChangeArrowheads="1"/>
            </p:cNvSpPr>
            <p:nvPr/>
          </p:nvSpPr>
          <p:spPr bwMode="auto">
            <a:xfrm>
              <a:off x="5103" y="1616"/>
              <a:ext cx="33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de-DE" sz="14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K</a:t>
              </a:r>
              <a:r>
                <a:rPr lang="en-US" altLang="de-DE" sz="1400" b="1" baseline="-25000">
                  <a:solidFill>
                    <a:srgbClr val="0000FF"/>
                  </a:solidFill>
                  <a:latin typeface="Times New Roman" panose="02020603050405020304" pitchFamily="18" charset="0"/>
                </a:rPr>
                <a:t>max</a:t>
              </a:r>
            </a:p>
          </p:txBody>
        </p:sp>
        <p:sp>
          <p:nvSpPr>
            <p:cNvPr id="46" name="Text Box 75"/>
            <p:cNvSpPr txBox="1">
              <a:spLocks noChangeArrowheads="1"/>
            </p:cNvSpPr>
            <p:nvPr/>
          </p:nvSpPr>
          <p:spPr bwMode="auto">
            <a:xfrm>
              <a:off x="5103" y="1207"/>
              <a:ext cx="17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12700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de-DE" sz="14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J</a:t>
              </a:r>
            </a:p>
          </p:txBody>
        </p:sp>
      </p:grpSp>
      <p:graphicFrame>
        <p:nvGraphicFramePr>
          <p:cNvPr id="6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254059"/>
              </p:ext>
            </p:extLst>
          </p:nvPr>
        </p:nvGraphicFramePr>
        <p:xfrm>
          <a:off x="2592000" y="6264000"/>
          <a:ext cx="15494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02" name="Equation" r:id="rId8" imgW="1549080" imgH="228600" progId="Equation.3">
                  <p:embed/>
                </p:oleObj>
              </mc:Choice>
              <mc:Fallback>
                <p:oleObj name="Equation" r:id="rId8" imgW="1549080" imgH="228600" progId="Equation.3">
                  <p:embed/>
                  <p:pic>
                    <p:nvPicPr>
                      <p:cNvPr id="67" name="Object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2000" y="6264000"/>
                        <a:ext cx="1549400" cy="22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structure of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521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275" y="735643"/>
            <a:ext cx="1700213" cy="295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092281" y="3840747"/>
            <a:ext cx="187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Darmstadt Heidelberg Crystal Ball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7427523" y="4469074"/>
            <a:ext cx="1176925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l-GR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de-DE" sz="14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l-GR" sz="1400" baseline="-250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 = 90 </a:t>
            </a:r>
            <a:r>
              <a:rPr lang="de-DE" sz="1400" dirty="0" err="1" smtClean="0">
                <a:solidFill>
                  <a:srgbClr val="0000CC"/>
                </a:solidFill>
                <a:latin typeface="Times New Roman"/>
                <a:cs typeface="Times New Roman"/>
              </a:rPr>
              <a:t>keV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88" y="1241456"/>
            <a:ext cx="4172989" cy="2959331"/>
          </a:xfrm>
          <a:prstGeom prst="rect">
            <a:avLst/>
          </a:prstGeom>
        </p:spPr>
      </p:pic>
      <p:cxnSp>
        <p:nvCxnSpPr>
          <p:cNvPr id="8" name="Gerade Verbindung mit Pfeil 7"/>
          <p:cNvCxnSpPr/>
          <p:nvPr/>
        </p:nvCxnSpPr>
        <p:spPr>
          <a:xfrm>
            <a:off x="3810088" y="1698656"/>
            <a:ext cx="0" cy="43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3759688" y="2123456"/>
            <a:ext cx="0" cy="3420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3716488" y="2454656"/>
            <a:ext cx="0" cy="24480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uppieren 10"/>
          <p:cNvGrpSpPr/>
          <p:nvPr/>
        </p:nvGrpSpPr>
        <p:grpSpPr>
          <a:xfrm>
            <a:off x="4734194" y="1286200"/>
            <a:ext cx="447558" cy="369332"/>
            <a:chOff x="4700506" y="1124744"/>
            <a:chExt cx="447558" cy="369332"/>
          </a:xfrm>
        </p:grpSpPr>
        <p:sp>
          <p:nvSpPr>
            <p:cNvPr id="12" name="Ellipse 11"/>
            <p:cNvSpPr/>
            <p:nvPr/>
          </p:nvSpPr>
          <p:spPr>
            <a:xfrm>
              <a:off x="4788072" y="1152000"/>
              <a:ext cx="324000" cy="3240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4700506" y="1124744"/>
              <a:ext cx="4475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</a:t>
              </a:r>
              <a:r>
                <a:rPr lang="en-US" sz="1400" dirty="0" smtClean="0">
                  <a:solidFill>
                    <a:srgbClr val="0000CC"/>
                  </a:solidFill>
                </a:rPr>
                <a:t>4 s</a:t>
              </a:r>
              <a:endParaRPr lang="en-US" sz="1400" dirty="0">
                <a:solidFill>
                  <a:srgbClr val="0000CC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5220072" y="1316977"/>
                <a:ext cx="170995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/>
                              <a:ea typeface="Cambria Math"/>
                            </a:rPr>
                            <m:t>→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𝑀</m:t>
                          </m:r>
                        </m:e>
                        <m:sub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30</m:t>
                          </m:r>
                        </m:sub>
                      </m:sSub>
                      <m:d>
                        <m:dPr>
                          <m:ctrlPr>
                            <a:rPr lang="en-US" sz="140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𝐸</m:t>
                          </m:r>
                          <m: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/>
                            </a:rPr>
                            <m:t>3</m:t>
                          </m:r>
                        </m:e>
                      </m:d>
                      <m:r>
                        <a:rPr lang="en-US" sz="140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/>
                          <a:ea typeface="Cambria Math"/>
                        </a:rPr>
                        <m:t>0.01</m:t>
                      </m:r>
                    </m:oMath>
                  </m:oMathPara>
                </a14:m>
                <a:endParaRPr lang="en-US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316977"/>
                <a:ext cx="1709955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1516302" y="3158408"/>
            <a:ext cx="1712008" cy="246221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delayed </a:t>
            </a:r>
            <a:r>
              <a:rPr lang="el-G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-spectrum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080000" y="692696"/>
            <a:ext cx="2959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baseline="30000" dirty="0" smtClean="0">
                <a:solidFill>
                  <a:srgbClr val="FF0000"/>
                </a:solidFill>
              </a:rPr>
              <a:t> </a:t>
            </a:r>
            <a:r>
              <a:rPr lang="en-US" sz="1600" baseline="30000" dirty="0" smtClean="0">
                <a:solidFill>
                  <a:srgbClr val="0000CC"/>
                </a:solidFill>
              </a:rPr>
              <a:t>178</a:t>
            </a:r>
            <a:r>
              <a:rPr lang="en-US" sz="1600" dirty="0" smtClean="0">
                <a:solidFill>
                  <a:srgbClr val="0000CC"/>
                </a:solidFill>
              </a:rPr>
              <a:t>Hf + </a:t>
            </a:r>
            <a:r>
              <a:rPr lang="en-US" sz="1600" baseline="30000" dirty="0" smtClean="0">
                <a:solidFill>
                  <a:srgbClr val="0000CC"/>
                </a:solidFill>
              </a:rPr>
              <a:t>130</a:t>
            </a:r>
            <a:r>
              <a:rPr lang="en-US" sz="1600" dirty="0" smtClean="0">
                <a:solidFill>
                  <a:srgbClr val="0000CC"/>
                </a:solidFill>
              </a:rPr>
              <a:t>Te </a:t>
            </a:r>
            <a:r>
              <a:rPr lang="en-US" sz="1200" dirty="0" smtClean="0"/>
              <a:t>at 560, 590, 620 MeV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60000" y="6300000"/>
            <a:ext cx="259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H. 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al.; Phys. Rev. C48 (1993), 2517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756000" y="4242798"/>
                <a:ext cx="5256160" cy="649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Delayed </a:t>
                </a:r>
                <a:r>
                  <a:rPr lang="el-GR" sz="1200" dirty="0" smtClean="0">
                    <a:solidFill>
                      <a:schemeClr val="tx1"/>
                    </a:solidFill>
                  </a:rPr>
                  <a:t>γ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-ray spectrum of the Crystal Ball with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850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𝑘𝑒𝑉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Sup>
                      <m:sSubSup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Sup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𝐸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𝑠𝑢𝑚</m:t>
                        </m:r>
                      </m:sub>
                      <m:sup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𝑑𝑒𝑙</m:t>
                        </m:r>
                      </m:sup>
                    </m:sSubSup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≤1100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𝑘𝑒𝑉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de-DE" sz="1200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r>
                  <a:rPr lang="en-US" sz="1200" dirty="0" smtClean="0">
                    <a:solidFill>
                      <a:schemeClr val="tx1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</m:t>
                    </m:r>
                    <m:sSub>
                      <m:sSubPr>
                        <m:ctrlP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𝑁</m:t>
                        </m:r>
                      </m:e>
                      <m:sub>
                        <m:r>
                          <a:rPr lang="de-DE" sz="1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𝑑𝑒𝑡</m:t>
                        </m:r>
                      </m:sub>
                    </m:sSub>
                    <m:r>
                      <a:rPr lang="de-DE" sz="1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≤6</m:t>
                    </m:r>
                  </m:oMath>
                </a14:m>
                <a:r>
                  <a:rPr lang="en-US" sz="1200" dirty="0" smtClean="0">
                    <a:solidFill>
                      <a:schemeClr val="tx1"/>
                    </a:solidFill>
                  </a:rPr>
                  <a:t>. In addition at least one of the delayed </a:t>
                </a:r>
                <a:r>
                  <a:rPr lang="el-GR" sz="1200" dirty="0" smtClean="0">
                    <a:solidFill>
                      <a:schemeClr val="tx1"/>
                    </a:solidFill>
                  </a:rPr>
                  <a:t>γ</a:t>
                </a:r>
                <a:r>
                  <a:rPr lang="en-US" sz="1200" dirty="0" smtClean="0">
                    <a:solidFill>
                      <a:schemeClr val="tx1"/>
                    </a:solidFill>
                  </a:rPr>
                  <a:t>-rays must have been detected in one of the Ge-detectors.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000" y="4242798"/>
                <a:ext cx="5256160" cy="649665"/>
              </a:xfrm>
              <a:prstGeom prst="rect">
                <a:avLst/>
              </a:prstGeom>
              <a:blipFill>
                <a:blip r:embed="rId5"/>
                <a:stretch>
                  <a:fillRect t="-935" b="-560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fik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623" y="846981"/>
            <a:ext cx="2878412" cy="28188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 of the K = 8</a:t>
            </a:r>
            <a:r>
              <a:rPr lang="en-US" baseline="30000" dirty="0" smtClean="0"/>
              <a:t>-</a:t>
            </a:r>
            <a:r>
              <a:rPr lang="en-US" dirty="0" smtClean="0"/>
              <a:t> isomer in </a:t>
            </a:r>
            <a:r>
              <a:rPr lang="en-US" baseline="30000" dirty="0" smtClean="0"/>
              <a:t>178</a:t>
            </a:r>
            <a:r>
              <a:rPr lang="en-US" dirty="0" smtClean="0"/>
              <a:t>Hf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4824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 smtClean="0"/>
              <a:t>Darmstadt-Heidelberg Crystal Ball and EUROBALL-3 demonstrator </a:t>
            </a:r>
            <a:r>
              <a:rPr lang="en-US" sz="1800" dirty="0" smtClean="0">
                <a:solidFill>
                  <a:schemeClr val="tx1"/>
                </a:solidFill>
              </a:rPr>
              <a:t>1993</a:t>
            </a:r>
            <a:endParaRPr lang="en-US" dirty="0"/>
          </a:p>
        </p:txBody>
      </p:sp>
      <p:pic>
        <p:nvPicPr>
          <p:cNvPr id="3" name="Grafik 2"/>
          <p:cNvPicPr preferRelativeResize="0"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00" y="554400"/>
            <a:ext cx="7207200" cy="599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299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402904" y="1972581"/>
            <a:ext cx="76200" cy="1066800"/>
          </a:xfrm>
          <a:prstGeom prst="rect">
            <a:avLst/>
          </a:prstGeom>
          <a:solidFill>
            <a:schemeClr val="hlink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  <a:contourClr>
              <a:schemeClr val="hlink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479104" y="1972581"/>
            <a:ext cx="1524000" cy="1066800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  <a:contourClr>
              <a:schemeClr val="accent2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107504" y="2429781"/>
            <a:ext cx="1295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Freeform 8"/>
          <p:cNvSpPr>
            <a:spLocks/>
          </p:cNvSpPr>
          <p:nvPr/>
        </p:nvSpPr>
        <p:spPr bwMode="auto">
          <a:xfrm rot="20688779" flipV="1">
            <a:off x="1936304" y="2201181"/>
            <a:ext cx="1219200" cy="152400"/>
          </a:xfrm>
          <a:custGeom>
            <a:avLst/>
            <a:gdLst>
              <a:gd name="T0" fmla="*/ 0 w 1344"/>
              <a:gd name="T1" fmla="*/ 192 h 192"/>
              <a:gd name="T2" fmla="*/ 192 w 1344"/>
              <a:gd name="T3" fmla="*/ 0 h 192"/>
              <a:gd name="T4" fmla="*/ 384 w 1344"/>
              <a:gd name="T5" fmla="*/ 192 h 192"/>
              <a:gd name="T6" fmla="*/ 576 w 1344"/>
              <a:gd name="T7" fmla="*/ 0 h 192"/>
              <a:gd name="T8" fmla="*/ 768 w 1344"/>
              <a:gd name="T9" fmla="*/ 192 h 192"/>
              <a:gd name="T10" fmla="*/ 960 w 1344"/>
              <a:gd name="T11" fmla="*/ 0 h 192"/>
              <a:gd name="T12" fmla="*/ 1152 w 1344"/>
              <a:gd name="T13" fmla="*/ 192 h 192"/>
              <a:gd name="T14" fmla="*/ 1344 w 1344"/>
              <a:gd name="T1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96"/>
                  <a:pt x="1344" y="0"/>
                </a:cubicBezTo>
              </a:path>
            </a:pathLst>
          </a:custGeom>
          <a:noFill/>
          <a:ln w="28575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Freeform 9"/>
          <p:cNvSpPr>
            <a:spLocks/>
          </p:cNvSpPr>
          <p:nvPr/>
        </p:nvSpPr>
        <p:spPr bwMode="auto">
          <a:xfrm rot="20671025" flipV="1">
            <a:off x="2850704" y="2201181"/>
            <a:ext cx="1219200" cy="152400"/>
          </a:xfrm>
          <a:custGeom>
            <a:avLst/>
            <a:gdLst>
              <a:gd name="T0" fmla="*/ 0 w 1344"/>
              <a:gd name="T1" fmla="*/ 192 h 192"/>
              <a:gd name="T2" fmla="*/ 192 w 1344"/>
              <a:gd name="T3" fmla="*/ 0 h 192"/>
              <a:gd name="T4" fmla="*/ 384 w 1344"/>
              <a:gd name="T5" fmla="*/ 192 h 192"/>
              <a:gd name="T6" fmla="*/ 576 w 1344"/>
              <a:gd name="T7" fmla="*/ 0 h 192"/>
              <a:gd name="T8" fmla="*/ 768 w 1344"/>
              <a:gd name="T9" fmla="*/ 192 h 192"/>
              <a:gd name="T10" fmla="*/ 960 w 1344"/>
              <a:gd name="T11" fmla="*/ 0 h 192"/>
              <a:gd name="T12" fmla="*/ 1152 w 1344"/>
              <a:gd name="T13" fmla="*/ 192 h 192"/>
              <a:gd name="T14" fmla="*/ 1344 w 1344"/>
              <a:gd name="T15" fmla="*/ 0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344" h="192">
                <a:moveTo>
                  <a:pt x="0" y="192"/>
                </a:moveTo>
                <a:cubicBezTo>
                  <a:pt x="64" y="96"/>
                  <a:pt x="128" y="0"/>
                  <a:pt x="192" y="0"/>
                </a:cubicBezTo>
                <a:cubicBezTo>
                  <a:pt x="256" y="0"/>
                  <a:pt x="320" y="192"/>
                  <a:pt x="384" y="192"/>
                </a:cubicBezTo>
                <a:cubicBezTo>
                  <a:pt x="448" y="192"/>
                  <a:pt x="512" y="0"/>
                  <a:pt x="576" y="0"/>
                </a:cubicBezTo>
                <a:cubicBezTo>
                  <a:pt x="640" y="0"/>
                  <a:pt x="704" y="192"/>
                  <a:pt x="768" y="192"/>
                </a:cubicBezTo>
                <a:cubicBezTo>
                  <a:pt x="832" y="192"/>
                  <a:pt x="896" y="0"/>
                  <a:pt x="960" y="0"/>
                </a:cubicBezTo>
                <a:cubicBezTo>
                  <a:pt x="1024" y="0"/>
                  <a:pt x="1088" y="192"/>
                  <a:pt x="1152" y="192"/>
                </a:cubicBezTo>
                <a:cubicBezTo>
                  <a:pt x="1216" y="192"/>
                  <a:pt x="1280" y="96"/>
                  <a:pt x="1344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 rot="3410374">
            <a:off x="3509516" y="1586819"/>
            <a:ext cx="1654175" cy="381000"/>
          </a:xfrm>
          <a:prstGeom prst="ellipse">
            <a:avLst/>
          </a:prstGeom>
          <a:solidFill>
            <a:srgbClr val="CCECFF"/>
          </a:solidFill>
          <a:ln w="9525">
            <a:round/>
            <a:headEnd/>
            <a:tailEnd/>
          </a:ln>
          <a:effectLst/>
          <a:scene3d>
            <a:camera prst="legacyPerspectiveFront">
              <a:rot lat="1500000" lon="1500000" rev="0"/>
            </a:camera>
            <a:lightRig rig="legacyFlat2" dir="b"/>
          </a:scene3d>
          <a:sp3d extrusionH="887400" prstMaterial="legacyMatte">
            <a:bevelT w="13500" h="13500" prst="angle"/>
            <a:bevelB w="13500" h="13500" prst="angle"/>
            <a:extrusionClr>
              <a:srgbClr val="CCECFF"/>
            </a:extrusionClr>
            <a:contourClr>
              <a:srgbClr val="CCEC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de-DE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2698304" y="2353581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1179937" y="1423584"/>
            <a:ext cx="7062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target</a:t>
            </a:r>
            <a:endParaRPr lang="en-US" altLang="de-DE" sz="1600" dirty="0">
              <a:latin typeface="Times New Roman" panose="02020603050405020304" pitchFamily="18" charset="0"/>
            </a:endParaRPr>
          </a:p>
        </p:txBody>
      </p:sp>
      <p:sp>
        <p:nvSpPr>
          <p:cNvPr id="13" name="Text Box 13"/>
          <p:cNvSpPr txBox="1">
            <a:spLocks noChangeArrowheads="1"/>
          </p:cNvSpPr>
          <p:nvPr/>
        </p:nvSpPr>
        <p:spPr bwMode="auto">
          <a:xfrm>
            <a:off x="2370909" y="1423584"/>
            <a:ext cx="864339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stopper</a:t>
            </a:r>
            <a:endParaRPr lang="en-US" altLang="de-DE" sz="1600" dirty="0">
              <a:latin typeface="Times New Roman" panose="02020603050405020304" pitchFamily="18" charset="0"/>
            </a:endParaRPr>
          </a:p>
        </p:txBody>
      </p:sp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330252" y="2033184"/>
            <a:ext cx="68480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beam</a:t>
            </a:r>
            <a:endParaRPr lang="en-US" altLang="de-DE" sz="1600" dirty="0">
              <a:latin typeface="Times New Roman" panose="02020603050405020304" pitchFamily="18" charset="0"/>
            </a:endParaRPr>
          </a:p>
        </p:txBody>
      </p:sp>
      <p:sp>
        <p:nvSpPr>
          <p:cNvPr id="15" name="Text Box 15"/>
          <p:cNvSpPr txBox="1">
            <a:spLocks noChangeArrowheads="1"/>
          </p:cNvSpPr>
          <p:nvPr/>
        </p:nvSpPr>
        <p:spPr bwMode="auto">
          <a:xfrm>
            <a:off x="3630167" y="2552019"/>
            <a:ext cx="1276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altLang="de-DE" dirty="0">
                <a:latin typeface="Times New Roman" panose="02020603050405020304" pitchFamily="18" charset="0"/>
              </a:rPr>
              <a:t>Germanium</a:t>
            </a:r>
          </a:p>
          <a:p>
            <a:pPr algn="ctr" eaLnBrk="0" hangingPunct="0"/>
            <a:r>
              <a:rPr lang="en-US" altLang="de-DE" dirty="0" smtClean="0">
                <a:latin typeface="Times New Roman" panose="02020603050405020304" pitchFamily="18" charset="0"/>
              </a:rPr>
              <a:t>detector</a:t>
            </a:r>
            <a:endParaRPr lang="en-US" altLang="de-DE" dirty="0">
              <a:latin typeface="Times New Roman" panose="02020603050405020304" pitchFamily="18" charset="0"/>
            </a:endParaRPr>
          </a:p>
        </p:txBody>
      </p:sp>
      <p:sp>
        <p:nvSpPr>
          <p:cNvPr id="16" name="Freeform 16"/>
          <p:cNvSpPr>
            <a:spLocks/>
          </p:cNvSpPr>
          <p:nvPr/>
        </p:nvSpPr>
        <p:spPr bwMode="auto">
          <a:xfrm>
            <a:off x="1433067" y="2269444"/>
            <a:ext cx="1325562" cy="419100"/>
          </a:xfrm>
          <a:custGeom>
            <a:avLst/>
            <a:gdLst>
              <a:gd name="T0" fmla="*/ 0 w 835"/>
              <a:gd name="T1" fmla="*/ 111 h 264"/>
              <a:gd name="T2" fmla="*/ 144 w 835"/>
              <a:gd name="T3" fmla="*/ 53 h 264"/>
              <a:gd name="T4" fmla="*/ 221 w 835"/>
              <a:gd name="T5" fmla="*/ 15 h 264"/>
              <a:gd name="T6" fmla="*/ 327 w 835"/>
              <a:gd name="T7" fmla="*/ 120 h 264"/>
              <a:gd name="T8" fmla="*/ 279 w 835"/>
              <a:gd name="T9" fmla="*/ 187 h 264"/>
              <a:gd name="T10" fmla="*/ 269 w 835"/>
              <a:gd name="T11" fmla="*/ 245 h 264"/>
              <a:gd name="T12" fmla="*/ 327 w 835"/>
              <a:gd name="T13" fmla="*/ 264 h 264"/>
              <a:gd name="T14" fmla="*/ 432 w 835"/>
              <a:gd name="T15" fmla="*/ 178 h 264"/>
              <a:gd name="T16" fmla="*/ 499 w 835"/>
              <a:gd name="T17" fmla="*/ 235 h 264"/>
              <a:gd name="T18" fmla="*/ 557 w 835"/>
              <a:gd name="T19" fmla="*/ 207 h 264"/>
              <a:gd name="T20" fmla="*/ 576 w 835"/>
              <a:gd name="T21" fmla="*/ 149 h 264"/>
              <a:gd name="T22" fmla="*/ 605 w 835"/>
              <a:gd name="T23" fmla="*/ 139 h 264"/>
              <a:gd name="T24" fmla="*/ 720 w 835"/>
              <a:gd name="T25" fmla="*/ 130 h 264"/>
              <a:gd name="T26" fmla="*/ 835 w 835"/>
              <a:gd name="T27" fmla="*/ 91 h 2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5" h="264">
                <a:moveTo>
                  <a:pt x="0" y="111"/>
                </a:moveTo>
                <a:cubicBezTo>
                  <a:pt x="117" y="98"/>
                  <a:pt x="67" y="104"/>
                  <a:pt x="144" y="53"/>
                </a:cubicBezTo>
                <a:cubicBezTo>
                  <a:pt x="174" y="7"/>
                  <a:pt x="165" y="0"/>
                  <a:pt x="221" y="15"/>
                </a:cubicBezTo>
                <a:cubicBezTo>
                  <a:pt x="252" y="60"/>
                  <a:pt x="289" y="84"/>
                  <a:pt x="327" y="120"/>
                </a:cubicBezTo>
                <a:cubicBezTo>
                  <a:pt x="342" y="170"/>
                  <a:pt x="323" y="173"/>
                  <a:pt x="279" y="187"/>
                </a:cubicBezTo>
                <a:cubicBezTo>
                  <a:pt x="264" y="202"/>
                  <a:pt x="237" y="218"/>
                  <a:pt x="269" y="245"/>
                </a:cubicBezTo>
                <a:cubicBezTo>
                  <a:pt x="285" y="258"/>
                  <a:pt x="327" y="264"/>
                  <a:pt x="327" y="264"/>
                </a:cubicBezTo>
                <a:cubicBezTo>
                  <a:pt x="391" y="243"/>
                  <a:pt x="368" y="198"/>
                  <a:pt x="432" y="178"/>
                </a:cubicBezTo>
                <a:cubicBezTo>
                  <a:pt x="477" y="188"/>
                  <a:pt x="485" y="192"/>
                  <a:pt x="499" y="235"/>
                </a:cubicBezTo>
                <a:cubicBezTo>
                  <a:pt x="519" y="229"/>
                  <a:pt x="543" y="224"/>
                  <a:pt x="557" y="207"/>
                </a:cubicBezTo>
                <a:cubicBezTo>
                  <a:pt x="570" y="191"/>
                  <a:pt x="562" y="164"/>
                  <a:pt x="576" y="149"/>
                </a:cubicBezTo>
                <a:cubicBezTo>
                  <a:pt x="583" y="142"/>
                  <a:pt x="595" y="140"/>
                  <a:pt x="605" y="139"/>
                </a:cubicBezTo>
                <a:cubicBezTo>
                  <a:pt x="643" y="134"/>
                  <a:pt x="682" y="133"/>
                  <a:pt x="720" y="130"/>
                </a:cubicBezTo>
                <a:cubicBezTo>
                  <a:pt x="740" y="73"/>
                  <a:pt x="779" y="91"/>
                  <a:pt x="835" y="9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EC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1783904" y="2353581"/>
            <a:ext cx="152400" cy="152400"/>
          </a:xfrm>
          <a:prstGeom prst="ellipse">
            <a:avLst/>
          </a:prstGeom>
          <a:solidFill>
            <a:srgbClr val="CC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65" y="2040966"/>
            <a:ext cx="3766185" cy="3789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shift attenuation 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6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35496" y="3965104"/>
            <a:ext cx="1774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de-DE" sz="1600" b="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en-US" altLang="de-DE" sz="1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 fission source</a:t>
            </a:r>
          </a:p>
          <a:p>
            <a:pPr algn="ctr"/>
            <a:r>
              <a:rPr lang="en-US" altLang="de-DE" sz="1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25k</a:t>
            </a:r>
            <a:r>
              <a:rPr lang="en-US" altLang="de-DE" sz="1600" b="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de-DE" sz="16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f/sec</a:t>
            </a:r>
            <a:r>
              <a:rPr lang="en-US" altLang="de-DE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2097659" y="1375892"/>
            <a:ext cx="1524000" cy="2844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3621659" y="1313979"/>
            <a:ext cx="76200" cy="296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7" name="Rectangle 15"/>
          <p:cNvSpPr>
            <a:spLocks noChangeArrowheads="1"/>
          </p:cNvSpPr>
          <p:nvPr/>
        </p:nvSpPr>
        <p:spPr bwMode="auto">
          <a:xfrm>
            <a:off x="2021459" y="1313979"/>
            <a:ext cx="76200" cy="29686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" name="Line 16"/>
          <p:cNvSpPr>
            <a:spLocks noChangeShapeType="1"/>
          </p:cNvSpPr>
          <p:nvPr/>
        </p:nvSpPr>
        <p:spPr bwMode="auto">
          <a:xfrm>
            <a:off x="2854896" y="1907704"/>
            <a:ext cx="0" cy="1731963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2935859" y="1931517"/>
            <a:ext cx="381000" cy="1238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3469259" y="2117254"/>
            <a:ext cx="0" cy="13620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Line 19"/>
          <p:cNvSpPr>
            <a:spLocks noChangeShapeType="1"/>
          </p:cNvSpPr>
          <p:nvPr/>
        </p:nvSpPr>
        <p:spPr bwMode="auto">
          <a:xfrm>
            <a:off x="2250059" y="2117254"/>
            <a:ext cx="0" cy="1362075"/>
          </a:xfrm>
          <a:prstGeom prst="line">
            <a:avLst/>
          </a:prstGeom>
          <a:noFill/>
          <a:ln w="254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2935859" y="3539654"/>
            <a:ext cx="381000" cy="1238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H="1" flipV="1">
            <a:off x="2402459" y="3539654"/>
            <a:ext cx="381000" cy="1238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" name="Line 22"/>
          <p:cNvSpPr>
            <a:spLocks noChangeShapeType="1"/>
          </p:cNvSpPr>
          <p:nvPr/>
        </p:nvSpPr>
        <p:spPr bwMode="auto">
          <a:xfrm flipV="1">
            <a:off x="2402459" y="1931517"/>
            <a:ext cx="381000" cy="12382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5" name="Line 23"/>
          <p:cNvSpPr>
            <a:spLocks noChangeShapeType="1"/>
          </p:cNvSpPr>
          <p:nvPr/>
        </p:nvSpPr>
        <p:spPr bwMode="auto">
          <a:xfrm flipV="1">
            <a:off x="2478659" y="2550642"/>
            <a:ext cx="838200" cy="433387"/>
          </a:xfrm>
          <a:prstGeom prst="line">
            <a:avLst/>
          </a:prstGeom>
          <a:noFill/>
          <a:ln w="9525">
            <a:solidFill>
              <a:srgbClr val="9933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6" name="Line 24"/>
          <p:cNvSpPr>
            <a:spLocks noChangeShapeType="1"/>
          </p:cNvSpPr>
          <p:nvPr/>
        </p:nvSpPr>
        <p:spPr bwMode="auto">
          <a:xfrm>
            <a:off x="2859659" y="2798292"/>
            <a:ext cx="304800" cy="741362"/>
          </a:xfrm>
          <a:prstGeom prst="line">
            <a:avLst/>
          </a:prstGeom>
          <a:noFill/>
          <a:ln w="9525">
            <a:solidFill>
              <a:srgbClr val="FF00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grpSp>
        <p:nvGrpSpPr>
          <p:cNvPr id="17" name="Group 25"/>
          <p:cNvGrpSpPr>
            <a:grpSpLocks/>
          </p:cNvGrpSpPr>
          <p:nvPr/>
        </p:nvGrpSpPr>
        <p:grpSpPr bwMode="auto">
          <a:xfrm>
            <a:off x="3850259" y="2241079"/>
            <a:ext cx="1555750" cy="1114425"/>
            <a:chOff x="2880" y="1680"/>
            <a:chExt cx="1104" cy="864"/>
          </a:xfrm>
        </p:grpSpPr>
        <p:sp>
          <p:nvSpPr>
            <p:cNvPr id="18" name="Rectangle 26"/>
            <p:cNvSpPr>
              <a:spLocks noChangeArrowheads="1"/>
            </p:cNvSpPr>
            <p:nvPr/>
          </p:nvSpPr>
          <p:spPr bwMode="auto">
            <a:xfrm>
              <a:off x="3024" y="1680"/>
              <a:ext cx="960" cy="86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9" name="AutoShape 27"/>
            <p:cNvSpPr>
              <a:spLocks noChangeArrowheads="1"/>
            </p:cNvSpPr>
            <p:nvPr/>
          </p:nvSpPr>
          <p:spPr bwMode="auto">
            <a:xfrm rot="5400000">
              <a:off x="2520" y="2040"/>
              <a:ext cx="864" cy="144"/>
            </a:xfrm>
            <a:custGeom>
              <a:avLst/>
              <a:gdLst>
                <a:gd name="G0" fmla="+- 2174 0 0"/>
                <a:gd name="G1" fmla="+- 21600 0 2174"/>
                <a:gd name="G2" fmla="*/ 2174 1 2"/>
                <a:gd name="G3" fmla="+- 21600 0 G2"/>
                <a:gd name="G4" fmla="+/ 2174 21600 2"/>
                <a:gd name="G5" fmla="+/ G1 0 2"/>
                <a:gd name="G6" fmla="*/ 21600 21600 2174"/>
                <a:gd name="G7" fmla="*/ G6 1 2"/>
                <a:gd name="G8" fmla="+- 21600 0 G7"/>
                <a:gd name="G9" fmla="*/ 21600 1 2"/>
                <a:gd name="G10" fmla="+- 2174 0 G9"/>
                <a:gd name="G11" fmla="?: G10 G8 0"/>
                <a:gd name="G12" fmla="?: G10 G7 21600"/>
                <a:gd name="T0" fmla="*/ 20513 w 21600"/>
                <a:gd name="T1" fmla="*/ 10800 h 21600"/>
                <a:gd name="T2" fmla="*/ 10800 w 21600"/>
                <a:gd name="T3" fmla="*/ 21600 h 21600"/>
                <a:gd name="T4" fmla="*/ 1087 w 21600"/>
                <a:gd name="T5" fmla="*/ 10800 h 21600"/>
                <a:gd name="T6" fmla="*/ 10800 w 21600"/>
                <a:gd name="T7" fmla="*/ 0 h 21600"/>
                <a:gd name="T8" fmla="*/ 2887 w 21600"/>
                <a:gd name="T9" fmla="*/ 2887 h 21600"/>
                <a:gd name="T10" fmla="*/ 18713 w 21600"/>
                <a:gd name="T11" fmla="*/ 1871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74" y="21600"/>
                  </a:lnTo>
                  <a:lnTo>
                    <a:pt x="1942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0" name="Line 28"/>
            <p:cNvSpPr>
              <a:spLocks noChangeShapeType="1"/>
            </p:cNvSpPr>
            <p:nvPr/>
          </p:nvSpPr>
          <p:spPr bwMode="auto">
            <a:xfrm>
              <a:off x="2880" y="2112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21" name="Group 29"/>
          <p:cNvGrpSpPr>
            <a:grpSpLocks/>
          </p:cNvGrpSpPr>
          <p:nvPr/>
        </p:nvGrpSpPr>
        <p:grpSpPr bwMode="auto">
          <a:xfrm flipH="1">
            <a:off x="300609" y="2241079"/>
            <a:ext cx="1568450" cy="1114425"/>
            <a:chOff x="2976" y="1776"/>
            <a:chExt cx="1104" cy="864"/>
          </a:xfrm>
        </p:grpSpPr>
        <p:sp>
          <p:nvSpPr>
            <p:cNvPr id="22" name="Rectangle 30"/>
            <p:cNvSpPr>
              <a:spLocks noChangeArrowheads="1"/>
            </p:cNvSpPr>
            <p:nvPr/>
          </p:nvSpPr>
          <p:spPr bwMode="auto">
            <a:xfrm>
              <a:off x="3120" y="1776"/>
              <a:ext cx="960" cy="864"/>
            </a:xfrm>
            <a:prstGeom prst="rect">
              <a:avLst/>
            </a:pr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3" name="AutoShape 31"/>
            <p:cNvSpPr>
              <a:spLocks noChangeArrowheads="1"/>
            </p:cNvSpPr>
            <p:nvPr/>
          </p:nvSpPr>
          <p:spPr bwMode="auto">
            <a:xfrm rot="5400000">
              <a:off x="2616" y="2136"/>
              <a:ext cx="864" cy="144"/>
            </a:xfrm>
            <a:custGeom>
              <a:avLst/>
              <a:gdLst>
                <a:gd name="G0" fmla="+- 2174 0 0"/>
                <a:gd name="G1" fmla="+- 21600 0 2174"/>
                <a:gd name="G2" fmla="*/ 2174 1 2"/>
                <a:gd name="G3" fmla="+- 21600 0 G2"/>
                <a:gd name="G4" fmla="+/ 2174 21600 2"/>
                <a:gd name="G5" fmla="+/ G1 0 2"/>
                <a:gd name="G6" fmla="*/ 21600 21600 2174"/>
                <a:gd name="G7" fmla="*/ G6 1 2"/>
                <a:gd name="G8" fmla="+- 21600 0 G7"/>
                <a:gd name="G9" fmla="*/ 21600 1 2"/>
                <a:gd name="G10" fmla="+- 2174 0 G9"/>
                <a:gd name="G11" fmla="?: G10 G8 0"/>
                <a:gd name="G12" fmla="?: G10 G7 21600"/>
                <a:gd name="T0" fmla="*/ 20513 w 21600"/>
                <a:gd name="T1" fmla="*/ 10800 h 21600"/>
                <a:gd name="T2" fmla="*/ 10800 w 21600"/>
                <a:gd name="T3" fmla="*/ 21600 h 21600"/>
                <a:gd name="T4" fmla="*/ 1087 w 21600"/>
                <a:gd name="T5" fmla="*/ 10800 h 21600"/>
                <a:gd name="T6" fmla="*/ 10800 w 21600"/>
                <a:gd name="T7" fmla="*/ 0 h 21600"/>
                <a:gd name="T8" fmla="*/ 2887 w 21600"/>
                <a:gd name="T9" fmla="*/ 2887 h 21600"/>
                <a:gd name="T10" fmla="*/ 18713 w 21600"/>
                <a:gd name="T11" fmla="*/ 18713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2174" y="21600"/>
                  </a:lnTo>
                  <a:lnTo>
                    <a:pt x="1942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4" name="Line 32"/>
            <p:cNvSpPr>
              <a:spLocks noChangeShapeType="1"/>
            </p:cNvSpPr>
            <p:nvPr/>
          </p:nvSpPr>
          <p:spPr bwMode="auto">
            <a:xfrm>
              <a:off x="2976" y="2208"/>
              <a:ext cx="110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4226496" y="2187104"/>
            <a:ext cx="981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de-DE" sz="1600" b="0"/>
              <a:t>Ge clover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492696" y="2187104"/>
            <a:ext cx="9810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de-DE" sz="1600" b="0"/>
              <a:t>Ge clover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2245296" y="2745904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de-DE" sz="1200" b="0">
                <a:solidFill>
                  <a:srgbClr val="0000FF"/>
                </a:solidFill>
              </a:rPr>
              <a:t>FF</a:t>
            </a:r>
          </a:p>
        </p:txBody>
      </p:sp>
      <p:sp>
        <p:nvSpPr>
          <p:cNvPr id="28" name="Text Box 36"/>
          <p:cNvSpPr txBox="1">
            <a:spLocks noChangeArrowheads="1"/>
          </p:cNvSpPr>
          <p:nvPr/>
        </p:nvSpPr>
        <p:spPr bwMode="auto">
          <a:xfrm>
            <a:off x="2956496" y="3020542"/>
            <a:ext cx="463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de-DE" sz="1200" b="0"/>
              <a:t>LCP</a:t>
            </a:r>
          </a:p>
        </p:txBody>
      </p:sp>
      <p:sp>
        <p:nvSpPr>
          <p:cNvPr id="29" name="Line 37"/>
          <p:cNvSpPr>
            <a:spLocks noChangeShapeType="1"/>
          </p:cNvSpPr>
          <p:nvPr/>
        </p:nvSpPr>
        <p:spPr bwMode="auto">
          <a:xfrm>
            <a:off x="2554859" y="3601567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0" name="Line 38"/>
          <p:cNvSpPr>
            <a:spLocks noChangeShapeType="1"/>
          </p:cNvSpPr>
          <p:nvPr/>
        </p:nvSpPr>
        <p:spPr bwMode="auto">
          <a:xfrm flipH="1">
            <a:off x="2859659" y="3601567"/>
            <a:ext cx="3048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1575144" y="4622121"/>
            <a:ext cx="26404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de-DE" sz="1600" b="0" dirty="0"/>
              <a:t>2 </a:t>
            </a:r>
            <a:r>
              <a:rPr lang="en-US" altLang="de-DE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rings of 12 </a:t>
            </a:r>
            <a:r>
              <a:rPr lang="en-US" altLang="de-DE" sz="1600" b="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</a:t>
            </a:r>
            <a:r>
              <a:rPr lang="en-US" altLang="de-DE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E-E telescopes</a:t>
            </a:r>
          </a:p>
        </p:txBody>
      </p:sp>
      <p:sp>
        <p:nvSpPr>
          <p:cNvPr id="32" name="Line 40"/>
          <p:cNvSpPr>
            <a:spLocks noChangeShapeType="1"/>
          </p:cNvSpPr>
          <p:nvPr/>
        </p:nvSpPr>
        <p:spPr bwMode="auto">
          <a:xfrm flipV="1">
            <a:off x="2250059" y="1313979"/>
            <a:ext cx="2209800" cy="9271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3" name="Line 41"/>
          <p:cNvSpPr>
            <a:spLocks noChangeShapeType="1"/>
          </p:cNvSpPr>
          <p:nvPr/>
        </p:nvSpPr>
        <p:spPr bwMode="auto">
          <a:xfrm flipV="1">
            <a:off x="2859659" y="1313979"/>
            <a:ext cx="16002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4" name="Line 42"/>
          <p:cNvSpPr>
            <a:spLocks noChangeShapeType="1"/>
          </p:cNvSpPr>
          <p:nvPr/>
        </p:nvSpPr>
        <p:spPr bwMode="auto">
          <a:xfrm flipV="1">
            <a:off x="3469259" y="1313979"/>
            <a:ext cx="990600" cy="865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5" name="Text Box 43"/>
          <p:cNvSpPr txBox="1">
            <a:spLocks noChangeArrowheads="1"/>
          </p:cNvSpPr>
          <p:nvPr/>
        </p:nvSpPr>
        <p:spPr bwMode="auto">
          <a:xfrm>
            <a:off x="3464496" y="764704"/>
            <a:ext cx="24018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de-DE" sz="1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Double ionization chamber</a:t>
            </a:r>
          </a:p>
          <a:p>
            <a:r>
              <a:rPr lang="en-US" altLang="de-DE" sz="1600" b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sectored cathode</a:t>
            </a:r>
          </a:p>
        </p:txBody>
      </p:sp>
      <p:sp>
        <p:nvSpPr>
          <p:cNvPr id="36" name="Line 44"/>
          <p:cNvSpPr>
            <a:spLocks noChangeShapeType="1"/>
          </p:cNvSpPr>
          <p:nvPr/>
        </p:nvSpPr>
        <p:spPr bwMode="auto">
          <a:xfrm>
            <a:off x="2321496" y="2136304"/>
            <a:ext cx="0" cy="1362075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7" name="Line 45"/>
          <p:cNvSpPr>
            <a:spLocks noChangeShapeType="1"/>
          </p:cNvSpPr>
          <p:nvPr/>
        </p:nvSpPr>
        <p:spPr bwMode="auto">
          <a:xfrm>
            <a:off x="3348609" y="2117254"/>
            <a:ext cx="0" cy="1362075"/>
          </a:xfrm>
          <a:prstGeom prst="line">
            <a:avLst/>
          </a:prstGeom>
          <a:noFill/>
          <a:ln w="9525" cap="rnd">
            <a:solidFill>
              <a:schemeClr val="accent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8" name="Line 46"/>
          <p:cNvSpPr>
            <a:spLocks noChangeShapeType="1"/>
          </p:cNvSpPr>
          <p:nvPr/>
        </p:nvSpPr>
        <p:spPr bwMode="auto">
          <a:xfrm>
            <a:off x="3882009" y="3849217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39" name="Text Box 47"/>
          <p:cNvSpPr txBox="1">
            <a:spLocks noChangeArrowheads="1"/>
          </p:cNvSpPr>
          <p:nvPr/>
        </p:nvSpPr>
        <p:spPr bwMode="auto">
          <a:xfrm>
            <a:off x="4172521" y="3572992"/>
            <a:ext cx="857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de-DE" sz="1600" b="0"/>
              <a:t>140 mm</a:t>
            </a:r>
          </a:p>
        </p:txBody>
      </p:sp>
      <p:sp>
        <p:nvSpPr>
          <p:cNvPr id="40" name="Text Box 48"/>
          <p:cNvSpPr txBox="1">
            <a:spLocks noChangeArrowheads="1"/>
          </p:cNvSpPr>
          <p:nvPr/>
        </p:nvSpPr>
        <p:spPr bwMode="auto">
          <a:xfrm rot="16200000">
            <a:off x="5140896" y="2601442"/>
            <a:ext cx="8572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de-DE" sz="1600" b="0"/>
              <a:t>120 mm</a:t>
            </a:r>
          </a:p>
        </p:txBody>
      </p:sp>
      <p:sp>
        <p:nvSpPr>
          <p:cNvPr id="41" name="Line 49"/>
          <p:cNvSpPr>
            <a:spLocks noChangeShapeType="1"/>
          </p:cNvSpPr>
          <p:nvPr/>
        </p:nvSpPr>
        <p:spPr bwMode="auto">
          <a:xfrm rot="16200000">
            <a:off x="5153596" y="2798292"/>
            <a:ext cx="1114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stealth" w="med" len="lg"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2" name="Freeform 50"/>
          <p:cNvSpPr>
            <a:spLocks/>
          </p:cNvSpPr>
          <p:nvPr/>
        </p:nvSpPr>
        <p:spPr bwMode="auto">
          <a:xfrm>
            <a:off x="3729609" y="2117254"/>
            <a:ext cx="1676400" cy="309563"/>
          </a:xfrm>
          <a:custGeom>
            <a:avLst/>
            <a:gdLst>
              <a:gd name="T0" fmla="*/ 1056 w 1056"/>
              <a:gd name="T1" fmla="*/ 96 h 240"/>
              <a:gd name="T2" fmla="*/ 192 w 1056"/>
              <a:gd name="T3" fmla="*/ 96 h 240"/>
              <a:gd name="T4" fmla="*/ 0 w 1056"/>
              <a:gd name="T5" fmla="*/ 240 h 240"/>
              <a:gd name="T6" fmla="*/ 0 w 1056"/>
              <a:gd name="T7" fmla="*/ 144 h 240"/>
              <a:gd name="T8" fmla="*/ 192 w 1056"/>
              <a:gd name="T9" fmla="*/ 0 h 240"/>
              <a:gd name="T10" fmla="*/ 1056 w 1056"/>
              <a:gd name="T11" fmla="*/ 0 h 240"/>
              <a:gd name="T12" fmla="*/ 1056 w 1056"/>
              <a:gd name="T13" fmla="*/ 9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240">
                <a:moveTo>
                  <a:pt x="1056" y="96"/>
                </a:moveTo>
                <a:lnTo>
                  <a:pt x="192" y="96"/>
                </a:lnTo>
                <a:lnTo>
                  <a:pt x="0" y="240"/>
                </a:lnTo>
                <a:lnTo>
                  <a:pt x="0" y="144"/>
                </a:lnTo>
                <a:lnTo>
                  <a:pt x="192" y="0"/>
                </a:lnTo>
                <a:lnTo>
                  <a:pt x="1056" y="0"/>
                </a:lnTo>
                <a:lnTo>
                  <a:pt x="1056" y="96"/>
                </a:ln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3" name="Freeform 51"/>
          <p:cNvSpPr>
            <a:spLocks/>
          </p:cNvSpPr>
          <p:nvPr/>
        </p:nvSpPr>
        <p:spPr bwMode="auto">
          <a:xfrm flipV="1">
            <a:off x="3729609" y="3169767"/>
            <a:ext cx="1676400" cy="309562"/>
          </a:xfrm>
          <a:custGeom>
            <a:avLst/>
            <a:gdLst>
              <a:gd name="T0" fmla="*/ 1056 w 1056"/>
              <a:gd name="T1" fmla="*/ 96 h 240"/>
              <a:gd name="T2" fmla="*/ 192 w 1056"/>
              <a:gd name="T3" fmla="*/ 96 h 240"/>
              <a:gd name="T4" fmla="*/ 0 w 1056"/>
              <a:gd name="T5" fmla="*/ 240 h 240"/>
              <a:gd name="T6" fmla="*/ 0 w 1056"/>
              <a:gd name="T7" fmla="*/ 144 h 240"/>
              <a:gd name="T8" fmla="*/ 192 w 1056"/>
              <a:gd name="T9" fmla="*/ 0 h 240"/>
              <a:gd name="T10" fmla="*/ 1056 w 1056"/>
              <a:gd name="T11" fmla="*/ 0 h 240"/>
              <a:gd name="T12" fmla="*/ 1056 w 1056"/>
              <a:gd name="T13" fmla="*/ 9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240">
                <a:moveTo>
                  <a:pt x="1056" y="96"/>
                </a:moveTo>
                <a:lnTo>
                  <a:pt x="192" y="96"/>
                </a:lnTo>
                <a:lnTo>
                  <a:pt x="0" y="240"/>
                </a:lnTo>
                <a:lnTo>
                  <a:pt x="0" y="144"/>
                </a:lnTo>
                <a:lnTo>
                  <a:pt x="192" y="0"/>
                </a:lnTo>
                <a:lnTo>
                  <a:pt x="1056" y="0"/>
                </a:lnTo>
                <a:lnTo>
                  <a:pt x="1056" y="96"/>
                </a:ln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4" name="Freeform 52"/>
          <p:cNvSpPr>
            <a:spLocks/>
          </p:cNvSpPr>
          <p:nvPr/>
        </p:nvSpPr>
        <p:spPr bwMode="auto">
          <a:xfrm flipH="1">
            <a:off x="300609" y="2117254"/>
            <a:ext cx="1676400" cy="309563"/>
          </a:xfrm>
          <a:custGeom>
            <a:avLst/>
            <a:gdLst>
              <a:gd name="T0" fmla="*/ 1056 w 1056"/>
              <a:gd name="T1" fmla="*/ 96 h 240"/>
              <a:gd name="T2" fmla="*/ 192 w 1056"/>
              <a:gd name="T3" fmla="*/ 96 h 240"/>
              <a:gd name="T4" fmla="*/ 0 w 1056"/>
              <a:gd name="T5" fmla="*/ 240 h 240"/>
              <a:gd name="T6" fmla="*/ 0 w 1056"/>
              <a:gd name="T7" fmla="*/ 144 h 240"/>
              <a:gd name="T8" fmla="*/ 192 w 1056"/>
              <a:gd name="T9" fmla="*/ 0 h 240"/>
              <a:gd name="T10" fmla="*/ 1056 w 1056"/>
              <a:gd name="T11" fmla="*/ 0 h 240"/>
              <a:gd name="T12" fmla="*/ 1056 w 1056"/>
              <a:gd name="T13" fmla="*/ 9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240">
                <a:moveTo>
                  <a:pt x="1056" y="96"/>
                </a:moveTo>
                <a:lnTo>
                  <a:pt x="192" y="96"/>
                </a:lnTo>
                <a:lnTo>
                  <a:pt x="0" y="240"/>
                </a:lnTo>
                <a:lnTo>
                  <a:pt x="0" y="144"/>
                </a:lnTo>
                <a:lnTo>
                  <a:pt x="192" y="0"/>
                </a:lnTo>
                <a:lnTo>
                  <a:pt x="1056" y="0"/>
                </a:lnTo>
                <a:lnTo>
                  <a:pt x="1056" y="96"/>
                </a:ln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5" name="Freeform 53"/>
          <p:cNvSpPr>
            <a:spLocks/>
          </p:cNvSpPr>
          <p:nvPr/>
        </p:nvSpPr>
        <p:spPr bwMode="auto">
          <a:xfrm flipH="1" flipV="1">
            <a:off x="300609" y="3169767"/>
            <a:ext cx="1676400" cy="309562"/>
          </a:xfrm>
          <a:custGeom>
            <a:avLst/>
            <a:gdLst>
              <a:gd name="T0" fmla="*/ 1056 w 1056"/>
              <a:gd name="T1" fmla="*/ 96 h 240"/>
              <a:gd name="T2" fmla="*/ 192 w 1056"/>
              <a:gd name="T3" fmla="*/ 96 h 240"/>
              <a:gd name="T4" fmla="*/ 0 w 1056"/>
              <a:gd name="T5" fmla="*/ 240 h 240"/>
              <a:gd name="T6" fmla="*/ 0 w 1056"/>
              <a:gd name="T7" fmla="*/ 144 h 240"/>
              <a:gd name="T8" fmla="*/ 192 w 1056"/>
              <a:gd name="T9" fmla="*/ 0 h 240"/>
              <a:gd name="T10" fmla="*/ 1056 w 1056"/>
              <a:gd name="T11" fmla="*/ 0 h 240"/>
              <a:gd name="T12" fmla="*/ 1056 w 1056"/>
              <a:gd name="T13" fmla="*/ 96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56" h="240">
                <a:moveTo>
                  <a:pt x="1056" y="96"/>
                </a:moveTo>
                <a:lnTo>
                  <a:pt x="192" y="96"/>
                </a:lnTo>
                <a:lnTo>
                  <a:pt x="0" y="240"/>
                </a:lnTo>
                <a:lnTo>
                  <a:pt x="0" y="144"/>
                </a:lnTo>
                <a:lnTo>
                  <a:pt x="192" y="0"/>
                </a:lnTo>
                <a:lnTo>
                  <a:pt x="1056" y="0"/>
                </a:lnTo>
                <a:lnTo>
                  <a:pt x="1056" y="96"/>
                </a:lnTo>
                <a:close/>
              </a:path>
            </a:pathLst>
          </a:custGeom>
          <a:solidFill>
            <a:srgbClr val="FFCC99"/>
          </a:solidFill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6" name="Text Box 54"/>
          <p:cNvSpPr txBox="1">
            <a:spLocks noChangeArrowheads="1"/>
          </p:cNvSpPr>
          <p:nvPr/>
        </p:nvSpPr>
        <p:spPr bwMode="auto">
          <a:xfrm>
            <a:off x="3693096" y="1677309"/>
            <a:ext cx="22193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de-DE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BGO </a:t>
            </a:r>
            <a:r>
              <a:rPr lang="en-US" altLang="de-DE" sz="16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anticompton</a:t>
            </a:r>
            <a:r>
              <a:rPr lang="en-US" altLang="de-DE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shield</a:t>
            </a:r>
          </a:p>
        </p:txBody>
      </p:sp>
      <p:sp>
        <p:nvSpPr>
          <p:cNvPr id="47" name="Line 55"/>
          <p:cNvSpPr>
            <a:spLocks noChangeShapeType="1"/>
          </p:cNvSpPr>
          <p:nvPr/>
        </p:nvSpPr>
        <p:spPr bwMode="auto">
          <a:xfrm>
            <a:off x="3845496" y="2526829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8" name="Line 56"/>
          <p:cNvSpPr>
            <a:spLocks noChangeShapeType="1"/>
          </p:cNvSpPr>
          <p:nvPr/>
        </p:nvSpPr>
        <p:spPr bwMode="auto">
          <a:xfrm>
            <a:off x="3845496" y="308404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9" name="Line 57"/>
          <p:cNvSpPr>
            <a:spLocks noChangeShapeType="1"/>
          </p:cNvSpPr>
          <p:nvPr/>
        </p:nvSpPr>
        <p:spPr bwMode="auto">
          <a:xfrm>
            <a:off x="340296" y="2526829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0" name="Line 58"/>
          <p:cNvSpPr>
            <a:spLocks noChangeShapeType="1"/>
          </p:cNvSpPr>
          <p:nvPr/>
        </p:nvSpPr>
        <p:spPr bwMode="auto">
          <a:xfrm>
            <a:off x="340296" y="3084042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1" name="Line 59"/>
          <p:cNvSpPr>
            <a:spLocks noChangeShapeType="1"/>
          </p:cNvSpPr>
          <p:nvPr/>
        </p:nvSpPr>
        <p:spPr bwMode="auto">
          <a:xfrm flipH="1">
            <a:off x="1711896" y="2774479"/>
            <a:ext cx="1143000" cy="12382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52" name="Text Box 63"/>
          <p:cNvSpPr txBox="1">
            <a:spLocks noChangeArrowheads="1"/>
          </p:cNvSpPr>
          <p:nvPr/>
        </p:nvSpPr>
        <p:spPr bwMode="auto">
          <a:xfrm>
            <a:off x="3083496" y="2288704"/>
            <a:ext cx="352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de-DE" sz="1200" b="0">
                <a:solidFill>
                  <a:srgbClr val="0000FF"/>
                </a:solidFill>
              </a:rPr>
              <a:t>FF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6623050" y="4179416"/>
            <a:ext cx="2197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aseline="30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252</a:t>
            </a:r>
            <a:r>
              <a:rPr lang="en-US" altLang="de-DE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Cf source (25k f/s)</a:t>
            </a:r>
            <a:endParaRPr lang="en-US" altLang="de-DE" baseline="30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 Box 43"/>
          <p:cNvSpPr txBox="1">
            <a:spLocks noChangeArrowheads="1"/>
          </p:cNvSpPr>
          <p:nvPr/>
        </p:nvSpPr>
        <p:spPr bwMode="auto">
          <a:xfrm>
            <a:off x="6623050" y="4607150"/>
            <a:ext cx="2520950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de-DE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de-DE" sz="1400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1/2</a:t>
            </a:r>
            <a:r>
              <a:rPr lang="en-US" altLang="de-DE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=2.645y</a:t>
            </a:r>
          </a:p>
          <a:p>
            <a:pPr algn="ctr">
              <a:spcBef>
                <a:spcPct val="50000"/>
              </a:spcBef>
            </a:pPr>
            <a:r>
              <a:rPr lang="en-US" altLang="de-DE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400" baseline="-250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 </a:t>
            </a:r>
            <a:r>
              <a:rPr lang="en-US" altLang="de-DE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= 6.118 and 6.076 MeV</a:t>
            </a:r>
          </a:p>
          <a:p>
            <a:pPr algn="ctr">
              <a:spcBef>
                <a:spcPct val="50000"/>
              </a:spcBef>
            </a:pPr>
            <a:r>
              <a:rPr lang="en-US" altLang="de-DE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bin. </a:t>
            </a:r>
            <a:r>
              <a:rPr lang="en-US" altLang="de-DE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fiss</a:t>
            </a:r>
            <a:r>
              <a:rPr lang="en-US" altLang="de-DE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./-decay = 1/31</a:t>
            </a:r>
          </a:p>
          <a:p>
            <a:pPr algn="ctr">
              <a:spcBef>
                <a:spcPct val="50000"/>
              </a:spcBef>
            </a:pPr>
            <a:r>
              <a:rPr lang="en-US" altLang="de-DE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ter. </a:t>
            </a:r>
            <a:r>
              <a:rPr lang="en-US" altLang="de-DE" sz="140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fiss</a:t>
            </a:r>
            <a:r>
              <a:rPr lang="en-US" altLang="de-DE" sz="14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./-decay = 1/8308</a:t>
            </a:r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415659" y="1295944"/>
            <a:ext cx="2428875" cy="3048000"/>
          </a:xfrm>
          <a:prstGeom prst="rect">
            <a:avLst/>
          </a:prstGeom>
        </p:spPr>
      </p:pic>
      <p:sp>
        <p:nvSpPr>
          <p:cNvPr id="56" name="Line 44"/>
          <p:cNvSpPr>
            <a:spLocks noChangeShapeType="1"/>
          </p:cNvSpPr>
          <p:nvPr/>
        </p:nvSpPr>
        <p:spPr bwMode="auto">
          <a:xfrm flipV="1">
            <a:off x="7080250" y="2798291"/>
            <a:ext cx="516086" cy="1381123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Spectroscopy of binary and ternary fission fragments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923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2028697"/>
            <a:ext cx="857250" cy="84772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836712"/>
            <a:ext cx="2733675" cy="2057400"/>
          </a:xfrm>
          <a:prstGeom prst="rect">
            <a:avLst/>
          </a:prstGeom>
        </p:spPr>
      </p:pic>
      <p:grpSp>
        <p:nvGrpSpPr>
          <p:cNvPr id="14" name="Gruppieren 13"/>
          <p:cNvGrpSpPr/>
          <p:nvPr/>
        </p:nvGrpSpPr>
        <p:grpSpPr>
          <a:xfrm>
            <a:off x="1153360" y="3146737"/>
            <a:ext cx="3105150" cy="2806175"/>
            <a:chOff x="1153360" y="3516025"/>
            <a:chExt cx="3105150" cy="2806175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360" y="3960000"/>
              <a:ext cx="3105150" cy="2362200"/>
            </a:xfrm>
            <a:prstGeom prst="rect">
              <a:avLst/>
            </a:prstGeom>
          </p:spPr>
        </p:pic>
        <p:sp>
          <p:nvSpPr>
            <p:cNvPr id="12" name="Textfeld 11"/>
            <p:cNvSpPr txBox="1"/>
            <p:nvPr/>
          </p:nvSpPr>
          <p:spPr>
            <a:xfrm>
              <a:off x="2176784" y="3516025"/>
              <a:ext cx="10583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SIS-18</a:t>
              </a:r>
              <a:endPara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5" name="Gruppieren 14"/>
          <p:cNvGrpSpPr/>
          <p:nvPr/>
        </p:nvGrpSpPr>
        <p:grpSpPr>
          <a:xfrm>
            <a:off x="4971467" y="3147912"/>
            <a:ext cx="3124200" cy="2805000"/>
            <a:chOff x="4971467" y="3517200"/>
            <a:chExt cx="3124200" cy="2805000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1467" y="3960000"/>
              <a:ext cx="3124200" cy="2362200"/>
            </a:xfrm>
            <a:prstGeom prst="rect">
              <a:avLst/>
            </a:prstGeom>
          </p:spPr>
        </p:pic>
        <p:sp>
          <p:nvSpPr>
            <p:cNvPr id="13" name="Textfeld 12"/>
            <p:cNvSpPr txBox="1"/>
            <p:nvPr/>
          </p:nvSpPr>
          <p:spPr>
            <a:xfrm>
              <a:off x="5832894" y="3517200"/>
              <a:ext cx="140134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4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UNILAC</a:t>
              </a:r>
              <a:endParaRPr lang="de-DE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Heavy ion nuclear reactions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60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 Box 3"/>
          <p:cNvSpPr txBox="1">
            <a:spLocks noChangeArrowheads="1"/>
          </p:cNvSpPr>
          <p:nvPr/>
        </p:nvSpPr>
        <p:spPr bwMode="auto">
          <a:xfrm>
            <a:off x="199579" y="875223"/>
            <a:ext cx="5616575" cy="1604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213323"/>
              </a:buClr>
              <a:buFont typeface="Wingdings" panose="05000000000000000000" pitchFamily="2" charset="2"/>
              <a:buChar char="ü"/>
            </a:pPr>
            <a:endParaRPr lang="en-US" altLang="de-DE" b="0"/>
          </a:p>
          <a:p>
            <a:pPr>
              <a:spcBef>
                <a:spcPct val="50000"/>
              </a:spcBef>
              <a:buClr>
                <a:srgbClr val="213323"/>
              </a:buClr>
              <a:buFont typeface="Wingdings" panose="05000000000000000000" pitchFamily="2" charset="2"/>
              <a:buChar char="ü"/>
            </a:pPr>
            <a:endParaRPr lang="en-US" altLang="de-DE" b="0"/>
          </a:p>
          <a:p>
            <a:pPr>
              <a:spcBef>
                <a:spcPct val="50000"/>
              </a:spcBef>
              <a:buClr>
                <a:srgbClr val="213323"/>
              </a:buClr>
              <a:buFont typeface="Wingdings" panose="05000000000000000000" pitchFamily="2" charset="2"/>
              <a:buChar char="ü"/>
            </a:pPr>
            <a:endParaRPr lang="en-US" altLang="de-DE" b="0"/>
          </a:p>
          <a:p>
            <a:pPr>
              <a:spcBef>
                <a:spcPct val="50000"/>
              </a:spcBef>
              <a:buClr>
                <a:srgbClr val="213323"/>
              </a:buClr>
              <a:buFont typeface="Wingdings" panose="05000000000000000000" pitchFamily="2" charset="2"/>
              <a:buChar char="ü"/>
            </a:pPr>
            <a:endParaRPr lang="en-US" altLang="de-DE" b="0"/>
          </a:p>
        </p:txBody>
      </p:sp>
      <p:pic>
        <p:nvPicPr>
          <p:cNvPr id="66" name="Picture 10" descr="Q:\FISSION\ang_xe_4-2_ava-new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0" y="2629496"/>
            <a:ext cx="3043238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1" descr="Q:\FISSION\ang_ba_4-2_ava-new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2629496"/>
            <a:ext cx="3043238" cy="3154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409696"/>
              </p:ext>
            </p:extLst>
          </p:nvPr>
        </p:nvGraphicFramePr>
        <p:xfrm>
          <a:off x="4909549" y="2457489"/>
          <a:ext cx="822325" cy="306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4" name="Equation" r:id="rId5" imgW="545760" imgH="203040" progId="Equation.3">
                  <p:embed/>
                </p:oleObj>
              </mc:Choice>
              <mc:Fallback>
                <p:oleObj name="Equation" r:id="rId5" imgW="545760" imgH="203040" progId="Equation.3">
                  <p:embed/>
                  <p:pic>
                    <p:nvPicPr>
                      <p:cNvPr id="123916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9549" y="2457489"/>
                        <a:ext cx="822325" cy="306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" name="Text Box 14"/>
          <p:cNvSpPr txBox="1">
            <a:spLocks noChangeArrowheads="1"/>
          </p:cNvSpPr>
          <p:nvPr/>
        </p:nvSpPr>
        <p:spPr bwMode="auto">
          <a:xfrm>
            <a:off x="5782022" y="2422440"/>
            <a:ext cx="1238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2000" b="0" dirty="0">
                <a:solidFill>
                  <a:srgbClr val="0000FF"/>
                </a:solidFill>
              </a:rPr>
              <a:t>transitions</a:t>
            </a:r>
          </a:p>
        </p:txBody>
      </p:sp>
      <p:sp>
        <p:nvSpPr>
          <p:cNvPr id="70" name="Text Box 15"/>
          <p:cNvSpPr txBox="1">
            <a:spLocks noChangeArrowheads="1"/>
          </p:cNvSpPr>
          <p:nvPr/>
        </p:nvSpPr>
        <p:spPr bwMode="auto">
          <a:xfrm>
            <a:off x="4572000" y="2989496"/>
            <a:ext cx="803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b="0" baseline="30000" dirty="0"/>
              <a:t>138</a:t>
            </a:r>
            <a:r>
              <a:rPr lang="en-US" altLang="de-DE" b="0" dirty="0"/>
              <a:t>Xe</a:t>
            </a:r>
            <a:endParaRPr lang="en-US" altLang="de-DE" b="0" baseline="30000" dirty="0"/>
          </a:p>
        </p:txBody>
      </p:sp>
      <p:sp>
        <p:nvSpPr>
          <p:cNvPr id="71" name="Text Box 16"/>
          <p:cNvSpPr txBox="1">
            <a:spLocks noChangeArrowheads="1"/>
          </p:cNvSpPr>
          <p:nvPr/>
        </p:nvSpPr>
        <p:spPr bwMode="auto">
          <a:xfrm>
            <a:off x="7920000" y="2989496"/>
            <a:ext cx="6667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b="0" baseline="30000" dirty="0"/>
              <a:t>144</a:t>
            </a:r>
            <a:r>
              <a:rPr lang="en-US" altLang="de-DE" b="0" dirty="0"/>
              <a:t>Ba</a:t>
            </a:r>
            <a:endParaRPr lang="en-US" altLang="de-DE" b="0" baseline="30000" dirty="0"/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692696"/>
            <a:ext cx="3506113" cy="214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3932850" y="1414328"/>
            <a:ext cx="474360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origin of fragment spins and their alignment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</a:t>
            </a:r>
            <a:r>
              <a:rPr lang="el-GR" dirty="0" smtClean="0"/>
              <a:t>π</a:t>
            </a:r>
            <a:r>
              <a:rPr lang="de-DE" dirty="0" smtClean="0"/>
              <a:t> </a:t>
            </a:r>
            <a:r>
              <a:rPr lang="en-US" dirty="0" smtClean="0"/>
              <a:t>twin ionization chamber for fission fragments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for diabolic pair transfer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360000" y="720000"/>
            <a:ext cx="5796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Josephson Effects:</a:t>
            </a:r>
          </a:p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Enhanced transfer of nucleon pairs between two superfluid heavy nuclei in a cold reaction correspond to a super-current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565350"/>
            <a:ext cx="1781175" cy="1571625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492896"/>
            <a:ext cx="1743075" cy="3543300"/>
          </a:xfrm>
          <a:prstGeom prst="rect">
            <a:avLst/>
          </a:prstGeom>
        </p:spPr>
      </p:pic>
      <p:pic>
        <p:nvPicPr>
          <p:cNvPr id="8" name="Picture 28" descr="hf180-yr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2160000"/>
            <a:ext cx="4325938" cy="301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44"/>
          <p:cNvGrpSpPr>
            <a:grpSpLocks/>
          </p:cNvGrpSpPr>
          <p:nvPr/>
        </p:nvGrpSpPr>
        <p:grpSpPr bwMode="auto">
          <a:xfrm>
            <a:off x="817166" y="3760713"/>
            <a:ext cx="298450" cy="460375"/>
            <a:chOff x="4080" y="1728"/>
            <a:chExt cx="188" cy="290"/>
          </a:xfrm>
        </p:grpSpPr>
        <p:sp>
          <p:nvSpPr>
            <p:cNvPr id="10" name="Oval 30"/>
            <p:cNvSpPr>
              <a:spLocks noChangeAspect="1" noChangeArrowheads="1"/>
            </p:cNvSpPr>
            <p:nvPr/>
          </p:nvSpPr>
          <p:spPr bwMode="auto">
            <a:xfrm>
              <a:off x="4080" y="1859"/>
              <a:ext cx="188" cy="8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" name="Oval 31"/>
            <p:cNvSpPr>
              <a:spLocks noChangeAspect="1" noChangeArrowheads="1"/>
            </p:cNvSpPr>
            <p:nvPr/>
          </p:nvSpPr>
          <p:spPr bwMode="auto">
            <a:xfrm>
              <a:off x="4080" y="1801"/>
              <a:ext cx="188" cy="87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2" name="Line 32"/>
            <p:cNvSpPr>
              <a:spLocks noChangeAspect="1" noChangeShapeType="1"/>
            </p:cNvSpPr>
            <p:nvPr/>
          </p:nvSpPr>
          <p:spPr bwMode="auto">
            <a:xfrm flipV="1">
              <a:off x="4167" y="1728"/>
              <a:ext cx="0" cy="1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3" name="Line 33"/>
            <p:cNvSpPr>
              <a:spLocks noChangeAspect="1" noChangeShapeType="1"/>
            </p:cNvSpPr>
            <p:nvPr/>
          </p:nvSpPr>
          <p:spPr bwMode="auto">
            <a:xfrm>
              <a:off x="4167" y="1902"/>
              <a:ext cx="0" cy="11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  <p:grpSp>
        <p:nvGrpSpPr>
          <p:cNvPr id="14" name="Group 45"/>
          <p:cNvGrpSpPr>
            <a:grpSpLocks/>
          </p:cNvGrpSpPr>
          <p:nvPr/>
        </p:nvGrpSpPr>
        <p:grpSpPr bwMode="auto">
          <a:xfrm>
            <a:off x="4733925" y="2113037"/>
            <a:ext cx="295275" cy="523875"/>
            <a:chOff x="3606" y="1613"/>
            <a:chExt cx="186" cy="330"/>
          </a:xfrm>
        </p:grpSpPr>
        <p:sp>
          <p:nvSpPr>
            <p:cNvPr id="15" name="Oval 35"/>
            <p:cNvSpPr>
              <a:spLocks noChangeAspect="1" noChangeArrowheads="1"/>
            </p:cNvSpPr>
            <p:nvPr/>
          </p:nvSpPr>
          <p:spPr bwMode="auto">
            <a:xfrm>
              <a:off x="3606" y="1857"/>
              <a:ext cx="186" cy="8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" name="Oval 36"/>
            <p:cNvSpPr>
              <a:spLocks noChangeAspect="1" noChangeArrowheads="1"/>
            </p:cNvSpPr>
            <p:nvPr/>
          </p:nvSpPr>
          <p:spPr bwMode="auto">
            <a:xfrm>
              <a:off x="3606" y="1800"/>
              <a:ext cx="186" cy="86"/>
            </a:xfrm>
            <a:prstGeom prst="ellips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7" name="Line 37"/>
            <p:cNvSpPr>
              <a:spLocks noChangeAspect="1" noChangeShapeType="1"/>
            </p:cNvSpPr>
            <p:nvPr/>
          </p:nvSpPr>
          <p:spPr bwMode="auto">
            <a:xfrm flipV="1">
              <a:off x="3692" y="1728"/>
              <a:ext cx="0" cy="1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  <p:sp>
          <p:nvSpPr>
            <p:cNvPr id="18" name="Line 38"/>
            <p:cNvSpPr>
              <a:spLocks noChangeAspect="1" noChangeShapeType="1"/>
            </p:cNvSpPr>
            <p:nvPr/>
          </p:nvSpPr>
          <p:spPr bwMode="auto">
            <a:xfrm rot="-10728390">
              <a:off x="3696" y="1613"/>
              <a:ext cx="0" cy="11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703622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systems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80" y="1371600"/>
            <a:ext cx="4495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680" y="1295400"/>
            <a:ext cx="41148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9480" y="4343400"/>
            <a:ext cx="86868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marL="573088" indent="-573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de-DE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Hf and Yb-chain : The interaction strength in the level crossing between the ground state band and the s-band characterized by the minimal distance between the yrast band and the first excited band </a:t>
            </a:r>
            <a:r>
              <a:rPr lang="el-GR" altLang="de-DE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de-DE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i="1" baseline="-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min.</a:t>
            </a:r>
            <a:r>
              <a:rPr lang="en-US" altLang="de-DE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Connected lines correspond to minimal distances for the angular momenta I= 10-16ħ. Full dot symbols indicate the even mass Yb-isotopes. The position of the deformed single-particle energies of the v i</a:t>
            </a:r>
            <a:r>
              <a:rPr lang="en-US" altLang="de-DE" i="1" baseline="-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13/2 </a:t>
            </a:r>
            <a:r>
              <a:rPr lang="en-US" altLang="de-DE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levels for the nucleus </a:t>
            </a:r>
            <a:r>
              <a:rPr lang="en-US" altLang="de-DE" i="1" baseline="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</a:t>
            </a:r>
            <a:r>
              <a:rPr lang="en-US" altLang="de-DE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Yb and </a:t>
            </a:r>
            <a:r>
              <a:rPr lang="en-US" altLang="de-DE" i="1" baseline="3000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</a:t>
            </a:r>
            <a:r>
              <a:rPr lang="en-US" altLang="de-DE" i="1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 are given on the abscissa</a:t>
            </a:r>
            <a:r>
              <a:rPr lang="en-US" alt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rot="10800000" flipV="1">
            <a:off x="5158680" y="6172200"/>
            <a:ext cx="3581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tIns="0" bIns="0" anchor="ctr">
            <a:spAutoFit/>
          </a:bodyPr>
          <a:lstStyle/>
          <a:p>
            <a:pPr eaLnBrk="0" hangingPunct="0">
              <a:defRPr/>
            </a:pPr>
            <a:r>
              <a:rPr lang="en-US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Y. Sun et al, Z. Phys. A339 (1991) 51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5539680" y="609600"/>
            <a:ext cx="2590800" cy="8223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2400" i="1" baseline="30000">
                <a:solidFill>
                  <a:srgbClr val="3333CC"/>
                </a:solidFill>
              </a:rPr>
              <a:t>172,174</a:t>
            </a:r>
            <a:r>
              <a:rPr lang="en-US" altLang="de-DE" sz="2400" i="1">
                <a:solidFill>
                  <a:srgbClr val="3333CC"/>
                </a:solidFill>
              </a:rPr>
              <a:t>Yb on </a:t>
            </a:r>
            <a:r>
              <a:rPr lang="en-US" altLang="de-DE" sz="2400" i="1" baseline="30000">
                <a:solidFill>
                  <a:srgbClr val="3333CC"/>
                </a:solidFill>
              </a:rPr>
              <a:t>206</a:t>
            </a:r>
            <a:r>
              <a:rPr lang="en-US" altLang="de-DE" sz="2400" i="1">
                <a:solidFill>
                  <a:srgbClr val="3333CC"/>
                </a:solidFill>
              </a:rPr>
              <a:t>Pb                                                      </a:t>
            </a:r>
          </a:p>
          <a:p>
            <a:r>
              <a:rPr lang="en-US" altLang="de-DE" sz="2400" i="1" baseline="30000">
                <a:solidFill>
                  <a:srgbClr val="3333CC"/>
                </a:solidFill>
              </a:rPr>
              <a:t>174,176</a:t>
            </a:r>
            <a:r>
              <a:rPr lang="en-US" altLang="de-DE" sz="2400" i="1">
                <a:solidFill>
                  <a:srgbClr val="3333CC"/>
                </a:solidFill>
              </a:rPr>
              <a:t>Hf</a:t>
            </a:r>
            <a:r>
              <a:rPr lang="en-US" altLang="de-DE" sz="2400">
                <a:solidFill>
                  <a:srgbClr val="3333CC"/>
                </a:solidFill>
              </a:rPr>
              <a:t> on </a:t>
            </a:r>
            <a:r>
              <a:rPr lang="en-US" altLang="de-DE" sz="2400" i="1" baseline="30000">
                <a:solidFill>
                  <a:srgbClr val="3333CC"/>
                </a:solidFill>
              </a:rPr>
              <a:t>206</a:t>
            </a:r>
            <a:r>
              <a:rPr lang="en-US" altLang="de-DE" sz="2400" i="1">
                <a:solidFill>
                  <a:srgbClr val="3333CC"/>
                </a:solidFill>
              </a:rPr>
              <a:t>Pb </a:t>
            </a:r>
            <a:r>
              <a:rPr lang="en-US" altLang="de-DE" sz="2400">
                <a:solidFill>
                  <a:srgbClr val="3333CC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05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systems </a:t>
            </a:r>
            <a:r>
              <a:rPr lang="en-US" sz="1800" dirty="0" smtClean="0">
                <a:solidFill>
                  <a:schemeClr val="tx1"/>
                </a:solidFill>
              </a:rPr>
              <a:t>2n-transfer probability as a function of spin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4" y="1066800"/>
            <a:ext cx="76200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2"/>
          <p:cNvSpPr txBox="1">
            <a:spLocks noChangeArrowheads="1"/>
          </p:cNvSpPr>
          <p:nvPr/>
        </p:nvSpPr>
        <p:spPr bwMode="auto">
          <a:xfrm>
            <a:off x="116904" y="5378450"/>
            <a:ext cx="8991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573088" indent="-5730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de-DE" i="1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de-DE" i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calculation show the diabolic effect for </a:t>
            </a:r>
            <a:r>
              <a:rPr lang="en-US" altLang="de-DE" i="1" baseline="300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206</a:t>
            </a:r>
            <a:r>
              <a:rPr lang="en-US" altLang="de-DE" i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Pb on </a:t>
            </a:r>
            <a:r>
              <a:rPr lang="en-US" altLang="de-DE" i="1" baseline="300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r>
              <a:rPr lang="en-US" altLang="de-DE" i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Hf. This calculation  assumes </a:t>
            </a:r>
            <a:r>
              <a:rPr lang="en-US" altLang="de-DE" i="1" baseline="300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174</a:t>
            </a:r>
            <a:r>
              <a:rPr lang="en-US" altLang="de-DE" i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 transfers to </a:t>
            </a:r>
            <a:r>
              <a:rPr lang="en-US" altLang="de-DE" i="1" baseline="3000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172</a:t>
            </a:r>
            <a:r>
              <a:rPr lang="en-US" altLang="de-DE" i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Hf. The symbol o’s are non diabolic case and </a:t>
            </a:r>
            <a:r>
              <a:rPr lang="el-GR" altLang="de-DE" i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de-DE" i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’s are diabolic cases.</a:t>
            </a:r>
          </a:p>
        </p:txBody>
      </p:sp>
      <p:sp>
        <p:nvSpPr>
          <p:cNvPr id="10" name="TextBox 3"/>
          <p:cNvSpPr txBox="1"/>
          <p:nvPr/>
        </p:nvSpPr>
        <p:spPr>
          <a:xfrm>
            <a:off x="4841304" y="6172200"/>
            <a:ext cx="3962400" cy="396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 F Canto et al PRC 47,2836(1993). </a:t>
            </a: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1488504" y="1447800"/>
            <a:ext cx="12128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latin typeface="Times New Roman" panose="02020603050405020304" pitchFamily="18" charset="0"/>
              </a:rPr>
              <a:t>yrast-states</a:t>
            </a: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4993704" y="1447800"/>
            <a:ext cx="1238250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>
                <a:latin typeface="Times New Roman" panose="02020603050405020304" pitchFamily="18" charset="0"/>
              </a:rPr>
              <a:t>yrare-states</a:t>
            </a:r>
            <a:endParaRPr lang="de-DE" altLang="de-DE">
              <a:latin typeface="Times New Roman" panose="02020603050405020304" pitchFamily="18" charset="0"/>
            </a:endParaRP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6238304" y="3644900"/>
            <a:ext cx="17811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400" baseline="30000">
                <a:latin typeface="Times New Roman" panose="02020603050405020304" pitchFamily="18" charset="0"/>
              </a:rPr>
              <a:t>174</a:t>
            </a:r>
            <a:r>
              <a:rPr lang="en-US" altLang="de-DE" sz="1400">
                <a:latin typeface="Times New Roman" panose="02020603050405020304" pitchFamily="18" charset="0"/>
              </a:rPr>
              <a:t>Hf(</a:t>
            </a:r>
            <a:r>
              <a:rPr lang="en-US" altLang="de-DE" sz="1400" baseline="30000">
                <a:latin typeface="Times New Roman" panose="02020603050405020304" pitchFamily="18" charset="0"/>
              </a:rPr>
              <a:t>206</a:t>
            </a:r>
            <a:r>
              <a:rPr lang="en-US" altLang="de-DE" sz="1400">
                <a:latin typeface="Times New Roman" panose="02020603050405020304" pitchFamily="18" charset="0"/>
              </a:rPr>
              <a:t>Pb,</a:t>
            </a:r>
            <a:r>
              <a:rPr lang="en-US" altLang="de-DE" sz="1400" baseline="30000">
                <a:latin typeface="Times New Roman" panose="02020603050405020304" pitchFamily="18" charset="0"/>
              </a:rPr>
              <a:t>208</a:t>
            </a:r>
            <a:r>
              <a:rPr lang="en-US" altLang="de-DE" sz="1400">
                <a:latin typeface="Times New Roman" panose="02020603050405020304" pitchFamily="18" charset="0"/>
              </a:rPr>
              <a:t>Pb)</a:t>
            </a:r>
            <a:r>
              <a:rPr lang="en-US" altLang="de-DE" sz="1400" baseline="30000">
                <a:latin typeface="Times New Roman" panose="02020603050405020304" pitchFamily="18" charset="0"/>
              </a:rPr>
              <a:t>172</a:t>
            </a:r>
            <a:r>
              <a:rPr lang="en-US" altLang="de-DE" sz="1400">
                <a:latin typeface="Times New Roman" panose="02020603050405020304" pitchFamily="18" charset="0"/>
              </a:rPr>
              <a:t>Hf</a:t>
            </a:r>
            <a:endParaRPr lang="de-DE" altLang="de-DE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63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EUROBALL at RISING </a:t>
            </a:r>
            <a:r>
              <a:rPr lang="en-US" sz="1800" dirty="0" smtClean="0">
                <a:solidFill>
                  <a:schemeClr val="tx1"/>
                </a:solidFill>
              </a:rPr>
              <a:t>scattering experiment (2003-2005)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6" descr="rising-bird-vi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00" y="561600"/>
            <a:ext cx="9360027" cy="5961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1734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Cluster and MINIBALL detectors at RISING </a:t>
            </a:r>
            <a:r>
              <a:rPr lang="en-US" sz="1800" dirty="0" smtClean="0">
                <a:solidFill>
                  <a:schemeClr val="tx1"/>
                </a:solidFill>
              </a:rPr>
              <a:t>2005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809" y="764704"/>
            <a:ext cx="6842127" cy="503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ine 10"/>
          <p:cNvSpPr>
            <a:spLocks noChangeAspect="1" noChangeShapeType="1"/>
          </p:cNvSpPr>
          <p:nvPr/>
        </p:nvSpPr>
        <p:spPr bwMode="auto">
          <a:xfrm flipH="1">
            <a:off x="6963171" y="4698529"/>
            <a:ext cx="1008063" cy="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6" name="Text Box 14"/>
          <p:cNvSpPr txBox="1">
            <a:spLocks noChangeAspect="1" noChangeArrowheads="1"/>
          </p:cNvSpPr>
          <p:nvPr/>
        </p:nvSpPr>
        <p:spPr bwMode="auto">
          <a:xfrm rot="780000">
            <a:off x="4680346" y="3977804"/>
            <a:ext cx="555625" cy="309563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b="1">
                <a:solidFill>
                  <a:srgbClr val="FF6600"/>
                </a:solidFill>
                <a:latin typeface="Times New Roman" pitchFamily="18" charset="0"/>
              </a:rPr>
              <a:t>70cm</a:t>
            </a:r>
          </a:p>
        </p:txBody>
      </p:sp>
      <p:sp>
        <p:nvSpPr>
          <p:cNvPr id="7" name="Text Box 15"/>
          <p:cNvSpPr txBox="1">
            <a:spLocks noChangeAspect="1" noChangeArrowheads="1"/>
          </p:cNvSpPr>
          <p:nvPr/>
        </p:nvSpPr>
        <p:spPr bwMode="auto">
          <a:xfrm rot="18900000">
            <a:off x="6407546" y="4985867"/>
            <a:ext cx="555625" cy="309562"/>
          </a:xfrm>
          <a:prstGeom prst="rect">
            <a:avLst/>
          </a:prstGeom>
          <a:solidFill>
            <a:schemeClr val="bg1">
              <a:alpha val="3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8000" tIns="18000" rIns="18000" bIns="18000">
            <a:spAutoFit/>
          </a:bodyPr>
          <a:lstStyle/>
          <a:p>
            <a:r>
              <a:rPr lang="de-DE" altLang="de-DE" b="1">
                <a:solidFill>
                  <a:srgbClr val="FF6600"/>
                </a:solidFill>
                <a:latin typeface="Times New Roman" pitchFamily="18" charset="0"/>
              </a:rPr>
              <a:t>20cm</a:t>
            </a:r>
          </a:p>
        </p:txBody>
      </p:sp>
      <p:sp>
        <p:nvSpPr>
          <p:cNvPr id="8" name="Line 12"/>
          <p:cNvSpPr>
            <a:spLocks noChangeAspect="1" noChangeShapeType="1"/>
          </p:cNvSpPr>
          <p:nvPr/>
        </p:nvSpPr>
        <p:spPr bwMode="auto">
          <a:xfrm flipV="1">
            <a:off x="6388496" y="4698529"/>
            <a:ext cx="503238" cy="503238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9" name="Line 11"/>
          <p:cNvSpPr>
            <a:spLocks noChangeAspect="1" noChangeShapeType="1"/>
          </p:cNvSpPr>
          <p:nvPr/>
        </p:nvSpPr>
        <p:spPr bwMode="auto">
          <a:xfrm>
            <a:off x="3796109" y="4049242"/>
            <a:ext cx="3095625" cy="649287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 type="stealth" w="lg" len="lg"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0" name="Line 8"/>
          <p:cNvSpPr>
            <a:spLocks noChangeAspect="1" noChangeShapeType="1"/>
          </p:cNvSpPr>
          <p:nvPr/>
        </p:nvSpPr>
        <p:spPr bwMode="auto">
          <a:xfrm>
            <a:off x="6888559" y="4469929"/>
            <a:ext cx="0" cy="503238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1" name="Text Box 16"/>
          <p:cNvSpPr txBox="1">
            <a:spLocks noChangeAspect="1" noChangeArrowheads="1"/>
          </p:cNvSpPr>
          <p:nvPr/>
        </p:nvSpPr>
        <p:spPr bwMode="auto">
          <a:xfrm>
            <a:off x="7252096" y="4769967"/>
            <a:ext cx="7762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rgbClr val="FF0000"/>
                </a:solidFill>
                <a:latin typeface="Times New Roman" pitchFamily="18" charset="0"/>
              </a:rPr>
              <a:t>beam</a:t>
            </a:r>
          </a:p>
        </p:txBody>
      </p:sp>
      <p:sp>
        <p:nvSpPr>
          <p:cNvPr id="12" name="Text Box 17"/>
          <p:cNvSpPr txBox="1">
            <a:spLocks noChangeAspect="1" noChangeArrowheads="1"/>
          </p:cNvSpPr>
          <p:nvPr/>
        </p:nvSpPr>
        <p:spPr bwMode="auto">
          <a:xfrm>
            <a:off x="6564709" y="4084167"/>
            <a:ext cx="831851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de-DE" altLang="de-DE" sz="2000" b="1">
                <a:solidFill>
                  <a:srgbClr val="FF0000"/>
                </a:solidFill>
                <a:latin typeface="Times New Roman" pitchFamily="18" charset="0"/>
              </a:rPr>
              <a:t>target</a:t>
            </a:r>
          </a:p>
        </p:txBody>
      </p:sp>
      <p:sp>
        <p:nvSpPr>
          <p:cNvPr id="13" name="Line 20"/>
          <p:cNvSpPr>
            <a:spLocks noChangeAspect="1" noChangeShapeType="1"/>
          </p:cNvSpPr>
          <p:nvPr/>
        </p:nvSpPr>
        <p:spPr bwMode="auto">
          <a:xfrm>
            <a:off x="1851420" y="4698529"/>
            <a:ext cx="6119814" cy="0"/>
          </a:xfrm>
          <a:prstGeom prst="line">
            <a:avLst/>
          </a:prstGeom>
          <a:noFill/>
          <a:ln w="19050">
            <a:solidFill>
              <a:srgbClr val="FF0000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pic>
        <p:nvPicPr>
          <p:cNvPr id="14" name="Picture 21" descr="ebb2_s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22" y="5596086"/>
            <a:ext cx="840105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3310" y="5560086"/>
            <a:ext cx="1000000" cy="885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10124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EUROBALL </a:t>
            </a:r>
            <a:r>
              <a:rPr lang="de-DE" sz="1800" dirty="0" smtClean="0">
                <a:solidFill>
                  <a:schemeClr val="tx1"/>
                </a:solidFill>
              </a:rPr>
              <a:t>(2006-2009) </a:t>
            </a:r>
            <a:r>
              <a:rPr lang="de-DE" dirty="0" smtClean="0"/>
              <a:t>at RISING </a:t>
            </a:r>
            <a:r>
              <a:rPr lang="en-US" sz="1800" dirty="0">
                <a:solidFill>
                  <a:schemeClr val="tx1"/>
                </a:solidFill>
              </a:rPr>
              <a:t>R</a:t>
            </a:r>
            <a:r>
              <a:rPr lang="en-US" sz="1800" dirty="0" smtClean="0">
                <a:solidFill>
                  <a:schemeClr val="tx1"/>
                </a:solidFill>
              </a:rPr>
              <a:t>are </a:t>
            </a:r>
            <a:r>
              <a:rPr lang="en-US" sz="1800" dirty="0" err="1" smtClean="0">
                <a:solidFill>
                  <a:schemeClr val="tx1"/>
                </a:solidFill>
              </a:rPr>
              <a:t>ISotope</a:t>
            </a:r>
            <a:r>
              <a:rPr lang="en-US" sz="1800" dirty="0" smtClean="0">
                <a:solidFill>
                  <a:schemeClr val="tx1"/>
                </a:solidFill>
              </a:rPr>
              <a:t> </a:t>
            </a:r>
            <a:r>
              <a:rPr lang="en-US" sz="1800" dirty="0" err="1" smtClean="0">
                <a:solidFill>
                  <a:schemeClr val="tx1"/>
                </a:solidFill>
              </a:rPr>
              <a:t>INvestigation</a:t>
            </a:r>
            <a:r>
              <a:rPr lang="en-US" sz="1800" dirty="0" smtClean="0">
                <a:solidFill>
                  <a:schemeClr val="tx1"/>
                </a:solidFill>
              </a:rPr>
              <a:t> at GSI </a:t>
            </a:r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" t="12799" r="6111" b="30646"/>
          <a:stretch>
            <a:fillRect/>
          </a:stretch>
        </p:blipFill>
        <p:spPr bwMode="auto">
          <a:xfrm>
            <a:off x="1692000" y="692696"/>
            <a:ext cx="5952311" cy="184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1788" t="12799" r="6111" b="3064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5" name="Gruppieren 4"/>
          <p:cNvGrpSpPr/>
          <p:nvPr/>
        </p:nvGrpSpPr>
        <p:grpSpPr>
          <a:xfrm>
            <a:off x="1692000" y="1190889"/>
            <a:ext cx="1620000" cy="867300"/>
            <a:chOff x="1692000" y="1692000"/>
            <a:chExt cx="1620000" cy="867300"/>
          </a:xfrm>
        </p:grpSpPr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1692000" y="2368800"/>
              <a:ext cx="1152000" cy="1905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7" name="Rectangle 24"/>
            <p:cNvSpPr>
              <a:spLocks noChangeArrowheads="1"/>
            </p:cNvSpPr>
            <p:nvPr/>
          </p:nvSpPr>
          <p:spPr bwMode="auto">
            <a:xfrm>
              <a:off x="2952000" y="1692000"/>
              <a:ext cx="360000" cy="252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8" name="Rectangle 24"/>
            <p:cNvSpPr>
              <a:spLocks noChangeArrowheads="1"/>
            </p:cNvSpPr>
            <p:nvPr/>
          </p:nvSpPr>
          <p:spPr bwMode="auto">
            <a:xfrm>
              <a:off x="2664000" y="1800000"/>
              <a:ext cx="252000" cy="180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2700000" y="1980000"/>
              <a:ext cx="144000" cy="72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0" name="Rectangle 24"/>
            <p:cNvSpPr>
              <a:spLocks noChangeArrowheads="1"/>
            </p:cNvSpPr>
            <p:nvPr/>
          </p:nvSpPr>
          <p:spPr bwMode="auto">
            <a:xfrm>
              <a:off x="1872000" y="2160000"/>
              <a:ext cx="612000" cy="108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2339752" y="1298889"/>
            <a:ext cx="701784" cy="193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4 g/cm</a:t>
            </a:r>
            <a:r>
              <a:rPr lang="es-ES" altLang="de-DE" sz="1100" baseline="30000" dirty="0" smtClean="0">
                <a:solidFill>
                  <a:srgbClr val="000000"/>
                </a:solidFill>
                <a:latin typeface="Times New Roman" pitchFamily="18" charset="0"/>
              </a:rPr>
              <a:t>2</a:t>
            </a:r>
            <a:r>
              <a:rPr lang="es-E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s-ES" altLang="de-DE" sz="1400" b="1" dirty="0" smtClean="0">
                <a:solidFill>
                  <a:srgbClr val="000000"/>
                </a:solidFill>
                <a:latin typeface="Times New Roman" pitchFamily="18" charset="0"/>
              </a:rPr>
              <a:t>Be</a:t>
            </a: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1908000" y="1766889"/>
            <a:ext cx="5725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de-DE" sz="1400" b="1" baseline="30000" dirty="0" smtClean="0">
                <a:solidFill>
                  <a:srgbClr val="000000"/>
                </a:solidFill>
                <a:latin typeface="Times New Roman" pitchFamily="18" charset="0"/>
              </a:rPr>
              <a:t>136</a:t>
            </a:r>
            <a:r>
              <a:rPr lang="es-ES" altLang="de-DE" sz="1400" b="1" dirty="0" smtClean="0">
                <a:solidFill>
                  <a:srgbClr val="000000"/>
                </a:solidFill>
                <a:latin typeface="Times New Roman" pitchFamily="18" charset="0"/>
              </a:rPr>
              <a:t>Xe</a:t>
            </a:r>
            <a:endParaRPr lang="es-ES" altLang="de-DE" sz="1400" b="1" baseline="30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3" name="Line 32"/>
          <p:cNvSpPr>
            <a:spLocks noChangeShapeType="1"/>
          </p:cNvSpPr>
          <p:nvPr/>
        </p:nvSpPr>
        <p:spPr bwMode="auto">
          <a:xfrm>
            <a:off x="1980000" y="1709289"/>
            <a:ext cx="468000" cy="0"/>
          </a:xfrm>
          <a:prstGeom prst="line">
            <a:avLst/>
          </a:prstGeom>
          <a:noFill/>
          <a:ln w="25400">
            <a:solidFill>
              <a:srgbClr val="0000CC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4" name="Text Box 30"/>
          <p:cNvSpPr txBox="1">
            <a:spLocks noChangeArrowheads="1"/>
          </p:cNvSpPr>
          <p:nvPr/>
        </p:nvSpPr>
        <p:spPr bwMode="auto">
          <a:xfrm>
            <a:off x="2071680" y="953476"/>
            <a:ext cx="12041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de-DE" sz="1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</a:t>
            </a:r>
            <a:r>
              <a:rPr lang="es-ES" altLang="de-DE" sz="1000" b="1" baseline="-25000" dirty="0" err="1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exp</a:t>
            </a:r>
            <a:r>
              <a:rPr lang="es-ES" altLang="de-DE" sz="1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(</a:t>
            </a:r>
            <a:r>
              <a:rPr lang="es-ES" altLang="de-DE" sz="1000" b="1" baseline="30000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130</a:t>
            </a:r>
            <a:r>
              <a:rPr lang="es-ES" altLang="de-DE" sz="1000" b="1" dirty="0" smtClean="0">
                <a:solidFill>
                  <a:srgbClr val="000000"/>
                </a:solidFill>
                <a:latin typeface="Times New Roman" pitchFamily="18" charset="0"/>
                <a:sym typeface="Symbol" pitchFamily="18" charset="2"/>
              </a:rPr>
              <a:t>Cd)</a:t>
            </a:r>
            <a:r>
              <a:rPr lang="en-US" altLang="de-DE" sz="1000" b="1" dirty="0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~150 </a:t>
            </a:r>
            <a:r>
              <a:rPr lang="en-US" altLang="de-DE" sz="1000" b="1" dirty="0" err="1" smtClean="0">
                <a:solidFill>
                  <a:srgbClr val="000000"/>
                </a:solidFill>
                <a:latin typeface="Times New Roman" pitchFamily="18" charset="0"/>
                <a:cs typeface="Arial" pitchFamily="34" charset="0"/>
                <a:sym typeface="Symbol" pitchFamily="18" charset="2"/>
              </a:rPr>
              <a:t>pb</a:t>
            </a:r>
            <a:endParaRPr lang="en-US" altLang="de-DE" sz="1000" b="1" dirty="0" smtClean="0">
              <a:solidFill>
                <a:srgbClr val="000000"/>
              </a:solidFill>
              <a:latin typeface="Times New Roman" pitchFamily="18" charset="0"/>
              <a:cs typeface="Arial" pitchFamily="34" charset="0"/>
              <a:sym typeface="Symbol" pitchFamily="18" charset="2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763688" y="2063793"/>
            <a:ext cx="84670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750 </a:t>
            </a:r>
            <a:r>
              <a:rPr lang="es-ES" altLang="de-DE" sz="1100" dirty="0" err="1" smtClean="0">
                <a:solidFill>
                  <a:srgbClr val="000000"/>
                </a:solidFill>
                <a:latin typeface="Times New Roman" pitchFamily="18" charset="0"/>
              </a:rPr>
              <a:t>MeV</a:t>
            </a:r>
            <a:r>
              <a:rPr lang="es-ES" altLang="de-DE" sz="1100" dirty="0" smtClean="0">
                <a:solidFill>
                  <a:srgbClr val="000000"/>
                </a:solidFill>
                <a:latin typeface="Times New Roman" pitchFamily="18" charset="0"/>
              </a:rPr>
              <a:t>/u</a:t>
            </a:r>
          </a:p>
        </p:txBody>
      </p:sp>
      <p:grpSp>
        <p:nvGrpSpPr>
          <p:cNvPr id="16" name="Gruppieren 15"/>
          <p:cNvGrpSpPr/>
          <p:nvPr/>
        </p:nvGrpSpPr>
        <p:grpSpPr>
          <a:xfrm>
            <a:off x="6660000" y="1208889"/>
            <a:ext cx="936000" cy="1116000"/>
            <a:chOff x="6660000" y="1710000"/>
            <a:chExt cx="936000" cy="1116000"/>
          </a:xfrm>
        </p:grpSpPr>
        <p:sp>
          <p:nvSpPr>
            <p:cNvPr id="17" name="Rectangle 24"/>
            <p:cNvSpPr>
              <a:spLocks noChangeArrowheads="1"/>
            </p:cNvSpPr>
            <p:nvPr/>
          </p:nvSpPr>
          <p:spPr bwMode="auto">
            <a:xfrm>
              <a:off x="6804000" y="1710000"/>
              <a:ext cx="792000" cy="1116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6660000" y="2592000"/>
              <a:ext cx="180000" cy="216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  <p:sp>
          <p:nvSpPr>
            <p:cNvPr id="19" name="Rectangle 24"/>
            <p:cNvSpPr>
              <a:spLocks noChangeArrowheads="1"/>
            </p:cNvSpPr>
            <p:nvPr/>
          </p:nvSpPr>
          <p:spPr bwMode="auto">
            <a:xfrm>
              <a:off x="6768000" y="1980000"/>
              <a:ext cx="72000" cy="468000"/>
            </a:xfrm>
            <a:prstGeom prst="rect">
              <a:avLst/>
            </a:prstGeom>
            <a:solidFill>
              <a:srgbClr val="CCE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e-DE" altLang="de-DE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</a:endParaRPr>
            </a:p>
          </p:txBody>
        </p:sp>
      </p:grpSp>
      <p:sp>
        <p:nvSpPr>
          <p:cNvPr id="20" name="Text Box 26"/>
          <p:cNvSpPr txBox="1">
            <a:spLocks noChangeArrowheads="1"/>
          </p:cNvSpPr>
          <p:nvPr/>
        </p:nvSpPr>
        <p:spPr bwMode="auto">
          <a:xfrm>
            <a:off x="6925885" y="830889"/>
            <a:ext cx="548227" cy="338554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de-DE" sz="1100" b="1" dirty="0" smtClean="0">
                <a:solidFill>
                  <a:srgbClr val="0000CC"/>
                </a:solidFill>
                <a:latin typeface="Times New Roman" pitchFamily="18" charset="0"/>
              </a:rPr>
              <a:t>variable</a:t>
            </a: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de-DE" sz="1100" b="1" dirty="0" err="1" smtClean="0">
                <a:solidFill>
                  <a:srgbClr val="0000CC"/>
                </a:solidFill>
                <a:latin typeface="Times New Roman" pitchFamily="18" charset="0"/>
              </a:rPr>
              <a:t>degrader</a:t>
            </a:r>
            <a:endParaRPr lang="es-ES" altLang="de-DE" sz="1100" b="1" dirty="0" smtClean="0">
              <a:solidFill>
                <a:srgbClr val="0000CC"/>
              </a:solidFill>
              <a:latin typeface="Times New Roman" pitchFamily="18" charset="0"/>
            </a:endParaRPr>
          </a:p>
        </p:txBody>
      </p:sp>
      <p:sp>
        <p:nvSpPr>
          <p:cNvPr id="21" name="Text Box 26"/>
          <p:cNvSpPr txBox="1">
            <a:spLocks noChangeArrowheads="1"/>
          </p:cNvSpPr>
          <p:nvPr/>
        </p:nvSpPr>
        <p:spPr bwMode="auto">
          <a:xfrm>
            <a:off x="6549498" y="2207809"/>
            <a:ext cx="198772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de-DE" sz="1200" b="1" dirty="0" smtClean="0">
                <a:solidFill>
                  <a:srgbClr val="000000"/>
                </a:solidFill>
                <a:latin typeface="Times New Roman" pitchFamily="18" charset="0"/>
              </a:rPr>
              <a:t>Δ</a:t>
            </a:r>
            <a:r>
              <a:rPr lang="de-DE" altLang="de-DE" sz="1200" b="1" dirty="0">
                <a:solidFill>
                  <a:srgbClr val="000000"/>
                </a:solidFill>
                <a:latin typeface="Times New Roman" pitchFamily="18" charset="0"/>
              </a:rPr>
              <a:t>E</a:t>
            </a:r>
            <a:endParaRPr lang="es-ES" altLang="de-DE" sz="12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22" name="Picture 4" descr="clus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0" t="33803"/>
          <a:stretch>
            <a:fillRect/>
          </a:stretch>
        </p:blipFill>
        <p:spPr bwMode="auto">
          <a:xfrm>
            <a:off x="6768000" y="1190889"/>
            <a:ext cx="1154787" cy="101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Gerade Verbindung 53"/>
          <p:cNvCxnSpPr/>
          <p:nvPr/>
        </p:nvCxnSpPr>
        <p:spPr bwMode="auto">
          <a:xfrm flipH="1">
            <a:off x="6660000" y="1169443"/>
            <a:ext cx="265886" cy="273446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8" descr="RC2879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2702889"/>
            <a:ext cx="301625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feld 24"/>
          <p:cNvSpPr txBox="1"/>
          <p:nvPr/>
        </p:nvSpPr>
        <p:spPr>
          <a:xfrm>
            <a:off x="1067357" y="5807557"/>
            <a:ext cx="2321536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implantation in Cu-plate or in 9 DSSSD</a:t>
            </a:r>
            <a:endParaRPr lang="en-US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248000" y="2702889"/>
            <a:ext cx="3957750" cy="49244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Cluster detectors with 105 Ge crystals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</a:t>
            </a:r>
            <a:r>
              <a:rPr lang="el-GR" sz="1400" baseline="-25000" dirty="0" smtClean="0">
                <a:latin typeface="Times New Roman"/>
                <a:cs typeface="Times New Roman"/>
              </a:rPr>
              <a:t>γ</a:t>
            </a:r>
            <a:r>
              <a:rPr lang="de-DE" sz="1400" dirty="0" smtClean="0">
                <a:latin typeface="Times New Roman"/>
                <a:cs typeface="Times New Roman"/>
              </a:rPr>
              <a:t> = 11% at 1.3 </a:t>
            </a:r>
            <a:r>
              <a:rPr lang="de-DE" sz="1400" dirty="0" err="1" smtClean="0">
                <a:latin typeface="Times New Roman"/>
                <a:cs typeface="Times New Roman"/>
              </a:rPr>
              <a:t>MeV</a:t>
            </a:r>
            <a:r>
              <a:rPr lang="de-DE" sz="1400" dirty="0" smtClean="0">
                <a:latin typeface="Times New Roman"/>
                <a:cs typeface="Times New Roman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20% at 550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r>
              <a:rPr lang="en-US" sz="1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35% at 100 </a:t>
            </a:r>
            <a:r>
              <a:rPr lang="en-US" sz="1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keV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0" y="3242889"/>
            <a:ext cx="2692227" cy="2011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4248000" y="5330889"/>
            <a:ext cx="2826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Blip>
                <a:blip r:embed="rId6"/>
              </a:buBlip>
            </a:pP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very high </a:t>
            </a:r>
            <a:r>
              <a:rPr lang="el-GR" sz="1200" dirty="0" smtClean="0">
                <a:latin typeface="Times New Roman"/>
                <a:cs typeface="Times New Roman"/>
              </a:rPr>
              <a:t>γ</a:t>
            </a:r>
            <a:r>
              <a:rPr lang="en-US" sz="1200" dirty="0" smtClean="0">
                <a:latin typeface="Times New Roman"/>
                <a:cs typeface="Times New Roman"/>
              </a:rPr>
              <a:t>-ray efficiency</a:t>
            </a:r>
          </a:p>
          <a:p>
            <a:pPr marL="171450" indent="-171450">
              <a:buBlip>
                <a:blip r:embed="rId6"/>
              </a:buBlip>
            </a:pPr>
            <a:r>
              <a:rPr lang="en-US" sz="1200" dirty="0" smtClean="0">
                <a:latin typeface="Times New Roman"/>
                <a:cs typeface="Times New Roman"/>
              </a:rPr>
              <a:t>high granularity (</a:t>
            </a:r>
            <a:r>
              <a:rPr lang="en-US" sz="12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prompt flash problem</a:t>
            </a:r>
            <a:r>
              <a:rPr lang="en-US" sz="1200" dirty="0" smtClean="0">
                <a:latin typeface="Times New Roman"/>
                <a:cs typeface="Times New Roman"/>
              </a:rPr>
              <a:t>)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4248000" y="6300000"/>
            <a:ext cx="2601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S.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Pietri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et al., NIM B261 (2007), 1079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819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360000" y="980728"/>
            <a:ext cx="870847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Coulomb excitation of isomeric states in deformed nuclei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Nuclear structure of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208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Pb 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Studies in the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Sn region (Magda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Gorska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Search for diabolic pair transfer at higher angular momentum states</a:t>
            </a:r>
          </a:p>
          <a:p>
            <a:pPr marL="285750" indent="-285750" algn="l">
              <a:buFont typeface="Wingdings" panose="05000000000000000000" pitchFamily="2" charset="2"/>
              <a:buChar char="v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Mini Orange devices from Johan van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Klinken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with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Torsten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Kröll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(TU Darmstadt)</a:t>
            </a:r>
            <a:endParaRPr lang="en-US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l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adioactive targets (0.3 mg/cm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from LMU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München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stored in Mainz (C.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Düllmann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mg ≡ 80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Np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mg ≡ 26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kBq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242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 mg ≡ 145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kBq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(area = 0.2 cm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/>
            <a:r>
              <a:rPr lang="en-US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226</a:t>
            </a: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material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problems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836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Coulomb excitation experiment at UNILAC </a:t>
            </a:r>
            <a:r>
              <a:rPr lang="en-US" sz="1800" dirty="0" smtClean="0">
                <a:solidFill>
                  <a:schemeClr val="tx1"/>
                </a:solidFill>
              </a:rPr>
              <a:t>1980</a:t>
            </a:r>
            <a:endParaRPr lang="en-US" dirty="0"/>
          </a:p>
        </p:txBody>
      </p:sp>
      <p:pic>
        <p:nvPicPr>
          <p:cNvPr id="16" name="Picture 2" descr="U235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3" y="620688"/>
            <a:ext cx="4243387" cy="438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4624388" y="801663"/>
            <a:ext cx="2841625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altLang="de-DE" sz="2000" baseline="30000">
                <a:latin typeface="Times New Roman" panose="02020603050405020304" pitchFamily="18" charset="0"/>
              </a:rPr>
              <a:t>208</a:t>
            </a:r>
            <a:r>
              <a:rPr lang="de-DE" altLang="de-DE" sz="2000">
                <a:latin typeface="Times New Roman" panose="02020603050405020304" pitchFamily="18" charset="0"/>
              </a:rPr>
              <a:t>Pb (5.3MeV/u) </a:t>
            </a:r>
            <a:r>
              <a:rPr lang="de-DE" altLang="de-DE" sz="2400">
                <a:latin typeface="Times New Roman" panose="02020603050405020304" pitchFamily="18" charset="0"/>
                <a:cs typeface="Times New Roman" panose="02020603050405020304" pitchFamily="18" charset="0"/>
              </a:rPr>
              <a:t>→</a:t>
            </a:r>
            <a:r>
              <a:rPr lang="de-DE" altLang="de-DE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altLang="de-DE" sz="2000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de-DE" altLang="de-DE" sz="200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468313" y="4933926"/>
            <a:ext cx="4057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Doppler-corrected</a:t>
            </a:r>
            <a:r>
              <a:rPr lang="de-DE" altLang="de-DE" dirty="0" smtClean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l-GR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γ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-ray spectrum for </a:t>
            </a:r>
            <a:r>
              <a:rPr lang="en-US" altLang="de-DE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altLang="de-DE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endParaRPr lang="en-US" altLang="de-DE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7" descr="U235-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803251"/>
            <a:ext cx="1371600" cy="104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8" descr="X7-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1412851"/>
            <a:ext cx="4460875" cy="416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xtfeld 29"/>
          <p:cNvSpPr txBox="1"/>
          <p:nvPr/>
        </p:nvSpPr>
        <p:spPr>
          <a:xfrm>
            <a:off x="468000" y="5940000"/>
            <a:ext cx="5484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proton and j</a:t>
            </a:r>
            <a:r>
              <a:rPr lang="en-US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15/2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neutron alignment in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235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 and 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237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Np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44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/>
          <p:cNvSpPr/>
          <p:nvPr/>
        </p:nvSpPr>
        <p:spPr bwMode="auto">
          <a:xfrm>
            <a:off x="4932000" y="1633713"/>
            <a:ext cx="1548000" cy="288000"/>
          </a:xfrm>
          <a:prstGeom prst="rect">
            <a:avLst/>
          </a:prstGeom>
          <a:noFill/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4" name="Picture 3" descr="absorb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0" y="836712"/>
            <a:ext cx="1261110" cy="803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50"/>
          <p:cNvSpPr txBox="1"/>
          <p:nvPr/>
        </p:nvSpPr>
        <p:spPr>
          <a:xfrm>
            <a:off x="2160000" y="950181"/>
            <a:ext cx="6618607" cy="584775"/>
          </a:xfrm>
          <a:prstGeom prst="rect">
            <a:avLst/>
          </a:prstGeom>
          <a:noFill/>
          <a:ln>
            <a:solidFill>
              <a:srgbClr val="0000CC"/>
            </a:solidFill>
          </a:ln>
        </p:spPr>
        <p:txBody>
          <a:bodyPr wrap="none" rtlCol="0">
            <a:spAutoFit/>
          </a:bodyPr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rate [s</a:t>
            </a:r>
            <a:r>
              <a:rPr lang="en-US" sz="1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-1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sz="1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luminosity </a:t>
            </a:r>
            <a:r>
              <a:rPr lang="en-US" sz="1600" dirty="0" smtClean="0">
                <a:latin typeface="Times New Roman"/>
                <a:cs typeface="Times New Roman"/>
              </a:rPr>
              <a:t>· cross section [cm</a:t>
            </a:r>
            <a:r>
              <a:rPr lang="en-US" sz="1600" baseline="30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]</a:t>
            </a:r>
          </a:p>
          <a:p>
            <a:r>
              <a:rPr lang="en-US" sz="1600" dirty="0"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latin typeface="Times New Roman"/>
                <a:cs typeface="Times New Roman"/>
              </a:rPr>
              <a:t>                             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= projectiles [s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-1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 · target nuclei [cm</a:t>
            </a:r>
            <a:r>
              <a:rPr lang="en-US" sz="1600" baseline="300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-2</a:t>
            </a:r>
            <a:r>
              <a:rPr lang="en-US" sz="1600" dirty="0" smtClean="0">
                <a:solidFill>
                  <a:srgbClr val="FF0000"/>
                </a:solidFill>
                <a:latin typeface="Times New Roman"/>
                <a:cs typeface="Times New Roman"/>
              </a:rPr>
              <a:t>] </a:t>
            </a:r>
            <a:r>
              <a:rPr lang="en-US" sz="1600" dirty="0" smtClean="0">
                <a:latin typeface="Times New Roman"/>
                <a:cs typeface="Times New Roman"/>
              </a:rPr>
              <a:t>· cross section [cm</a:t>
            </a:r>
            <a:r>
              <a:rPr lang="en-US" sz="1600" baseline="30000" dirty="0" smtClean="0">
                <a:latin typeface="Times New Roman"/>
                <a:cs typeface="Times New Roman"/>
              </a:rPr>
              <a:t>2</a:t>
            </a:r>
            <a:r>
              <a:rPr lang="en-US" sz="1600" dirty="0" smtClean="0">
                <a:latin typeface="Times New Roman"/>
                <a:cs typeface="Times New Roman"/>
              </a:rPr>
              <a:t>]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60000" y="1628712"/>
            <a:ext cx="447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>
                <a:solidFill>
                  <a:srgbClr val="000000"/>
                </a:solidFill>
                <a:latin typeface="Times New Roman" pitchFamily="18" charset="0"/>
              </a:rPr>
              <a:t>a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ccelerator current: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1 </a:t>
            </a:r>
            <a:r>
              <a:rPr lang="en-US" altLang="de-DE" sz="1400" dirty="0" err="1" smtClean="0">
                <a:solidFill>
                  <a:srgbClr val="FF0000"/>
                </a:solidFill>
                <a:latin typeface="Times New Roman" pitchFamily="18" charset="0"/>
              </a:rPr>
              <a:t>pnA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</a:rPr>
              <a:t>consists of 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·10</a:t>
            </a:r>
            <a:r>
              <a:rPr lang="de-DE" altLang="de-DE" sz="1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de-DE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projectiles</a:t>
            </a:r>
            <a:r>
              <a:rPr lang="en-US" altLang="de-DE" sz="1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[s</a:t>
            </a:r>
            <a:r>
              <a:rPr lang="en-US" altLang="de-DE" sz="1400" baseline="30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-1</a:t>
            </a:r>
            <a:r>
              <a:rPr lang="en-US" altLang="de-DE" sz="1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4" name="Gruppieren 23"/>
          <p:cNvGrpSpPr/>
          <p:nvPr/>
        </p:nvGrpSpPr>
        <p:grpSpPr>
          <a:xfrm>
            <a:off x="2520000" y="4148712"/>
            <a:ext cx="4230000" cy="355818"/>
            <a:chOff x="2520000" y="4752000"/>
            <a:chExt cx="4230000" cy="355818"/>
          </a:xfrm>
        </p:grpSpPr>
        <p:cxnSp>
          <p:nvCxnSpPr>
            <p:cNvPr id="11" name="Gerader Verbinder 10"/>
            <p:cNvCxnSpPr/>
            <p:nvPr/>
          </p:nvCxnSpPr>
          <p:spPr bwMode="auto">
            <a:xfrm rot="5400000">
              <a:off x="2880000" y="501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Gerader Verbinder 11"/>
            <p:cNvCxnSpPr/>
            <p:nvPr/>
          </p:nvCxnSpPr>
          <p:spPr bwMode="auto">
            <a:xfrm>
              <a:off x="2970000" y="492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Gerader Verbinder 12"/>
            <p:cNvCxnSpPr/>
            <p:nvPr/>
          </p:nvCxnSpPr>
          <p:spPr bwMode="auto">
            <a:xfrm rot="5400000">
              <a:off x="3060000" y="501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Gerader Verbinder 13"/>
            <p:cNvCxnSpPr/>
            <p:nvPr/>
          </p:nvCxnSpPr>
          <p:spPr bwMode="auto">
            <a:xfrm>
              <a:off x="3150000" y="5103152"/>
              <a:ext cx="54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Gerader Verbinder 16"/>
            <p:cNvCxnSpPr/>
            <p:nvPr/>
          </p:nvCxnSpPr>
          <p:spPr bwMode="auto">
            <a:xfrm rot="5400000">
              <a:off x="3600000" y="501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Gerader Verbinder 17"/>
            <p:cNvCxnSpPr/>
            <p:nvPr/>
          </p:nvCxnSpPr>
          <p:spPr bwMode="auto">
            <a:xfrm>
              <a:off x="3690000" y="492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Gerader Verbinder 18"/>
            <p:cNvCxnSpPr/>
            <p:nvPr/>
          </p:nvCxnSpPr>
          <p:spPr bwMode="auto">
            <a:xfrm rot="5400000">
              <a:off x="3780000" y="501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0" name="Gerader Verbinder 19"/>
            <p:cNvCxnSpPr/>
            <p:nvPr/>
          </p:nvCxnSpPr>
          <p:spPr bwMode="auto">
            <a:xfrm>
              <a:off x="3870000" y="5103152"/>
              <a:ext cx="54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Gerader Verbinder 28"/>
            <p:cNvCxnSpPr/>
            <p:nvPr/>
          </p:nvCxnSpPr>
          <p:spPr bwMode="auto">
            <a:xfrm rot="5400000">
              <a:off x="4320000" y="501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0" name="Gerader Verbinder 29"/>
            <p:cNvCxnSpPr/>
            <p:nvPr/>
          </p:nvCxnSpPr>
          <p:spPr bwMode="auto">
            <a:xfrm>
              <a:off x="4410000" y="492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Gerader Verbinder 30"/>
            <p:cNvCxnSpPr/>
            <p:nvPr/>
          </p:nvCxnSpPr>
          <p:spPr bwMode="auto">
            <a:xfrm rot="5400000">
              <a:off x="4500000" y="501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Gerader Verbinder 31"/>
            <p:cNvCxnSpPr/>
            <p:nvPr/>
          </p:nvCxnSpPr>
          <p:spPr bwMode="auto">
            <a:xfrm>
              <a:off x="4590000" y="5103152"/>
              <a:ext cx="54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Gerader Verbinder 24"/>
            <p:cNvCxnSpPr/>
            <p:nvPr/>
          </p:nvCxnSpPr>
          <p:spPr bwMode="auto">
            <a:xfrm rot="5400000">
              <a:off x="5040000" y="501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Gerader Verbinder 25"/>
            <p:cNvCxnSpPr/>
            <p:nvPr/>
          </p:nvCxnSpPr>
          <p:spPr bwMode="auto">
            <a:xfrm>
              <a:off x="5130000" y="492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Gerader Verbinder 26"/>
            <p:cNvCxnSpPr/>
            <p:nvPr/>
          </p:nvCxnSpPr>
          <p:spPr bwMode="auto">
            <a:xfrm rot="5400000">
              <a:off x="5220000" y="501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Gerader Verbinder 27"/>
            <p:cNvCxnSpPr/>
            <p:nvPr/>
          </p:nvCxnSpPr>
          <p:spPr bwMode="auto">
            <a:xfrm>
              <a:off x="5310000" y="5103152"/>
              <a:ext cx="54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Gerader Verbinder 39"/>
            <p:cNvCxnSpPr/>
            <p:nvPr/>
          </p:nvCxnSpPr>
          <p:spPr bwMode="auto">
            <a:xfrm rot="5400000">
              <a:off x="5760000" y="501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Gerader Verbinder 40"/>
            <p:cNvCxnSpPr/>
            <p:nvPr/>
          </p:nvCxnSpPr>
          <p:spPr bwMode="auto">
            <a:xfrm>
              <a:off x="5850000" y="492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Gerader Verbinder 41"/>
            <p:cNvCxnSpPr/>
            <p:nvPr/>
          </p:nvCxnSpPr>
          <p:spPr bwMode="auto">
            <a:xfrm rot="5400000">
              <a:off x="5940000" y="501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Gerader Verbinder 42"/>
            <p:cNvCxnSpPr/>
            <p:nvPr/>
          </p:nvCxnSpPr>
          <p:spPr bwMode="auto">
            <a:xfrm>
              <a:off x="6030000" y="5103152"/>
              <a:ext cx="54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9" name="Gerader Verbinder 48"/>
            <p:cNvCxnSpPr/>
            <p:nvPr/>
          </p:nvCxnSpPr>
          <p:spPr bwMode="auto">
            <a:xfrm rot="5400000">
              <a:off x="6480000" y="501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1" name="Gerader Verbinder 50"/>
            <p:cNvCxnSpPr/>
            <p:nvPr/>
          </p:nvCxnSpPr>
          <p:spPr bwMode="auto">
            <a:xfrm>
              <a:off x="6570000" y="4923152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3" name="Textfeld 52"/>
            <p:cNvSpPr txBox="1"/>
            <p:nvPr/>
          </p:nvSpPr>
          <p:spPr>
            <a:xfrm>
              <a:off x="2945955" y="4752000"/>
              <a:ext cx="24526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 </a:t>
              </a:r>
              <a:r>
                <a:rPr lang="de-DE" sz="1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endParaRPr lang="de-DE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Textfeld 54"/>
            <p:cNvSpPr txBox="1"/>
            <p:nvPr/>
          </p:nvSpPr>
          <p:spPr>
            <a:xfrm>
              <a:off x="2520000" y="4923152"/>
              <a:ext cx="371897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50 Hz</a:t>
              </a:r>
              <a:endParaRPr lang="de-DE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9" name="Textfeld 58"/>
          <p:cNvSpPr txBox="1"/>
          <p:nvPr/>
        </p:nvSpPr>
        <p:spPr>
          <a:xfrm>
            <a:off x="6840000" y="5021952"/>
            <a:ext cx="134524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duty factor: 3%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feld 59"/>
          <p:cNvSpPr txBox="1"/>
          <p:nvPr/>
        </p:nvSpPr>
        <p:spPr>
          <a:xfrm>
            <a:off x="6840000" y="4229864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duty factor: 25%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de-DE" altLang="de-DE" sz="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9291768"/>
              </p:ext>
            </p:extLst>
          </p:nvPr>
        </p:nvGraphicFramePr>
        <p:xfrm>
          <a:off x="2232000" y="2708712"/>
          <a:ext cx="4428272" cy="121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1848">
                  <a:extLst>
                    <a:ext uri="{9D8B030D-6E8A-4147-A177-3AD203B41FA5}">
                      <a16:colId xmlns:a16="http://schemas.microsoft.com/office/drawing/2014/main" val="3229411868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101731838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880918238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3765462056"/>
                    </a:ext>
                  </a:extLst>
                </a:gridCol>
              </a:tblGrid>
              <a:tr h="216024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de-DE" sz="1400" baseline="-25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endParaRPr lang="de-DE" sz="1400" baseline="-25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</a:t>
                      </a:r>
                      <a:r>
                        <a:rPr lang="en-US" sz="1400" baseline="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nuclei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projectiles</a:t>
                      </a:r>
                      <a:endParaRPr lang="en-US" sz="1400" noProof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luminosity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[s</a:t>
                      </a:r>
                      <a:r>
                        <a:rPr lang="de-DE" sz="14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de-DE" sz="1400" baseline="300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de-DE" sz="1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DE" sz="1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17391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3·10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[cm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6·10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[s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18·10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[s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5103674"/>
                  </a:ext>
                </a:extLst>
              </a:tr>
              <a:tr h="171440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6·10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[cm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36·10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[s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55110"/>
                  </a:ext>
                </a:extLst>
              </a:tr>
              <a:tr h="185152"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12·10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[cm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"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72·10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[s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cm</a:t>
                      </a:r>
                      <a:r>
                        <a:rPr lang="de-DE" sz="1400" baseline="30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de-DE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]</a:t>
                      </a:r>
                      <a:endParaRPr lang="de-DE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1177226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4320000" y="1963565"/>
                <a:ext cx="3788794" cy="49314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23</m:t>
                              </m:r>
                            </m:sup>
                          </m:sSup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−3</m:t>
                              </m:r>
                            </m:sup>
                          </m:sSup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𝑔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𝑐𝑚</m:t>
                                      </m:r>
                                    </m:e>
                                    <m:sup>
                                      <m: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𝑡𝑎𝑟𝑔𝑒𝑡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d>
                        </m:den>
                      </m:f>
                      <m:r>
                        <a:rPr lang="de-DE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𝑡𝑎𝑟𝑔𝑒𝑡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𝑛𝑢𝑐𝑙𝑒𝑖</m:t>
                      </m:r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𝑐𝑚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de-DE" sz="1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0000" y="1963565"/>
                <a:ext cx="3788794" cy="4931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972700" y="4245252"/>
            <a:ext cx="12971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 structure: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540000" y="5027178"/>
            <a:ext cx="186140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 beam structure:</a:t>
            </a:r>
            <a:endParaRPr lang="en-US" sz="14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2484000" y="4886712"/>
            <a:ext cx="4320000" cy="540000"/>
            <a:chOff x="2484000" y="5490000"/>
            <a:chExt cx="4320000" cy="540000"/>
          </a:xfrm>
        </p:grpSpPr>
        <p:cxnSp>
          <p:nvCxnSpPr>
            <p:cNvPr id="45" name="Gerader Verbinder 44"/>
            <p:cNvCxnSpPr/>
            <p:nvPr/>
          </p:nvCxnSpPr>
          <p:spPr bwMode="auto">
            <a:xfrm rot="5400000">
              <a:off x="2880000" y="5805240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Gerader Verbinder 45"/>
            <p:cNvCxnSpPr/>
            <p:nvPr/>
          </p:nvCxnSpPr>
          <p:spPr bwMode="auto">
            <a:xfrm>
              <a:off x="2970000" y="5715240"/>
              <a:ext cx="10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Gerader Verbinder 46"/>
            <p:cNvCxnSpPr/>
            <p:nvPr/>
          </p:nvCxnSpPr>
          <p:spPr bwMode="auto">
            <a:xfrm rot="5400000">
              <a:off x="2988000" y="5805240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Gerader Verbinder 47"/>
            <p:cNvCxnSpPr/>
            <p:nvPr/>
          </p:nvCxnSpPr>
          <p:spPr bwMode="auto">
            <a:xfrm>
              <a:off x="3078000" y="5895240"/>
              <a:ext cx="3492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0" name="Gerader Verbinder 49"/>
            <p:cNvCxnSpPr/>
            <p:nvPr/>
          </p:nvCxnSpPr>
          <p:spPr bwMode="auto">
            <a:xfrm rot="5400000">
              <a:off x="6480000" y="5805240"/>
              <a:ext cx="180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2" name="Gerader Verbinder 51"/>
            <p:cNvCxnSpPr/>
            <p:nvPr/>
          </p:nvCxnSpPr>
          <p:spPr bwMode="auto">
            <a:xfrm>
              <a:off x="6570000" y="5715240"/>
              <a:ext cx="1080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4" name="Textfeld 53"/>
            <p:cNvSpPr txBox="1"/>
            <p:nvPr/>
          </p:nvSpPr>
          <p:spPr>
            <a:xfrm>
              <a:off x="2945955" y="5544000"/>
              <a:ext cx="245260" cy="153888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r>
                <a:rPr lang="de-DE" sz="10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de-DE" sz="1000" dirty="0" err="1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ms</a:t>
              </a:r>
              <a:endParaRPr lang="de-DE" sz="1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2520000" y="5715240"/>
              <a:ext cx="371898" cy="184666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de-DE" sz="12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de-DE" sz="1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 Hz</a:t>
              </a:r>
              <a:endParaRPr lang="de-DE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hteck 15"/>
            <p:cNvSpPr/>
            <p:nvPr/>
          </p:nvSpPr>
          <p:spPr bwMode="auto">
            <a:xfrm>
              <a:off x="2484000" y="5490000"/>
              <a:ext cx="4320000" cy="540000"/>
            </a:xfrm>
            <a:prstGeom prst="rect">
              <a:avLst/>
            </a:prstGeom>
            <a:noFill/>
            <a:ln w="31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D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7" name="Textfeld 6"/>
          <p:cNvSpPr txBox="1"/>
          <p:nvPr/>
        </p:nvSpPr>
        <p:spPr>
          <a:xfrm>
            <a:off x="2162600" y="2060712"/>
            <a:ext cx="20921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arget thickness</a:t>
            </a:r>
            <a:r>
              <a:rPr lang="de-DE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mg/cm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de-DE" sz="14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Count rate estimate for UNILAC experiments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15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6" grpId="0"/>
      <p:bldP spid="59" grpId="0" animBg="1"/>
      <p:bldP spid="60" grpId="0"/>
      <p:bldP spid="9" grpId="0"/>
      <p:bldP spid="10" grpId="0"/>
      <p:bldP spid="1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79388" y="836712"/>
            <a:ext cx="2670175" cy="3678238"/>
            <a:chOff x="113" y="754"/>
            <a:chExt cx="1682" cy="2317"/>
          </a:xfrm>
        </p:grpSpPr>
        <p:pic>
          <p:nvPicPr>
            <p:cNvPr id="4" name="Picture 5" descr="cup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754"/>
              <a:ext cx="1682" cy="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657" y="2840"/>
              <a:ext cx="791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800" b="1" baseline="30000">
                  <a:solidFill>
                    <a:srgbClr val="000000"/>
                  </a:solidFill>
                  <a:cs typeface="Arial" panose="020B0604020202020204" pitchFamily="34" charset="0"/>
                </a:rPr>
                <a:t>208</a:t>
              </a:r>
              <a:r>
                <a:rPr lang="en-US" altLang="de-DE" sz="1800" b="1">
                  <a:solidFill>
                    <a:srgbClr val="000000"/>
                  </a:solidFill>
                  <a:cs typeface="Arial" panose="020B0604020202020204" pitchFamily="34" charset="0"/>
                </a:rPr>
                <a:t>Pb </a:t>
              </a:r>
              <a:r>
                <a:rPr lang="en-US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beam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13" y="1616"/>
              <a:ext cx="729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800" b="1" baseline="30000">
                  <a:solidFill>
                    <a:srgbClr val="000000"/>
                  </a:solidFill>
                  <a:cs typeface="Arial" panose="020B0604020202020204" pitchFamily="34" charset="0"/>
                </a:rPr>
                <a:t>238</a:t>
              </a:r>
              <a:r>
                <a:rPr lang="en-US" altLang="de-DE" sz="1800" b="1">
                  <a:solidFill>
                    <a:srgbClr val="000000"/>
                  </a:solidFill>
                  <a:cs typeface="Arial" panose="020B0604020202020204" pitchFamily="34" charset="0"/>
                </a:rPr>
                <a:t>U </a:t>
              </a:r>
              <a:r>
                <a:rPr lang="en-US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target</a:t>
              </a:r>
            </a:p>
          </p:txBody>
        </p:sp>
      </p:grpSp>
      <p:pic>
        <p:nvPicPr>
          <p:cNvPr id="8" name="Picture 9" descr="ppac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671" y="934821"/>
            <a:ext cx="773113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pac-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4546" y="934821"/>
            <a:ext cx="76676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2791056"/>
              </p:ext>
            </p:extLst>
          </p:nvPr>
        </p:nvGraphicFramePr>
        <p:xfrm>
          <a:off x="7358696" y="3527208"/>
          <a:ext cx="3810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8" name="Equation" r:id="rId6" imgW="162000" imgH="209460" progId="Equation.3">
                  <p:embed/>
                </p:oleObj>
              </mc:Choice>
              <mc:Fallback>
                <p:oleObj name="Equation" r:id="rId6" imgW="162000" imgH="209460" progId="Equation.3">
                  <p:embed/>
                  <p:pic>
                    <p:nvPicPr>
                      <p:cNvPr id="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8696" y="3527208"/>
                        <a:ext cx="3810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7809822"/>
              </p:ext>
            </p:extLst>
          </p:nvPr>
        </p:nvGraphicFramePr>
        <p:xfrm>
          <a:off x="7934959" y="3527208"/>
          <a:ext cx="1041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9" name="Equation" r:id="rId8" imgW="495180" imgH="209460" progId="Equation.3">
                  <p:embed/>
                </p:oleObj>
              </mc:Choice>
              <mc:Fallback>
                <p:oleObj name="Equation" r:id="rId8" imgW="495180" imgH="209460" progId="Equation.3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4959" y="3527208"/>
                        <a:ext cx="1041400" cy="4826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Line 15"/>
          <p:cNvSpPr>
            <a:spLocks noChangeShapeType="1"/>
          </p:cNvSpPr>
          <p:nvPr/>
        </p:nvSpPr>
        <p:spPr bwMode="auto">
          <a:xfrm rot="300000">
            <a:off x="7863521" y="2879508"/>
            <a:ext cx="3603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6279196" y="2158783"/>
            <a:ext cx="1439863" cy="649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>
            <a:off x="6279196" y="2158783"/>
            <a:ext cx="1081088" cy="0"/>
          </a:xfrm>
          <a:prstGeom prst="line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5558471" y="2158783"/>
            <a:ext cx="649288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6" name="Line 22"/>
          <p:cNvSpPr>
            <a:spLocks noChangeShapeType="1"/>
          </p:cNvSpPr>
          <p:nvPr/>
        </p:nvSpPr>
        <p:spPr bwMode="auto">
          <a:xfrm>
            <a:off x="6239509" y="1976221"/>
            <a:ext cx="0" cy="360362"/>
          </a:xfrm>
          <a:prstGeom prst="line">
            <a:avLst/>
          </a:prstGeom>
          <a:noFill/>
          <a:ln w="254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4646216" y="1800008"/>
            <a:ext cx="1329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dirty="0" smtClean="0">
                <a:latin typeface="Times New Roman" pitchFamily="18" charset="0"/>
                <a:cs typeface="Arial" pitchFamily="34" charset="0"/>
              </a:rPr>
              <a:t>208</a:t>
            </a:r>
            <a:r>
              <a:rPr lang="en-US" altLang="de-DE" sz="2000" dirty="0" smtClean="0">
                <a:latin typeface="Times New Roman" pitchFamily="18" charset="0"/>
                <a:cs typeface="Arial" pitchFamily="34" charset="0"/>
              </a:rPr>
              <a:t>Pb beam</a:t>
            </a:r>
            <a:endParaRPr lang="de-DE" altLang="de-DE" sz="2000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>
            <a:off x="5768185" y="1546008"/>
            <a:ext cx="75373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2000" baseline="30000" dirty="0" smtClean="0">
                <a:latin typeface="Times New Roman" pitchFamily="18" charset="0"/>
                <a:cs typeface="Arial" pitchFamily="34" charset="0"/>
              </a:rPr>
              <a:t>164</a:t>
            </a:r>
            <a:r>
              <a:rPr lang="en-US" altLang="de-DE" sz="2000" dirty="0" smtClean="0">
                <a:latin typeface="Times New Roman" pitchFamily="18" charset="0"/>
                <a:cs typeface="Arial" pitchFamily="34" charset="0"/>
              </a:rPr>
              <a:t>Dy</a:t>
            </a:r>
            <a:endParaRPr lang="de-DE" altLang="de-DE" sz="2000" dirty="0" smtClean="0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19" name="Textfeld 17"/>
          <p:cNvSpPr txBox="1">
            <a:spLocks noChangeArrowheads="1"/>
          </p:cNvSpPr>
          <p:nvPr/>
        </p:nvSpPr>
        <p:spPr bwMode="auto">
          <a:xfrm>
            <a:off x="6876256" y="4436712"/>
            <a:ext cx="22573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V</a:t>
            </a:r>
            <a:r>
              <a:rPr lang="de-DE" altLang="de-DE" sz="1400" baseline="-25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~ 500 V</a:t>
            </a: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DE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p = 5-10 </a:t>
            </a:r>
            <a:r>
              <a:rPr lang="en-US" altLang="de-DE" sz="1400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Torr</a:t>
            </a:r>
            <a:endParaRPr lang="en-US" altLang="de-DE" sz="1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de-DE" sz="1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gap ~ 3 mm (anode-cathode)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179512" y="2249648"/>
            <a:ext cx="11624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baseline="30000" dirty="0" smtClean="0"/>
              <a:t>164</a:t>
            </a:r>
            <a:r>
              <a:rPr lang="de-DE" sz="1400" b="1" dirty="0" smtClean="0"/>
              <a:t>Dy </a:t>
            </a:r>
            <a:r>
              <a:rPr lang="de-DE" sz="1400" b="1" dirty="0" err="1" smtClean="0"/>
              <a:t>target</a:t>
            </a:r>
            <a:endParaRPr lang="de-DE" sz="14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4211960" y="5516712"/>
            <a:ext cx="2508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target – PPAC: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cm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excitation: particle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52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179388" y="836712"/>
            <a:ext cx="2670175" cy="3678238"/>
            <a:chOff x="113" y="754"/>
            <a:chExt cx="1682" cy="2317"/>
          </a:xfrm>
        </p:grpSpPr>
        <p:pic>
          <p:nvPicPr>
            <p:cNvPr id="4" name="Picture 5" descr="cup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" y="754"/>
              <a:ext cx="1682" cy="2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 Box 6"/>
            <p:cNvSpPr txBox="1">
              <a:spLocks noChangeArrowheads="1"/>
            </p:cNvSpPr>
            <p:nvPr/>
          </p:nvSpPr>
          <p:spPr bwMode="auto">
            <a:xfrm>
              <a:off x="657" y="2840"/>
              <a:ext cx="791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800" b="1" baseline="30000">
                  <a:solidFill>
                    <a:srgbClr val="000000"/>
                  </a:solidFill>
                  <a:cs typeface="Arial" panose="020B0604020202020204" pitchFamily="34" charset="0"/>
                </a:rPr>
                <a:t>208</a:t>
              </a:r>
              <a:r>
                <a:rPr lang="en-US" altLang="de-DE" sz="1800" b="1">
                  <a:solidFill>
                    <a:srgbClr val="000000"/>
                  </a:solidFill>
                  <a:cs typeface="Arial" panose="020B0604020202020204" pitchFamily="34" charset="0"/>
                </a:rPr>
                <a:t>Pb </a:t>
              </a:r>
              <a:r>
                <a:rPr lang="en-US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beam</a:t>
              </a:r>
            </a:p>
          </p:txBody>
        </p:sp>
        <p:sp>
          <p:nvSpPr>
            <p:cNvPr id="6" name="Text Box 7"/>
            <p:cNvSpPr txBox="1">
              <a:spLocks noChangeArrowheads="1"/>
            </p:cNvSpPr>
            <p:nvPr/>
          </p:nvSpPr>
          <p:spPr bwMode="auto">
            <a:xfrm>
              <a:off x="113" y="1616"/>
              <a:ext cx="729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rgbClr val="003399"/>
                </a:buClr>
                <a:buChar char="•"/>
                <a:defRPr sz="2000">
                  <a:solidFill>
                    <a:srgbClr val="003399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0000"/>
                </a:buClr>
                <a:buChar char="-"/>
                <a:defRPr sz="2000">
                  <a:solidFill>
                    <a:srgbClr val="000000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>
                  <a:solidFill>
                    <a:srgbClr val="000000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0000"/>
                </a:buClr>
                <a:buChar char="•"/>
                <a:defRPr sz="1600">
                  <a:solidFill>
                    <a:srgbClr val="000000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de-DE" sz="1800" b="1" baseline="30000">
                  <a:solidFill>
                    <a:srgbClr val="000000"/>
                  </a:solidFill>
                  <a:cs typeface="Arial" panose="020B0604020202020204" pitchFamily="34" charset="0"/>
                </a:rPr>
                <a:t>238</a:t>
              </a:r>
              <a:r>
                <a:rPr lang="en-US" altLang="de-DE" sz="1800" b="1">
                  <a:solidFill>
                    <a:srgbClr val="000000"/>
                  </a:solidFill>
                  <a:cs typeface="Arial" panose="020B0604020202020204" pitchFamily="34" charset="0"/>
                </a:rPr>
                <a:t>U </a:t>
              </a:r>
              <a:r>
                <a:rPr lang="en-US" altLang="de-DE" sz="1400" b="1">
                  <a:solidFill>
                    <a:srgbClr val="000000"/>
                  </a:solidFill>
                  <a:cs typeface="Arial" panose="020B0604020202020204" pitchFamily="34" charset="0"/>
                </a:rPr>
                <a:t>target</a:t>
              </a:r>
            </a:p>
          </p:txBody>
        </p:sp>
      </p:grpSp>
      <p:sp>
        <p:nvSpPr>
          <p:cNvPr id="20" name="Textfeld 19"/>
          <p:cNvSpPr txBox="1"/>
          <p:nvPr/>
        </p:nvSpPr>
        <p:spPr>
          <a:xfrm>
            <a:off x="179512" y="2249648"/>
            <a:ext cx="11624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400" b="1" baseline="30000" dirty="0" smtClean="0"/>
              <a:t>164</a:t>
            </a:r>
            <a:r>
              <a:rPr lang="de-DE" sz="1400" b="1" dirty="0" smtClean="0"/>
              <a:t>Dy </a:t>
            </a:r>
            <a:r>
              <a:rPr lang="de-DE" sz="1400" b="1" dirty="0" err="1" smtClean="0"/>
              <a:t>target</a:t>
            </a:r>
            <a:endParaRPr lang="de-DE" sz="1400" b="1" dirty="0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0000" y="1376712"/>
            <a:ext cx="4648477" cy="2892829"/>
          </a:xfrm>
          <a:prstGeom prst="rect">
            <a:avLst/>
          </a:prstGeom>
        </p:spPr>
      </p:pic>
      <p:sp>
        <p:nvSpPr>
          <p:cNvPr id="22" name="Textfeld 21"/>
          <p:cNvSpPr txBox="1"/>
          <p:nvPr/>
        </p:nvSpPr>
        <p:spPr>
          <a:xfrm>
            <a:off x="4211960" y="5516712"/>
            <a:ext cx="25082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target – PPAC: </a:t>
            </a:r>
            <a:r>
              <a:rPr lang="en-US" sz="1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cm</a:t>
            </a:r>
            <a:endParaRPr 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248564" y="4796712"/>
                <a:ext cx="2844560" cy="43992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𝑚𝑎𝑥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.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𝑠𝑐𝑎𝑡𝑡𝑒𝑟𝑖𝑛𝑔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𝑎𝑛𝑔𝑙𝑒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𝑎𝑟𝑐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de-DE" sz="14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𝑠𝑖𝑛</m:t>
                      </m:r>
                      <m:f>
                        <m:fPr>
                          <m:ctrlPr>
                            <a:rPr lang="de-DE" sz="14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de-DE" sz="14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de-DE" sz="1400" dirty="0">
                  <a:solidFill>
                    <a:srgbClr val="0000CC"/>
                  </a:solidFill>
                </a:endParaRPr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64" y="4796712"/>
                <a:ext cx="2844560" cy="439929"/>
              </a:xfrm>
              <a:prstGeom prst="rect">
                <a:avLst/>
              </a:prstGeom>
              <a:blipFill>
                <a:blip r:embed="rId4"/>
                <a:stretch>
                  <a:fillRect l="-1068" b="-6757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Gerade Verbindung mit Pfeil 8"/>
          <p:cNvCxnSpPr/>
          <p:nvPr/>
        </p:nvCxnSpPr>
        <p:spPr bwMode="auto">
          <a:xfrm flipV="1">
            <a:off x="3093124" y="2825712"/>
            <a:ext cx="1190844" cy="197100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lgDash"/>
            <a:round/>
            <a:headEnd type="none" w="lg" len="lg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feld 9"/>
          <p:cNvSpPr txBox="1"/>
          <p:nvPr/>
        </p:nvSpPr>
        <p:spPr>
          <a:xfrm>
            <a:off x="4355976" y="2682276"/>
            <a:ext cx="23884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de-DE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de-DE" sz="1400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de-DE" sz="1400" baseline="30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Coulomb excitation: particle identification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026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1" y="620688"/>
            <a:ext cx="3575761" cy="529163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91" y="620688"/>
            <a:ext cx="3304309" cy="2552007"/>
          </a:xfrm>
          <a:prstGeom prst="rect">
            <a:avLst/>
          </a:prstGeom>
        </p:spPr>
      </p:pic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4008550" y="3249687"/>
            <a:ext cx="498546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altLang="de-DE" sz="1200" b="1" baseline="30000" dirty="0" smtClean="0">
                <a:solidFill>
                  <a:srgbClr val="FF0000"/>
                </a:solidFill>
              </a:rPr>
              <a:t> </a:t>
            </a:r>
            <a:r>
              <a:rPr lang="en-US" altLang="de-DE" sz="1200" baseline="30000" dirty="0" smtClean="0"/>
              <a:t>164</a:t>
            </a:r>
            <a:r>
              <a:rPr lang="en-US" altLang="de-DE" sz="1200" dirty="0" smtClean="0"/>
              <a:t>Dy</a:t>
            </a:r>
            <a:r>
              <a:rPr lang="en-US" altLang="de-DE" sz="1200" b="1" dirty="0" smtClean="0">
                <a:solidFill>
                  <a:srgbClr val="0000FF"/>
                </a:solidFill>
              </a:rPr>
              <a:t> </a:t>
            </a:r>
            <a:r>
              <a:rPr lang="en-US" altLang="de-DE" sz="1200" b="1" u="sng" dirty="0">
                <a:solidFill>
                  <a:srgbClr val="0000FF"/>
                </a:solidFill>
              </a:rPr>
              <a:t>target </a:t>
            </a:r>
            <a:r>
              <a:rPr lang="en-US" altLang="de-DE" sz="1200" b="1" u="sng" dirty="0" smtClean="0">
                <a:solidFill>
                  <a:srgbClr val="0000FF"/>
                </a:solidFill>
              </a:rPr>
              <a:t>nucleus measured </a:t>
            </a:r>
            <a:r>
              <a:rPr lang="en-US" altLang="de-DE" sz="1200" b="1" u="sng" dirty="0">
                <a:solidFill>
                  <a:srgbClr val="0000FF"/>
                </a:solidFill>
              </a:rPr>
              <a:t>with PPAC</a:t>
            </a:r>
            <a:r>
              <a:rPr lang="en-US" altLang="de-DE" sz="1200" dirty="0">
                <a:solidFill>
                  <a:srgbClr val="0000FF"/>
                </a:solidFill>
              </a:rPr>
              <a:t> (</a:t>
            </a:r>
            <a:r>
              <a:rPr lang="en-US" altLang="de-DE" sz="1200" baseline="30000" dirty="0" smtClean="0"/>
              <a:t>164</a:t>
            </a:r>
            <a:r>
              <a:rPr lang="en-US" altLang="de-DE" sz="1200" dirty="0" smtClean="0"/>
              <a:t>Dy</a:t>
            </a:r>
            <a:r>
              <a:rPr lang="en-US" altLang="de-DE" sz="1200" dirty="0" smtClean="0">
                <a:solidFill>
                  <a:srgbClr val="0000FF"/>
                </a:solidFill>
              </a:rPr>
              <a:t> </a:t>
            </a:r>
            <a:r>
              <a:rPr lang="en-US" altLang="de-DE" sz="1200" b="1" u="sng" dirty="0">
                <a:solidFill>
                  <a:srgbClr val="0000FF"/>
                </a:solidFill>
              </a:rPr>
              <a:t>target excitation</a:t>
            </a:r>
            <a:r>
              <a:rPr lang="en-US" altLang="de-DE" sz="1200" dirty="0">
                <a:solidFill>
                  <a:srgbClr val="0000FF"/>
                </a:solidFill>
              </a:rPr>
              <a:t>)</a:t>
            </a:r>
            <a:endParaRPr lang="de-DE" altLang="de-DE" dirty="0">
              <a:solidFill>
                <a:srgbClr val="0000FF"/>
              </a:solidFill>
            </a:endParaRPr>
          </a:p>
        </p:txBody>
      </p:sp>
      <p:graphicFrame>
        <p:nvGraphicFramePr>
          <p:cNvPr id="20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640501"/>
              </p:ext>
            </p:extLst>
          </p:nvPr>
        </p:nvGraphicFramePr>
        <p:xfrm>
          <a:off x="4572000" y="3762286"/>
          <a:ext cx="29337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2" name="Equation" r:id="rId5" imgW="2311200" imgH="266400" progId="Equation.3">
                  <p:embed/>
                </p:oleObj>
              </mc:Choice>
              <mc:Fallback>
                <p:oleObj name="Equation" r:id="rId5" imgW="2311200" imgH="266400" progId="Equation.3">
                  <p:embed/>
                  <p:pic>
                    <p:nvPicPr>
                      <p:cNvPr id="1892367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762286"/>
                        <a:ext cx="2933700" cy="33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0151441"/>
              </p:ext>
            </p:extLst>
          </p:nvPr>
        </p:nvGraphicFramePr>
        <p:xfrm>
          <a:off x="4644000" y="4122286"/>
          <a:ext cx="1371600" cy="287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3" name="Equation" r:id="rId7" imgW="1091880" imgH="228600" progId="Equation.3">
                  <p:embed/>
                </p:oleObj>
              </mc:Choice>
              <mc:Fallback>
                <p:oleObj name="Equation" r:id="rId7" imgW="1091880" imgH="228600" progId="Equation.3">
                  <p:embed/>
                  <p:pic>
                    <p:nvPicPr>
                      <p:cNvPr id="1892368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4000" y="4122286"/>
                        <a:ext cx="1371600" cy="287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926031"/>
              </p:ext>
            </p:extLst>
          </p:nvPr>
        </p:nvGraphicFramePr>
        <p:xfrm>
          <a:off x="4572000" y="4842286"/>
          <a:ext cx="334962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4" name="Equation" r:id="rId9" imgW="2666880" imgH="241200" progId="Equation.3">
                  <p:embed/>
                </p:oleObj>
              </mc:Choice>
              <mc:Fallback>
                <p:oleObj name="Equation" r:id="rId9" imgW="2666880" imgH="241200" progId="Equation.3">
                  <p:embed/>
                  <p:pic>
                    <p:nvPicPr>
                      <p:cNvPr id="1892369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842286"/>
                        <a:ext cx="3349625" cy="30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9997056"/>
              </p:ext>
            </p:extLst>
          </p:nvPr>
        </p:nvGraphicFramePr>
        <p:xfrm>
          <a:off x="4572000" y="4482286"/>
          <a:ext cx="3906837" cy="30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5" name="Equation" r:id="rId11" imgW="3111480" imgH="241200" progId="Equation.3">
                  <p:embed/>
                </p:oleObj>
              </mc:Choice>
              <mc:Fallback>
                <p:oleObj name="Equation" r:id="rId11" imgW="3111480" imgH="241200" progId="Equation.3">
                  <p:embed/>
                  <p:pic>
                    <p:nvPicPr>
                      <p:cNvPr id="189237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482286"/>
                        <a:ext cx="3906837" cy="303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4703178"/>
              </p:ext>
            </p:extLst>
          </p:nvPr>
        </p:nvGraphicFramePr>
        <p:xfrm>
          <a:off x="4608000" y="5217283"/>
          <a:ext cx="1595437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6" name="Equation" r:id="rId13" imgW="1269720" imgH="495000" progId="Equation.3">
                  <p:embed/>
                </p:oleObj>
              </mc:Choice>
              <mc:Fallback>
                <p:oleObj name="Equation" r:id="rId13" imgW="1269720" imgH="495000" progId="Equation.3">
                  <p:embed/>
                  <p:pic>
                    <p:nvPicPr>
                      <p:cNvPr id="1892371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8000" y="5217283"/>
                        <a:ext cx="1595437" cy="622300"/>
                      </a:xfrm>
                      <a:prstGeom prst="rect">
                        <a:avLst/>
                      </a:prstGeom>
                      <a:noFill/>
                      <a:ln w="9525" cap="rnd">
                        <a:solidFill>
                          <a:srgbClr val="FF0000"/>
                        </a:solidFill>
                        <a:prstDash val="solid"/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 Box 20"/>
          <p:cNvSpPr txBox="1">
            <a:spLocks noChangeArrowheads="1"/>
          </p:cNvSpPr>
          <p:nvPr/>
        </p:nvSpPr>
        <p:spPr bwMode="auto">
          <a:xfrm>
            <a:off x="7593657" y="3771243"/>
            <a:ext cx="8667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>
                <a:solidFill>
                  <a:srgbClr val="0000FF"/>
                </a:solidFill>
              </a:rPr>
              <a:t>(=0.02746)</a:t>
            </a:r>
            <a:endParaRPr lang="de-DE" altLang="de-DE" sz="1200">
              <a:solidFill>
                <a:srgbClr val="0000FF"/>
              </a:solidFill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4464000" y="3483906"/>
            <a:ext cx="193033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dirty="0">
                <a:solidFill>
                  <a:srgbClr val="FF0000"/>
                </a:solidFill>
              </a:rPr>
              <a:t>index 1</a:t>
            </a:r>
            <a:r>
              <a:rPr lang="en-US" altLang="de-DE" sz="1200" dirty="0">
                <a:solidFill>
                  <a:srgbClr val="FF0000"/>
                </a:solidFill>
                <a:cs typeface="Times New Roman" panose="02020603050405020304" pitchFamily="18" charset="0"/>
              </a:rPr>
              <a:t>≡projectile</a:t>
            </a:r>
            <a:r>
              <a:rPr lang="en-US" altLang="de-DE" sz="1200" dirty="0">
                <a:cs typeface="Times New Roman" panose="02020603050405020304" pitchFamily="18" charset="0"/>
              </a:rPr>
              <a:t> </a:t>
            </a:r>
            <a:r>
              <a:rPr lang="en-US" altLang="de-DE" sz="1200" dirty="0" smtClean="0">
                <a:cs typeface="Times New Roman" panose="02020603050405020304" pitchFamily="18" charset="0"/>
              </a:rPr>
              <a:t>(</a:t>
            </a:r>
            <a:r>
              <a:rPr lang="en-US" altLang="de-DE" sz="1200" baseline="30000" dirty="0" smtClean="0">
                <a:cs typeface="Times New Roman" panose="02020603050405020304" pitchFamily="18" charset="0"/>
              </a:rPr>
              <a:t>208</a:t>
            </a:r>
            <a:r>
              <a:rPr lang="en-US" altLang="de-DE" sz="1200" dirty="0" smtClean="0">
                <a:cs typeface="Times New Roman" panose="02020603050405020304" pitchFamily="18" charset="0"/>
              </a:rPr>
              <a:t>Pb) </a:t>
            </a:r>
            <a:endParaRPr lang="en-US" altLang="de-DE" sz="1200" dirty="0">
              <a:cs typeface="Times New Roman" panose="02020603050405020304" pitchFamily="18" charset="0"/>
            </a:endParaRPr>
          </a:p>
        </p:txBody>
      </p:sp>
      <p:sp>
        <p:nvSpPr>
          <p:cNvPr id="27" name="Text Box 22"/>
          <p:cNvSpPr txBox="1">
            <a:spLocks noChangeArrowheads="1"/>
          </p:cNvSpPr>
          <p:nvPr/>
        </p:nvSpPr>
        <p:spPr bwMode="auto">
          <a:xfrm>
            <a:off x="6512850" y="3483906"/>
            <a:ext cx="223811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 dirty="0">
                <a:solidFill>
                  <a:srgbClr val="FF0000"/>
                </a:solidFill>
              </a:rPr>
              <a:t>index 2</a:t>
            </a:r>
            <a:r>
              <a:rPr lang="en-US" altLang="de-DE" sz="1200" dirty="0">
                <a:solidFill>
                  <a:srgbClr val="FF0000"/>
                </a:solidFill>
                <a:cs typeface="Times New Roman" panose="02020603050405020304" pitchFamily="18" charset="0"/>
              </a:rPr>
              <a:t>≡target nucleus</a:t>
            </a:r>
            <a:r>
              <a:rPr lang="en-US" altLang="de-DE" sz="1200" dirty="0">
                <a:cs typeface="Times New Roman" panose="02020603050405020304" pitchFamily="18" charset="0"/>
              </a:rPr>
              <a:t> (</a:t>
            </a:r>
            <a:r>
              <a:rPr lang="en-US" altLang="de-DE" sz="1200" baseline="30000" dirty="0" smtClean="0">
                <a:cs typeface="Times New Roman" panose="02020603050405020304" pitchFamily="18" charset="0"/>
              </a:rPr>
              <a:t>164</a:t>
            </a:r>
            <a:r>
              <a:rPr lang="en-US" altLang="de-DE" sz="1200" dirty="0" smtClean="0">
                <a:cs typeface="Times New Roman" panose="02020603050405020304" pitchFamily="18" charset="0"/>
              </a:rPr>
              <a:t>Dy)</a:t>
            </a:r>
            <a:endParaRPr lang="en-US" altLang="de-DE" sz="1200" dirty="0">
              <a:cs typeface="Times New Roman" panose="02020603050405020304" pitchFamily="18" charset="0"/>
            </a:endParaRPr>
          </a:p>
        </p:txBody>
      </p:sp>
      <p:sp>
        <p:nvSpPr>
          <p:cNvPr id="15" name="Text Box 24"/>
          <p:cNvSpPr txBox="1">
            <a:spLocks noChangeArrowheads="1"/>
          </p:cNvSpPr>
          <p:nvPr/>
        </p:nvSpPr>
        <p:spPr bwMode="auto">
          <a:xfrm>
            <a:off x="4572000" y="6300000"/>
            <a:ext cx="264527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D. </a:t>
            </a: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Schwalm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 et al. </a:t>
            </a:r>
            <a:r>
              <a:rPr lang="en-US" altLang="de-DE" sz="1000" dirty="0" err="1" smtClean="0">
                <a:solidFill>
                  <a:srgbClr val="000000"/>
                </a:solidFill>
                <a:latin typeface="Times New Roman" pitchFamily="18" charset="0"/>
              </a:rPr>
              <a:t>Nucl.Phys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. A192 (1972), 449</a:t>
            </a:r>
            <a:endParaRPr lang="de-DE" altLang="de-DE" sz="1000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Doppler shift correction </a:t>
            </a:r>
            <a:r>
              <a:rPr lang="en-US" sz="1600" baseline="30000" dirty="0" smtClean="0">
                <a:solidFill>
                  <a:schemeClr val="tx1"/>
                </a:solidFill>
              </a:rPr>
              <a:t>208</a:t>
            </a:r>
            <a:r>
              <a:rPr lang="en-US" sz="1600" dirty="0" smtClean="0">
                <a:solidFill>
                  <a:schemeClr val="tx1"/>
                </a:solidFill>
              </a:rPr>
              <a:t>Pb + </a:t>
            </a:r>
            <a:r>
              <a:rPr lang="en-US" sz="1600" baseline="30000" dirty="0" smtClean="0">
                <a:solidFill>
                  <a:schemeClr val="tx1"/>
                </a:solidFill>
              </a:rPr>
              <a:t>164</a:t>
            </a:r>
            <a:r>
              <a:rPr lang="en-US" sz="1600" dirty="0" smtClean="0">
                <a:solidFill>
                  <a:schemeClr val="tx1"/>
                </a:solidFill>
              </a:rPr>
              <a:t>Dy at 978 MeV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15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5040000" y="620688"/>
            <a:ext cx="363112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excitation cross section is a </a:t>
            </a:r>
          </a:p>
          <a:p>
            <a:pPr algn="l"/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measure of the </a:t>
            </a:r>
            <a:r>
              <a:rPr lang="en-US" altLang="de-DE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altLang="de-DE" sz="16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 matrix elements.</a:t>
            </a:r>
          </a:p>
        </p:txBody>
      </p: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2880000" y="2384688"/>
            <a:ext cx="2768600" cy="2022475"/>
            <a:chOff x="3898" y="1324"/>
            <a:chExt cx="1744" cy="1274"/>
          </a:xfrm>
        </p:grpSpPr>
        <p:graphicFrame>
          <p:nvGraphicFramePr>
            <p:cNvPr id="7" name="Object 34"/>
            <p:cNvGraphicFramePr>
              <a:graphicFrameLocks noChangeAspect="1"/>
            </p:cNvGraphicFramePr>
            <p:nvPr/>
          </p:nvGraphicFramePr>
          <p:xfrm>
            <a:off x="3898" y="2387"/>
            <a:ext cx="1744" cy="21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8" name="Equation" r:id="rId3" imgW="2311400" imgH="279400" progId="Equation.3">
                    <p:embed/>
                  </p:oleObj>
                </mc:Choice>
                <mc:Fallback>
                  <p:oleObj name="Equation" r:id="rId3" imgW="2311400" imgH="279400" progId="Equation.3">
                    <p:embed/>
                    <p:pic>
                      <p:nvPicPr>
                        <p:cNvPr id="41" name="Object 3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98" y="2387"/>
                          <a:ext cx="1744" cy="21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Text Box 35"/>
            <p:cNvSpPr txBox="1">
              <a:spLocks noChangeArrowheads="1"/>
            </p:cNvSpPr>
            <p:nvPr/>
          </p:nvSpPr>
          <p:spPr bwMode="auto">
            <a:xfrm>
              <a:off x="4195" y="2205"/>
              <a:ext cx="1071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 sz="1400"/>
                <a:t>reorientation effect:</a:t>
              </a:r>
            </a:p>
          </p:txBody>
        </p:sp>
        <p:sp>
          <p:nvSpPr>
            <p:cNvPr id="9" name="Line 36"/>
            <p:cNvSpPr>
              <a:spLocks noChangeShapeType="1"/>
            </p:cNvSpPr>
            <p:nvPr/>
          </p:nvSpPr>
          <p:spPr bwMode="auto">
            <a:xfrm flipV="1">
              <a:off x="4271" y="1632"/>
              <a:ext cx="544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37"/>
            <p:cNvSpPr>
              <a:spLocks noChangeShapeType="1"/>
            </p:cNvSpPr>
            <p:nvPr/>
          </p:nvSpPr>
          <p:spPr bwMode="auto">
            <a:xfrm flipV="1">
              <a:off x="4271" y="2205"/>
              <a:ext cx="861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38"/>
            <p:cNvSpPr txBox="1">
              <a:spLocks noChangeArrowheads="1"/>
            </p:cNvSpPr>
            <p:nvPr/>
          </p:nvSpPr>
          <p:spPr bwMode="auto">
            <a:xfrm>
              <a:off x="4039" y="1491"/>
              <a:ext cx="2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>
                  <a:latin typeface="Times New Roman" pitchFamily="18" charset="0"/>
                </a:rPr>
                <a:t>I</a:t>
              </a:r>
              <a:r>
                <a:rPr lang="fr-FR" altLang="de-DE" baseline="-25000">
                  <a:latin typeface="Times New Roman" pitchFamily="18" charset="0"/>
                </a:rPr>
                <a:t>f</a:t>
              </a:r>
              <a:r>
                <a:rPr lang="fr-FR" altLang="de-DE">
                  <a:latin typeface="Times New Roman" pitchFamily="18" charset="0"/>
                </a:rPr>
                <a:t> </a:t>
              </a:r>
              <a:endParaRPr lang="fr-FR" altLang="de-DE" baseline="30000">
                <a:latin typeface="Times New Roman" pitchFamily="18" charset="0"/>
              </a:endParaRPr>
            </a:p>
          </p:txBody>
        </p:sp>
        <p:sp>
          <p:nvSpPr>
            <p:cNvPr id="12" name="Text Box 39"/>
            <p:cNvSpPr txBox="1">
              <a:spLocks noChangeArrowheads="1"/>
            </p:cNvSpPr>
            <p:nvPr/>
          </p:nvSpPr>
          <p:spPr bwMode="auto">
            <a:xfrm>
              <a:off x="4034" y="2069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>
                  <a:latin typeface="Times New Roman" pitchFamily="18" charset="0"/>
                </a:rPr>
                <a:t>I</a:t>
              </a:r>
              <a:r>
                <a:rPr lang="fr-FR" altLang="de-DE" baseline="-25000">
                  <a:latin typeface="Times New Roman" pitchFamily="18" charset="0"/>
                </a:rPr>
                <a:t>i</a:t>
              </a:r>
            </a:p>
          </p:txBody>
        </p:sp>
        <p:sp>
          <p:nvSpPr>
            <p:cNvPr id="13" name="Line 40"/>
            <p:cNvSpPr>
              <a:spLocks noChangeShapeType="1"/>
            </p:cNvSpPr>
            <p:nvPr/>
          </p:nvSpPr>
          <p:spPr bwMode="auto">
            <a:xfrm flipH="1" flipV="1">
              <a:off x="4513" y="1616"/>
              <a:ext cx="0" cy="589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41"/>
            <p:cNvSpPr>
              <a:spLocks noChangeShapeType="1"/>
            </p:cNvSpPr>
            <p:nvPr/>
          </p:nvSpPr>
          <p:spPr bwMode="auto">
            <a:xfrm>
              <a:off x="4906" y="1627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42"/>
            <p:cNvSpPr>
              <a:spLocks noChangeShapeType="1"/>
            </p:cNvSpPr>
            <p:nvPr/>
          </p:nvSpPr>
          <p:spPr bwMode="auto">
            <a:xfrm>
              <a:off x="4906" y="1672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43"/>
            <p:cNvSpPr>
              <a:spLocks noChangeShapeType="1"/>
            </p:cNvSpPr>
            <p:nvPr/>
          </p:nvSpPr>
          <p:spPr bwMode="auto">
            <a:xfrm>
              <a:off x="4906" y="1718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44"/>
            <p:cNvSpPr>
              <a:spLocks noChangeShapeType="1"/>
            </p:cNvSpPr>
            <p:nvPr/>
          </p:nvSpPr>
          <p:spPr bwMode="auto">
            <a:xfrm>
              <a:off x="4906" y="1536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45"/>
            <p:cNvSpPr>
              <a:spLocks noChangeShapeType="1"/>
            </p:cNvSpPr>
            <p:nvPr/>
          </p:nvSpPr>
          <p:spPr bwMode="auto">
            <a:xfrm>
              <a:off x="4906" y="1582"/>
              <a:ext cx="2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46"/>
            <p:cNvSpPr>
              <a:spLocks noChangeShapeType="1"/>
            </p:cNvSpPr>
            <p:nvPr/>
          </p:nvSpPr>
          <p:spPr bwMode="auto">
            <a:xfrm flipV="1">
              <a:off x="4815" y="1536"/>
              <a:ext cx="91" cy="9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47"/>
            <p:cNvSpPr>
              <a:spLocks noChangeShapeType="1"/>
            </p:cNvSpPr>
            <p:nvPr/>
          </p:nvSpPr>
          <p:spPr bwMode="auto">
            <a:xfrm flipV="1">
              <a:off x="4815" y="1582"/>
              <a:ext cx="91" cy="4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 flipV="1">
              <a:off x="4815" y="1627"/>
              <a:ext cx="91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49"/>
            <p:cNvSpPr>
              <a:spLocks noChangeShapeType="1"/>
            </p:cNvSpPr>
            <p:nvPr/>
          </p:nvSpPr>
          <p:spPr bwMode="auto">
            <a:xfrm>
              <a:off x="4815" y="1627"/>
              <a:ext cx="91" cy="45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50"/>
            <p:cNvSpPr>
              <a:spLocks noChangeShapeType="1"/>
            </p:cNvSpPr>
            <p:nvPr/>
          </p:nvSpPr>
          <p:spPr bwMode="auto">
            <a:xfrm>
              <a:off x="4815" y="1627"/>
              <a:ext cx="91" cy="91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 Box 51"/>
            <p:cNvSpPr txBox="1">
              <a:spLocks noChangeArrowheads="1"/>
            </p:cNvSpPr>
            <p:nvPr/>
          </p:nvSpPr>
          <p:spPr bwMode="auto">
            <a:xfrm>
              <a:off x="4925" y="1324"/>
              <a:ext cx="29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 sz="1600" b="1">
                  <a:latin typeface="Times New Roman" pitchFamily="18" charset="0"/>
                </a:rPr>
                <a:t>M</a:t>
              </a:r>
              <a:r>
                <a:rPr lang="fr-FR" altLang="de-DE" sz="1600" b="1" baseline="-25000">
                  <a:latin typeface="Times New Roman" pitchFamily="18" charset="0"/>
                </a:rPr>
                <a:t>f</a:t>
              </a:r>
              <a:r>
                <a:rPr lang="fr-FR" altLang="de-DE" sz="1600" b="1">
                  <a:latin typeface="Times New Roman" pitchFamily="18" charset="0"/>
                </a:rPr>
                <a:t> </a:t>
              </a:r>
              <a:endParaRPr lang="fr-FR" altLang="de-DE" sz="1600" b="1" baseline="30000">
                <a:latin typeface="Times New Roman" pitchFamily="18" charset="0"/>
              </a:endParaRPr>
            </a:p>
          </p:txBody>
        </p:sp>
        <p:sp>
          <p:nvSpPr>
            <p:cNvPr id="25" name="AutoShape 52"/>
            <p:cNvSpPr>
              <a:spLocks noChangeArrowheads="1"/>
            </p:cNvSpPr>
            <p:nvPr/>
          </p:nvSpPr>
          <p:spPr bwMode="auto">
            <a:xfrm>
              <a:off x="4407" y="1360"/>
              <a:ext cx="272" cy="27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76 w 21600"/>
                <a:gd name="T19" fmla="*/ 3176 h 21600"/>
                <a:gd name="T20" fmla="*/ 18424 w 21600"/>
                <a:gd name="T21" fmla="*/ 18424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109" y="15985"/>
                  </a:moveTo>
                  <a:cubicBezTo>
                    <a:pt x="17463" y="14599"/>
                    <a:pt x="18222" y="12738"/>
                    <a:pt x="18222" y="10800"/>
                  </a:cubicBezTo>
                  <a:cubicBezTo>
                    <a:pt x="18222" y="6700"/>
                    <a:pt x="14899" y="3378"/>
                    <a:pt x="10800" y="3378"/>
                  </a:cubicBezTo>
                  <a:cubicBezTo>
                    <a:pt x="6700" y="3378"/>
                    <a:pt x="3378" y="6700"/>
                    <a:pt x="3378" y="10800"/>
                  </a:cubicBezTo>
                  <a:cubicBezTo>
                    <a:pt x="3377" y="13403"/>
                    <a:pt x="4741" y="15816"/>
                    <a:pt x="6972" y="17158"/>
                  </a:cubicBezTo>
                  <a:lnTo>
                    <a:pt x="5230" y="20053"/>
                  </a:lnTo>
                  <a:cubicBezTo>
                    <a:pt x="1984" y="18099"/>
                    <a:pt x="0" y="14588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4" y="0"/>
                    <a:pt x="21600" y="4835"/>
                    <a:pt x="21600" y="10800"/>
                  </a:cubicBezTo>
                  <a:cubicBezTo>
                    <a:pt x="21600" y="13620"/>
                    <a:pt x="20496" y="16328"/>
                    <a:pt x="18526" y="18346"/>
                  </a:cubicBezTo>
                  <a:lnTo>
                    <a:pt x="20458" y="20232"/>
                  </a:lnTo>
                  <a:lnTo>
                    <a:pt x="14252" y="20305"/>
                  </a:lnTo>
                  <a:lnTo>
                    <a:pt x="14178" y="14099"/>
                  </a:lnTo>
                  <a:lnTo>
                    <a:pt x="16109" y="15985"/>
                  </a:ln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720000" y="2600688"/>
            <a:ext cx="1738313" cy="1776412"/>
            <a:chOff x="521" y="1480"/>
            <a:chExt cx="1095" cy="1119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715" y="1661"/>
              <a:ext cx="713" cy="1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>
              <a:off x="715" y="2205"/>
              <a:ext cx="667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521" y="1525"/>
              <a:ext cx="2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>
                  <a:latin typeface="Times New Roman" pitchFamily="18" charset="0"/>
                </a:rPr>
                <a:t>I</a:t>
              </a:r>
              <a:r>
                <a:rPr lang="fr-FR" altLang="de-DE" baseline="-25000">
                  <a:latin typeface="Times New Roman" pitchFamily="18" charset="0"/>
                </a:rPr>
                <a:t>f</a:t>
              </a:r>
              <a:r>
                <a:rPr lang="fr-FR" altLang="de-DE">
                  <a:latin typeface="Times New Roman" pitchFamily="18" charset="0"/>
                </a:rPr>
                <a:t> </a:t>
              </a:r>
              <a:endParaRPr lang="fr-FR" altLang="de-DE" baseline="30000">
                <a:latin typeface="Times New Roman" pitchFamily="18" charset="0"/>
              </a:endParaRPr>
            </a:p>
          </p:txBody>
        </p:sp>
        <p:sp>
          <p:nvSpPr>
            <p:cNvPr id="30" name="Line 16"/>
            <p:cNvSpPr>
              <a:spLocks noChangeShapeType="1"/>
            </p:cNvSpPr>
            <p:nvPr/>
          </p:nvSpPr>
          <p:spPr bwMode="auto">
            <a:xfrm flipV="1">
              <a:off x="975" y="1661"/>
              <a:ext cx="0" cy="544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 Box 17"/>
            <p:cNvSpPr txBox="1">
              <a:spLocks noChangeArrowheads="1"/>
            </p:cNvSpPr>
            <p:nvPr/>
          </p:nvSpPr>
          <p:spPr bwMode="auto">
            <a:xfrm>
              <a:off x="702" y="2205"/>
              <a:ext cx="55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 sz="1400"/>
                <a:t>1</a:t>
              </a:r>
              <a:r>
                <a:rPr lang="fr-FR" altLang="de-DE" sz="1400" baseline="30000"/>
                <a:t>st</a:t>
              </a:r>
              <a:r>
                <a:rPr lang="fr-FR" altLang="de-DE" sz="1400"/>
                <a:t> order:</a:t>
              </a:r>
            </a:p>
          </p:txBody>
        </p:sp>
        <p:graphicFrame>
          <p:nvGraphicFramePr>
            <p:cNvPr id="32" name="Object 18"/>
            <p:cNvGraphicFramePr>
              <a:graphicFrameLocks noChangeAspect="1"/>
            </p:cNvGraphicFramePr>
            <p:nvPr/>
          </p:nvGraphicFramePr>
          <p:xfrm>
            <a:off x="536" y="2387"/>
            <a:ext cx="1052" cy="2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89" name="Equation" r:id="rId5" imgW="1384300" imgH="279400" progId="Equation.3">
                    <p:embed/>
                  </p:oleObj>
                </mc:Choice>
                <mc:Fallback>
                  <p:oleObj name="Equation" r:id="rId5" imgW="1384300" imgH="279400" progId="Equation.3">
                    <p:embed/>
                    <p:pic>
                      <p:nvPicPr>
                        <p:cNvPr id="66" name="Object 1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" y="2387"/>
                          <a:ext cx="1052" cy="2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3" name="Text Box 19"/>
            <p:cNvSpPr txBox="1">
              <a:spLocks noChangeArrowheads="1"/>
            </p:cNvSpPr>
            <p:nvPr/>
          </p:nvSpPr>
          <p:spPr bwMode="auto">
            <a:xfrm>
              <a:off x="521" y="2069"/>
              <a:ext cx="19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>
                  <a:latin typeface="Times New Roman" pitchFamily="18" charset="0"/>
                </a:rPr>
                <a:t>I</a:t>
              </a:r>
              <a:r>
                <a:rPr lang="fr-FR" altLang="de-DE" baseline="-25000">
                  <a:latin typeface="Times New Roman" pitchFamily="18" charset="0"/>
                </a:rPr>
                <a:t>i</a:t>
              </a:r>
              <a:endParaRPr lang="fr-FR" altLang="de-DE" baseline="30000">
                <a:latin typeface="Times New Roman" pitchFamily="18" charset="0"/>
              </a:endParaRPr>
            </a:p>
          </p:txBody>
        </p:sp>
        <p:sp>
          <p:nvSpPr>
            <p:cNvPr id="34" name="Line 54"/>
            <p:cNvSpPr>
              <a:spLocks noChangeShapeType="1"/>
            </p:cNvSpPr>
            <p:nvPr/>
          </p:nvSpPr>
          <p:spPr bwMode="auto">
            <a:xfrm>
              <a:off x="1202" y="1661"/>
              <a:ext cx="0" cy="544"/>
            </a:xfrm>
            <a:prstGeom prst="line">
              <a:avLst/>
            </a:prstGeom>
            <a:noFill/>
            <a:ln w="76200" cmpd="tri">
              <a:solidFill>
                <a:srgbClr val="CC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 Box 55"/>
            <p:cNvSpPr txBox="1">
              <a:spLocks noChangeArrowheads="1"/>
            </p:cNvSpPr>
            <p:nvPr/>
          </p:nvSpPr>
          <p:spPr bwMode="auto">
            <a:xfrm>
              <a:off x="1416" y="1480"/>
              <a:ext cx="20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l" eaLnBrk="1" hangingPunct="1"/>
              <a:r>
                <a:rPr lang="fr-FR" altLang="de-DE" sz="2400" b="1">
                  <a:solidFill>
                    <a:srgbClr val="CC0000"/>
                  </a:solidFill>
                  <a:sym typeface="Symbol" pitchFamily="18" charset="2"/>
                </a:rPr>
                <a:t></a:t>
              </a:r>
            </a:p>
          </p:txBody>
        </p:sp>
      </p:grpSp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620688"/>
            <a:ext cx="3876675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222398" y="4652688"/>
                <a:ext cx="5593519" cy="886012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→2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(2)</m:t>
                          </m:r>
                        </m:sup>
                      </m:sSubSup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  <m:sSubSup>
                        <m:sSub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1400" b="0" i="1" smtClean="0">
                              <a:latin typeface="Cambria Math"/>
                            </a:rPr>
                            <m:t>=</m:t>
                          </m:r>
                          <m:r>
                            <a:rPr lang="de-DE" sz="1400" b="0" i="1" smtClean="0">
                              <a:latin typeface="Cambria Math"/>
                            </a:rPr>
                            <m:t>𝑃</m:t>
                          </m:r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0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→2</m:t>
                          </m:r>
                        </m:sub>
                        <m:sup>
                          <m:r>
                            <a:rPr lang="de-DE" sz="1400" b="0" i="1" smtClean="0">
                              <a:latin typeface="Cambria Math"/>
                            </a:rPr>
                            <m:t>(1)</m:t>
                          </m:r>
                        </m:sup>
                      </m:sSubSup>
                      <m:d>
                        <m:d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𝜉</m:t>
                          </m:r>
                        </m:e>
                      </m:d>
                      <m:r>
                        <a:rPr lang="en-US" sz="14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140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radPr>
                            <m:deg/>
                            <m:e>
                              <m:f>
                                <m:f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𝜋</m:t>
                                  </m:r>
                                </m:den>
                              </m:f>
                            </m:e>
                          </m:rad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4</m:t>
                              </m:r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𝑍</m:t>
                                  </m:r>
                                </m:e>
                                <m:sub>
                                  <m:r>
                                    <a:rPr lang="de-DE" sz="14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f>
                            <m:f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𝐸</m:t>
                              </m:r>
                            </m:num>
                            <m:den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1+</m:t>
                              </m:r>
                              <m:f>
                                <m:fPr>
                                  <m:type m:val="skw"/>
                                  <m:ctrlPr>
                                    <a:rPr lang="de-DE" sz="1400" b="0" i="1" smtClean="0"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𝑝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de-DE" sz="1400" b="0" i="1" smtClean="0">
                                          <a:latin typeface="Cambria Math" panose="02040503050406030204" pitchFamily="18" charset="0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de-DE" sz="1400" b="0" i="1" smtClean="0">
                                          <a:latin typeface="Cambria Math"/>
                                          <a:ea typeface="Cambria Math"/>
                                        </a:rPr>
                                        <m:t>𝑡</m:t>
                                      </m:r>
                                    </m:sub>
                                  </m:sSub>
                                </m:den>
                              </m:f>
                            </m:den>
                          </m:f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𝑠</m:t>
                              </m:r>
                            </m:sub>
                          </m:sSub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(2)</m:t>
                          </m:r>
                          <m:r>
                            <a:rPr lang="de-DE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1400" b="0" i="1" smtClean="0">
                              <a:latin typeface="Cambria Math"/>
                              <a:ea typeface="Cambria Math"/>
                            </a:rPr>
                            <m:t>𝐾</m:t>
                          </m:r>
                          <m:d>
                            <m:dPr>
                              <m:ctrlPr>
                                <a:rPr lang="de-DE" sz="1400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de-DE" sz="1400" b="0" i="1" smtClean="0">
                                  <a:latin typeface="Cambria Math"/>
                                  <a:ea typeface="Cambria Math"/>
                                </a:rPr>
                                <m:t>𝜉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98" y="4652688"/>
                <a:ext cx="5593519" cy="8860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5893513" y="2420888"/>
                <a:ext cx="2804357" cy="7288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𝑄</m:t>
                      </m:r>
                      <m:r>
                        <a:rPr lang="de-DE" sz="1400" b="0" i="1" baseline="-250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𝑠</m:t>
                      </m:r>
                      <m:d>
                        <m:d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+</m:t>
                              </m:r>
                            </m:sup>
                          </m:sSup>
                        </m:e>
                      </m:d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=−</m:t>
                      </m:r>
                      <m:rad>
                        <m:radPr>
                          <m:degHide m:val="on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2</m:t>
                              </m:r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7</m:t>
                              </m:r>
                            </m:den>
                          </m:f>
                        </m:e>
                      </m:rad>
                      <m:f>
                        <m:fPr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4</m:t>
                          </m:r>
                        </m:num>
                        <m:den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5</m:t>
                          </m:r>
                        </m:den>
                      </m:f>
                      <m:r>
                        <a:rPr lang="de-DE" sz="14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begChr m:val="⟨"/>
                          <m:endChr m:val="⟩"/>
                          <m:ctrlP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de-DE" sz="1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  <a:ea typeface="Cambria Math"/>
                                </a:rPr>
                                <m:t>𝑀</m:t>
                              </m:r>
                              <m:d>
                                <m:dPr>
                                  <m:ctrlP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𝐸</m:t>
                                  </m:r>
                                  <m:r>
                                    <a:rPr lang="de-DE" sz="1400" b="0" i="1" smtClean="0">
                                      <a:solidFill>
                                        <a:srgbClr val="FF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e>
                              </m:d>
                            </m:e>
                          </m:d>
                          <m:r>
                            <a:rPr lang="de-DE" sz="1400" b="0" i="1" smtClean="0">
                              <a:solidFill>
                                <a:srgbClr val="FF0000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sz="1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3513" y="2420888"/>
                <a:ext cx="2804357" cy="7288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9" name="Picture 1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187" y="3608155"/>
            <a:ext cx="2734293" cy="2917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reorientation effect </a:t>
            </a:r>
            <a:r>
              <a:rPr lang="en-US" sz="1800" dirty="0" smtClean="0">
                <a:solidFill>
                  <a:schemeClr val="tx1"/>
                </a:solidFill>
              </a:rPr>
              <a:t>at backward angles</a:t>
            </a:r>
            <a:endParaRPr 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311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</p:bld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2367</Words>
  <Application>Microsoft Office PowerPoint</Application>
  <PresentationFormat>Bildschirmpräsentation (4:3)</PresentationFormat>
  <Paragraphs>336</Paragraphs>
  <Slides>37</Slides>
  <Notes>2</Notes>
  <HiddenSlides>4</HiddenSlides>
  <MMClips>0</MMClips>
  <ScaleCrop>false</ScaleCrop>
  <HeadingPairs>
    <vt:vector size="8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2</vt:i4>
      </vt:variant>
      <vt:variant>
        <vt:lpstr>Folientitel</vt:lpstr>
      </vt:variant>
      <vt:variant>
        <vt:i4>37</vt:i4>
      </vt:variant>
    </vt:vector>
  </HeadingPairs>
  <TitlesOfParts>
    <vt:vector size="50" baseType="lpstr">
      <vt:lpstr>ＭＳ Ｐゴシック</vt:lpstr>
      <vt:lpstr>Arial</vt:lpstr>
      <vt:lpstr>Arial Unicode MS</vt:lpstr>
      <vt:lpstr>Calibri</vt:lpstr>
      <vt:lpstr>Cambria Math</vt:lpstr>
      <vt:lpstr>Comic Sans MS</vt:lpstr>
      <vt:lpstr>Symbol</vt:lpstr>
      <vt:lpstr>Times New Roman</vt:lpstr>
      <vt:lpstr>Verdana</vt:lpstr>
      <vt:lpstr>Wingdings</vt:lpstr>
      <vt:lpstr>1_Larissa</vt:lpstr>
      <vt:lpstr>Equation</vt:lpstr>
      <vt:lpstr>Graph</vt:lpstr>
      <vt:lpstr>Outline: Future UNILAC experiments</vt:lpstr>
      <vt:lpstr>PowerPoint-Präsentation</vt:lpstr>
      <vt:lpstr>Heavy ion nuclear reactions</vt:lpstr>
      <vt:lpstr>First Coulomb excitation experiment at UNILAC 1980</vt:lpstr>
      <vt:lpstr>Count rate estimate for UNILAC experiments</vt:lpstr>
      <vt:lpstr>Coulomb excitation: particle identification</vt:lpstr>
      <vt:lpstr>Coulomb excitation: particle identification</vt:lpstr>
      <vt:lpstr>Doppler shift correction 208Pb + 164Dy at 978 MeV</vt:lpstr>
      <vt:lpstr>The reorientation effect at backward angles</vt:lpstr>
      <vt:lpstr>Quadrupole deformation in 182,184,186W</vt:lpstr>
      <vt:lpstr>Alignment of i13/2 protons in 242,244Pu</vt:lpstr>
      <vt:lpstr>Coulomb excitation of 114Sn projectile excitation</vt:lpstr>
      <vt:lpstr>α-transfer reactions</vt:lpstr>
      <vt:lpstr>α-clustering in 12C</vt:lpstr>
      <vt:lpstr>α-transfer experiment</vt:lpstr>
      <vt:lpstr>Transient magnetic fields g-factor measurement</vt:lpstr>
      <vt:lpstr>α-transfer experiment</vt:lpstr>
      <vt:lpstr>Space inversion invariance: octupole deformed nucleus 226Ra</vt:lpstr>
      <vt:lpstr>Coulomb excitation of 226Ra</vt:lpstr>
      <vt:lpstr>Coulomb excitation of 226Ra 1992</vt:lpstr>
      <vt:lpstr>Conversion electrons</vt:lpstr>
      <vt:lpstr>Electron spectroscopy with Mini-Orange devices</vt:lpstr>
      <vt:lpstr>Doppler-corrected e-- and γ-ray spectra</vt:lpstr>
      <vt:lpstr>Electron spectroscopy</vt:lpstr>
      <vt:lpstr>Nuclear structure of 178Hf</vt:lpstr>
      <vt:lpstr>Coulomb excitation of the K = 8- isomer in 178Hf</vt:lpstr>
      <vt:lpstr>Darmstadt-Heidelberg Crystal Ball and EUROBALL-3 demonstrator 1993</vt:lpstr>
      <vt:lpstr>Doppler shift attenuation method</vt:lpstr>
      <vt:lpstr>Spectroscopy of binary and ternary fission fragments</vt:lpstr>
      <vt:lpstr>4π twin ionization chamber for fission fragments</vt:lpstr>
      <vt:lpstr>Search for diabolic pair transfer</vt:lpstr>
      <vt:lpstr>Proposed systems</vt:lpstr>
      <vt:lpstr>Proposed systems 2n-transfer probability as a function of spin</vt:lpstr>
      <vt:lpstr>EUROBALL at RISING scattering experiment (2003-2005)</vt:lpstr>
      <vt:lpstr>Cluster and MINIBALL detectors at RISING 2005</vt:lpstr>
      <vt:lpstr>EUROBALL (2006-2009) at RISING Rare ISotope INvestigation at GSI </vt:lpstr>
      <vt:lpstr>Open problems</vt:lpstr>
    </vt:vector>
  </TitlesOfParts>
  <Company>IKP,Universität zu Köln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RISING Spectroscopy at relativistic energies</dc:title>
  <dc:creator>Peter Reiter</dc:creator>
  <cp:lastModifiedBy>Wollersheim, Hans-Juergen Dr.</cp:lastModifiedBy>
  <cp:revision>1411</cp:revision>
  <dcterms:created xsi:type="dcterms:W3CDTF">2002-02-11T17:14:28Z</dcterms:created>
  <dcterms:modified xsi:type="dcterms:W3CDTF">2023-11-03T12:38:45Z</dcterms:modified>
</cp:coreProperties>
</file>