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72" r:id="rId2"/>
    <p:sldId id="273" r:id="rId3"/>
    <p:sldId id="274" r:id="rId4"/>
    <p:sldId id="311" r:id="rId5"/>
    <p:sldId id="287" r:id="rId6"/>
    <p:sldId id="275" r:id="rId7"/>
    <p:sldId id="288" r:id="rId8"/>
    <p:sldId id="276" r:id="rId9"/>
    <p:sldId id="277" r:id="rId10"/>
    <p:sldId id="278" r:id="rId11"/>
    <p:sldId id="279" r:id="rId12"/>
    <p:sldId id="280" r:id="rId13"/>
    <p:sldId id="281" r:id="rId14"/>
    <p:sldId id="301" r:id="rId15"/>
    <p:sldId id="302" r:id="rId16"/>
    <p:sldId id="303" r:id="rId17"/>
    <p:sldId id="304" r:id="rId18"/>
    <p:sldId id="305" r:id="rId19"/>
    <p:sldId id="306" r:id="rId20"/>
    <p:sldId id="307" r:id="rId21"/>
    <p:sldId id="308" r:id="rId22"/>
    <p:sldId id="309" r:id="rId23"/>
    <p:sldId id="297" r:id="rId24"/>
    <p:sldId id="298" r:id="rId25"/>
    <p:sldId id="310" r:id="rId26"/>
    <p:sldId id="299" r:id="rId27"/>
    <p:sldId id="300" r:id="rId28"/>
    <p:sldId id="312" r:id="rId29"/>
    <p:sldId id="282" r:id="rId30"/>
    <p:sldId id="283" r:id="rId31"/>
    <p:sldId id="294" r:id="rId32"/>
    <p:sldId id="292" r:id="rId33"/>
    <p:sldId id="313" r:id="rId34"/>
    <p:sldId id="314" r:id="rId35"/>
    <p:sldId id="315" r:id="rId36"/>
    <p:sldId id="316" r:id="rId37"/>
    <p:sldId id="317" r:id="rId38"/>
    <p:sldId id="296" r:id="rId39"/>
    <p:sldId id="284" r:id="rId40"/>
    <p:sldId id="285" r:id="rId41"/>
    <p:sldId id="286" r:id="rId4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99FF"/>
    <a:srgbClr val="FFCC00"/>
    <a:srgbClr val="00CC00"/>
    <a:srgbClr val="006600"/>
    <a:srgbClr val="B2B2B2"/>
    <a:srgbClr val="CCCCFF"/>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76" autoAdjust="0"/>
  </p:normalViewPr>
  <p:slideViewPr>
    <p:cSldViewPr>
      <p:cViewPr varScale="1">
        <p:scale>
          <a:sx n="40" d="100"/>
          <a:sy n="40" d="100"/>
        </p:scale>
        <p:origin x="42" y="6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1D409-5795-4758-804C-3EFBF1F2F8DD}" type="datetimeFigureOut">
              <a:rPr lang="en-US" smtClean="0"/>
              <a:t>12/11/2022</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31E1E-48A7-4726-9E09-0242272EEA06}" type="slidenum">
              <a:rPr lang="en-US" smtClean="0"/>
              <a:t>‹Nr.›</a:t>
            </a:fld>
            <a:endParaRPr lang="en-US"/>
          </a:p>
        </p:txBody>
      </p:sp>
    </p:spTree>
    <p:extLst>
      <p:ext uri="{BB962C8B-B14F-4D97-AF65-F5344CB8AC3E}">
        <p14:creationId xmlns:p14="http://schemas.microsoft.com/office/powerpoint/2010/main" val="36001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0636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11.12.2022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994229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11.12.2022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40326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11.12.2022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43062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4038410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11.12.2022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112640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11.12.2022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95718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11.12.2022</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5074955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11.12.2022</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405032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11.12.2022</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42405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11.12.2022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48912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11.12.2022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46701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- 2022</a:t>
            </a:r>
            <a:endParaRPr lang="en-US" altLang="de-DE" sz="1000" dirty="0" smtClean="0">
              <a:solidFill>
                <a:srgbClr val="000000"/>
              </a:solidFill>
              <a:cs typeface="Arial" charset="0"/>
            </a:endParaRPr>
          </a:p>
        </p:txBody>
      </p:sp>
    </p:spTree>
    <p:extLst>
      <p:ext uri="{BB962C8B-B14F-4D97-AF65-F5344CB8AC3E}">
        <p14:creationId xmlns:p14="http://schemas.microsoft.com/office/powerpoint/2010/main" val="2219620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j.wollersheim@gsi.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eb-docs.gsi.de/~woll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270.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1.png"/><Relationship Id="rId13" Type="http://schemas.openxmlformats.org/officeDocument/2006/relationships/image" Target="../media/image361.png"/><Relationship Id="rId3" Type="http://schemas.openxmlformats.org/officeDocument/2006/relationships/image" Target="../media/image240.png"/><Relationship Id="rId7" Type="http://schemas.openxmlformats.org/officeDocument/2006/relationships/image" Target="../media/image301.png"/><Relationship Id="rId12"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90.png"/><Relationship Id="rId11" Type="http://schemas.openxmlformats.org/officeDocument/2006/relationships/image" Target="../media/image20.jpg"/><Relationship Id="rId5" Type="http://schemas.openxmlformats.org/officeDocument/2006/relationships/image" Target="../media/image281.png"/><Relationship Id="rId10" Type="http://schemas.openxmlformats.org/officeDocument/2006/relationships/image" Target="../media/image331.png"/><Relationship Id="rId4" Type="http://schemas.openxmlformats.org/officeDocument/2006/relationships/image" Target="../media/image261.png"/><Relationship Id="rId9" Type="http://schemas.openxmlformats.org/officeDocument/2006/relationships/image" Target="../media/image3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3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5.jpg"/><Relationship Id="rId4" Type="http://schemas.openxmlformats.org/officeDocument/2006/relationships/image" Target="../media/image380.png"/></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4.png"/><Relationship Id="rId2" Type="http://schemas.openxmlformats.org/officeDocument/2006/relationships/image" Target="../media/image35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300.png"/><Relationship Id="rId7" Type="http://schemas.openxmlformats.org/officeDocument/2006/relationships/image" Target="../media/image370.png"/><Relationship Id="rId12" Type="http://schemas.openxmlformats.org/officeDocument/2006/relationships/image" Target="../media/image34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0.png"/><Relationship Id="rId11" Type="http://schemas.openxmlformats.org/officeDocument/2006/relationships/image" Target="../media/image330.png"/><Relationship Id="rId5" Type="http://schemas.openxmlformats.org/officeDocument/2006/relationships/image" Target="../media/image350.png"/><Relationship Id="rId4" Type="http://schemas.openxmlformats.org/officeDocument/2006/relationships/image" Target="../media/image310.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 Id="rId5" Type="http://schemas.openxmlformats.org/officeDocument/2006/relationships/image" Target="../media/image280.png"/><Relationship Id="rId4" Type="http://schemas.openxmlformats.org/officeDocument/2006/relationships/image" Target="../media/image260.png"/></Relationships>
</file>

<file path=ppt/slides/_rels/slide3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jpg"/></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3.jpg"/></Relationships>
</file>

<file path=ppt/slides/_rels/slide3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8.png"/><Relationship Id="rId7" Type="http://schemas.openxmlformats.org/officeDocument/2006/relationships/image" Target="../media/image7.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17.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16.pn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Outline: Cosmic clocks</a:t>
            </a:r>
            <a:endParaRPr lang="en-US" dirty="0"/>
          </a:p>
        </p:txBody>
      </p:sp>
      <p:sp>
        <p:nvSpPr>
          <p:cNvPr id="5" name="Textfeld 4"/>
          <p:cNvSpPr txBox="1"/>
          <p:nvPr/>
        </p:nvSpPr>
        <p:spPr>
          <a:xfrm>
            <a:off x="1345839" y="620688"/>
            <a:ext cx="6162264" cy="11387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6600"/>
                </a:solidFill>
                <a:effectLst/>
                <a:uLnTx/>
                <a:uFillTx/>
                <a:latin typeface="Times New Roman" panose="02020603050405020304" pitchFamily="18" charset="0"/>
                <a:ea typeface="+mn-ea"/>
                <a:cs typeface="Times New Roman" panose="02020603050405020304" pitchFamily="18" charset="0"/>
              </a:rPr>
              <a:t>Lecturer: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Hans-Jürgen </a:t>
            </a:r>
            <a:r>
              <a:rPr kumimoji="0" lang="en-US" sz="20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Wollersheim</a:t>
            </a:r>
            <a:endPar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e-mail: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h.j.wollersheim@gsi.de</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web-page: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https://web-docs.gsi.de/~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wolle/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click on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898599"/>
            <a:ext cx="1255222" cy="868680"/>
          </a:xfrm>
          <a:prstGeom prst="rect">
            <a:avLst/>
          </a:prstGeom>
        </p:spPr>
      </p:pic>
      <p:sp>
        <p:nvSpPr>
          <p:cNvPr id="9" name="Textfeld 8"/>
          <p:cNvSpPr txBox="1"/>
          <p:nvPr/>
        </p:nvSpPr>
        <p:spPr>
          <a:xfrm>
            <a:off x="2633007" y="5013176"/>
            <a:ext cx="3877985" cy="1477328"/>
          </a:xfrm>
          <a:prstGeom prst="rect">
            <a:avLst/>
          </a:prstGeom>
          <a:noFill/>
        </p:spPr>
        <p:txBody>
          <a:bodyPr wrap="none" rtlCol="0">
            <a:spAutoFit/>
          </a:bodyPr>
          <a:lstStyle/>
          <a:p>
            <a:pPr marL="342900" indent="-342900">
              <a:buAutoNum type="arabicPeriod"/>
            </a:pPr>
            <a:r>
              <a:rPr lang="en-US" dirty="0" smtClean="0">
                <a:latin typeface="Times New Roman" panose="02020603050405020304" pitchFamily="18" charset="0"/>
                <a:cs typeface="Times New Roman" panose="02020603050405020304" pitchFamily="18" charset="0"/>
              </a:rPr>
              <a:t>stellar and nuclear cosmic clocks</a:t>
            </a:r>
          </a:p>
          <a:p>
            <a:pPr marL="342900" indent="-342900">
              <a:buAutoNum type="arabicPeriod"/>
            </a:pPr>
            <a:r>
              <a:rPr lang="en-US" dirty="0" smtClean="0">
                <a:latin typeface="Times New Roman" panose="02020603050405020304" pitchFamily="18" charset="0"/>
                <a:cs typeface="Times New Roman" panose="02020603050405020304" pitchFamily="18" charset="0"/>
              </a:rPr>
              <a:t>black body radiation</a:t>
            </a:r>
          </a:p>
          <a:p>
            <a:pPr marL="342900" indent="-342900">
              <a:buAutoNum type="arabicPeriod"/>
            </a:pPr>
            <a:r>
              <a:rPr lang="en-US" dirty="0" err="1" smtClean="0">
                <a:latin typeface="Times New Roman" panose="02020603050405020304" pitchFamily="18" charset="0"/>
                <a:cs typeface="Times New Roman" panose="02020603050405020304" pitchFamily="18" charset="0"/>
              </a:rPr>
              <a:t>Hertzsprung</a:t>
            </a:r>
            <a:r>
              <a:rPr lang="en-US" dirty="0" smtClean="0">
                <a:latin typeface="Times New Roman" panose="02020603050405020304" pitchFamily="18" charset="0"/>
                <a:cs typeface="Times New Roman" panose="02020603050405020304" pitchFamily="18" charset="0"/>
              </a:rPr>
              <a:t>-Russell-diagram</a:t>
            </a:r>
          </a:p>
          <a:p>
            <a:pPr marL="342900" indent="-342900">
              <a:buAutoNum type="arabicPeriod"/>
            </a:pPr>
            <a:r>
              <a:rPr lang="en-US" dirty="0" smtClean="0">
                <a:latin typeface="Times New Roman" panose="02020603050405020304" pitchFamily="18" charset="0"/>
                <a:cs typeface="Times New Roman" panose="02020603050405020304" pitchFamily="18" charset="0"/>
              </a:rPr>
              <a:t>age of the Earth – </a:t>
            </a:r>
            <a:r>
              <a:rPr lang="en-US" dirty="0" err="1" smtClean="0">
                <a:latin typeface="Times New Roman" panose="02020603050405020304" pitchFamily="18" charset="0"/>
                <a:cs typeface="Times New Roman" panose="02020603050405020304" pitchFamily="18" charset="0"/>
              </a:rPr>
              <a:t>Pb-Pb</a:t>
            </a:r>
            <a:r>
              <a:rPr lang="en-US" dirty="0" smtClean="0">
                <a:latin typeface="Times New Roman" panose="02020603050405020304" pitchFamily="18" charset="0"/>
                <a:cs typeface="Times New Roman" panose="02020603050405020304" pitchFamily="18" charset="0"/>
              </a:rPr>
              <a:t> method</a:t>
            </a:r>
          </a:p>
          <a:p>
            <a:pPr marL="342900" indent="-342900">
              <a:buAutoNum type="arabicPeriod"/>
            </a:pPr>
            <a:r>
              <a:rPr lang="en-US" baseline="30000" dirty="0" smtClean="0">
                <a:latin typeface="Times New Roman" panose="02020603050405020304" pitchFamily="18" charset="0"/>
                <a:cs typeface="Times New Roman" panose="02020603050405020304" pitchFamily="18" charset="0"/>
              </a:rPr>
              <a:t>187</a:t>
            </a:r>
            <a:r>
              <a:rPr lang="en-US" dirty="0" smtClean="0">
                <a:latin typeface="Times New Roman" panose="02020603050405020304" pitchFamily="18" charset="0"/>
                <a:cs typeface="Times New Roman" panose="02020603050405020304" pitchFamily="18" charset="0"/>
              </a:rPr>
              <a:t>Re/</a:t>
            </a:r>
            <a:r>
              <a:rPr lang="en-US" baseline="30000" dirty="0" smtClean="0">
                <a:latin typeface="Times New Roman" panose="02020603050405020304" pitchFamily="18" charset="0"/>
                <a:cs typeface="Times New Roman" panose="02020603050405020304" pitchFamily="18" charset="0"/>
              </a:rPr>
              <a:t>187</a:t>
            </a:r>
            <a:r>
              <a:rPr lang="en-US" dirty="0" smtClean="0">
                <a:latin typeface="Times New Roman" panose="02020603050405020304" pitchFamily="18" charset="0"/>
                <a:cs typeface="Times New Roman" panose="02020603050405020304" pitchFamily="18" charset="0"/>
              </a:rPr>
              <a:t>Os clock – ESR experiment</a:t>
            </a:r>
          </a:p>
        </p:txBody>
      </p:sp>
    </p:spTree>
    <p:extLst>
      <p:ext uri="{BB962C8B-B14F-4D97-AF65-F5344CB8AC3E}">
        <p14:creationId xmlns:p14="http://schemas.microsoft.com/office/powerpoint/2010/main" val="194638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Picture 4" descr="HRD_M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54400"/>
            <a:ext cx="4674292" cy="597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feld 4"/>
          <p:cNvSpPr txBox="1"/>
          <p:nvPr/>
        </p:nvSpPr>
        <p:spPr>
          <a:xfrm>
            <a:off x="5541528" y="900000"/>
            <a:ext cx="2858475" cy="1077218"/>
          </a:xfrm>
          <a:prstGeom prst="rect">
            <a:avLst/>
          </a:prstGeom>
          <a:noFill/>
        </p:spPr>
        <p:txBody>
          <a:bodyPr wrap="none" rtlCol="0">
            <a:spAutoFit/>
          </a:bodyPr>
          <a:lstStyle/>
          <a:p>
            <a:pPr algn="ctr"/>
            <a:r>
              <a:rPr lang="en-US" dirty="0" smtClean="0">
                <a:solidFill>
                  <a:srgbClr val="0000CC"/>
                </a:solidFill>
                <a:latin typeface="Times New Roman" panose="02020603050405020304" pitchFamily="18" charset="0"/>
                <a:cs typeface="Times New Roman" panose="02020603050405020304" pitchFamily="18" charset="0"/>
              </a:rPr>
              <a:t>For our Sun this time </a:t>
            </a:r>
          </a:p>
          <a:p>
            <a:pPr algn="ctr"/>
            <a:r>
              <a:rPr lang="en-US" dirty="0" smtClean="0">
                <a:solidFill>
                  <a:srgbClr val="0000CC"/>
                </a:solidFill>
                <a:latin typeface="Times New Roman" panose="02020603050405020304" pitchFamily="18" charset="0"/>
                <a:cs typeface="Times New Roman" panose="02020603050405020304" pitchFamily="18" charset="0"/>
              </a:rPr>
              <a:t>is about 9 billion years (</a:t>
            </a:r>
            <a:r>
              <a:rPr lang="en-US" dirty="0" err="1" smtClean="0">
                <a:solidFill>
                  <a:srgbClr val="0000CC"/>
                </a:solidFill>
                <a:latin typeface="Times New Roman" panose="02020603050405020304" pitchFamily="18" charset="0"/>
                <a:cs typeface="Times New Roman" panose="02020603050405020304" pitchFamily="18" charset="0"/>
              </a:rPr>
              <a:t>Gyr</a:t>
            </a:r>
            <a:r>
              <a:rPr lang="en-US" dirty="0" smtClean="0">
                <a:solidFill>
                  <a:srgbClr val="0000CC"/>
                </a:solidFill>
                <a:latin typeface="Times New Roman" panose="02020603050405020304" pitchFamily="18" charset="0"/>
                <a:cs typeface="Times New Roman" panose="02020603050405020304" pitchFamily="18" charset="0"/>
              </a:rPr>
              <a:t>)</a:t>
            </a:r>
          </a:p>
          <a:p>
            <a:pPr algn="ctr"/>
            <a:r>
              <a:rPr lang="en-US" sz="1400" dirty="0" smtClean="0">
                <a:latin typeface="Times New Roman" panose="02020603050405020304" pitchFamily="18" charset="0"/>
                <a:cs typeface="Times New Roman" panose="02020603050405020304" pitchFamily="18" charset="0"/>
              </a:rPr>
              <a:t>for lighter stars longer, </a:t>
            </a:r>
          </a:p>
          <a:p>
            <a:pPr algn="ctr"/>
            <a:r>
              <a:rPr lang="en-US" sz="1400" dirty="0" smtClean="0">
                <a:latin typeface="Times New Roman" panose="02020603050405020304" pitchFamily="18" charset="0"/>
                <a:cs typeface="Times New Roman" panose="02020603050405020304" pitchFamily="18" charset="0"/>
              </a:rPr>
              <a:t>for heavier ones shorter</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feld 5"/>
              <p:cNvSpPr txBox="1"/>
              <p:nvPr/>
            </p:nvSpPr>
            <p:spPr>
              <a:xfrm>
                <a:off x="5202973" y="2134433"/>
                <a:ext cx="3437095" cy="3767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rgbClr val="FF0000"/>
                              </a:solidFill>
                              <a:latin typeface="Cambria Math" panose="02040503050406030204" pitchFamily="18" charset="0"/>
                            </a:rPr>
                          </m:ctrlPr>
                        </m:sSubPr>
                        <m:e>
                          <m:r>
                            <a:rPr lang="de-DE" b="0" i="1" smtClean="0">
                              <a:solidFill>
                                <a:srgbClr val="FF0000"/>
                              </a:solidFill>
                              <a:latin typeface="Cambria Math" panose="02040503050406030204" pitchFamily="18" charset="0"/>
                            </a:rPr>
                            <m:t>𝑇</m:t>
                          </m:r>
                        </m:e>
                        <m:sub>
                          <m:r>
                            <a:rPr lang="de-DE" b="0" i="1" smtClean="0">
                              <a:solidFill>
                                <a:srgbClr val="FF0000"/>
                              </a:solidFill>
                              <a:latin typeface="Cambria Math" panose="02040503050406030204" pitchFamily="18" charset="0"/>
                            </a:rPr>
                            <m:t>𝑚𝑎𝑖𝑛</m:t>
                          </m:r>
                          <m:r>
                            <a:rPr lang="de-DE" b="0" i="1" smtClean="0">
                              <a:solidFill>
                                <a:srgbClr val="FF0000"/>
                              </a:solidFill>
                              <a:latin typeface="Cambria Math" panose="02040503050406030204" pitchFamily="18" charset="0"/>
                            </a:rPr>
                            <m:t> </m:t>
                          </m:r>
                          <m:r>
                            <a:rPr lang="de-DE" b="0" i="1" smtClean="0">
                              <a:solidFill>
                                <a:srgbClr val="FF0000"/>
                              </a:solidFill>
                              <a:latin typeface="Cambria Math" panose="02040503050406030204" pitchFamily="18" charset="0"/>
                            </a:rPr>
                            <m:t>𝑠𝑒𝑞𝑢𝑒𝑛𝑐𝑒</m:t>
                          </m:r>
                        </m:sub>
                      </m:sSub>
                      <m:r>
                        <a:rPr lang="de-DE" b="0" i="1" smtClean="0">
                          <a:solidFill>
                            <a:srgbClr val="FF0000"/>
                          </a:solidFill>
                          <a:latin typeface="Cambria Math" panose="02040503050406030204" pitchFamily="18" charset="0"/>
                        </a:rPr>
                        <m:t>=9 </m:t>
                      </m:r>
                      <m:r>
                        <a:rPr lang="de-DE" b="0" i="1" smtClean="0">
                          <a:solidFill>
                            <a:srgbClr val="FF0000"/>
                          </a:solidFill>
                          <a:latin typeface="Cambria Math" panose="02040503050406030204" pitchFamily="18" charset="0"/>
                        </a:rPr>
                        <m:t>𝐺𝑎</m:t>
                      </m:r>
                      <m:r>
                        <a:rPr lang="de-DE" b="0" i="1" smtClean="0">
                          <a:solidFill>
                            <a:srgbClr val="FF0000"/>
                          </a:solidFill>
                          <a:latin typeface="Cambria Math" panose="02040503050406030204" pitchFamily="18" charset="0"/>
                          <a:ea typeface="Cambria Math" panose="02040503050406030204" pitchFamily="18" charset="0"/>
                        </a:rPr>
                        <m:t>∙</m:t>
                      </m:r>
                      <m:sSup>
                        <m:sSupPr>
                          <m:ctrlPr>
                            <a:rPr lang="de-DE" b="0" i="1" smtClean="0">
                              <a:solidFill>
                                <a:srgbClr val="FF0000"/>
                              </a:solidFill>
                              <a:latin typeface="Cambria Math" panose="02040503050406030204" pitchFamily="18" charset="0"/>
                              <a:ea typeface="Cambria Math" panose="02040503050406030204" pitchFamily="18" charset="0"/>
                            </a:rPr>
                          </m:ctrlPr>
                        </m:sSupPr>
                        <m:e>
                          <m:d>
                            <m:dPr>
                              <m:begChr m:val="["/>
                              <m:endChr m:val="]"/>
                              <m:ctrlPr>
                                <a:rPr lang="de-DE" b="0" i="1" smtClean="0">
                                  <a:solidFill>
                                    <a:srgbClr val="FF0000"/>
                                  </a:solidFill>
                                  <a:latin typeface="Cambria Math" panose="02040503050406030204" pitchFamily="18" charset="0"/>
                                  <a:ea typeface="Cambria Math" panose="02040503050406030204" pitchFamily="18" charset="0"/>
                                </a:rPr>
                              </m:ctrlPr>
                            </m:dPr>
                            <m:e>
                              <m:f>
                                <m:fPr>
                                  <m:type m:val="lin"/>
                                  <m:ctrlPr>
                                    <a:rPr lang="de-DE" b="0" i="1" smtClean="0">
                                      <a:solidFill>
                                        <a:srgbClr val="FF0000"/>
                                      </a:solidFill>
                                      <a:latin typeface="Cambria Math" panose="02040503050406030204" pitchFamily="18" charset="0"/>
                                      <a:ea typeface="Cambria Math" panose="02040503050406030204" pitchFamily="18" charset="0"/>
                                    </a:rPr>
                                  </m:ctrlPr>
                                </m:fPr>
                                <m:num>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𝑀</m:t>
                                      </m:r>
                                    </m:e>
                                    <m:sub>
                                      <m:r>
                                        <a:rPr lang="de-DE" b="0" i="1" smtClean="0">
                                          <a:solidFill>
                                            <a:srgbClr val="FF0000"/>
                                          </a:solidFill>
                                          <a:latin typeface="Cambria Math" panose="02040503050406030204" pitchFamily="18" charset="0"/>
                                          <a:ea typeface="Cambria Math" panose="02040503050406030204" pitchFamily="18" charset="0"/>
                                        </a:rPr>
                                        <m:t>⊙</m:t>
                                      </m:r>
                                    </m:sub>
                                  </m:sSub>
                                </m:num>
                                <m:den>
                                  <m:r>
                                    <a:rPr lang="de-DE" b="0" i="1" smtClean="0">
                                      <a:solidFill>
                                        <a:srgbClr val="FF0000"/>
                                      </a:solidFill>
                                      <a:latin typeface="Cambria Math" panose="02040503050406030204" pitchFamily="18" charset="0"/>
                                      <a:ea typeface="Cambria Math" panose="02040503050406030204" pitchFamily="18" charset="0"/>
                                    </a:rPr>
                                    <m:t>𝑀</m:t>
                                  </m:r>
                                </m:den>
                              </m:f>
                            </m:e>
                          </m:d>
                        </m:e>
                        <m:sup>
                          <m:r>
                            <a:rPr lang="de-DE" b="0" i="1" smtClean="0">
                              <a:solidFill>
                                <a:srgbClr val="FF0000"/>
                              </a:solidFill>
                              <a:latin typeface="Cambria Math" panose="02040503050406030204" pitchFamily="18" charset="0"/>
                              <a:ea typeface="Cambria Math" panose="02040503050406030204" pitchFamily="18" charset="0"/>
                            </a:rPr>
                            <m:t>2.5</m:t>
                          </m:r>
                        </m:sup>
                      </m:sSup>
                    </m:oMath>
                  </m:oMathPara>
                </a14:m>
                <a:endParaRPr lang="de-DE" dirty="0">
                  <a:solidFill>
                    <a:srgbClr val="FF0000"/>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5202973" y="2134433"/>
                <a:ext cx="3437095" cy="376770"/>
              </a:xfrm>
              <a:prstGeom prst="rect">
                <a:avLst/>
              </a:prstGeom>
              <a:blipFill>
                <a:blip r:embed="rId3"/>
                <a:stretch>
                  <a:fillRect l="-1243" t="-104839" r="-5151" b="-180645"/>
                </a:stretch>
              </a:blipFill>
            </p:spPr>
            <p:txBody>
              <a:bodyPr/>
              <a:lstStyle/>
              <a:p>
                <a:r>
                  <a:rPr lang="de-DE">
                    <a:noFill/>
                  </a:rPr>
                  <a:t> </a:t>
                </a:r>
              </a:p>
            </p:txBody>
          </p:sp>
        </mc:Fallback>
      </mc:AlternateContent>
      <p:sp>
        <p:nvSpPr>
          <p:cNvPr id="7" name="Textfeld 6"/>
          <p:cNvSpPr txBox="1"/>
          <p:nvPr/>
        </p:nvSpPr>
        <p:spPr>
          <a:xfrm>
            <a:off x="5229050" y="2852936"/>
            <a:ext cx="3493848" cy="923330"/>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when observing at which mass M the stars of M13 are leaving the main sequence</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feld 9"/>
              <p:cNvSpPr txBox="1"/>
              <p:nvPr/>
            </p:nvSpPr>
            <p:spPr>
              <a:xfrm>
                <a:off x="1043608" y="3481779"/>
                <a:ext cx="872547" cy="451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sz="1400" i="1" smtClean="0">
                              <a:solidFill>
                                <a:srgbClr val="0000CC"/>
                              </a:solidFill>
                              <a:latin typeface="Cambria Math" panose="02040503050406030204" pitchFamily="18" charset="0"/>
                            </a:rPr>
                          </m:ctrlPr>
                        </m:fPr>
                        <m:num>
                          <m:r>
                            <a:rPr lang="de-DE" sz="1400" b="0" i="1" smtClean="0">
                              <a:solidFill>
                                <a:srgbClr val="0000CC"/>
                              </a:solidFill>
                              <a:latin typeface="Cambria Math" panose="02040503050406030204" pitchFamily="18" charset="0"/>
                            </a:rPr>
                            <m:t>𝑀</m:t>
                          </m:r>
                        </m:num>
                        <m:den>
                          <m:sSub>
                            <m:sSubPr>
                              <m:ctrlPr>
                                <a:rPr lang="de-DE" sz="1400" i="1" smtClean="0">
                                  <a:solidFill>
                                    <a:srgbClr val="0000CC"/>
                                  </a:solidFill>
                                  <a:latin typeface="Cambria Math" panose="02040503050406030204" pitchFamily="18" charset="0"/>
                                </a:rPr>
                              </m:ctrlPr>
                            </m:sSubPr>
                            <m:e>
                              <m:r>
                                <a:rPr lang="de-DE" sz="1400" b="0" i="1" smtClean="0">
                                  <a:solidFill>
                                    <a:srgbClr val="0000CC"/>
                                  </a:solidFill>
                                  <a:latin typeface="Cambria Math" panose="02040503050406030204" pitchFamily="18" charset="0"/>
                                </a:rPr>
                                <m:t>𝑀</m:t>
                              </m:r>
                            </m:e>
                            <m:sub>
                              <m:r>
                                <a:rPr lang="de-DE" sz="1400" i="1" smtClean="0">
                                  <a:solidFill>
                                    <a:srgbClr val="0000CC"/>
                                  </a:solidFill>
                                  <a:latin typeface="Cambria Math" panose="02040503050406030204" pitchFamily="18" charset="0"/>
                                  <a:ea typeface="Cambria Math" panose="02040503050406030204" pitchFamily="18" charset="0"/>
                                </a:rPr>
                                <m:t>⨀</m:t>
                              </m:r>
                            </m:sub>
                          </m:sSub>
                        </m:den>
                      </m:f>
                      <m:r>
                        <a:rPr lang="de-DE" sz="1400" b="0" i="1" smtClean="0">
                          <a:solidFill>
                            <a:srgbClr val="0000CC"/>
                          </a:solidFill>
                          <a:latin typeface="Cambria Math" panose="02040503050406030204" pitchFamily="18" charset="0"/>
                        </a:rPr>
                        <m:t>=1.04</m:t>
                      </m:r>
                    </m:oMath>
                  </m:oMathPara>
                </a14:m>
                <a:endParaRPr lang="de-DE" sz="1400" dirty="0"/>
              </a:p>
            </p:txBody>
          </p:sp>
        </mc:Choice>
        <mc:Fallback xmlns="">
          <p:sp>
            <p:nvSpPr>
              <p:cNvPr id="10" name="Textfeld 9"/>
              <p:cNvSpPr txBox="1">
                <a:spLocks noRot="1" noChangeAspect="1" noMove="1" noResize="1" noEditPoints="1" noAdjustHandles="1" noChangeArrowheads="1" noChangeShapeType="1" noTextEdit="1"/>
              </p:cNvSpPr>
              <p:nvPr/>
            </p:nvSpPr>
            <p:spPr>
              <a:xfrm>
                <a:off x="1043608" y="3481779"/>
                <a:ext cx="872547" cy="451277"/>
              </a:xfrm>
              <a:prstGeom prst="rect">
                <a:avLst/>
              </a:prstGeom>
              <a:blipFill>
                <a:blip r:embed="rId4"/>
                <a:stretch>
                  <a:fillRect l="-4196" r="-4196" b="-10811"/>
                </a:stretch>
              </a:blipFill>
            </p:spPr>
            <p:txBody>
              <a:bodyPr/>
              <a:lstStyle/>
              <a:p>
                <a:r>
                  <a:rPr lang="de-DE">
                    <a:noFill/>
                  </a:rPr>
                  <a:t> </a:t>
                </a:r>
              </a:p>
            </p:txBody>
          </p:sp>
        </mc:Fallback>
      </mc:AlternateContent>
      <p:sp>
        <p:nvSpPr>
          <p:cNvPr id="11" name="Ellipse 10"/>
          <p:cNvSpPr>
            <a:spLocks noChangeAspect="1"/>
          </p:cNvSpPr>
          <p:nvPr/>
        </p:nvSpPr>
        <p:spPr>
          <a:xfrm>
            <a:off x="2195736" y="3609040"/>
            <a:ext cx="180000" cy="180000"/>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2" name="Textfeld 11"/>
              <p:cNvSpPr txBox="1"/>
              <p:nvPr/>
            </p:nvSpPr>
            <p:spPr>
              <a:xfrm>
                <a:off x="5301076" y="4117999"/>
                <a:ext cx="3339376" cy="1729384"/>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one can determine the age of</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M13</a:t>
                </a:r>
              </a:p>
              <a:p>
                <a:pPr marL="285750" indent="-285750" algn="ctr">
                  <a:buFontTx/>
                  <a:buChar char="-"/>
                </a:pPr>
                <a:r>
                  <a:rPr lang="en-US" dirty="0" smtClean="0">
                    <a:latin typeface="Times New Roman" panose="02020603050405020304" pitchFamily="18" charset="0"/>
                    <a:cs typeface="Times New Roman" panose="02020603050405020304" pitchFamily="18" charset="0"/>
                  </a:rPr>
                  <a:t>and therewith the</a:t>
                </a:r>
              </a:p>
              <a:p>
                <a:pPr algn="ctr"/>
                <a:r>
                  <a:rPr lang="en-US" dirty="0" smtClean="0">
                    <a:solidFill>
                      <a:srgbClr val="FF0000"/>
                    </a:solidFill>
                    <a:latin typeface="Times New Roman" panose="02020603050405020304" pitchFamily="18" charset="0"/>
                    <a:cs typeface="Times New Roman" panose="02020603050405020304" pitchFamily="18" charset="0"/>
                  </a:rPr>
                  <a:t>minimum age T</a:t>
                </a:r>
                <a:r>
                  <a:rPr lang="en-US" baseline="-25000" dirty="0" smtClean="0">
                    <a:solidFill>
                      <a:srgbClr val="FF0000"/>
                    </a:solidFill>
                    <a:latin typeface="Times New Roman" panose="02020603050405020304" pitchFamily="18" charset="0"/>
                    <a:cs typeface="Times New Roman" panose="02020603050405020304" pitchFamily="18" charset="0"/>
                  </a:rPr>
                  <a:t>G</a:t>
                </a:r>
                <a:r>
                  <a:rPr lang="en-US" dirty="0" smtClean="0">
                    <a:solidFill>
                      <a:srgbClr val="FF0000"/>
                    </a:solidFill>
                    <a:latin typeface="Times New Roman" panose="02020603050405020304" pitchFamily="18" charset="0"/>
                    <a:cs typeface="Times New Roman" panose="02020603050405020304" pitchFamily="18" charset="0"/>
                  </a:rPr>
                  <a:t> of our galaxy  </a:t>
                </a:r>
              </a:p>
              <a:p>
                <a:pPr algn="ctr"/>
                <a:endParaRPr lang="en-US" sz="800" dirty="0" smtClean="0">
                  <a:solidFill>
                    <a:srgbClr val="FF0000"/>
                  </a:solidFill>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from </a:t>
                </a:r>
                <a14:m>
                  <m:oMath xmlns:m="http://schemas.openxmlformats.org/officeDocument/2006/math">
                    <m:r>
                      <a:rPr lang="en-US" b="0" i="1" smtClean="0">
                        <a:latin typeface="Cambria Math" panose="02040503050406030204" pitchFamily="18" charset="0"/>
                        <a:cs typeface="Times New Roman" panose="02020603050405020304" pitchFamily="18" charset="0"/>
                      </a:rPr>
                      <m:t>𝑀</m:t>
                    </m:r>
                    <m:r>
                      <a:rPr lang="en-US" b="0" i="1" smtClean="0">
                        <a:latin typeface="Cambria Math" panose="02040503050406030204" pitchFamily="18" charset="0"/>
                        <a:cs typeface="Times New Roman" panose="02020603050405020304" pitchFamily="18" charset="0"/>
                      </a:rPr>
                      <m:t>=1.04∙</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𝑀</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ub>
                    </m:sSub>
                  </m:oMath>
                </a14:m>
                <a:endParaRPr lang="en-US" dirty="0" smtClean="0">
                  <a:latin typeface="Times New Roman" panose="02020603050405020304" pitchFamily="18" charset="0"/>
                  <a:cs typeface="Times New Roman" panose="02020603050405020304" pitchFamily="18" charset="0"/>
                </a:endParaRPr>
              </a:p>
              <a:p>
                <a:pPr marL="285750" indent="-285750" algn="ctr">
                  <a:buFontTx/>
                  <a:buChar char="-"/>
                </a:pPr>
                <a:endParaRPr lang="en-US" sz="80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𝑇</m:t>
                          </m:r>
                        </m:e>
                        <m:sub>
                          <m:r>
                            <a:rPr lang="en-US"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𝐺</m:t>
                          </m:r>
                        </m:sub>
                      </m:sSub>
                      <m:r>
                        <a:rPr lang="en-US"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&gt;</m:t>
                      </m:r>
                      <m:r>
                        <a:rPr lang="en-US"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8 </m:t>
                      </m:r>
                      <m:r>
                        <a:rPr lang="en-US"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𝐺𝑎</m:t>
                      </m:r>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5301076" y="4117999"/>
                <a:ext cx="3339376" cy="1729384"/>
              </a:xfrm>
              <a:prstGeom prst="rect">
                <a:avLst/>
              </a:prstGeom>
              <a:blipFill>
                <a:blip r:embed="rId5"/>
                <a:stretch>
                  <a:fillRect l="-1280" t="-2120" r="-1280"/>
                </a:stretch>
              </a:blipFill>
            </p:spPr>
            <p:txBody>
              <a:bodyPr/>
              <a:lstStyle/>
              <a:p>
                <a:r>
                  <a:rPr lang="de-DE">
                    <a:noFill/>
                  </a:rPr>
                  <a:t> </a:t>
                </a:r>
              </a:p>
            </p:txBody>
          </p:sp>
        </mc:Fallback>
      </mc:AlternateContent>
    </p:spTree>
    <p:extLst>
      <p:ext uri="{BB962C8B-B14F-4D97-AF65-F5344CB8AC3E}">
        <p14:creationId xmlns:p14="http://schemas.microsoft.com/office/powerpoint/2010/main" val="564455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Lower limit of the age of our galaxy ~ 11 Ga</a:t>
            </a:r>
            <a:endParaRPr lang="en-US" dirty="0"/>
          </a:p>
        </p:txBody>
      </p:sp>
      <p:pic>
        <p:nvPicPr>
          <p:cNvPr id="4" name="Picture 4" descr="Kugelsternhaufen_chaboyer_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51731" y="720000"/>
            <a:ext cx="6840538" cy="554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feld 4"/>
          <p:cNvSpPr txBox="1"/>
          <p:nvPr/>
        </p:nvSpPr>
        <p:spPr>
          <a:xfrm>
            <a:off x="6555599" y="6262789"/>
            <a:ext cx="2588401" cy="307777"/>
          </a:xfrm>
          <a:prstGeom prst="rect">
            <a:avLst/>
          </a:prstGeom>
          <a:noFill/>
        </p:spPr>
        <p:txBody>
          <a:bodyPr wrap="none" rtlCol="0">
            <a:spAutoFit/>
          </a:bodyPr>
          <a:lstStyle/>
          <a:p>
            <a:pPr algn="ctr"/>
            <a:r>
              <a:rPr lang="de-DE" sz="1400" dirty="0" smtClean="0">
                <a:latin typeface="Times New Roman" panose="02020603050405020304" pitchFamily="18" charset="0"/>
                <a:cs typeface="Times New Roman" panose="02020603050405020304" pitchFamily="18" charset="0"/>
              </a:rPr>
              <a:t>B. </a:t>
            </a:r>
            <a:r>
              <a:rPr lang="de-DE" sz="1400" dirty="0" err="1" smtClean="0">
                <a:latin typeface="Times New Roman" panose="02020603050405020304" pitchFamily="18" charset="0"/>
                <a:cs typeface="Times New Roman" panose="02020603050405020304" pitchFamily="18" charset="0"/>
              </a:rPr>
              <a:t>Charboyer</a:t>
            </a:r>
            <a:r>
              <a:rPr lang="de-DE" sz="1400" dirty="0" smtClean="0">
                <a:latin typeface="Times New Roman" panose="02020603050405020304" pitchFamily="18" charset="0"/>
                <a:cs typeface="Times New Roman" panose="02020603050405020304" pitchFamily="18" charset="0"/>
              </a:rPr>
              <a:t>, L. M. Krauss 2003</a:t>
            </a:r>
            <a:endParaRPr lang="de-DE"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422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554400"/>
          </a:xfrm>
        </p:spPr>
        <p:txBody>
          <a:bodyPr/>
          <a:lstStyle/>
          <a:p>
            <a:r>
              <a:rPr lang="en-US" dirty="0" smtClean="0">
                <a:solidFill>
                  <a:srgbClr val="FF0000"/>
                </a:solidFill>
              </a:rPr>
              <a:t>Nuclear</a:t>
            </a:r>
            <a:r>
              <a:rPr lang="en-US" dirty="0" smtClean="0"/>
              <a:t> cosmic clocks independent on stellar evolution models!</a:t>
            </a:r>
            <a:r>
              <a:rPr lang="en-US" dirty="0" smtClean="0">
                <a:solidFill>
                  <a:srgbClr val="FF0000"/>
                </a:solidFill>
              </a:rPr>
              <a:t>??</a:t>
            </a:r>
            <a:endParaRPr lang="en-US" dirty="0">
              <a:solidFill>
                <a:srgbClr val="FF0000"/>
              </a:solidFill>
            </a:endParaRPr>
          </a:p>
        </p:txBody>
      </p:sp>
      <p:sp>
        <p:nvSpPr>
          <p:cNvPr id="4" name="Textfeld 3"/>
          <p:cNvSpPr txBox="1"/>
          <p:nvPr/>
        </p:nvSpPr>
        <p:spPr>
          <a:xfrm>
            <a:off x="540000" y="720000"/>
            <a:ext cx="1832553" cy="369332"/>
          </a:xfrm>
          <a:prstGeom prst="rect">
            <a:avLst/>
          </a:prstGeom>
          <a:noFill/>
        </p:spPr>
        <p:txBody>
          <a:bodyPr wrap="none" rtlCol="0">
            <a:spAutoFit/>
          </a:bodyPr>
          <a:lstStyle/>
          <a:p>
            <a:r>
              <a:rPr lang="en-US" i="1" u="sng" dirty="0" smtClean="0">
                <a:latin typeface="Times New Roman" panose="02020603050405020304" pitchFamily="18" charset="0"/>
                <a:cs typeface="Times New Roman" panose="02020603050405020304" pitchFamily="18" charset="0"/>
              </a:rPr>
              <a:t>only four at most:</a:t>
            </a:r>
            <a:endParaRPr lang="en-US" i="1" u="sng"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360000" y="1260000"/>
            <a:ext cx="846043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de-DE" sz="2400" b="1" dirty="0"/>
              <a:t>1. </a:t>
            </a:r>
            <a:r>
              <a:rPr lang="de-DE" altLang="de-DE" sz="2400" b="1" baseline="30000" dirty="0">
                <a:latin typeface="Times New Roman" panose="02020603050405020304" pitchFamily="18" charset="0"/>
                <a:cs typeface="Times New Roman" panose="02020603050405020304" pitchFamily="18" charset="0"/>
              </a:rPr>
              <a:t>87</a:t>
            </a:r>
            <a:r>
              <a:rPr lang="de-DE" altLang="de-DE" sz="2400" b="1" dirty="0">
                <a:latin typeface="Times New Roman" panose="02020603050405020304" pitchFamily="18" charset="0"/>
                <a:cs typeface="Times New Roman" panose="02020603050405020304" pitchFamily="18" charset="0"/>
              </a:rPr>
              <a:t>Rb/</a:t>
            </a:r>
            <a:r>
              <a:rPr lang="de-DE" altLang="de-DE" sz="2400" b="1" baseline="30000" dirty="0">
                <a:latin typeface="Times New Roman" panose="02020603050405020304" pitchFamily="18" charset="0"/>
                <a:cs typeface="Times New Roman" panose="02020603050405020304" pitchFamily="18" charset="0"/>
              </a:rPr>
              <a:t>87</a:t>
            </a:r>
            <a:r>
              <a:rPr lang="de-DE" altLang="de-DE" sz="2400" b="1" dirty="0">
                <a:latin typeface="Times New Roman" panose="02020603050405020304" pitchFamily="18" charset="0"/>
                <a:cs typeface="Times New Roman" panose="02020603050405020304" pitchFamily="18" charset="0"/>
              </a:rPr>
              <a:t>Sr (</a:t>
            </a:r>
            <a:r>
              <a:rPr lang="el-GR" altLang="de-DE" sz="2400" b="1" dirty="0">
                <a:latin typeface="Times New Roman" panose="02020603050405020304" pitchFamily="18" charset="0"/>
                <a:cs typeface="Times New Roman" panose="02020603050405020304" pitchFamily="18" charset="0"/>
              </a:rPr>
              <a:t>β</a:t>
            </a:r>
            <a:r>
              <a:rPr lang="de-DE" altLang="de-DE" sz="2400" b="1" dirty="0">
                <a:latin typeface="Times New Roman" panose="02020603050405020304" pitchFamily="18" charset="0"/>
                <a:cs typeface="Times New Roman" panose="02020603050405020304" pitchFamily="18" charset="0"/>
              </a:rPr>
              <a:t>)              T</a:t>
            </a:r>
            <a:r>
              <a:rPr lang="de-DE" altLang="de-DE" sz="2400" b="1" baseline="-25000" dirty="0">
                <a:latin typeface="Times New Roman" panose="02020603050405020304" pitchFamily="18" charset="0"/>
                <a:cs typeface="Times New Roman" panose="02020603050405020304" pitchFamily="18" charset="0"/>
              </a:rPr>
              <a:t>1/2</a:t>
            </a:r>
            <a:r>
              <a:rPr lang="de-DE" altLang="de-DE" sz="2400" b="1" dirty="0">
                <a:latin typeface="Times New Roman" panose="02020603050405020304" pitchFamily="18" charset="0"/>
                <a:cs typeface="Times New Roman" panose="02020603050405020304" pitchFamily="18" charset="0"/>
              </a:rPr>
              <a:t> = 50  </a:t>
            </a:r>
            <a:r>
              <a:rPr lang="de-DE" altLang="de-DE" sz="2400" b="1" dirty="0" err="1" smtClean="0">
                <a:latin typeface="Times New Roman" panose="02020603050405020304" pitchFamily="18" charset="0"/>
                <a:cs typeface="Times New Roman" panose="02020603050405020304" pitchFamily="18" charset="0"/>
              </a:rPr>
              <a:t>Ga</a:t>
            </a:r>
            <a:r>
              <a:rPr lang="de-DE" altLang="de-DE" sz="2400" b="1" dirty="0" smtClean="0">
                <a:latin typeface="Times New Roman" panose="02020603050405020304" pitchFamily="18" charset="0"/>
                <a:cs typeface="Times New Roman" panose="02020603050405020304" pitchFamily="18" charset="0"/>
              </a:rPr>
              <a:t>   </a:t>
            </a:r>
            <a:r>
              <a:rPr lang="de-DE" altLang="de-DE" sz="2400" b="1" dirty="0">
                <a:latin typeface="Times New Roman" panose="02020603050405020304" pitchFamily="18" charset="0"/>
                <a:cs typeface="Times New Roman" panose="02020603050405020304" pitchFamily="18" charset="0"/>
              </a:rPr>
              <a:t>Q</a:t>
            </a:r>
            <a:r>
              <a:rPr lang="el-GR" altLang="de-DE" sz="2400" b="1" baseline="-25000" dirty="0">
                <a:latin typeface="Times New Roman" panose="02020603050405020304" pitchFamily="18" charset="0"/>
                <a:cs typeface="Times New Roman" panose="02020603050405020304" pitchFamily="18" charset="0"/>
              </a:rPr>
              <a:t>β</a:t>
            </a:r>
            <a:r>
              <a:rPr lang="de-DE" altLang="de-DE" sz="2400" b="1" dirty="0">
                <a:latin typeface="Times New Roman" panose="02020603050405020304" pitchFamily="18" charset="0"/>
                <a:cs typeface="Times New Roman" panose="02020603050405020304" pitchFamily="18" charset="0"/>
              </a:rPr>
              <a:t> = 273 </a:t>
            </a:r>
            <a:r>
              <a:rPr lang="de-DE" altLang="de-DE" sz="2400" b="1" dirty="0" err="1">
                <a:latin typeface="Times New Roman" panose="02020603050405020304" pitchFamily="18" charset="0"/>
                <a:cs typeface="Times New Roman" panose="02020603050405020304" pitchFamily="18" charset="0"/>
              </a:rPr>
              <a:t>keV</a:t>
            </a:r>
            <a:r>
              <a:rPr lang="de-DE" altLang="de-DE" sz="2400" b="1" dirty="0">
                <a:latin typeface="Times New Roman" panose="02020603050405020304" pitchFamily="18" charset="0"/>
                <a:cs typeface="Times New Roman" panose="02020603050405020304" pitchFamily="18" charset="0"/>
              </a:rPr>
              <a:t> (3/2</a:t>
            </a:r>
            <a:r>
              <a:rPr lang="de-DE" altLang="de-DE" sz="2400" b="1" baseline="30000" dirty="0">
                <a:latin typeface="Times New Roman" panose="02020603050405020304" pitchFamily="18" charset="0"/>
                <a:cs typeface="Times New Roman" panose="02020603050405020304" pitchFamily="18" charset="0"/>
              </a:rPr>
              <a:t>-</a:t>
            </a:r>
            <a:r>
              <a:rPr lang="de-DE" altLang="de-DE" sz="2400" b="1" dirty="0">
                <a:latin typeface="Times New Roman" panose="02020603050405020304" pitchFamily="18" charset="0"/>
                <a:cs typeface="Times New Roman" panose="02020603050405020304" pitchFamily="18" charset="0"/>
              </a:rPr>
              <a:t>→ 9/2</a:t>
            </a:r>
            <a:r>
              <a:rPr lang="de-DE" altLang="de-DE" sz="2400" b="1" baseline="30000" dirty="0">
                <a:latin typeface="Times New Roman" panose="02020603050405020304" pitchFamily="18" charset="0"/>
                <a:cs typeface="Times New Roman" panose="02020603050405020304" pitchFamily="18" charset="0"/>
              </a:rPr>
              <a:t>+</a:t>
            </a:r>
            <a:r>
              <a:rPr lang="de-DE" altLang="de-DE" sz="2400" b="1" dirty="0">
                <a:latin typeface="Times New Roman" panose="02020603050405020304" pitchFamily="18" charset="0"/>
                <a:cs typeface="Times New Roman" panose="02020603050405020304" pitchFamily="18" charset="0"/>
              </a:rPr>
              <a:t>)</a:t>
            </a:r>
            <a:endParaRPr lang="el-GR" altLang="de-DE" sz="2400" b="1" baseline="30000" dirty="0">
              <a:latin typeface="Times New Roman" panose="02020603050405020304" pitchFamily="18" charset="0"/>
              <a:cs typeface="Times New Roman" panose="02020603050405020304" pitchFamily="18" charset="0"/>
            </a:endParaRPr>
          </a:p>
          <a:p>
            <a:endParaRPr lang="de-DE" altLang="de-DE" sz="2400" b="1" dirty="0">
              <a:latin typeface="Times New Roman" panose="02020603050405020304" pitchFamily="18" charset="0"/>
              <a:cs typeface="Times New Roman" panose="02020603050405020304" pitchFamily="18" charset="0"/>
            </a:endParaRPr>
          </a:p>
          <a:p>
            <a:r>
              <a:rPr lang="de-DE" altLang="de-DE" sz="2400" b="1" dirty="0">
                <a:solidFill>
                  <a:srgbClr val="0000CC"/>
                </a:solidFill>
                <a:latin typeface="Times New Roman" panose="02020603050405020304" pitchFamily="18" charset="0"/>
                <a:cs typeface="Times New Roman" panose="02020603050405020304" pitchFamily="18" charset="0"/>
              </a:rPr>
              <a:t>2. </a:t>
            </a:r>
            <a:r>
              <a:rPr lang="de-DE" altLang="de-DE" sz="2400" b="1" baseline="30000" dirty="0">
                <a:solidFill>
                  <a:srgbClr val="0000CC"/>
                </a:solidFill>
                <a:latin typeface="Times New Roman" panose="02020603050405020304" pitchFamily="18" charset="0"/>
                <a:cs typeface="Times New Roman" panose="02020603050405020304" pitchFamily="18" charset="0"/>
              </a:rPr>
              <a:t>176</a:t>
            </a:r>
            <a:r>
              <a:rPr lang="de-DE" altLang="de-DE" sz="2400" b="1" dirty="0">
                <a:solidFill>
                  <a:srgbClr val="0000CC"/>
                </a:solidFill>
                <a:latin typeface="Times New Roman" panose="02020603050405020304" pitchFamily="18" charset="0"/>
                <a:cs typeface="Times New Roman" panose="02020603050405020304" pitchFamily="18" charset="0"/>
              </a:rPr>
              <a:t>Lu/</a:t>
            </a:r>
            <a:r>
              <a:rPr lang="de-DE" altLang="de-DE" sz="2400" b="1" baseline="30000" dirty="0">
                <a:solidFill>
                  <a:srgbClr val="0000CC"/>
                </a:solidFill>
                <a:latin typeface="Times New Roman" panose="02020603050405020304" pitchFamily="18" charset="0"/>
                <a:cs typeface="Times New Roman" panose="02020603050405020304" pitchFamily="18" charset="0"/>
              </a:rPr>
              <a:t>176</a:t>
            </a:r>
            <a:r>
              <a:rPr lang="de-DE" altLang="de-DE" sz="2400" b="1" dirty="0">
                <a:solidFill>
                  <a:srgbClr val="0000CC"/>
                </a:solidFill>
                <a:latin typeface="Times New Roman" panose="02020603050405020304" pitchFamily="18" charset="0"/>
                <a:cs typeface="Times New Roman" panose="02020603050405020304" pitchFamily="18" charset="0"/>
              </a:rPr>
              <a:t>Hf (</a:t>
            </a:r>
            <a:r>
              <a:rPr lang="el-GR" altLang="de-DE" sz="2400" b="1" dirty="0">
                <a:solidFill>
                  <a:srgbClr val="0000CC"/>
                </a:solidFill>
                <a:latin typeface="Times New Roman" panose="02020603050405020304" pitchFamily="18" charset="0"/>
                <a:cs typeface="Times New Roman" panose="02020603050405020304" pitchFamily="18" charset="0"/>
              </a:rPr>
              <a:t>β</a:t>
            </a:r>
            <a:r>
              <a:rPr lang="de-DE" altLang="de-DE" sz="2400" b="1" dirty="0">
                <a:solidFill>
                  <a:srgbClr val="0000CC"/>
                </a:solidFill>
                <a:latin typeface="Times New Roman" panose="02020603050405020304" pitchFamily="18" charset="0"/>
                <a:cs typeface="Times New Roman" panose="02020603050405020304" pitchFamily="18" charset="0"/>
              </a:rPr>
              <a:t>)            T</a:t>
            </a:r>
            <a:r>
              <a:rPr lang="de-DE" altLang="de-DE" sz="2400" b="1" baseline="-25000" dirty="0">
                <a:solidFill>
                  <a:srgbClr val="0000CC"/>
                </a:solidFill>
                <a:latin typeface="Times New Roman" panose="02020603050405020304" pitchFamily="18" charset="0"/>
                <a:cs typeface="Times New Roman" panose="02020603050405020304" pitchFamily="18" charset="0"/>
              </a:rPr>
              <a:t>1/2</a:t>
            </a:r>
            <a:r>
              <a:rPr lang="de-DE" altLang="de-DE" sz="2400" b="1" dirty="0">
                <a:solidFill>
                  <a:srgbClr val="0000CC"/>
                </a:solidFill>
                <a:latin typeface="Times New Roman" panose="02020603050405020304" pitchFamily="18" charset="0"/>
                <a:cs typeface="Times New Roman" panose="02020603050405020304" pitchFamily="18" charset="0"/>
              </a:rPr>
              <a:t> = 30  </a:t>
            </a:r>
            <a:r>
              <a:rPr lang="de-DE" altLang="de-DE" sz="2400" b="1" dirty="0" err="1" smtClean="0">
                <a:solidFill>
                  <a:srgbClr val="0000CC"/>
                </a:solidFill>
                <a:latin typeface="Times New Roman" panose="02020603050405020304" pitchFamily="18" charset="0"/>
                <a:cs typeface="Times New Roman" panose="02020603050405020304" pitchFamily="18" charset="0"/>
              </a:rPr>
              <a:t>Ga</a:t>
            </a:r>
            <a:r>
              <a:rPr lang="de-DE" altLang="de-DE" sz="2400" b="1" dirty="0" smtClean="0">
                <a:solidFill>
                  <a:srgbClr val="0000CC"/>
                </a:solidFill>
                <a:latin typeface="Times New Roman" panose="02020603050405020304" pitchFamily="18" charset="0"/>
                <a:cs typeface="Times New Roman" panose="02020603050405020304" pitchFamily="18" charset="0"/>
              </a:rPr>
              <a:t>   </a:t>
            </a:r>
            <a:r>
              <a:rPr lang="de-DE" altLang="de-DE" sz="2400" b="1" dirty="0">
                <a:solidFill>
                  <a:srgbClr val="0000CC"/>
                </a:solidFill>
                <a:latin typeface="Times New Roman" panose="02020603050405020304" pitchFamily="18" charset="0"/>
                <a:cs typeface="Times New Roman" panose="02020603050405020304" pitchFamily="18" charset="0"/>
              </a:rPr>
              <a:t>Q</a:t>
            </a:r>
            <a:r>
              <a:rPr lang="el-GR" altLang="de-DE" sz="2400" b="1" baseline="-25000" dirty="0">
                <a:solidFill>
                  <a:srgbClr val="0000CC"/>
                </a:solidFill>
                <a:latin typeface="Times New Roman" panose="02020603050405020304" pitchFamily="18" charset="0"/>
                <a:cs typeface="Times New Roman" panose="02020603050405020304" pitchFamily="18" charset="0"/>
              </a:rPr>
              <a:t>β</a:t>
            </a:r>
            <a:r>
              <a:rPr lang="de-DE" altLang="de-DE" sz="2400" b="1" dirty="0">
                <a:solidFill>
                  <a:srgbClr val="0000CC"/>
                </a:solidFill>
                <a:latin typeface="Times New Roman" panose="02020603050405020304" pitchFamily="18" charset="0"/>
                <a:cs typeface="Times New Roman" panose="02020603050405020304" pitchFamily="18" charset="0"/>
              </a:rPr>
              <a:t> = 1186 </a:t>
            </a:r>
            <a:r>
              <a:rPr lang="de-DE" altLang="de-DE" sz="2400" b="1" dirty="0" err="1">
                <a:solidFill>
                  <a:srgbClr val="0000CC"/>
                </a:solidFill>
                <a:latin typeface="Times New Roman" panose="02020603050405020304" pitchFamily="18" charset="0"/>
                <a:cs typeface="Times New Roman" panose="02020603050405020304" pitchFamily="18" charset="0"/>
              </a:rPr>
              <a:t>keV</a:t>
            </a:r>
            <a:r>
              <a:rPr lang="de-DE" altLang="de-DE" sz="2400" b="1" dirty="0">
                <a:solidFill>
                  <a:srgbClr val="0000CC"/>
                </a:solidFill>
                <a:latin typeface="Times New Roman" panose="02020603050405020304" pitchFamily="18" charset="0"/>
                <a:cs typeface="Times New Roman" panose="02020603050405020304" pitchFamily="18" charset="0"/>
              </a:rPr>
              <a:t> (7</a:t>
            </a:r>
            <a:r>
              <a:rPr lang="de-DE" altLang="de-DE" sz="2400" b="1" baseline="30000" dirty="0">
                <a:solidFill>
                  <a:srgbClr val="0000CC"/>
                </a:solidFill>
                <a:latin typeface="Times New Roman" panose="02020603050405020304" pitchFamily="18" charset="0"/>
                <a:cs typeface="Times New Roman" panose="02020603050405020304" pitchFamily="18" charset="0"/>
              </a:rPr>
              <a:t>-</a:t>
            </a:r>
            <a:r>
              <a:rPr lang="de-DE" altLang="de-DE" sz="2400" b="1" dirty="0">
                <a:solidFill>
                  <a:srgbClr val="0000CC"/>
                </a:solidFill>
                <a:latin typeface="Times New Roman" panose="02020603050405020304" pitchFamily="18" charset="0"/>
                <a:cs typeface="Times New Roman" panose="02020603050405020304" pitchFamily="18" charset="0"/>
              </a:rPr>
              <a:t>→ 0</a:t>
            </a:r>
            <a:r>
              <a:rPr lang="de-DE" altLang="de-DE" sz="2400" b="1" baseline="30000" dirty="0">
                <a:solidFill>
                  <a:srgbClr val="0000CC"/>
                </a:solidFill>
                <a:latin typeface="Times New Roman" panose="02020603050405020304" pitchFamily="18" charset="0"/>
                <a:cs typeface="Times New Roman" panose="02020603050405020304" pitchFamily="18" charset="0"/>
              </a:rPr>
              <a:t>+</a:t>
            </a:r>
            <a:r>
              <a:rPr lang="de-DE" altLang="de-DE" sz="2400" b="1" dirty="0">
                <a:solidFill>
                  <a:srgbClr val="0000CC"/>
                </a:solidFill>
                <a:latin typeface="Times New Roman" panose="02020603050405020304" pitchFamily="18" charset="0"/>
                <a:cs typeface="Times New Roman" panose="02020603050405020304" pitchFamily="18" charset="0"/>
              </a:rPr>
              <a:t>) </a:t>
            </a:r>
            <a:endParaRPr lang="el-GR" altLang="de-DE" sz="2400" b="1" dirty="0">
              <a:solidFill>
                <a:srgbClr val="0000CC"/>
              </a:solidFill>
              <a:latin typeface="Times New Roman" panose="02020603050405020304" pitchFamily="18" charset="0"/>
              <a:cs typeface="Times New Roman" panose="02020603050405020304" pitchFamily="18" charset="0"/>
            </a:endParaRPr>
          </a:p>
          <a:p>
            <a:endParaRPr lang="de-DE" altLang="de-DE" sz="2400" b="1" dirty="0">
              <a:solidFill>
                <a:srgbClr val="0099FF"/>
              </a:solidFill>
              <a:latin typeface="Times New Roman" panose="02020603050405020304" pitchFamily="18" charset="0"/>
              <a:cs typeface="Times New Roman" panose="02020603050405020304" pitchFamily="18" charset="0"/>
            </a:endParaRPr>
          </a:p>
          <a:p>
            <a:r>
              <a:rPr lang="de-DE" altLang="de-DE" sz="2400" b="1" dirty="0">
                <a:solidFill>
                  <a:srgbClr val="FF0000"/>
                </a:solidFill>
                <a:latin typeface="Times New Roman" panose="02020603050405020304" pitchFamily="18" charset="0"/>
                <a:cs typeface="Times New Roman" panose="02020603050405020304" pitchFamily="18" charset="0"/>
              </a:rPr>
              <a:t>3. </a:t>
            </a:r>
            <a:r>
              <a:rPr lang="de-DE" altLang="de-DE" sz="2400" b="1" baseline="30000" dirty="0">
                <a:solidFill>
                  <a:srgbClr val="FF0000"/>
                </a:solidFill>
                <a:latin typeface="Times New Roman" panose="02020603050405020304" pitchFamily="18" charset="0"/>
                <a:cs typeface="Times New Roman" panose="02020603050405020304" pitchFamily="18" charset="0"/>
              </a:rPr>
              <a:t>187</a:t>
            </a:r>
            <a:r>
              <a:rPr lang="de-DE" altLang="de-DE" sz="2400" b="1" dirty="0">
                <a:solidFill>
                  <a:srgbClr val="FF0000"/>
                </a:solidFill>
                <a:latin typeface="Times New Roman" panose="02020603050405020304" pitchFamily="18" charset="0"/>
                <a:cs typeface="Times New Roman" panose="02020603050405020304" pitchFamily="18" charset="0"/>
              </a:rPr>
              <a:t>Re/</a:t>
            </a:r>
            <a:r>
              <a:rPr lang="de-DE" altLang="de-DE" sz="2400" b="1" baseline="30000" dirty="0">
                <a:solidFill>
                  <a:srgbClr val="FF0000"/>
                </a:solidFill>
                <a:latin typeface="Times New Roman" panose="02020603050405020304" pitchFamily="18" charset="0"/>
                <a:cs typeface="Times New Roman" panose="02020603050405020304" pitchFamily="18" charset="0"/>
              </a:rPr>
              <a:t>187</a:t>
            </a:r>
            <a:r>
              <a:rPr lang="de-DE" altLang="de-DE" sz="2400" b="1" dirty="0">
                <a:solidFill>
                  <a:srgbClr val="FF0000"/>
                </a:solidFill>
                <a:latin typeface="Times New Roman" panose="02020603050405020304" pitchFamily="18" charset="0"/>
                <a:cs typeface="Times New Roman" panose="02020603050405020304" pitchFamily="18" charset="0"/>
              </a:rPr>
              <a:t>Os (</a:t>
            </a:r>
            <a:r>
              <a:rPr lang="el-GR" altLang="de-DE" sz="2400" b="1" dirty="0">
                <a:solidFill>
                  <a:srgbClr val="FF0000"/>
                </a:solidFill>
                <a:latin typeface="Times New Roman" panose="02020603050405020304" pitchFamily="18" charset="0"/>
                <a:cs typeface="Times New Roman" panose="02020603050405020304" pitchFamily="18" charset="0"/>
              </a:rPr>
              <a:t>β</a:t>
            </a:r>
            <a:r>
              <a:rPr lang="de-DE" altLang="de-DE" sz="2400" b="1" dirty="0">
                <a:solidFill>
                  <a:srgbClr val="FF0000"/>
                </a:solidFill>
                <a:latin typeface="Times New Roman" panose="02020603050405020304" pitchFamily="18" charset="0"/>
                <a:cs typeface="Times New Roman" panose="02020603050405020304" pitchFamily="18" charset="0"/>
              </a:rPr>
              <a:t>)           T</a:t>
            </a:r>
            <a:r>
              <a:rPr lang="de-DE" altLang="de-DE" sz="2400" b="1" baseline="-25000" dirty="0">
                <a:solidFill>
                  <a:srgbClr val="FF0000"/>
                </a:solidFill>
                <a:latin typeface="Times New Roman" panose="02020603050405020304" pitchFamily="18" charset="0"/>
                <a:cs typeface="Times New Roman" panose="02020603050405020304" pitchFamily="18" charset="0"/>
              </a:rPr>
              <a:t>1/2</a:t>
            </a:r>
            <a:r>
              <a:rPr lang="de-DE" altLang="de-DE" sz="2400" b="1" dirty="0">
                <a:solidFill>
                  <a:srgbClr val="FF0000"/>
                </a:solidFill>
                <a:latin typeface="Times New Roman" panose="02020603050405020304" pitchFamily="18" charset="0"/>
                <a:cs typeface="Times New Roman" panose="02020603050405020304" pitchFamily="18" charset="0"/>
              </a:rPr>
              <a:t> = 42  </a:t>
            </a:r>
            <a:r>
              <a:rPr lang="de-DE" altLang="de-DE" sz="2400" b="1" dirty="0" err="1" smtClean="0">
                <a:solidFill>
                  <a:srgbClr val="FF0000"/>
                </a:solidFill>
                <a:latin typeface="Times New Roman" panose="02020603050405020304" pitchFamily="18" charset="0"/>
                <a:cs typeface="Times New Roman" panose="02020603050405020304" pitchFamily="18" charset="0"/>
              </a:rPr>
              <a:t>Ga</a:t>
            </a:r>
            <a:r>
              <a:rPr lang="de-DE" altLang="de-DE" sz="2400" b="1" dirty="0" smtClean="0">
                <a:solidFill>
                  <a:srgbClr val="FF0000"/>
                </a:solidFill>
                <a:latin typeface="Times New Roman" panose="02020603050405020304" pitchFamily="18" charset="0"/>
                <a:cs typeface="Times New Roman" panose="02020603050405020304" pitchFamily="18" charset="0"/>
              </a:rPr>
              <a:t>   </a:t>
            </a:r>
            <a:r>
              <a:rPr lang="de-DE" altLang="de-DE" sz="2400" b="1" dirty="0">
                <a:solidFill>
                  <a:srgbClr val="FF0000"/>
                </a:solidFill>
                <a:latin typeface="Times New Roman" panose="02020603050405020304" pitchFamily="18" charset="0"/>
                <a:cs typeface="Times New Roman" panose="02020603050405020304" pitchFamily="18" charset="0"/>
              </a:rPr>
              <a:t>Q</a:t>
            </a:r>
            <a:r>
              <a:rPr lang="el-GR" altLang="de-DE" sz="2400" b="1" baseline="-25000" dirty="0">
                <a:solidFill>
                  <a:srgbClr val="FF0000"/>
                </a:solidFill>
                <a:latin typeface="Times New Roman" panose="02020603050405020304" pitchFamily="18" charset="0"/>
                <a:cs typeface="Times New Roman" panose="02020603050405020304" pitchFamily="18" charset="0"/>
              </a:rPr>
              <a:t>β</a:t>
            </a:r>
            <a:r>
              <a:rPr lang="de-DE" altLang="de-DE" sz="2400" b="1" dirty="0">
                <a:solidFill>
                  <a:srgbClr val="FF0000"/>
                </a:solidFill>
                <a:latin typeface="Times New Roman" panose="02020603050405020304" pitchFamily="18" charset="0"/>
                <a:cs typeface="Times New Roman" panose="02020603050405020304" pitchFamily="18" charset="0"/>
              </a:rPr>
              <a:t> = 2.6 </a:t>
            </a:r>
            <a:r>
              <a:rPr lang="de-DE" altLang="de-DE" sz="2400" b="1" dirty="0" err="1">
                <a:solidFill>
                  <a:srgbClr val="FF0000"/>
                </a:solidFill>
                <a:latin typeface="Times New Roman" panose="02020603050405020304" pitchFamily="18" charset="0"/>
                <a:cs typeface="Times New Roman" panose="02020603050405020304" pitchFamily="18" charset="0"/>
              </a:rPr>
              <a:t>keV</a:t>
            </a:r>
            <a:r>
              <a:rPr lang="de-DE" altLang="de-DE" sz="2400" b="1" dirty="0">
                <a:solidFill>
                  <a:srgbClr val="FF0000"/>
                </a:solidFill>
                <a:latin typeface="Times New Roman" panose="02020603050405020304" pitchFamily="18" charset="0"/>
                <a:cs typeface="Times New Roman" panose="02020603050405020304" pitchFamily="18" charset="0"/>
              </a:rPr>
              <a:t> (5/2</a:t>
            </a:r>
            <a:r>
              <a:rPr lang="de-DE" altLang="de-DE" sz="2400" b="1" baseline="30000" dirty="0">
                <a:solidFill>
                  <a:srgbClr val="FF0000"/>
                </a:solidFill>
                <a:latin typeface="Times New Roman" panose="02020603050405020304" pitchFamily="18" charset="0"/>
                <a:cs typeface="Times New Roman" panose="02020603050405020304" pitchFamily="18" charset="0"/>
              </a:rPr>
              <a:t>+</a:t>
            </a:r>
            <a:r>
              <a:rPr lang="de-DE" altLang="de-DE" sz="2400" b="1" dirty="0">
                <a:solidFill>
                  <a:srgbClr val="FF0000"/>
                </a:solidFill>
                <a:latin typeface="Times New Roman" panose="02020603050405020304" pitchFamily="18" charset="0"/>
                <a:cs typeface="Times New Roman" panose="02020603050405020304" pitchFamily="18" charset="0"/>
              </a:rPr>
              <a:t>→ 1/2</a:t>
            </a:r>
            <a:r>
              <a:rPr lang="de-DE" altLang="de-DE" sz="2400" b="1" baseline="30000" dirty="0">
                <a:solidFill>
                  <a:srgbClr val="FF0000"/>
                </a:solidFill>
                <a:latin typeface="Times New Roman" panose="02020603050405020304" pitchFamily="18" charset="0"/>
                <a:cs typeface="Times New Roman" panose="02020603050405020304" pitchFamily="18" charset="0"/>
              </a:rPr>
              <a:t>-</a:t>
            </a:r>
            <a:r>
              <a:rPr lang="de-DE" altLang="de-DE" sz="2400" b="1" dirty="0">
                <a:solidFill>
                  <a:srgbClr val="FF0000"/>
                </a:solidFill>
                <a:latin typeface="Times New Roman" panose="02020603050405020304" pitchFamily="18" charset="0"/>
                <a:cs typeface="Times New Roman" panose="02020603050405020304" pitchFamily="18" charset="0"/>
              </a:rPr>
              <a:t>)</a:t>
            </a:r>
          </a:p>
          <a:p>
            <a:endParaRPr lang="de-DE" altLang="de-DE" sz="2400" b="1" dirty="0">
              <a:solidFill>
                <a:srgbClr val="FF0000"/>
              </a:solidFill>
              <a:latin typeface="Times New Roman" panose="02020603050405020304" pitchFamily="18" charset="0"/>
              <a:cs typeface="Times New Roman" panose="02020603050405020304" pitchFamily="18" charset="0"/>
            </a:endParaRPr>
          </a:p>
          <a:p>
            <a:r>
              <a:rPr lang="de-DE" altLang="de-DE" sz="2400" b="1" dirty="0">
                <a:latin typeface="Times New Roman" panose="02020603050405020304" pitchFamily="18" charset="0"/>
                <a:cs typeface="Times New Roman" panose="02020603050405020304" pitchFamily="18" charset="0"/>
              </a:rPr>
              <a:t>4</a:t>
            </a:r>
            <a:r>
              <a:rPr lang="de-DE" altLang="de-DE" sz="2400" b="1" dirty="0" smtClean="0">
                <a:latin typeface="Times New Roman" panose="02020603050405020304" pitchFamily="18" charset="0"/>
                <a:cs typeface="Times New Roman" panose="02020603050405020304" pitchFamily="18" charset="0"/>
              </a:rPr>
              <a:t>.   </a:t>
            </a:r>
            <a:r>
              <a:rPr lang="de-DE" altLang="de-DE" sz="2400" b="1" baseline="30000" dirty="0" smtClean="0">
                <a:latin typeface="Times New Roman" panose="02020603050405020304" pitchFamily="18" charset="0"/>
                <a:cs typeface="Times New Roman" panose="02020603050405020304" pitchFamily="18" charset="0"/>
              </a:rPr>
              <a:t>238</a:t>
            </a:r>
            <a:r>
              <a:rPr lang="de-DE" altLang="de-DE" sz="2400" b="1" dirty="0" smtClean="0">
                <a:latin typeface="Times New Roman" panose="02020603050405020304" pitchFamily="18" charset="0"/>
                <a:cs typeface="Times New Roman" panose="02020603050405020304" pitchFamily="18" charset="0"/>
              </a:rPr>
              <a:t>U</a:t>
            </a:r>
            <a:r>
              <a:rPr lang="de-DE" altLang="de-DE" sz="2400" b="1" dirty="0">
                <a:latin typeface="Times New Roman" panose="02020603050405020304" pitchFamily="18" charset="0"/>
                <a:cs typeface="Times New Roman" panose="02020603050405020304" pitchFamily="18" charset="0"/>
              </a:rPr>
              <a:t>...</a:t>
            </a:r>
            <a:r>
              <a:rPr lang="de-DE" altLang="de-DE" sz="2400" b="1" baseline="30000" dirty="0">
                <a:latin typeface="Times New Roman" panose="02020603050405020304" pitchFamily="18" charset="0"/>
                <a:cs typeface="Times New Roman" panose="02020603050405020304" pitchFamily="18" charset="0"/>
              </a:rPr>
              <a:t>206</a:t>
            </a:r>
            <a:r>
              <a:rPr lang="de-DE" altLang="de-DE" sz="2400" b="1" dirty="0">
                <a:latin typeface="Times New Roman" panose="02020603050405020304" pitchFamily="18" charset="0"/>
                <a:cs typeface="Times New Roman" panose="02020603050405020304" pitchFamily="18" charset="0"/>
              </a:rPr>
              <a:t>Pb (</a:t>
            </a:r>
            <a:r>
              <a:rPr lang="el-GR" altLang="de-DE" sz="2400" b="1" dirty="0">
                <a:latin typeface="Times New Roman" panose="02020603050405020304" pitchFamily="18" charset="0"/>
                <a:cs typeface="Times New Roman" panose="02020603050405020304" pitchFamily="18" charset="0"/>
              </a:rPr>
              <a:t>α</a:t>
            </a:r>
            <a:r>
              <a:rPr lang="de-DE" altLang="de-DE" sz="2400" b="1" dirty="0">
                <a:latin typeface="Times New Roman" panose="02020603050405020304" pitchFamily="18" charset="0"/>
                <a:cs typeface="Times New Roman" panose="02020603050405020304" pitchFamily="18" charset="0"/>
              </a:rPr>
              <a:t>, </a:t>
            </a:r>
            <a:r>
              <a:rPr lang="el-GR" altLang="de-DE" sz="2400" b="1" dirty="0">
                <a:latin typeface="Times New Roman" panose="02020603050405020304" pitchFamily="18" charset="0"/>
                <a:cs typeface="Times New Roman" panose="02020603050405020304" pitchFamily="18" charset="0"/>
              </a:rPr>
              <a:t>β</a:t>
            </a:r>
            <a:r>
              <a:rPr lang="de-DE" altLang="de-DE" sz="2400" b="1" dirty="0">
                <a:latin typeface="Times New Roman" panose="02020603050405020304" pitchFamily="18" charset="0"/>
                <a:cs typeface="Times New Roman" panose="02020603050405020304" pitchFamily="18" charset="0"/>
              </a:rPr>
              <a:t>)      </a:t>
            </a:r>
            <a:r>
              <a:rPr lang="de-DE" altLang="de-DE" sz="2400" b="1" dirty="0" smtClean="0">
                <a:latin typeface="Times New Roman" panose="02020603050405020304" pitchFamily="18" charset="0"/>
                <a:cs typeface="Times New Roman" panose="02020603050405020304" pitchFamily="18" charset="0"/>
              </a:rPr>
              <a:t>T</a:t>
            </a:r>
            <a:r>
              <a:rPr lang="de-DE" altLang="de-DE" sz="2400" b="1" baseline="-25000" dirty="0" smtClean="0">
                <a:latin typeface="Times New Roman" panose="02020603050405020304" pitchFamily="18" charset="0"/>
                <a:cs typeface="Times New Roman" panose="02020603050405020304" pitchFamily="18" charset="0"/>
              </a:rPr>
              <a:t>1/2</a:t>
            </a:r>
            <a:r>
              <a:rPr lang="de-DE" altLang="de-DE" sz="2400" b="1" dirty="0" smtClean="0">
                <a:latin typeface="Times New Roman" panose="02020603050405020304" pitchFamily="18" charset="0"/>
                <a:cs typeface="Times New Roman" panose="02020603050405020304" pitchFamily="18" charset="0"/>
              </a:rPr>
              <a:t> </a:t>
            </a:r>
            <a:r>
              <a:rPr lang="de-DE" altLang="de-DE" sz="2400" b="1" dirty="0">
                <a:latin typeface="Times New Roman" panose="02020603050405020304" pitchFamily="18" charset="0"/>
                <a:cs typeface="Times New Roman" panose="02020603050405020304" pitchFamily="18" charset="0"/>
              </a:rPr>
              <a:t>= 4.5 </a:t>
            </a:r>
            <a:r>
              <a:rPr lang="de-DE" altLang="de-DE" sz="2400" b="1" dirty="0" err="1" smtClean="0">
                <a:latin typeface="Times New Roman" panose="02020603050405020304" pitchFamily="18" charset="0"/>
                <a:cs typeface="Times New Roman" panose="02020603050405020304" pitchFamily="18" charset="0"/>
              </a:rPr>
              <a:t>Ga</a:t>
            </a:r>
            <a:endParaRPr lang="de-DE" altLang="de-DE" sz="2400" b="1" dirty="0" smtClean="0">
              <a:latin typeface="Times New Roman" panose="02020603050405020304" pitchFamily="18" charset="0"/>
              <a:cs typeface="Times New Roman" panose="02020603050405020304" pitchFamily="18" charset="0"/>
            </a:endParaRPr>
          </a:p>
          <a:p>
            <a:endParaRPr lang="de-DE" altLang="de-DE" sz="2400" b="1" dirty="0">
              <a:latin typeface="Times New Roman" panose="02020603050405020304" pitchFamily="18" charset="0"/>
              <a:cs typeface="Times New Roman" panose="02020603050405020304" pitchFamily="18" charset="0"/>
            </a:endParaRPr>
          </a:p>
          <a:p>
            <a:r>
              <a:rPr lang="de-DE" altLang="de-DE" sz="2400" b="1" dirty="0" smtClean="0">
                <a:latin typeface="Times New Roman" panose="02020603050405020304" pitchFamily="18" charset="0"/>
                <a:cs typeface="Times New Roman" panose="02020603050405020304" pitchFamily="18" charset="0"/>
              </a:rPr>
              <a:t>4a. </a:t>
            </a:r>
            <a:r>
              <a:rPr lang="de-DE" altLang="de-DE" sz="2400" b="1" baseline="30000" dirty="0" smtClean="0">
                <a:latin typeface="Times New Roman" panose="02020603050405020304" pitchFamily="18" charset="0"/>
                <a:cs typeface="Times New Roman" panose="02020603050405020304" pitchFamily="18" charset="0"/>
              </a:rPr>
              <a:t>235</a:t>
            </a:r>
            <a:r>
              <a:rPr lang="de-DE" altLang="de-DE" sz="2400" b="1" dirty="0" smtClean="0">
                <a:latin typeface="Times New Roman" panose="02020603050405020304" pitchFamily="18" charset="0"/>
                <a:cs typeface="Times New Roman" panose="02020603050405020304" pitchFamily="18" charset="0"/>
              </a:rPr>
              <a:t>U…</a:t>
            </a:r>
            <a:r>
              <a:rPr lang="de-DE" altLang="de-DE" sz="2400" b="1" baseline="30000" dirty="0" smtClean="0">
                <a:latin typeface="Times New Roman" panose="02020603050405020304" pitchFamily="18" charset="0"/>
                <a:cs typeface="Times New Roman" panose="02020603050405020304" pitchFamily="18" charset="0"/>
              </a:rPr>
              <a:t>207</a:t>
            </a:r>
            <a:r>
              <a:rPr lang="de-DE" altLang="de-DE" sz="2400" b="1" dirty="0" smtClean="0">
                <a:latin typeface="Times New Roman" panose="02020603050405020304" pitchFamily="18" charset="0"/>
                <a:cs typeface="Times New Roman" panose="02020603050405020304" pitchFamily="18" charset="0"/>
              </a:rPr>
              <a:t>Pb (</a:t>
            </a:r>
            <a:r>
              <a:rPr lang="el-GR" altLang="de-DE" sz="2400" b="1" dirty="0" smtClean="0">
                <a:latin typeface="Times New Roman" panose="02020603050405020304" pitchFamily="18" charset="0"/>
                <a:cs typeface="Times New Roman" panose="02020603050405020304" pitchFamily="18" charset="0"/>
              </a:rPr>
              <a:t>α</a:t>
            </a:r>
            <a:r>
              <a:rPr lang="de-DE" altLang="de-DE" sz="2400" b="1" dirty="0" smtClean="0">
                <a:latin typeface="Times New Roman" panose="02020603050405020304" pitchFamily="18" charset="0"/>
                <a:cs typeface="Times New Roman" panose="02020603050405020304" pitchFamily="18" charset="0"/>
              </a:rPr>
              <a:t>,</a:t>
            </a:r>
            <a:r>
              <a:rPr lang="el-GR" altLang="de-DE" sz="2400" b="1" dirty="0" smtClean="0">
                <a:latin typeface="Times New Roman" panose="02020603050405020304" pitchFamily="18" charset="0"/>
                <a:cs typeface="Times New Roman" panose="02020603050405020304" pitchFamily="18" charset="0"/>
              </a:rPr>
              <a:t>β</a:t>
            </a:r>
            <a:r>
              <a:rPr lang="de-DE" altLang="de-DE" sz="2400" b="1" dirty="0" smtClean="0">
                <a:latin typeface="Times New Roman" panose="02020603050405020304" pitchFamily="18" charset="0"/>
                <a:cs typeface="Times New Roman" panose="02020603050405020304" pitchFamily="18" charset="0"/>
              </a:rPr>
              <a:t>)      T</a:t>
            </a:r>
            <a:r>
              <a:rPr lang="de-DE" altLang="de-DE" sz="2400" b="1" baseline="-25000" dirty="0" smtClean="0">
                <a:latin typeface="Times New Roman" panose="02020603050405020304" pitchFamily="18" charset="0"/>
                <a:cs typeface="Times New Roman" panose="02020603050405020304" pitchFamily="18" charset="0"/>
              </a:rPr>
              <a:t>1/2</a:t>
            </a:r>
            <a:r>
              <a:rPr lang="de-DE" altLang="de-DE" sz="2400" b="1" dirty="0" smtClean="0">
                <a:latin typeface="Times New Roman" panose="02020603050405020304" pitchFamily="18" charset="0"/>
                <a:cs typeface="Times New Roman" panose="02020603050405020304" pitchFamily="18" charset="0"/>
              </a:rPr>
              <a:t> = 0.7 </a:t>
            </a:r>
            <a:r>
              <a:rPr lang="de-DE" altLang="de-DE" sz="2400" b="1" dirty="0" err="1" smtClean="0">
                <a:latin typeface="Times New Roman" panose="02020603050405020304" pitchFamily="18" charset="0"/>
                <a:cs typeface="Times New Roman" panose="02020603050405020304" pitchFamily="18" charset="0"/>
              </a:rPr>
              <a:t>Ga</a:t>
            </a:r>
            <a:endParaRPr lang="de-DE" altLang="de-DE" sz="2400" b="1" dirty="0">
              <a:latin typeface="Times New Roman" panose="02020603050405020304" pitchFamily="18" charset="0"/>
              <a:cs typeface="Times New Roman" panose="02020603050405020304" pitchFamily="18" charset="0"/>
            </a:endParaRPr>
          </a:p>
          <a:p>
            <a:endParaRPr lang="de-DE" altLang="de-DE" sz="2400" b="1" dirty="0">
              <a:latin typeface="Times New Roman" panose="02020603050405020304" pitchFamily="18" charset="0"/>
              <a:cs typeface="Times New Roman" panose="02020603050405020304" pitchFamily="18" charset="0"/>
            </a:endParaRPr>
          </a:p>
          <a:p>
            <a:r>
              <a:rPr lang="de-DE" altLang="de-DE" sz="2400" b="1" dirty="0" smtClean="0">
                <a:latin typeface="Times New Roman" panose="02020603050405020304" pitchFamily="18" charset="0"/>
                <a:cs typeface="Times New Roman" panose="02020603050405020304" pitchFamily="18" charset="0"/>
              </a:rPr>
              <a:t>4b. </a:t>
            </a:r>
            <a:r>
              <a:rPr lang="de-DE" altLang="de-DE" sz="2400" b="1" baseline="30000" dirty="0" smtClean="0">
                <a:latin typeface="Times New Roman" panose="02020603050405020304" pitchFamily="18" charset="0"/>
                <a:cs typeface="Times New Roman" panose="02020603050405020304" pitchFamily="18" charset="0"/>
              </a:rPr>
              <a:t>232</a:t>
            </a:r>
            <a:r>
              <a:rPr lang="de-DE" altLang="de-DE" sz="2400" b="1" dirty="0" smtClean="0">
                <a:latin typeface="Times New Roman" panose="02020603050405020304" pitchFamily="18" charset="0"/>
                <a:cs typeface="Times New Roman" panose="02020603050405020304" pitchFamily="18" charset="0"/>
              </a:rPr>
              <a:t>Th...</a:t>
            </a:r>
            <a:r>
              <a:rPr lang="de-DE" altLang="de-DE" sz="2400" b="1" baseline="30000" dirty="0" smtClean="0">
                <a:latin typeface="Times New Roman" panose="02020603050405020304" pitchFamily="18" charset="0"/>
                <a:cs typeface="Times New Roman" panose="02020603050405020304" pitchFamily="18" charset="0"/>
              </a:rPr>
              <a:t>208</a:t>
            </a:r>
            <a:r>
              <a:rPr lang="de-DE" altLang="de-DE" sz="2400" b="1" dirty="0" smtClean="0">
                <a:latin typeface="Times New Roman" panose="02020603050405020304" pitchFamily="18" charset="0"/>
                <a:cs typeface="Times New Roman" panose="02020603050405020304" pitchFamily="18" charset="0"/>
              </a:rPr>
              <a:t>Pb </a:t>
            </a:r>
            <a:r>
              <a:rPr lang="de-DE" altLang="de-DE" sz="2400" b="1" dirty="0">
                <a:latin typeface="Times New Roman" panose="02020603050405020304" pitchFamily="18" charset="0"/>
                <a:cs typeface="Times New Roman" panose="02020603050405020304" pitchFamily="18" charset="0"/>
              </a:rPr>
              <a:t>(</a:t>
            </a:r>
            <a:r>
              <a:rPr lang="el-GR" altLang="de-DE" sz="2400" b="1" dirty="0">
                <a:latin typeface="Times New Roman" panose="02020603050405020304" pitchFamily="18" charset="0"/>
                <a:cs typeface="Times New Roman" panose="02020603050405020304" pitchFamily="18" charset="0"/>
              </a:rPr>
              <a:t>α</a:t>
            </a:r>
            <a:r>
              <a:rPr lang="de-DE" altLang="de-DE" sz="2400" b="1" dirty="0">
                <a:latin typeface="Times New Roman" panose="02020603050405020304" pitchFamily="18" charset="0"/>
                <a:cs typeface="Times New Roman" panose="02020603050405020304" pitchFamily="18" charset="0"/>
              </a:rPr>
              <a:t>, </a:t>
            </a:r>
            <a:r>
              <a:rPr lang="el-GR" altLang="de-DE" sz="2400" b="1" dirty="0">
                <a:latin typeface="Times New Roman" panose="02020603050405020304" pitchFamily="18" charset="0"/>
                <a:cs typeface="Times New Roman" panose="02020603050405020304" pitchFamily="18" charset="0"/>
              </a:rPr>
              <a:t>β</a:t>
            </a:r>
            <a:r>
              <a:rPr lang="de-DE" altLang="de-DE" sz="2400" b="1" dirty="0">
                <a:latin typeface="Times New Roman" panose="02020603050405020304" pitchFamily="18" charset="0"/>
                <a:cs typeface="Times New Roman" panose="02020603050405020304" pitchFamily="18" charset="0"/>
              </a:rPr>
              <a:t>)   </a:t>
            </a:r>
            <a:r>
              <a:rPr lang="de-DE" altLang="de-DE" sz="2400" b="1" dirty="0" smtClean="0">
                <a:latin typeface="Times New Roman" panose="02020603050405020304" pitchFamily="18" charset="0"/>
                <a:cs typeface="Times New Roman" panose="02020603050405020304" pitchFamily="18" charset="0"/>
              </a:rPr>
              <a:t> T</a:t>
            </a:r>
            <a:r>
              <a:rPr lang="de-DE" altLang="de-DE" sz="2400" b="1" baseline="-25000" dirty="0" smtClean="0">
                <a:latin typeface="Times New Roman" panose="02020603050405020304" pitchFamily="18" charset="0"/>
                <a:cs typeface="Times New Roman" panose="02020603050405020304" pitchFamily="18" charset="0"/>
              </a:rPr>
              <a:t>1/2</a:t>
            </a:r>
            <a:r>
              <a:rPr lang="de-DE" altLang="de-DE" sz="2400" b="1" dirty="0" smtClean="0">
                <a:latin typeface="Times New Roman" panose="02020603050405020304" pitchFamily="18" charset="0"/>
                <a:cs typeface="Times New Roman" panose="02020603050405020304" pitchFamily="18" charset="0"/>
              </a:rPr>
              <a:t> </a:t>
            </a:r>
            <a:r>
              <a:rPr lang="de-DE" altLang="de-DE" sz="2400" b="1" dirty="0">
                <a:latin typeface="Times New Roman" panose="02020603050405020304" pitchFamily="18" charset="0"/>
                <a:cs typeface="Times New Roman" panose="02020603050405020304" pitchFamily="18" charset="0"/>
              </a:rPr>
              <a:t>= </a:t>
            </a:r>
            <a:r>
              <a:rPr lang="de-DE" altLang="de-DE" sz="2400" b="1" dirty="0" smtClean="0">
                <a:latin typeface="Times New Roman" panose="02020603050405020304" pitchFamily="18" charset="0"/>
                <a:cs typeface="Times New Roman" panose="02020603050405020304" pitchFamily="18" charset="0"/>
              </a:rPr>
              <a:t>14 </a:t>
            </a:r>
            <a:r>
              <a:rPr lang="de-DE" altLang="de-DE" sz="2400" b="1" dirty="0" err="1" smtClean="0">
                <a:latin typeface="Times New Roman" panose="02020603050405020304" pitchFamily="18" charset="0"/>
                <a:cs typeface="Times New Roman" panose="02020603050405020304" pitchFamily="18" charset="0"/>
              </a:rPr>
              <a:t>Ga</a:t>
            </a:r>
            <a:r>
              <a:rPr lang="de-DE" altLang="de-DE" sz="2400" b="1" dirty="0" smtClean="0">
                <a:solidFill>
                  <a:srgbClr val="0099FF"/>
                </a:solidFill>
                <a:latin typeface="Times New Roman" panose="02020603050405020304" pitchFamily="18" charset="0"/>
                <a:cs typeface="Times New Roman" panose="02020603050405020304" pitchFamily="18" charset="0"/>
              </a:rPr>
              <a:t>   </a:t>
            </a:r>
            <a:endParaRPr lang="el-GR" altLang="de-DE" sz="2400" b="1" dirty="0">
              <a:solidFill>
                <a:srgbClr val="0099FF"/>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1307907" y="5760000"/>
            <a:ext cx="6564618" cy="646331"/>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from measured mother/daughter abundance ratio and known half-life</a:t>
            </a:r>
          </a:p>
          <a:p>
            <a:pPr algn="ctr"/>
            <a:r>
              <a:rPr lang="en-US" dirty="0" smtClean="0">
                <a:solidFill>
                  <a:srgbClr val="FF0000"/>
                </a:solidFill>
                <a:latin typeface="Times New Roman" panose="02020603050405020304" pitchFamily="18" charset="0"/>
                <a:cs typeface="Times New Roman" panose="02020603050405020304" pitchFamily="18" charset="0"/>
              </a:rPr>
              <a:t>age</a:t>
            </a:r>
            <a:r>
              <a:rPr lang="en-US" dirty="0" smtClean="0">
                <a:latin typeface="Times New Roman" panose="02020603050405020304" pitchFamily="18" charset="0"/>
                <a:cs typeface="Times New Roman" panose="02020603050405020304" pitchFamily="18" charset="0"/>
              </a:rPr>
              <a:t> of the sample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0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Nuclear cosmic clocks</a:t>
            </a:r>
            <a:endParaRPr lang="en-US" dirty="0"/>
          </a:p>
        </p:txBody>
      </p:sp>
      <p:sp>
        <p:nvSpPr>
          <p:cNvPr id="4" name="Text Box 4"/>
          <p:cNvSpPr txBox="1">
            <a:spLocks noChangeArrowheads="1"/>
          </p:cNvSpPr>
          <p:nvPr/>
        </p:nvSpPr>
        <p:spPr bwMode="auto">
          <a:xfrm>
            <a:off x="791580" y="764704"/>
            <a:ext cx="756084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2000" dirty="0" smtClean="0">
                <a:latin typeface="Times New Roman" panose="02020603050405020304" pitchFamily="18" charset="0"/>
                <a:cs typeface="Times New Roman" panose="02020603050405020304" pitchFamily="18" charset="0"/>
              </a:rPr>
              <a:t>1. select a long-lived radioactive mother/daughter </a:t>
            </a:r>
            <a:r>
              <a:rPr lang="de-DE" altLang="de-DE" sz="2000" dirty="0" smtClean="0"/>
              <a:t>(</a:t>
            </a:r>
            <a:r>
              <a:rPr lang="el-GR" altLang="de-DE" sz="2000" dirty="0">
                <a:cs typeface="Arial" panose="020B0604020202020204" pitchFamily="34" charset="0"/>
              </a:rPr>
              <a:t>β</a:t>
            </a:r>
            <a:r>
              <a:rPr lang="de-DE" altLang="de-DE" sz="2000" dirty="0">
                <a:cs typeface="Arial" panose="020B0604020202020204" pitchFamily="34" charset="0"/>
              </a:rPr>
              <a:t>) </a:t>
            </a:r>
            <a:r>
              <a:rPr lang="en-US" altLang="de-DE" sz="2000" dirty="0" smtClean="0">
                <a:latin typeface="Times New Roman" panose="02020603050405020304" pitchFamily="18" charset="0"/>
                <a:cs typeface="Times New Roman" panose="02020603050405020304" pitchFamily="18" charset="0"/>
              </a:rPr>
              <a:t>couple</a:t>
            </a:r>
          </a:p>
          <a:p>
            <a:endParaRPr lang="de-DE" altLang="de-DE" sz="2000" dirty="0">
              <a:cs typeface="Arial" panose="020B0604020202020204" pitchFamily="34" charset="0"/>
            </a:endParaRPr>
          </a:p>
          <a:p>
            <a:r>
              <a:rPr lang="en-US" altLang="de-DE" sz="2000" dirty="0" smtClean="0">
                <a:latin typeface="Times New Roman" panose="02020603050405020304" pitchFamily="18" charset="0"/>
                <a:cs typeface="Times New Roman" panose="02020603050405020304" pitchFamily="18" charset="0"/>
              </a:rPr>
              <a:t>2.  </a:t>
            </a:r>
            <a:r>
              <a:rPr lang="en-US" altLang="de-DE" sz="2000" b="1" dirty="0" smtClean="0">
                <a:solidFill>
                  <a:srgbClr val="FF3300"/>
                </a:solidFill>
                <a:latin typeface="Times New Roman" panose="02020603050405020304" pitchFamily="18" charset="0"/>
                <a:cs typeface="Times New Roman" panose="02020603050405020304" pitchFamily="18" charset="0"/>
              </a:rPr>
              <a:t>determine N(m), N(d) at time t</a:t>
            </a:r>
          </a:p>
          <a:p>
            <a:endParaRPr lang="de-DE" altLang="de-DE" sz="2000" b="1" dirty="0">
              <a:solidFill>
                <a:srgbClr val="FF3300"/>
              </a:solidFill>
              <a:cs typeface="Arial" panose="020B0604020202020204" pitchFamily="34" charset="0"/>
            </a:endParaRPr>
          </a:p>
          <a:p>
            <a:r>
              <a:rPr lang="de-DE" altLang="de-DE" sz="2000" dirty="0">
                <a:cs typeface="Arial" panose="020B0604020202020204" pitchFamily="34" charset="0"/>
              </a:rPr>
              <a:t>3. </a:t>
            </a:r>
            <a:r>
              <a:rPr lang="de-DE" altLang="de-DE" sz="2000" dirty="0">
                <a:latin typeface="Times New Roman" panose="02020603050405020304" pitchFamily="18" charset="0"/>
                <a:cs typeface="Times New Roman" panose="02020603050405020304" pitchFamily="18" charset="0"/>
              </a:rPr>
              <a:t>N(m) (t) = N(m) (</a:t>
            </a:r>
            <a:r>
              <a:rPr lang="de-DE" altLang="de-DE" sz="2000" dirty="0" smtClean="0">
                <a:latin typeface="Times New Roman" panose="02020603050405020304" pitchFamily="18" charset="0"/>
                <a:cs typeface="Times New Roman" panose="02020603050405020304" pitchFamily="18" charset="0"/>
              </a:rPr>
              <a:t>t</a:t>
            </a:r>
            <a:r>
              <a:rPr lang="de-DE" altLang="de-DE" sz="2000" baseline="-25000" dirty="0" smtClean="0">
                <a:latin typeface="Times New Roman" panose="02020603050405020304" pitchFamily="18" charset="0"/>
                <a:cs typeface="Times New Roman" panose="02020603050405020304" pitchFamily="18" charset="0"/>
              </a:rPr>
              <a:t>0</a:t>
            </a:r>
            <a:r>
              <a:rPr lang="de-DE" altLang="de-DE" sz="2000" dirty="0" smtClean="0">
                <a:latin typeface="Times New Roman" panose="02020603050405020304" pitchFamily="18" charset="0"/>
                <a:cs typeface="Times New Roman" panose="02020603050405020304" pitchFamily="18" charset="0"/>
              </a:rPr>
              <a:t>) · </a:t>
            </a:r>
            <a:r>
              <a:rPr lang="de-DE" altLang="de-DE" sz="2000" dirty="0" err="1" smtClean="0">
                <a:latin typeface="Times New Roman" panose="02020603050405020304" pitchFamily="18" charset="0"/>
                <a:cs typeface="Times New Roman" panose="02020603050405020304" pitchFamily="18" charset="0"/>
              </a:rPr>
              <a:t>exp</a:t>
            </a:r>
            <a:r>
              <a:rPr lang="de-DE" altLang="de-DE" sz="2000" dirty="0">
                <a:latin typeface="Times New Roman" panose="02020603050405020304" pitchFamily="18" charset="0"/>
                <a:cs typeface="Times New Roman" panose="02020603050405020304" pitchFamily="18" charset="0"/>
              </a:rPr>
              <a:t>[-</a:t>
            </a:r>
            <a:r>
              <a:rPr lang="el-GR" altLang="de-DE" sz="2000" dirty="0" smtClean="0">
                <a:latin typeface="Times New Roman" panose="02020603050405020304" pitchFamily="18" charset="0"/>
                <a:cs typeface="Times New Roman" panose="02020603050405020304" pitchFamily="18" charset="0"/>
              </a:rPr>
              <a:t>λ·</a:t>
            </a:r>
            <a:r>
              <a:rPr lang="de-DE" altLang="de-DE" sz="2000" dirty="0" smtClean="0">
                <a:latin typeface="Times New Roman" panose="02020603050405020304" pitchFamily="18" charset="0"/>
                <a:cs typeface="Times New Roman" panose="02020603050405020304" pitchFamily="18" charset="0"/>
              </a:rPr>
              <a:t>(</a:t>
            </a:r>
            <a:r>
              <a:rPr lang="de-DE" altLang="de-DE" sz="2000" dirty="0">
                <a:latin typeface="Times New Roman" panose="02020603050405020304" pitchFamily="18" charset="0"/>
                <a:cs typeface="Times New Roman" panose="02020603050405020304" pitchFamily="18" charset="0"/>
              </a:rPr>
              <a:t>t-t</a:t>
            </a:r>
            <a:r>
              <a:rPr lang="de-DE" altLang="de-DE" sz="2000" baseline="-25000" dirty="0">
                <a:latin typeface="Times New Roman" panose="02020603050405020304" pitchFamily="18" charset="0"/>
                <a:cs typeface="Times New Roman" panose="02020603050405020304" pitchFamily="18" charset="0"/>
              </a:rPr>
              <a:t>0</a:t>
            </a:r>
            <a:r>
              <a:rPr lang="de-DE" altLang="de-DE" sz="2000" dirty="0">
                <a:latin typeface="Times New Roman" panose="02020603050405020304" pitchFamily="18" charset="0"/>
                <a:cs typeface="Times New Roman" panose="02020603050405020304" pitchFamily="18" charset="0"/>
              </a:rPr>
              <a:t>)]</a:t>
            </a:r>
          </a:p>
          <a:p>
            <a:r>
              <a:rPr lang="de-DE" altLang="de-DE" sz="2000" dirty="0">
                <a:cs typeface="Arial" panose="020B0604020202020204" pitchFamily="34" charset="0"/>
              </a:rPr>
              <a:t>     </a:t>
            </a:r>
            <a:r>
              <a:rPr lang="de-DE" altLang="de-DE" sz="2000" dirty="0" smtClean="0">
                <a:latin typeface="Times New Roman" panose="02020603050405020304" pitchFamily="18" charset="0"/>
                <a:cs typeface="Times New Roman" panose="02020603050405020304" pitchFamily="18" charset="0"/>
              </a:rPr>
              <a:t>N(d</a:t>
            </a:r>
            <a:r>
              <a:rPr lang="de-DE" altLang="de-DE" sz="2000" dirty="0">
                <a:latin typeface="Times New Roman" panose="02020603050405020304" pitchFamily="18" charset="0"/>
                <a:cs typeface="Times New Roman" panose="02020603050405020304" pitchFamily="18" charset="0"/>
              </a:rPr>
              <a:t>) (t)  </a:t>
            </a:r>
            <a:r>
              <a:rPr lang="de-DE" altLang="de-DE" sz="2000" dirty="0" smtClean="0">
                <a:latin typeface="Times New Roman" panose="02020603050405020304" pitchFamily="18" charset="0"/>
                <a:cs typeface="Times New Roman" panose="02020603050405020304" pitchFamily="18" charset="0"/>
              </a:rPr>
              <a:t>= </a:t>
            </a:r>
            <a:r>
              <a:rPr lang="de-DE" altLang="de-DE" sz="2000" dirty="0">
                <a:latin typeface="Times New Roman" panose="02020603050405020304" pitchFamily="18" charset="0"/>
                <a:cs typeface="Times New Roman" panose="02020603050405020304" pitchFamily="18" charset="0"/>
              </a:rPr>
              <a:t>N(m) (t</a:t>
            </a:r>
            <a:r>
              <a:rPr lang="de-DE" altLang="de-DE" sz="2000" baseline="-25000" dirty="0">
                <a:latin typeface="Times New Roman" panose="02020603050405020304" pitchFamily="18" charset="0"/>
                <a:cs typeface="Times New Roman" panose="02020603050405020304" pitchFamily="18" charset="0"/>
              </a:rPr>
              <a:t>0</a:t>
            </a:r>
            <a:r>
              <a:rPr lang="de-DE" altLang="de-DE" sz="2000" dirty="0">
                <a:latin typeface="Times New Roman" panose="02020603050405020304" pitchFamily="18" charset="0"/>
                <a:cs typeface="Times New Roman" panose="02020603050405020304" pitchFamily="18" charset="0"/>
              </a:rPr>
              <a:t>) </a:t>
            </a:r>
            <a:r>
              <a:rPr lang="de-DE" altLang="de-DE" sz="2000" dirty="0" smtClean="0">
                <a:latin typeface="Times New Roman" panose="02020603050405020304" pitchFamily="18" charset="0"/>
                <a:cs typeface="Times New Roman" panose="02020603050405020304" pitchFamily="18" charset="0"/>
              </a:rPr>
              <a:t>· [</a:t>
            </a:r>
            <a:r>
              <a:rPr lang="de-DE" altLang="de-DE" sz="2000" dirty="0">
                <a:latin typeface="Times New Roman" panose="02020603050405020304" pitchFamily="18" charset="0"/>
                <a:cs typeface="Times New Roman" panose="02020603050405020304" pitchFamily="18" charset="0"/>
              </a:rPr>
              <a:t>1 – </a:t>
            </a:r>
            <a:r>
              <a:rPr lang="de-DE" altLang="de-DE" sz="2000" dirty="0" err="1">
                <a:latin typeface="Times New Roman" panose="02020603050405020304" pitchFamily="18" charset="0"/>
                <a:cs typeface="Times New Roman" panose="02020603050405020304" pitchFamily="18" charset="0"/>
              </a:rPr>
              <a:t>exp</a:t>
            </a:r>
            <a:r>
              <a:rPr lang="de-DE" altLang="de-DE" sz="2000" dirty="0">
                <a:latin typeface="Times New Roman" panose="02020603050405020304" pitchFamily="18" charset="0"/>
                <a:cs typeface="Times New Roman" panose="02020603050405020304" pitchFamily="18" charset="0"/>
              </a:rPr>
              <a:t>[-</a:t>
            </a:r>
            <a:r>
              <a:rPr lang="el-GR" altLang="de-DE" sz="2000" dirty="0" smtClean="0">
                <a:latin typeface="Times New Roman" panose="02020603050405020304" pitchFamily="18" charset="0"/>
                <a:cs typeface="Times New Roman" panose="02020603050405020304" pitchFamily="18" charset="0"/>
              </a:rPr>
              <a:t>λ·</a:t>
            </a:r>
            <a:r>
              <a:rPr lang="de-DE" altLang="de-DE" sz="2000" dirty="0" smtClean="0">
                <a:latin typeface="Times New Roman" panose="02020603050405020304" pitchFamily="18" charset="0"/>
                <a:cs typeface="Times New Roman" panose="02020603050405020304" pitchFamily="18" charset="0"/>
              </a:rPr>
              <a:t>(</a:t>
            </a:r>
            <a:r>
              <a:rPr lang="de-DE" altLang="de-DE" sz="2000" dirty="0">
                <a:latin typeface="Times New Roman" panose="02020603050405020304" pitchFamily="18" charset="0"/>
                <a:cs typeface="Times New Roman" panose="02020603050405020304" pitchFamily="18" charset="0"/>
              </a:rPr>
              <a:t>t-t</a:t>
            </a:r>
            <a:r>
              <a:rPr lang="de-DE" altLang="de-DE" sz="2000" baseline="-25000" dirty="0">
                <a:latin typeface="Times New Roman" panose="02020603050405020304" pitchFamily="18" charset="0"/>
                <a:cs typeface="Times New Roman" panose="02020603050405020304" pitchFamily="18" charset="0"/>
              </a:rPr>
              <a:t>0</a:t>
            </a:r>
            <a:r>
              <a:rPr lang="de-DE" altLang="de-DE" sz="2000" dirty="0">
                <a:latin typeface="Times New Roman" panose="02020603050405020304" pitchFamily="18" charset="0"/>
                <a:cs typeface="Times New Roman" panose="02020603050405020304" pitchFamily="18" charset="0"/>
              </a:rPr>
              <a:t>)]</a:t>
            </a:r>
          </a:p>
          <a:p>
            <a:endParaRPr lang="de-DE" altLang="de-DE" sz="2000" dirty="0">
              <a:cs typeface="Arial" panose="020B0604020202020204" pitchFamily="34" charset="0"/>
            </a:endParaRPr>
          </a:p>
          <a:p>
            <a:r>
              <a:rPr lang="de-DE" altLang="de-DE" sz="2000" dirty="0">
                <a:latin typeface="Times New Roman" panose="02020603050405020304" pitchFamily="18" charset="0"/>
                <a:cs typeface="Times New Roman" panose="02020603050405020304" pitchFamily="18" charset="0"/>
              </a:rPr>
              <a:t>→ </a:t>
            </a:r>
            <a:r>
              <a:rPr lang="de-DE" altLang="de-DE" sz="2000" b="1" dirty="0">
                <a:solidFill>
                  <a:srgbClr val="FF3300"/>
                </a:solidFill>
                <a:latin typeface="Times New Roman" panose="02020603050405020304" pitchFamily="18" charset="0"/>
                <a:cs typeface="Times New Roman" panose="02020603050405020304" pitchFamily="18" charset="0"/>
              </a:rPr>
              <a:t>[N(d)/N(m)] (t) = </a:t>
            </a:r>
            <a:r>
              <a:rPr lang="de-DE" altLang="de-DE" sz="2000" b="1" dirty="0" err="1">
                <a:solidFill>
                  <a:srgbClr val="FF3300"/>
                </a:solidFill>
                <a:latin typeface="Times New Roman" panose="02020603050405020304" pitchFamily="18" charset="0"/>
                <a:cs typeface="Times New Roman" panose="02020603050405020304" pitchFamily="18" charset="0"/>
              </a:rPr>
              <a:t>exp</a:t>
            </a:r>
            <a:r>
              <a:rPr lang="de-DE" altLang="de-DE" sz="2000" b="1" dirty="0">
                <a:solidFill>
                  <a:srgbClr val="FF3300"/>
                </a:solidFill>
                <a:latin typeface="Times New Roman" panose="02020603050405020304" pitchFamily="18" charset="0"/>
                <a:cs typeface="Times New Roman" panose="02020603050405020304" pitchFamily="18" charset="0"/>
              </a:rPr>
              <a:t>[ </a:t>
            </a:r>
            <a:r>
              <a:rPr lang="el-GR" altLang="de-DE" sz="2000" b="1" dirty="0" smtClean="0">
                <a:solidFill>
                  <a:srgbClr val="FF3300"/>
                </a:solidFill>
                <a:latin typeface="Times New Roman" panose="02020603050405020304" pitchFamily="18" charset="0"/>
                <a:cs typeface="Times New Roman" panose="02020603050405020304" pitchFamily="18" charset="0"/>
              </a:rPr>
              <a:t>λ·</a:t>
            </a:r>
            <a:r>
              <a:rPr lang="de-DE" altLang="de-DE" sz="2000" b="1" dirty="0" smtClean="0">
                <a:solidFill>
                  <a:srgbClr val="FF3300"/>
                </a:solidFill>
                <a:latin typeface="Times New Roman" panose="02020603050405020304" pitchFamily="18" charset="0"/>
                <a:cs typeface="Times New Roman" panose="02020603050405020304" pitchFamily="18" charset="0"/>
              </a:rPr>
              <a:t>(</a:t>
            </a:r>
            <a:r>
              <a:rPr lang="de-DE" altLang="de-DE" sz="2000" b="1" dirty="0">
                <a:solidFill>
                  <a:srgbClr val="FF3300"/>
                </a:solidFill>
                <a:latin typeface="Times New Roman" panose="02020603050405020304" pitchFamily="18" charset="0"/>
                <a:cs typeface="Times New Roman" panose="02020603050405020304" pitchFamily="18" charset="0"/>
              </a:rPr>
              <a:t>t-t</a:t>
            </a:r>
            <a:r>
              <a:rPr lang="de-DE" altLang="de-DE" sz="2000" b="1" baseline="-25000" dirty="0">
                <a:solidFill>
                  <a:srgbClr val="FF3300"/>
                </a:solidFill>
                <a:latin typeface="Times New Roman" panose="02020603050405020304" pitchFamily="18" charset="0"/>
                <a:cs typeface="Times New Roman" panose="02020603050405020304" pitchFamily="18" charset="0"/>
              </a:rPr>
              <a:t>0</a:t>
            </a:r>
            <a:r>
              <a:rPr lang="de-DE" altLang="de-DE" sz="2000" b="1" dirty="0">
                <a:solidFill>
                  <a:srgbClr val="FF3300"/>
                </a:solidFill>
                <a:latin typeface="Times New Roman" panose="02020603050405020304" pitchFamily="18" charset="0"/>
                <a:cs typeface="Times New Roman" panose="02020603050405020304" pitchFamily="18" charset="0"/>
              </a:rPr>
              <a:t>)] – 1</a:t>
            </a:r>
          </a:p>
          <a:p>
            <a:endParaRPr lang="de-DE" altLang="de-DE" sz="2000" b="1" dirty="0">
              <a:solidFill>
                <a:srgbClr val="FF3300"/>
              </a:solidFill>
              <a:cs typeface="Arial" panose="020B0604020202020204" pitchFamily="34" charset="0"/>
            </a:endParaRPr>
          </a:p>
          <a:p>
            <a:r>
              <a:rPr lang="de-DE" altLang="de-DE" sz="2000" dirty="0">
                <a:cs typeface="Arial" panose="020B0604020202020204" pitchFamily="34" charset="0"/>
              </a:rPr>
              <a:t>          </a:t>
            </a:r>
            <a:r>
              <a:rPr lang="en-US" altLang="de-DE" sz="2000" dirty="0" smtClean="0">
                <a:latin typeface="Times New Roman" panose="02020603050405020304" pitchFamily="18" charset="0"/>
                <a:cs typeface="Times New Roman" panose="02020603050405020304" pitchFamily="18" charset="0"/>
              </a:rPr>
              <a:t> one has to measure 'only'</a:t>
            </a:r>
          </a:p>
          <a:p>
            <a:endParaRPr lang="de-DE" altLang="de-DE" sz="2000" dirty="0">
              <a:cs typeface="Arial" panose="020B0604020202020204" pitchFamily="34" charset="0"/>
            </a:endParaRPr>
          </a:p>
          <a:p>
            <a:r>
              <a:rPr lang="en-US" altLang="de-DE" sz="2000" b="1" dirty="0" smtClean="0">
                <a:solidFill>
                  <a:srgbClr val="0000CC"/>
                </a:solidFill>
                <a:latin typeface="Times New Roman" panose="02020603050405020304" pitchFamily="18" charset="0"/>
                <a:cs typeface="Times New Roman" panose="02020603050405020304" pitchFamily="18" charset="0"/>
              </a:rPr>
              <a:t>the relative amount</a:t>
            </a:r>
            <a:r>
              <a:rPr lang="en-US" altLang="de-DE" sz="2000" dirty="0" smtClean="0">
                <a:solidFill>
                  <a:srgbClr val="0000CC"/>
                </a:solidFill>
                <a:latin typeface="Times New Roman" panose="02020603050405020304" pitchFamily="18" charset="0"/>
                <a:cs typeface="Times New Roman" panose="02020603050405020304" pitchFamily="18" charset="0"/>
              </a:rPr>
              <a:t> </a:t>
            </a:r>
            <a:r>
              <a:rPr lang="en-US" altLang="de-DE" sz="2000" dirty="0" smtClean="0">
                <a:latin typeface="Times New Roman" panose="02020603050405020304" pitchFamily="18" charset="0"/>
                <a:cs typeface="Times New Roman" panose="02020603050405020304" pitchFamily="18" charset="0"/>
              </a:rPr>
              <a:t>at time t and the </a:t>
            </a:r>
            <a:r>
              <a:rPr lang="en-US" altLang="de-DE" sz="2000" b="1" dirty="0" smtClean="0">
                <a:solidFill>
                  <a:srgbClr val="0000CC"/>
                </a:solidFill>
                <a:latin typeface="Times New Roman" panose="02020603050405020304" pitchFamily="18" charset="0"/>
                <a:cs typeface="Times New Roman" panose="02020603050405020304" pitchFamily="18" charset="0"/>
              </a:rPr>
              <a:t>decay probability </a:t>
            </a:r>
            <a:r>
              <a:rPr lang="el-GR" altLang="de-DE" sz="2000" b="1" dirty="0" smtClean="0">
                <a:solidFill>
                  <a:srgbClr val="0000CC"/>
                </a:solidFill>
                <a:latin typeface="Times New Roman" panose="02020603050405020304" pitchFamily="18" charset="0"/>
                <a:cs typeface="Times New Roman" panose="02020603050405020304" pitchFamily="18" charset="0"/>
              </a:rPr>
              <a:t>λ</a:t>
            </a:r>
            <a:r>
              <a:rPr lang="de-DE" altLang="de-DE" sz="2000" b="1" dirty="0" smtClean="0">
                <a:solidFill>
                  <a:srgbClr val="0000CC"/>
                </a:solidFill>
                <a:latin typeface="Times New Roman" panose="02020603050405020304" pitchFamily="18" charset="0"/>
                <a:cs typeface="Times New Roman" panose="02020603050405020304" pitchFamily="18" charset="0"/>
              </a:rPr>
              <a:t> </a:t>
            </a:r>
            <a:r>
              <a:rPr lang="en-US" altLang="de-DE" sz="2000" dirty="0" smtClean="0">
                <a:solidFill>
                  <a:srgbClr val="0000CC"/>
                </a:solidFill>
                <a:latin typeface="Times New Roman" panose="02020603050405020304" pitchFamily="18" charset="0"/>
                <a:cs typeface="Times New Roman" panose="02020603050405020304" pitchFamily="18" charset="0"/>
              </a:rPr>
              <a:t>of the </a:t>
            </a:r>
            <a:r>
              <a:rPr lang="en-US" altLang="de-DE" sz="2000" dirty="0" smtClean="0">
                <a:latin typeface="Times New Roman" panose="02020603050405020304" pitchFamily="18" charset="0"/>
                <a:cs typeface="Times New Roman" panose="02020603050405020304" pitchFamily="18" charset="0"/>
              </a:rPr>
              <a:t>mother</a:t>
            </a:r>
          </a:p>
          <a:p>
            <a:endParaRPr lang="de-DE" altLang="de-DE" sz="2000" b="1" dirty="0">
              <a:cs typeface="Arial" panose="020B0604020202020204" pitchFamily="34" charset="0"/>
            </a:endParaRPr>
          </a:p>
          <a:p>
            <a:r>
              <a:rPr lang="en-US" altLang="de-DE" sz="2000" b="1" dirty="0" smtClean="0">
                <a:latin typeface="Times New Roman" panose="02020603050405020304" pitchFamily="18" charset="0"/>
                <a:cs typeface="Times New Roman" panose="02020603050405020304" pitchFamily="18" charset="0"/>
              </a:rPr>
              <a:t>→           </a:t>
            </a:r>
            <a:r>
              <a:rPr lang="en-US" altLang="de-DE" sz="2000" b="1" dirty="0" smtClean="0">
                <a:solidFill>
                  <a:srgbClr val="FF3300"/>
                </a:solidFill>
                <a:latin typeface="Times New Roman" panose="02020603050405020304" pitchFamily="18" charset="0"/>
                <a:cs typeface="Times New Roman" panose="02020603050405020304" pitchFamily="18" charset="0"/>
              </a:rPr>
              <a:t>nuclear eon clocks </a:t>
            </a:r>
          </a:p>
          <a:p>
            <a:r>
              <a:rPr lang="en-US" altLang="de-DE" sz="2000" b="1" dirty="0" smtClean="0">
                <a:solidFill>
                  <a:srgbClr val="FF3300"/>
                </a:solidFill>
                <a:latin typeface="Times New Roman" panose="02020603050405020304" pitchFamily="18" charset="0"/>
                <a:cs typeface="Times New Roman" panose="02020603050405020304" pitchFamily="18" charset="0"/>
              </a:rPr>
              <a:t>       independent on stellar/galactic</a:t>
            </a:r>
          </a:p>
          <a:p>
            <a:r>
              <a:rPr lang="en-US" altLang="de-DE" sz="2000" b="1" dirty="0" smtClean="0">
                <a:solidFill>
                  <a:srgbClr val="FF3300"/>
                </a:solidFill>
                <a:latin typeface="Times New Roman" panose="02020603050405020304" pitchFamily="18" charset="0"/>
                <a:cs typeface="Times New Roman" panose="02020603050405020304" pitchFamily="18" charset="0"/>
              </a:rPr>
              <a:t>                evolution models </a:t>
            </a:r>
            <a:r>
              <a:rPr lang="en-US" altLang="de-DE" sz="2000" b="1" dirty="0" smtClean="0">
                <a:solidFill>
                  <a:srgbClr val="FF6699"/>
                </a:solidFill>
                <a:latin typeface="Times New Roman" panose="02020603050405020304" pitchFamily="18" charset="0"/>
                <a:cs typeface="Times New Roman" panose="02020603050405020304" pitchFamily="18" charset="0"/>
              </a:rPr>
              <a:t> </a:t>
            </a:r>
            <a:endParaRPr lang="en-US" altLang="de-DE" sz="2000" b="1" dirty="0">
              <a:solidFill>
                <a:srgbClr val="FF66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46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How can radioactive decay be used to estimate dates in the past?</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720000"/>
            <a:ext cx="3362325" cy="3038475"/>
          </a:xfrm>
          <a:prstGeom prst="rect">
            <a:avLst/>
          </a:prstGeom>
        </p:spPr>
      </p:pic>
      <mc:AlternateContent xmlns:mc="http://schemas.openxmlformats.org/markup-compatibility/2006" xmlns:a14="http://schemas.microsoft.com/office/drawing/2010/main">
        <mc:Choice Requires="a14">
          <p:sp>
            <p:nvSpPr>
              <p:cNvPr id="5" name="Textfeld 4"/>
              <p:cNvSpPr txBox="1"/>
              <p:nvPr/>
            </p:nvSpPr>
            <p:spPr>
              <a:xfrm>
                <a:off x="6480000" y="1260000"/>
                <a:ext cx="1437958" cy="2899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𝑡</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0</m:t>
                          </m:r>
                        </m:sub>
                      </m:sSub>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𝑒</m:t>
                          </m:r>
                        </m:e>
                        <m:sup>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𝜆</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𝑡</m:t>
                          </m:r>
                        </m:sup>
                      </m:sSup>
                    </m:oMath>
                  </m:oMathPara>
                </a14:m>
                <a:endParaRPr lang="de-DE" dirty="0"/>
              </a:p>
            </p:txBody>
          </p:sp>
        </mc:Choice>
        <mc:Fallback xmlns="">
          <p:sp>
            <p:nvSpPr>
              <p:cNvPr id="5" name="Textfeld 4"/>
              <p:cNvSpPr txBox="1">
                <a:spLocks noRot="1" noChangeAspect="1" noMove="1" noResize="1" noEditPoints="1" noAdjustHandles="1" noChangeArrowheads="1" noChangeShapeType="1" noTextEdit="1"/>
              </p:cNvSpPr>
              <p:nvPr/>
            </p:nvSpPr>
            <p:spPr>
              <a:xfrm>
                <a:off x="6480000" y="1260000"/>
                <a:ext cx="1437958" cy="289951"/>
              </a:xfrm>
              <a:prstGeom prst="rect">
                <a:avLst/>
              </a:prstGeom>
              <a:blipFill>
                <a:blip r:embed="rId3"/>
                <a:stretch>
                  <a:fillRect l="-3814" t="-4255" r="-847" b="-1702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6480000" y="1800000"/>
                <a:ext cx="17977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0</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𝑑</m:t>
                          </m:r>
                        </m:e>
                        <m:sub>
                          <m:r>
                            <a:rPr lang="de-DE" b="0" i="1" smtClean="0">
                              <a:latin typeface="Cambria Math" panose="02040503050406030204" pitchFamily="18" charset="0"/>
                            </a:rPr>
                            <m:t>0</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𝑡</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𝑑</m:t>
                          </m:r>
                        </m:e>
                        <m:sub>
                          <m:r>
                            <a:rPr lang="de-DE" b="0" i="1" smtClean="0">
                              <a:latin typeface="Cambria Math" panose="02040503050406030204" pitchFamily="18" charset="0"/>
                            </a:rPr>
                            <m:t>𝑡</m:t>
                          </m:r>
                        </m:sub>
                      </m:sSub>
                    </m:oMath>
                  </m:oMathPara>
                </a14:m>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6480000" y="1800000"/>
                <a:ext cx="1797736" cy="276999"/>
              </a:xfrm>
              <a:prstGeom prst="rect">
                <a:avLst/>
              </a:prstGeom>
              <a:blipFill>
                <a:blip r:embed="rId4"/>
                <a:stretch>
                  <a:fillRect l="-2712" r="-339" b="-1521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6120000" y="2700000"/>
                <a:ext cx="845488" cy="5729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𝑅</m:t>
                          </m:r>
                        </m:e>
                        <m:sub>
                          <m:r>
                            <a:rPr lang="de-DE" b="0" i="1" smtClean="0">
                              <a:latin typeface="Cambria Math" panose="02040503050406030204" pitchFamily="18" charset="0"/>
                            </a:rPr>
                            <m:t>0</m:t>
                          </m:r>
                        </m:sub>
                      </m:sSub>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𝑑</m:t>
                              </m:r>
                            </m:e>
                            <m:sub>
                              <m:r>
                                <a:rPr lang="de-DE" b="0" i="1" smtClean="0">
                                  <a:latin typeface="Cambria Math" panose="02040503050406030204" pitchFamily="18" charset="0"/>
                                </a:rPr>
                                <m:t>0</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0</m:t>
                              </m:r>
                            </m:sub>
                          </m:sSub>
                        </m:den>
                      </m:f>
                    </m:oMath>
                  </m:oMathPara>
                </a14:m>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6120000" y="2700000"/>
                <a:ext cx="845488" cy="572977"/>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7455974" y="2700000"/>
                <a:ext cx="942502" cy="5895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𝑅</m:t>
                          </m:r>
                        </m:e>
                        <m:sub>
                          <m:r>
                            <a:rPr lang="de-DE" b="0" i="1" smtClean="0">
                              <a:latin typeface="Cambria Math" panose="02040503050406030204" pitchFamily="18" charset="0"/>
                            </a:rPr>
                            <m:t>𝑡</m:t>
                          </m:r>
                        </m:sub>
                      </m:sSub>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𝑑</m:t>
                              </m:r>
                            </m:e>
                            <m:sub>
                              <m:r>
                                <a:rPr lang="de-DE" b="0" i="1" smtClean="0">
                                  <a:latin typeface="Cambria Math" panose="02040503050406030204" pitchFamily="18" charset="0"/>
                                </a:rPr>
                                <m:t>𝑡</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𝑡</m:t>
                              </m:r>
                            </m:sub>
                          </m:sSub>
                        </m:den>
                      </m:f>
                    </m:oMath>
                  </m:oMathPara>
                </a14:m>
                <a:endParaRPr lang="de-DE" dirty="0"/>
              </a:p>
            </p:txBody>
          </p:sp>
        </mc:Choice>
        <mc:Fallback xmlns="">
          <p:sp>
            <p:nvSpPr>
              <p:cNvPr id="8" name="Textfeld 7"/>
              <p:cNvSpPr txBox="1">
                <a:spLocks noRot="1" noChangeAspect="1" noMove="1" noResize="1" noEditPoints="1" noAdjustHandles="1" noChangeArrowheads="1" noChangeShapeType="1" noTextEdit="1"/>
              </p:cNvSpPr>
              <p:nvPr/>
            </p:nvSpPr>
            <p:spPr>
              <a:xfrm>
                <a:off x="7455974" y="2700000"/>
                <a:ext cx="942502" cy="589585"/>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900000" y="4320000"/>
                <a:ext cx="3916521" cy="6225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𝑑</m:t>
                              </m:r>
                            </m:e>
                            <m:sub>
                              <m:r>
                                <a:rPr lang="de-DE" b="0" i="1" smtClean="0">
                                  <a:latin typeface="Cambria Math" panose="02040503050406030204" pitchFamily="18" charset="0"/>
                                </a:rPr>
                                <m:t>0</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0</m:t>
                              </m:r>
                            </m:sub>
                          </m:sSub>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𝑡</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0</m:t>
                              </m:r>
                            </m:sub>
                          </m:sSub>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𝑑</m:t>
                              </m:r>
                            </m:e>
                            <m:sub>
                              <m:r>
                                <a:rPr lang="de-DE" b="0" i="1" smtClean="0">
                                  <a:latin typeface="Cambria Math" panose="02040503050406030204" pitchFamily="18" charset="0"/>
                                </a:rPr>
                                <m:t>𝑡</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0</m:t>
                              </m:r>
                            </m:sub>
                          </m:sSub>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0</m:t>
                              </m:r>
                            </m:sub>
                          </m:sSub>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𝑒</m:t>
                              </m:r>
                            </m:e>
                            <m:sup>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𝜆</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𝑡</m:t>
                              </m:r>
                            </m:sup>
                          </m:sSup>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0</m:t>
                              </m:r>
                            </m:sub>
                          </m:sSub>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𝑑</m:t>
                              </m:r>
                            </m:e>
                            <m:sub>
                              <m:r>
                                <a:rPr lang="de-DE" b="0" i="1" smtClean="0">
                                  <a:latin typeface="Cambria Math" panose="02040503050406030204" pitchFamily="18" charset="0"/>
                                </a:rPr>
                                <m:t>𝑡</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𝑡</m:t>
                              </m:r>
                            </m:sub>
                          </m:sSub>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𝑒</m:t>
                              </m:r>
                            </m:e>
                            <m:sup>
                              <m:r>
                                <a:rPr lang="de-DE" b="0" i="1" smtClean="0">
                                  <a:latin typeface="Cambria Math" panose="02040503050406030204" pitchFamily="18" charset="0"/>
                                  <a:ea typeface="Cambria Math" panose="02040503050406030204" pitchFamily="18" charset="0"/>
                                </a:rPr>
                                <m:t>𝜆</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𝑡</m:t>
                              </m:r>
                            </m:sup>
                          </m:sSup>
                        </m:den>
                      </m:f>
                    </m:oMath>
                  </m:oMathPara>
                </a14:m>
                <a:endParaRPr lang="de-DE" dirty="0"/>
              </a:p>
            </p:txBody>
          </p:sp>
        </mc:Choice>
        <mc:Fallback xmlns="">
          <p:sp>
            <p:nvSpPr>
              <p:cNvPr id="9" name="Textfeld 8"/>
              <p:cNvSpPr txBox="1">
                <a:spLocks noRot="1" noChangeAspect="1" noMove="1" noResize="1" noEditPoints="1" noAdjustHandles="1" noChangeArrowheads="1" noChangeShapeType="1" noTextEdit="1"/>
              </p:cNvSpPr>
              <p:nvPr/>
            </p:nvSpPr>
            <p:spPr>
              <a:xfrm>
                <a:off x="900000" y="4320000"/>
                <a:ext cx="3916521" cy="622543"/>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1044000" y="5220000"/>
                <a:ext cx="2486771" cy="289951"/>
              </a:xfrm>
              <a:prstGeom prst="rect">
                <a:avLst/>
              </a:prstGeom>
              <a:noFill/>
            </p:spPr>
            <p:txBody>
              <a:bodyPr wrap="none" lIns="0" tIns="0" rIns="0" bIns="0" rtlCol="0">
                <a:spAutoFit/>
              </a:bodyPr>
              <a:lstStyle/>
              <a:p>
                <a:r>
                  <a:rPr lang="de-DE" b="0" dirty="0" smtClean="0"/>
                  <a:t>1</a:t>
                </a:r>
                <a14:m>
                  <m:oMath xmlns:m="http://schemas.openxmlformats.org/officeDocument/2006/math">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𝑅</m:t>
                        </m:r>
                      </m:e>
                      <m:sub>
                        <m:r>
                          <a:rPr lang="de-DE" b="0" i="1" smtClean="0">
                            <a:latin typeface="Cambria Math" panose="02040503050406030204" pitchFamily="18" charset="0"/>
                          </a:rPr>
                          <m:t>0</m:t>
                        </m:r>
                      </m:sub>
                    </m:sSub>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𝜆</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𝑡</m:t>
                        </m:r>
                      </m:sup>
                    </m:s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𝑅</m:t>
                        </m:r>
                      </m:e>
                      <m:sub>
                        <m:r>
                          <a:rPr lang="de-DE" b="0" i="1" smtClean="0">
                            <a:latin typeface="Cambria Math" panose="02040503050406030204" pitchFamily="18" charset="0"/>
                          </a:rPr>
                          <m:t>𝑡</m:t>
                        </m:r>
                      </m:sub>
                    </m:sSub>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𝑒</m:t>
                        </m:r>
                      </m:e>
                      <m:sup>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𝜆</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𝑡</m:t>
                        </m:r>
                      </m:sup>
                    </m:sSup>
                  </m:oMath>
                </a14:m>
                <a:endParaRPr lang="de-DE" dirty="0"/>
              </a:p>
            </p:txBody>
          </p:sp>
        </mc:Choice>
        <mc:Fallback xmlns="">
          <p:sp>
            <p:nvSpPr>
              <p:cNvPr id="10" name="Textfeld 9"/>
              <p:cNvSpPr txBox="1">
                <a:spLocks noRot="1" noChangeAspect="1" noMove="1" noResize="1" noEditPoints="1" noAdjustHandles="1" noChangeArrowheads="1" noChangeShapeType="1" noTextEdit="1"/>
              </p:cNvSpPr>
              <p:nvPr/>
            </p:nvSpPr>
            <p:spPr>
              <a:xfrm>
                <a:off x="1044000" y="5220000"/>
                <a:ext cx="2486771" cy="289951"/>
              </a:xfrm>
              <a:prstGeom prst="rect">
                <a:avLst/>
              </a:prstGeom>
              <a:blipFill>
                <a:blip r:embed="rId8"/>
                <a:stretch>
                  <a:fillRect l="-5637" t="-20833" r="-735" b="-5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900000" y="5760000"/>
                <a:ext cx="1493614"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1+</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𝑅</m:t>
                              </m:r>
                            </m:e>
                            <m:sub>
                              <m:r>
                                <a:rPr lang="de-DE" b="0" i="1" smtClean="0">
                                  <a:latin typeface="Cambria Math" panose="02040503050406030204" pitchFamily="18" charset="0"/>
                                </a:rPr>
                                <m:t>0</m:t>
                              </m:r>
                            </m:sub>
                          </m:sSub>
                        </m:num>
                        <m:den>
                          <m:r>
                            <a:rPr lang="de-DE" b="0" i="1" smtClean="0">
                              <a:latin typeface="Cambria Math" panose="02040503050406030204" pitchFamily="18" charset="0"/>
                            </a:rPr>
                            <m:t>1+</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𝑅</m:t>
                              </m:r>
                            </m:e>
                            <m:sub>
                              <m:r>
                                <a:rPr lang="de-DE" b="0" i="1" smtClean="0">
                                  <a:latin typeface="Cambria Math" panose="02040503050406030204" pitchFamily="18" charset="0"/>
                                </a:rPr>
                                <m:t>𝑡</m:t>
                              </m:r>
                            </m:sub>
                          </m:sSub>
                        </m:den>
                      </m:f>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𝜆</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𝑡</m:t>
                          </m:r>
                        </m:sup>
                      </m:sSup>
                    </m:oMath>
                  </m:oMathPara>
                </a14:m>
                <a:endParaRPr lang="de-DE" dirty="0"/>
              </a:p>
            </p:txBody>
          </p:sp>
        </mc:Choice>
        <mc:Fallback xmlns="">
          <p:sp>
            <p:nvSpPr>
              <p:cNvPr id="11" name="Textfeld 10"/>
              <p:cNvSpPr txBox="1">
                <a:spLocks noRot="1" noChangeAspect="1" noMove="1" noResize="1" noEditPoints="1" noAdjustHandles="1" noChangeArrowheads="1" noChangeShapeType="1" noTextEdit="1"/>
              </p:cNvSpPr>
              <p:nvPr/>
            </p:nvSpPr>
            <p:spPr>
              <a:xfrm>
                <a:off x="900000" y="5760000"/>
                <a:ext cx="1493614" cy="567207"/>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6480000" y="4140000"/>
                <a:ext cx="1528624" cy="751360"/>
              </a:xfrm>
              <a:prstGeom prst="rect">
                <a:avLst/>
              </a:prstGeom>
              <a:noFill/>
              <a:ln>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𝑡</m:t>
                      </m:r>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𝑙𝑛</m:t>
                          </m:r>
                          <m:d>
                            <m:dPr>
                              <m:begChr m:val="["/>
                              <m:endChr m:val="]"/>
                              <m:ctrlPr>
                                <a:rPr lang="de-DE" b="0" i="1" smtClean="0">
                                  <a:latin typeface="Cambria Math" panose="02040503050406030204" pitchFamily="18" charset="0"/>
                                </a:rPr>
                              </m:ctrlPr>
                            </m:dPr>
                            <m:e>
                              <m:f>
                                <m:fPr>
                                  <m:ctrlPr>
                                    <a:rPr lang="de-DE" b="0" i="1" smtClean="0">
                                      <a:latin typeface="Cambria Math" panose="02040503050406030204" pitchFamily="18" charset="0"/>
                                    </a:rPr>
                                  </m:ctrlPr>
                                </m:fPr>
                                <m:num>
                                  <m:r>
                                    <a:rPr lang="de-DE" b="0" i="1" smtClean="0">
                                      <a:latin typeface="Cambria Math" panose="02040503050406030204" pitchFamily="18" charset="0"/>
                                    </a:rPr>
                                    <m:t>1+</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𝑅</m:t>
                                      </m:r>
                                    </m:e>
                                    <m:sub>
                                      <m:r>
                                        <a:rPr lang="de-DE" b="0" i="1" smtClean="0">
                                          <a:latin typeface="Cambria Math" panose="02040503050406030204" pitchFamily="18" charset="0"/>
                                        </a:rPr>
                                        <m:t>𝑡</m:t>
                                      </m:r>
                                    </m:sub>
                                  </m:sSub>
                                </m:num>
                                <m:den>
                                  <m:r>
                                    <a:rPr lang="de-DE" b="0" i="1" smtClean="0">
                                      <a:latin typeface="Cambria Math" panose="02040503050406030204" pitchFamily="18" charset="0"/>
                                    </a:rPr>
                                    <m:t>1+</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𝑅</m:t>
                                      </m:r>
                                    </m:e>
                                    <m:sub>
                                      <m:r>
                                        <a:rPr lang="de-DE" b="0" i="1" smtClean="0">
                                          <a:latin typeface="Cambria Math" panose="02040503050406030204" pitchFamily="18" charset="0"/>
                                        </a:rPr>
                                        <m:t>0</m:t>
                                      </m:r>
                                    </m:sub>
                                  </m:sSub>
                                </m:den>
                              </m:f>
                            </m:e>
                          </m:d>
                        </m:num>
                        <m:den>
                          <m:r>
                            <a:rPr lang="de-DE" b="0" i="1" smtClean="0">
                              <a:latin typeface="Cambria Math" panose="02040503050406030204" pitchFamily="18" charset="0"/>
                              <a:ea typeface="Cambria Math" panose="02040503050406030204" pitchFamily="18" charset="0"/>
                            </a:rPr>
                            <m:t>𝜆</m:t>
                          </m:r>
                        </m:den>
                      </m:f>
                    </m:oMath>
                  </m:oMathPara>
                </a14:m>
                <a:endParaRPr lang="de-DE" dirty="0"/>
              </a:p>
            </p:txBody>
          </p:sp>
        </mc:Choice>
        <mc:Fallback xmlns="">
          <p:sp>
            <p:nvSpPr>
              <p:cNvPr id="12" name="Textfeld 11"/>
              <p:cNvSpPr txBox="1">
                <a:spLocks noRot="1" noChangeAspect="1" noMove="1" noResize="1" noEditPoints="1" noAdjustHandles="1" noChangeArrowheads="1" noChangeShapeType="1" noTextEdit="1"/>
              </p:cNvSpPr>
              <p:nvPr/>
            </p:nvSpPr>
            <p:spPr>
              <a:xfrm>
                <a:off x="6480000" y="4140000"/>
                <a:ext cx="1528624" cy="751360"/>
              </a:xfrm>
              <a:prstGeom prst="rect">
                <a:avLst/>
              </a:prstGeom>
              <a:blipFill>
                <a:blip r:embed="rId10"/>
                <a:stretch>
                  <a:fillRect/>
                </a:stretch>
              </a:blipFill>
              <a:ln>
                <a:solidFill>
                  <a:srgbClr val="0000CC"/>
                </a:solidFill>
              </a:ln>
            </p:spPr>
            <p:txBody>
              <a:bodyPr/>
              <a:lstStyle/>
              <a:p>
                <a:r>
                  <a:rPr lang="de-DE">
                    <a:noFill/>
                  </a:rPr>
                  <a:t> </a:t>
                </a:r>
              </a:p>
            </p:txBody>
          </p:sp>
        </mc:Fallback>
      </mc:AlternateContent>
      <p:pic>
        <p:nvPicPr>
          <p:cNvPr id="13" name="Grafik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40000" y="899588"/>
            <a:ext cx="147638" cy="400050"/>
          </a:xfrm>
          <a:prstGeom prst="rect">
            <a:avLst/>
          </a:prstGeom>
        </p:spPr>
      </p:pic>
      <p:pic>
        <p:nvPicPr>
          <p:cNvPr id="15" name="Grafik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40000" y="1440000"/>
            <a:ext cx="128588" cy="404813"/>
          </a:xfrm>
          <a:prstGeom prst="rect">
            <a:avLst/>
          </a:prstGeom>
        </p:spPr>
      </p:pic>
      <p:sp>
        <p:nvSpPr>
          <p:cNvPr id="16" name="Textfeld 15"/>
          <p:cNvSpPr txBox="1"/>
          <p:nvPr/>
        </p:nvSpPr>
        <p:spPr>
          <a:xfrm>
            <a:off x="4248000" y="972000"/>
            <a:ext cx="1066318"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daughter (d)</a:t>
            </a:r>
            <a:endParaRPr lang="en-US" sz="1400" dirty="0">
              <a:latin typeface="Times New Roman" panose="02020603050405020304" pitchFamily="18" charset="0"/>
              <a:cs typeface="Times New Roman" panose="02020603050405020304" pitchFamily="18" charset="0"/>
            </a:endParaRPr>
          </a:p>
        </p:txBody>
      </p:sp>
      <p:sp>
        <p:nvSpPr>
          <p:cNvPr id="17" name="Textfeld 16"/>
          <p:cNvSpPr txBox="1"/>
          <p:nvPr/>
        </p:nvSpPr>
        <p:spPr>
          <a:xfrm>
            <a:off x="4248000" y="1476000"/>
            <a:ext cx="896399"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parent (P)</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feld 17"/>
              <p:cNvSpPr txBox="1"/>
              <p:nvPr/>
            </p:nvSpPr>
            <p:spPr>
              <a:xfrm>
                <a:off x="5786084" y="5220000"/>
                <a:ext cx="2916456"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If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𝑅</m:t>
                        </m:r>
                      </m:e>
                      <m:sub>
                        <m:r>
                          <a:rPr lang="en-US" b="0" i="1" smtClean="0">
                            <a:latin typeface="Cambria Math" panose="02040503050406030204" pitchFamily="18" charset="0"/>
                            <a:cs typeface="Times New Roman" panose="02020603050405020304" pitchFamily="18" charset="0"/>
                          </a:rPr>
                          <m:t>0</m:t>
                        </m:r>
                      </m:sub>
                    </m:sSub>
                    <m:r>
                      <a:rPr lang="en-US" b="0" i="1" smtClean="0">
                        <a:latin typeface="Cambria Math" panose="02040503050406030204" pitchFamily="18" charset="0"/>
                        <a:cs typeface="Times New Roman" panose="02020603050405020304" pitchFamily="18" charset="0"/>
                      </a:rPr>
                      <m:t>=0</m:t>
                    </m:r>
                  </m:oMath>
                </a14:m>
                <a:r>
                  <a:rPr lang="en-US" dirty="0" smtClean="0">
                    <a:latin typeface="Times New Roman" panose="02020603050405020304" pitchFamily="18" charset="0"/>
                    <a:cs typeface="Times New Roman" panose="02020603050405020304" pitchFamily="18" charset="0"/>
                  </a:rPr>
                  <a:t> then t can be found as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𝑅</m:t>
                        </m:r>
                      </m:e>
                      <m:sub>
                        <m:r>
                          <a:rPr lang="en-US" b="0" i="1" smtClean="0">
                            <a:latin typeface="Cambria Math" panose="02040503050406030204" pitchFamily="18" charset="0"/>
                            <a:cs typeface="Times New Roman" panose="02020603050405020304" pitchFamily="18" charset="0"/>
                          </a:rPr>
                          <m:t>𝑡</m:t>
                        </m:r>
                      </m:sub>
                    </m:sSub>
                  </m:oMath>
                </a14:m>
                <a:r>
                  <a:rPr lang="en-US" dirty="0" smtClean="0">
                    <a:latin typeface="Times New Roman" panose="02020603050405020304" pitchFamily="18" charset="0"/>
                    <a:cs typeface="Times New Roman" panose="02020603050405020304" pitchFamily="18" charset="0"/>
                  </a:rPr>
                  <a:t> can be measured</a:t>
                </a:r>
                <a:endParaRPr lang="en-US" dirty="0">
                  <a:latin typeface="Times New Roman" panose="02020603050405020304" pitchFamily="18" charset="0"/>
                  <a:cs typeface="Times New Roman" panose="02020603050405020304" pitchFamily="18" charset="0"/>
                </a:endParaRPr>
              </a:p>
            </p:txBody>
          </p:sp>
        </mc:Choice>
        <mc:Fallback xmlns="">
          <p:sp>
            <p:nvSpPr>
              <p:cNvPr id="18" name="Textfeld 17"/>
              <p:cNvSpPr txBox="1">
                <a:spLocks noRot="1" noChangeAspect="1" noMove="1" noResize="1" noEditPoints="1" noAdjustHandles="1" noChangeArrowheads="1" noChangeShapeType="1" noTextEdit="1"/>
              </p:cNvSpPr>
              <p:nvPr/>
            </p:nvSpPr>
            <p:spPr>
              <a:xfrm>
                <a:off x="5786084" y="5220000"/>
                <a:ext cx="2916456" cy="646331"/>
              </a:xfrm>
              <a:prstGeom prst="rect">
                <a:avLst/>
              </a:prstGeom>
              <a:blipFill>
                <a:blip r:embed="rId13"/>
                <a:stretch>
                  <a:fillRect l="-1670" t="-4717" r="-2505" b="-14151"/>
                </a:stretch>
              </a:blipFill>
            </p:spPr>
            <p:txBody>
              <a:bodyPr/>
              <a:lstStyle/>
              <a:p>
                <a:r>
                  <a:rPr lang="de-DE">
                    <a:noFill/>
                  </a:rPr>
                  <a:t> </a:t>
                </a:r>
              </a:p>
            </p:txBody>
          </p:sp>
        </mc:Fallback>
      </mc:AlternateContent>
    </p:spTree>
    <p:extLst>
      <p:ext uri="{BB962C8B-B14F-4D97-AF65-F5344CB8AC3E}">
        <p14:creationId xmlns:p14="http://schemas.microsoft.com/office/powerpoint/2010/main" val="305731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Rubidium strontium dating</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4400"/>
            <a:ext cx="1257300" cy="129540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175" y="554400"/>
            <a:ext cx="1266825" cy="1238250"/>
          </a:xfrm>
          <a:prstGeom prst="rect">
            <a:avLst/>
          </a:prstGeom>
        </p:spPr>
      </p:pic>
      <p:sp>
        <p:nvSpPr>
          <p:cNvPr id="7" name="Textfeld 6"/>
          <p:cNvSpPr txBox="1"/>
          <p:nvPr/>
        </p:nvSpPr>
        <p:spPr>
          <a:xfrm>
            <a:off x="2217876" y="900000"/>
            <a:ext cx="4698722" cy="369332"/>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Rubidium and strontium are both reactive metals</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8" name="Textfeld 7"/>
          <p:cNvSpPr txBox="1"/>
          <p:nvPr/>
        </p:nvSpPr>
        <p:spPr>
          <a:xfrm>
            <a:off x="540000" y="2160000"/>
            <a:ext cx="7884408"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This uses a very simple decay process, which has very long half life. Therefore the dating method is only suitable for rocks which are thought to be very old indeed</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feld 8"/>
              <p:cNvSpPr txBox="1"/>
              <p:nvPr/>
            </p:nvSpPr>
            <p:spPr>
              <a:xfrm>
                <a:off x="1080000" y="3060000"/>
                <a:ext cx="2251835" cy="284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de-DE" i="1" smtClean="0">
                              <a:latin typeface="Cambria Math" panose="02040503050406030204" pitchFamily="18" charset="0"/>
                            </a:rPr>
                          </m:ctrlPr>
                        </m:sPrePr>
                        <m:sub>
                          <m:r>
                            <a:rPr lang="de-DE" b="0" i="1" smtClean="0">
                              <a:latin typeface="Cambria Math" panose="02040503050406030204" pitchFamily="18" charset="0"/>
                            </a:rPr>
                            <m:t>37</m:t>
                          </m:r>
                        </m:sub>
                        <m:sup>
                          <m:r>
                            <a:rPr lang="de-DE" b="0" i="1" smtClean="0">
                              <a:latin typeface="Cambria Math" panose="02040503050406030204" pitchFamily="18" charset="0"/>
                            </a:rPr>
                            <m:t>87</m:t>
                          </m:r>
                        </m:sup>
                        <m:e>
                          <m:r>
                            <a:rPr lang="de-DE" b="0" i="1" smtClean="0">
                              <a:latin typeface="Cambria Math" panose="02040503050406030204" pitchFamily="18" charset="0"/>
                            </a:rPr>
                            <m:t>𝑅𝑏</m:t>
                          </m:r>
                        </m:e>
                      </m:sPre>
                      <m:r>
                        <a:rPr lang="de-DE" i="1" smtClean="0">
                          <a:latin typeface="Cambria Math" panose="02040503050406030204" pitchFamily="18" charset="0"/>
                          <a:ea typeface="Cambria Math" panose="02040503050406030204" pitchFamily="18" charset="0"/>
                        </a:rPr>
                        <m:t>→</m:t>
                      </m:r>
                      <m:sPre>
                        <m:sPrePr>
                          <m:ctrlPr>
                            <a:rPr lang="de-DE" i="1" smtClean="0">
                              <a:latin typeface="Cambria Math" panose="02040503050406030204" pitchFamily="18" charset="0"/>
                              <a:ea typeface="Cambria Math" panose="02040503050406030204" pitchFamily="18" charset="0"/>
                            </a:rPr>
                          </m:ctrlPr>
                        </m:sPrePr>
                        <m:sub>
                          <m:r>
                            <a:rPr lang="de-DE" b="0" i="1" smtClean="0">
                              <a:latin typeface="Cambria Math" panose="02040503050406030204" pitchFamily="18" charset="0"/>
                              <a:ea typeface="Cambria Math" panose="02040503050406030204" pitchFamily="18" charset="0"/>
                            </a:rPr>
                            <m:t>38</m:t>
                          </m:r>
                        </m:sub>
                        <m:sup>
                          <m:r>
                            <a:rPr lang="de-DE" b="0" i="1" smtClean="0">
                              <a:latin typeface="Cambria Math" panose="02040503050406030204" pitchFamily="18" charset="0"/>
                            </a:rPr>
                            <m:t>87</m:t>
                          </m:r>
                        </m:sup>
                        <m:e>
                          <m:r>
                            <a:rPr lang="de-DE" b="0" i="1" smtClean="0">
                              <a:latin typeface="Cambria Math" panose="02040503050406030204" pitchFamily="18" charset="0"/>
                            </a:rPr>
                            <m:t>𝑆𝑟</m:t>
                          </m:r>
                        </m:e>
                      </m:sPre>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𝛽</m:t>
                          </m:r>
                        </m:e>
                        <m:sup>
                          <m:r>
                            <a:rPr lang="de-DE" b="0" i="1" smtClean="0">
                              <a:latin typeface="Cambria Math" panose="02040503050406030204" pitchFamily="18" charset="0"/>
                            </a:rPr>
                            <m:t>−</m:t>
                          </m:r>
                        </m:sup>
                      </m:sSup>
                      <m:r>
                        <a:rPr lang="de-DE" b="0" i="1" smtClean="0">
                          <a:latin typeface="Cambria Math" panose="02040503050406030204" pitchFamily="18" charset="0"/>
                        </a:rPr>
                        <m:t>+</m:t>
                      </m:r>
                      <m:bar>
                        <m:barPr>
                          <m:pos m:val="top"/>
                          <m:ctrlPr>
                            <a:rPr lang="de-DE" b="0" i="1" smtClean="0">
                              <a:latin typeface="Cambria Math" panose="02040503050406030204" pitchFamily="18" charset="0"/>
                            </a:rPr>
                          </m:ctrlPr>
                        </m:barPr>
                        <m:e>
                          <m:r>
                            <a:rPr lang="de-DE" b="0" i="1" smtClean="0">
                              <a:latin typeface="Cambria Math" panose="02040503050406030204" pitchFamily="18" charset="0"/>
                              <a:ea typeface="Cambria Math" panose="02040503050406030204" pitchFamily="18" charset="0"/>
                            </a:rPr>
                            <m:t>𝜈</m:t>
                          </m:r>
                        </m:e>
                      </m:bar>
                    </m:oMath>
                  </m:oMathPara>
                </a14:m>
                <a:endParaRPr lang="de-DE" dirty="0"/>
              </a:p>
            </p:txBody>
          </p:sp>
        </mc:Choice>
        <mc:Fallback xmlns="">
          <p:sp>
            <p:nvSpPr>
              <p:cNvPr id="9" name="Textfeld 8"/>
              <p:cNvSpPr txBox="1">
                <a:spLocks noRot="1" noChangeAspect="1" noMove="1" noResize="1" noEditPoints="1" noAdjustHandles="1" noChangeArrowheads="1" noChangeShapeType="1" noTextEdit="1"/>
              </p:cNvSpPr>
              <p:nvPr/>
            </p:nvSpPr>
            <p:spPr>
              <a:xfrm>
                <a:off x="1080000" y="3060000"/>
                <a:ext cx="2251835" cy="284437"/>
              </a:xfrm>
              <a:prstGeom prst="rect">
                <a:avLst/>
              </a:prstGeom>
              <a:blipFill>
                <a:blip r:embed="rId4"/>
                <a:stretch>
                  <a:fillRect l="-270" r="-541" b="-34043"/>
                </a:stretch>
              </a:blipFill>
            </p:spPr>
            <p:txBody>
              <a:bodyPr/>
              <a:lstStyle/>
              <a:p>
                <a:r>
                  <a:rPr lang="de-DE">
                    <a:noFill/>
                  </a:rPr>
                  <a:t> </a:t>
                </a:r>
              </a:p>
            </p:txBody>
          </p:sp>
        </mc:Fallback>
      </mc:AlternateContent>
      <p:sp>
        <p:nvSpPr>
          <p:cNvPr id="10" name="Textfeld 9"/>
          <p:cNvSpPr txBox="1"/>
          <p:nvPr/>
        </p:nvSpPr>
        <p:spPr>
          <a:xfrm>
            <a:off x="3780000" y="3024000"/>
            <a:ext cx="314220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half life = 48 800 000 000 years</a:t>
            </a:r>
            <a:endParaRPr lang="en-US"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540000" y="3780000"/>
            <a:ext cx="7884408"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problem with using </a:t>
            </a:r>
            <a:r>
              <a:rPr lang="en-US" dirty="0" err="1" smtClean="0">
                <a:latin typeface="Times New Roman" panose="02020603050405020304" pitchFamily="18" charset="0"/>
                <a:cs typeface="Times New Roman" panose="02020603050405020304" pitchFamily="18" charset="0"/>
              </a:rPr>
              <a:t>Rb</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Sr</a:t>
            </a:r>
            <a:r>
              <a:rPr lang="en-US" dirty="0" smtClean="0">
                <a:latin typeface="Times New Roman" panose="02020603050405020304" pitchFamily="18" charset="0"/>
                <a:cs typeface="Times New Roman" panose="02020603050405020304" pitchFamily="18" charset="0"/>
              </a:rPr>
              <a:t> dating is that the rocks in question already have strontium present before cooling. Therefore the initial conditions are not known.</a:t>
            </a:r>
            <a:endParaRPr lang="en-US" dirty="0">
              <a:latin typeface="Times New Roman" panose="02020603050405020304" pitchFamily="18" charset="0"/>
              <a:cs typeface="Times New Roman" panose="02020603050405020304" pitchFamily="18" charset="0"/>
            </a:endParaRPr>
          </a:p>
        </p:txBody>
      </p:sp>
      <p:sp>
        <p:nvSpPr>
          <p:cNvPr id="12" name="Textfeld 11"/>
          <p:cNvSpPr txBox="1"/>
          <p:nvPr/>
        </p:nvSpPr>
        <p:spPr>
          <a:xfrm>
            <a:off x="540000" y="5013176"/>
            <a:ext cx="7884408" cy="1015663"/>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This means that a special technique has to be used which is called</a:t>
            </a:r>
          </a:p>
          <a:p>
            <a:endParaRPr lang="en-US" dirty="0" smtClean="0">
              <a:latin typeface="Times New Roman" panose="02020603050405020304" pitchFamily="18" charset="0"/>
              <a:cs typeface="Times New Roman" panose="02020603050405020304" pitchFamily="18" charset="0"/>
            </a:endParaRPr>
          </a:p>
          <a:p>
            <a:pPr algn="ctr"/>
            <a:r>
              <a:rPr lang="en-US" sz="2400" dirty="0" smtClean="0">
                <a:solidFill>
                  <a:srgbClr val="0000CC"/>
                </a:solidFill>
                <a:latin typeface="Times New Roman" panose="02020603050405020304" pitchFamily="18" charset="0"/>
                <a:cs typeface="Times New Roman" panose="02020603050405020304" pitchFamily="18" charset="0"/>
              </a:rPr>
              <a:t>ISOCHRON DATING</a:t>
            </a:r>
            <a:endParaRPr lang="en-US" sz="24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23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Isochron</a:t>
            </a:r>
            <a:r>
              <a:rPr lang="en-US" dirty="0" smtClean="0"/>
              <a:t> dating</a:t>
            </a:r>
            <a:endParaRPr lang="en-US" dirty="0"/>
          </a:p>
        </p:txBody>
      </p:sp>
      <p:sp>
        <p:nvSpPr>
          <p:cNvPr id="4" name="Textfeld 3"/>
          <p:cNvSpPr txBox="1"/>
          <p:nvPr/>
        </p:nvSpPr>
        <p:spPr>
          <a:xfrm>
            <a:off x="540000" y="1080000"/>
            <a:ext cx="7992440" cy="4524315"/>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initial conditions of rock can never be measured – only assumed.</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Some radioisotopes in rocks produce a daughter product that has a stable version (another isotope of the daughter element) already in the rock. If the two isotopes of the daughter element are evenly mixed when the rock is formed and the parent element is unevenly distributed then isotope ratio measurements can in fact yield an age estimate.</a:t>
            </a:r>
          </a:p>
          <a:p>
            <a:endParaRPr lang="en-US" dirty="0">
              <a:latin typeface="Times New Roman" panose="02020603050405020304" pitchFamily="18" charset="0"/>
              <a:cs typeface="Times New Roman" panose="02020603050405020304" pitchFamily="18" charset="0"/>
            </a:endParaRPr>
          </a:p>
          <a:p>
            <a:r>
              <a:rPr lang="en-US" dirty="0" smtClean="0">
                <a:solidFill>
                  <a:srgbClr val="0000CC"/>
                </a:solidFill>
                <a:latin typeface="Times New Roman" panose="02020603050405020304" pitchFamily="18" charset="0"/>
                <a:cs typeface="Times New Roman" panose="02020603050405020304" pitchFamily="18" charset="0"/>
              </a:rPr>
              <a:t>This means that the original amount of daughter product does not need to be known, i.e. the original parent/daughter isotope ratio is not needed.</a:t>
            </a:r>
          </a:p>
          <a:p>
            <a:endParaRPr lang="en-US" dirty="0">
              <a:solidFill>
                <a:srgbClr val="0000CC"/>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Several isotope ratio measurements need to be taken from different parts of the same rock sample. In this way variable amounts of the parent isotope will be present.</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err="1" smtClean="0">
                <a:solidFill>
                  <a:srgbClr val="FF0000"/>
                </a:solidFill>
                <a:latin typeface="Times New Roman" panose="02020603050405020304" pitchFamily="18" charset="0"/>
                <a:cs typeface="Times New Roman" panose="02020603050405020304" pitchFamily="18" charset="0"/>
              </a:rPr>
              <a:t>Isochron</a:t>
            </a:r>
            <a:r>
              <a:rPr lang="en-US" dirty="0" smtClean="0">
                <a:solidFill>
                  <a:srgbClr val="FF0000"/>
                </a:solidFill>
                <a:latin typeface="Times New Roman" panose="02020603050405020304" pitchFamily="18" charset="0"/>
                <a:cs typeface="Times New Roman" panose="02020603050405020304" pitchFamily="18" charset="0"/>
              </a:rPr>
              <a:t> dating is theoretically wonderful but in practice there are problems.</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8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Isochron</a:t>
            </a:r>
            <a:r>
              <a:rPr lang="en-US" dirty="0" smtClean="0"/>
              <a:t> dating</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720000"/>
            <a:ext cx="2766060" cy="2659380"/>
          </a:xfrm>
          <a:prstGeom prst="rect">
            <a:avLst/>
          </a:prstGeom>
        </p:spPr>
      </p:pic>
      <p:sp>
        <p:nvSpPr>
          <p:cNvPr id="5" name="Textfeld 4"/>
          <p:cNvSpPr txBox="1"/>
          <p:nvPr/>
        </p:nvSpPr>
        <p:spPr>
          <a:xfrm>
            <a:off x="4139952" y="720000"/>
            <a:ext cx="4176464"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Two isotope ratios need to be measured to determine an </a:t>
            </a:r>
            <a:r>
              <a:rPr lang="en-US" dirty="0" err="1" smtClean="0">
                <a:latin typeface="Times New Roman" panose="02020603050405020304" pitchFamily="18" charset="0"/>
                <a:cs typeface="Times New Roman" panose="02020603050405020304" pitchFamily="18" charset="0"/>
              </a:rPr>
              <a:t>isochron</a:t>
            </a:r>
            <a:r>
              <a:rPr lang="en-US" dirty="0" smtClean="0">
                <a:latin typeface="Times New Roman" panose="02020603050405020304" pitchFamily="18" charset="0"/>
                <a:cs typeface="Times New Roman" panose="02020603050405020304" pitchFamily="18" charset="0"/>
              </a:rPr>
              <a:t> date. These are:</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feld 5"/>
              <p:cNvSpPr txBox="1"/>
              <p:nvPr/>
            </p:nvSpPr>
            <p:spPr>
              <a:xfrm>
                <a:off x="5728656" y="1620000"/>
                <a:ext cx="999056" cy="397481"/>
              </a:xfrm>
              <a:prstGeom prst="rect">
                <a:avLst/>
              </a:prstGeom>
              <a:noFill/>
            </p:spPr>
            <p:txBody>
              <a:bodyPr wrap="none" lIns="0" tIns="0" rIns="0" bIns="0" rtlCol="0">
                <a:spAutoFit/>
              </a:bodyPr>
              <a:lstStyle/>
              <a:p>
                <a14:m>
                  <m:oMath xmlns:m="http://schemas.openxmlformats.org/officeDocument/2006/math">
                    <m:f>
                      <m:fPr>
                        <m:ctrlPr>
                          <a:rPr lang="de-DE" i="1" smtClean="0">
                            <a:latin typeface="Cambria Math" panose="02040503050406030204" pitchFamily="18" charset="0"/>
                          </a:rPr>
                        </m:ctrlPr>
                      </m:fPr>
                      <m:num>
                        <m:r>
                          <a:rPr lang="de-DE" b="0" i="1" smtClean="0">
                            <a:latin typeface="Cambria Math" panose="02040503050406030204" pitchFamily="18" charset="0"/>
                          </a:rPr>
                          <m:t>𝑃</m:t>
                        </m:r>
                      </m:num>
                      <m:den>
                        <m:r>
                          <a:rPr lang="de-DE" b="0" i="1" smtClean="0">
                            <a:latin typeface="Cambria Math" panose="02040503050406030204" pitchFamily="18" charset="0"/>
                          </a:rPr>
                          <m:t>𝐷</m:t>
                        </m:r>
                      </m:den>
                    </m:f>
                  </m:oMath>
                </a14:m>
                <a:r>
                  <a:rPr lang="de-DE" dirty="0" smtClean="0"/>
                  <a:t> </a:t>
                </a:r>
                <a:r>
                  <a:rPr lang="en-US" dirty="0" smtClean="0">
                    <a:latin typeface="Times New Roman" panose="02020603050405020304" pitchFamily="18" charset="0"/>
                    <a:cs typeface="Times New Roman" panose="02020603050405020304" pitchFamily="18" charset="0"/>
                  </a:rPr>
                  <a:t>and</a:t>
                </a:r>
                <a:r>
                  <a:rPr lang="de-DE"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de-DE" i="1" smtClean="0">
                            <a:latin typeface="Cambria Math" panose="02040503050406030204" pitchFamily="18" charset="0"/>
                            <a:cs typeface="Times New Roman" panose="02020603050405020304" pitchFamily="18" charset="0"/>
                          </a:rPr>
                        </m:ctrlPr>
                      </m:fPr>
                      <m:num>
                        <m:r>
                          <a:rPr lang="de-DE" b="0" i="1" smtClean="0">
                            <a:latin typeface="Cambria Math" panose="02040503050406030204" pitchFamily="18" charset="0"/>
                            <a:cs typeface="Times New Roman" panose="02020603050405020304" pitchFamily="18" charset="0"/>
                          </a:rPr>
                          <m:t>𝑑</m:t>
                        </m:r>
                        <m:r>
                          <a:rPr lang="de-DE" b="0" i="1" smtClean="0">
                            <a:latin typeface="Cambria Math" panose="02040503050406030204" pitchFamily="18" charset="0"/>
                            <a:cs typeface="Times New Roman" panose="02020603050405020304" pitchFamily="18" charset="0"/>
                          </a:rPr>
                          <m:t>+</m:t>
                        </m:r>
                        <m:sSub>
                          <m:sSubPr>
                            <m:ctrlPr>
                              <a:rPr lang="de-DE" b="0" i="1" smtClean="0">
                                <a:latin typeface="Cambria Math" panose="02040503050406030204" pitchFamily="18" charset="0"/>
                                <a:cs typeface="Times New Roman" panose="02020603050405020304" pitchFamily="18" charset="0"/>
                              </a:rPr>
                            </m:ctrlPr>
                          </m:sSubPr>
                          <m:e>
                            <m:r>
                              <a:rPr lang="de-DE" b="0" i="1" smtClean="0">
                                <a:latin typeface="Cambria Math" panose="02040503050406030204" pitchFamily="18" charset="0"/>
                                <a:cs typeface="Times New Roman" panose="02020603050405020304" pitchFamily="18" charset="0"/>
                              </a:rPr>
                              <m:t>𝑑</m:t>
                            </m:r>
                          </m:e>
                          <m:sub>
                            <m:r>
                              <a:rPr lang="de-DE" b="0" i="1" smtClean="0">
                                <a:latin typeface="Cambria Math" panose="02040503050406030204" pitchFamily="18" charset="0"/>
                                <a:cs typeface="Times New Roman" panose="02020603050405020304" pitchFamily="18" charset="0"/>
                              </a:rPr>
                              <m:t>0</m:t>
                            </m:r>
                          </m:sub>
                        </m:sSub>
                      </m:num>
                      <m:den>
                        <m:r>
                          <a:rPr lang="de-DE" b="0" i="1" smtClean="0">
                            <a:latin typeface="Cambria Math" panose="02040503050406030204" pitchFamily="18" charset="0"/>
                            <a:cs typeface="Times New Roman" panose="02020603050405020304" pitchFamily="18" charset="0"/>
                          </a:rPr>
                          <m:t>𝐷</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5728656" y="1620000"/>
                <a:ext cx="999056" cy="397481"/>
              </a:xfrm>
              <a:prstGeom prst="rect">
                <a:avLst/>
              </a:prstGeom>
              <a:blipFill>
                <a:blip r:embed="rId3"/>
                <a:stretch>
                  <a:fillRect l="-6098" t="-4615" r="-3049"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4140000" y="2340000"/>
                <a:ext cx="3496022" cy="508537"/>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 graph is plotted of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𝑑</m:t>
                        </m:r>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𝑑</m:t>
                            </m:r>
                          </m:e>
                          <m:sub>
                            <m:r>
                              <a:rPr lang="en-US" b="0" i="1" smtClean="0">
                                <a:latin typeface="Cambria Math" panose="02040503050406030204" pitchFamily="18" charset="0"/>
                                <a:cs typeface="Times New Roman" panose="02020603050405020304" pitchFamily="18" charset="0"/>
                              </a:rPr>
                              <m:t>0</m:t>
                            </m:r>
                          </m:sub>
                        </m:sSub>
                      </m:num>
                      <m:den>
                        <m:r>
                          <a:rPr lang="en-US" b="0" i="1" smtClean="0">
                            <a:latin typeface="Cambria Math" panose="02040503050406030204" pitchFamily="18" charset="0"/>
                            <a:cs typeface="Times New Roman" panose="02020603050405020304" pitchFamily="18" charset="0"/>
                          </a:rPr>
                          <m:t>𝐷</m:t>
                        </m:r>
                      </m:den>
                    </m:f>
                  </m:oMath>
                </a14:m>
                <a:r>
                  <a:rPr lang="en-US" dirty="0" smtClean="0">
                    <a:latin typeface="Times New Roman" panose="02020603050405020304" pitchFamily="18" charset="0"/>
                    <a:cs typeface="Times New Roman" panose="02020603050405020304" pitchFamily="18" charset="0"/>
                  </a:rPr>
                  <a:t> against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𝑃</m:t>
                        </m:r>
                      </m:num>
                      <m:den>
                        <m:r>
                          <a:rPr lang="en-US" b="0" i="1" smtClean="0">
                            <a:latin typeface="Cambria Math" panose="02040503050406030204" pitchFamily="18" charset="0"/>
                            <a:cs typeface="Times New Roman" panose="02020603050405020304" pitchFamily="18" charset="0"/>
                          </a:rPr>
                          <m:t>𝐷</m:t>
                        </m:r>
                      </m:den>
                    </m:f>
                  </m:oMath>
                </a14:m>
                <a:endParaRPr lang="en-US" dirty="0">
                  <a:latin typeface="Times New Roman" panose="02020603050405020304" pitchFamily="18" charset="0"/>
                  <a:cs typeface="Times New Roman" panose="02020603050405020304" pitchFamily="18" charset="0"/>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4140000" y="2340000"/>
                <a:ext cx="3496022" cy="508537"/>
              </a:xfrm>
              <a:prstGeom prst="rect">
                <a:avLst/>
              </a:prstGeom>
              <a:blipFill>
                <a:blip r:embed="rId4"/>
                <a:stretch>
                  <a:fillRect l="-1394" b="-3614"/>
                </a:stretch>
              </a:blipFill>
            </p:spPr>
            <p:txBody>
              <a:bodyPr/>
              <a:lstStyle/>
              <a:p>
                <a:r>
                  <a:rPr lang="de-DE">
                    <a:noFill/>
                  </a:rPr>
                  <a:t> </a:t>
                </a:r>
              </a:p>
            </p:txBody>
          </p:sp>
        </mc:Fallback>
      </mc:AlternateContent>
      <p:sp>
        <p:nvSpPr>
          <p:cNvPr id="8" name="Textfeld 7"/>
          <p:cNvSpPr txBox="1"/>
          <p:nvPr/>
        </p:nvSpPr>
        <p:spPr>
          <a:xfrm>
            <a:off x="4139952" y="2880000"/>
            <a:ext cx="4176464"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gradient of this line gives the age of the rock via a simple formula</a:t>
            </a:r>
            <a:endParaRPr lang="en-US" dirty="0">
              <a:latin typeface="Times New Roman" panose="02020603050405020304" pitchFamily="18" charset="0"/>
              <a:cs typeface="Times New Roman" panose="02020603050405020304" pitchFamily="18" charset="0"/>
            </a:endParaRPr>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40" y="3789040"/>
            <a:ext cx="3345180" cy="2461260"/>
          </a:xfrm>
          <a:prstGeom prst="rect">
            <a:avLst/>
          </a:prstGeom>
        </p:spPr>
      </p:pic>
      <mc:AlternateContent xmlns:mc="http://schemas.openxmlformats.org/markup-compatibility/2006" xmlns:a14="http://schemas.microsoft.com/office/drawing/2010/main">
        <mc:Choice Requires="a14">
          <p:sp>
            <p:nvSpPr>
              <p:cNvPr id="10" name="Textfeld 9"/>
              <p:cNvSpPr txBox="1"/>
              <p:nvPr/>
            </p:nvSpPr>
            <p:spPr>
              <a:xfrm>
                <a:off x="5150148" y="4341068"/>
                <a:ext cx="1475725" cy="5279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𝑡</m:t>
                      </m:r>
                      <m:r>
                        <a:rPr lang="de-DE" b="0" i="1" smtClean="0">
                          <a:latin typeface="Cambria Math" panose="02040503050406030204" pitchFamily="18" charset="0"/>
                        </a:rPr>
                        <m:t>=</m:t>
                      </m:r>
                      <m:r>
                        <a:rPr lang="de-DE" b="0" i="1" smtClean="0">
                          <a:latin typeface="Cambria Math" panose="02040503050406030204" pitchFamily="18" charset="0"/>
                        </a:rPr>
                        <m:t>𝑙𝑛</m:t>
                      </m:r>
                      <m:d>
                        <m:dPr>
                          <m:begChr m:val="["/>
                          <m:endChr m:val="]"/>
                          <m:ctrlPr>
                            <a:rPr lang="de-DE" b="0" i="1" smtClean="0">
                              <a:latin typeface="Cambria Math" panose="02040503050406030204" pitchFamily="18" charset="0"/>
                            </a:rPr>
                          </m:ctrlPr>
                        </m:dPr>
                        <m:e>
                          <m:f>
                            <m:fPr>
                              <m:ctrlPr>
                                <a:rPr lang="de-DE" b="0" i="1" smtClean="0">
                                  <a:latin typeface="Cambria Math" panose="02040503050406030204" pitchFamily="18" charset="0"/>
                                </a:rPr>
                              </m:ctrlPr>
                            </m:fPr>
                            <m:num>
                              <m:r>
                                <a:rPr lang="de-DE" b="0" i="1" smtClean="0">
                                  <a:latin typeface="Cambria Math" panose="02040503050406030204" pitchFamily="18" charset="0"/>
                                </a:rPr>
                                <m:t>𝑚</m:t>
                              </m:r>
                              <m:r>
                                <a:rPr lang="de-DE" b="0" i="1" smtClean="0">
                                  <a:latin typeface="Cambria Math" panose="02040503050406030204" pitchFamily="18" charset="0"/>
                                </a:rPr>
                                <m:t>+1</m:t>
                              </m:r>
                            </m:num>
                            <m:den>
                              <m:r>
                                <a:rPr lang="de-DE" b="0" i="1" smtClean="0">
                                  <a:latin typeface="Cambria Math" panose="02040503050406030204" pitchFamily="18" charset="0"/>
                                  <a:ea typeface="Cambria Math" panose="02040503050406030204" pitchFamily="18" charset="0"/>
                                </a:rPr>
                                <m:t>𝜆</m:t>
                              </m:r>
                            </m:den>
                          </m:f>
                        </m:e>
                      </m:d>
                    </m:oMath>
                  </m:oMathPara>
                </a14:m>
                <a:endParaRPr lang="de-DE" dirty="0"/>
              </a:p>
            </p:txBody>
          </p:sp>
        </mc:Choice>
        <mc:Fallback xmlns="">
          <p:sp>
            <p:nvSpPr>
              <p:cNvPr id="10" name="Textfeld 9"/>
              <p:cNvSpPr txBox="1">
                <a:spLocks noRot="1" noChangeAspect="1" noMove="1" noResize="1" noEditPoints="1" noAdjustHandles="1" noChangeArrowheads="1" noChangeShapeType="1" noTextEdit="1"/>
              </p:cNvSpPr>
              <p:nvPr/>
            </p:nvSpPr>
            <p:spPr>
              <a:xfrm>
                <a:off x="5150148" y="4341068"/>
                <a:ext cx="1475725" cy="527901"/>
              </a:xfrm>
              <a:prstGeom prst="rect">
                <a:avLst/>
              </a:prstGeom>
              <a:blipFill>
                <a:blip r:embed="rId6"/>
                <a:stretch>
                  <a:fillRect/>
                </a:stretch>
              </a:blipFill>
            </p:spPr>
            <p:txBody>
              <a:bodyPr/>
              <a:lstStyle/>
              <a:p>
                <a:r>
                  <a:rPr lang="de-DE">
                    <a:noFill/>
                  </a:rPr>
                  <a:t> </a:t>
                </a:r>
              </a:p>
            </p:txBody>
          </p:sp>
        </mc:Fallback>
      </mc:AlternateContent>
      <p:sp>
        <p:nvSpPr>
          <p:cNvPr id="11" name="Textfeld 10"/>
          <p:cNvSpPr txBox="1"/>
          <p:nvPr/>
        </p:nvSpPr>
        <p:spPr>
          <a:xfrm>
            <a:off x="5112377" y="5157192"/>
            <a:ext cx="1907895" cy="369332"/>
          </a:xfrm>
          <a:prstGeom prst="rect">
            <a:avLst/>
          </a:prstGeom>
          <a:noFill/>
        </p:spPr>
        <p:txBody>
          <a:bodyPr wrap="none" rtlCol="0">
            <a:spAutoFit/>
          </a:bodyPr>
          <a:lstStyle/>
          <a:p>
            <a:r>
              <a:rPr lang="el-GR" dirty="0" smtClean="0">
                <a:solidFill>
                  <a:srgbClr val="0000CC"/>
                </a:solidFill>
                <a:latin typeface="Times New Roman" panose="02020603050405020304" pitchFamily="18" charset="0"/>
                <a:cs typeface="Times New Roman" panose="02020603050405020304" pitchFamily="18" charset="0"/>
              </a:rPr>
              <a:t>λ</a:t>
            </a:r>
            <a:r>
              <a:rPr lang="de-DE" dirty="0" smtClean="0">
                <a:solidFill>
                  <a:srgbClr val="0000CC"/>
                </a:solidFill>
                <a:latin typeface="Times New Roman" panose="02020603050405020304" pitchFamily="18" charset="0"/>
                <a:cs typeface="Times New Roman" panose="02020603050405020304" pitchFamily="18" charset="0"/>
              </a:rPr>
              <a:t> = </a:t>
            </a:r>
            <a:r>
              <a:rPr lang="en-US" dirty="0" smtClean="0">
                <a:solidFill>
                  <a:srgbClr val="0000CC"/>
                </a:solidFill>
                <a:latin typeface="Times New Roman" panose="02020603050405020304" pitchFamily="18" charset="0"/>
                <a:cs typeface="Times New Roman" panose="02020603050405020304" pitchFamily="18" charset="0"/>
              </a:rPr>
              <a:t>decay constant</a:t>
            </a:r>
            <a:endParaRPr lang="en-US"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6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Isochron</a:t>
            </a:r>
            <a:r>
              <a:rPr lang="en-US" dirty="0" smtClean="0"/>
              <a:t> theory</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554400"/>
            <a:ext cx="8458200" cy="5934456"/>
          </a:xfrm>
          <a:prstGeom prst="rect">
            <a:avLst/>
          </a:prstGeom>
        </p:spPr>
      </p:pic>
    </p:spTree>
    <p:extLst>
      <p:ext uri="{BB962C8B-B14F-4D97-AF65-F5344CB8AC3E}">
        <p14:creationId xmlns:p14="http://schemas.microsoft.com/office/powerpoint/2010/main" val="413034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Isochron</a:t>
            </a:r>
            <a:r>
              <a:rPr lang="en-US" dirty="0" smtClean="0"/>
              <a:t> dating promises mathematical perfection, but …</a:t>
            </a:r>
            <a:endParaRPr lang="en-US" dirty="0"/>
          </a:p>
        </p:txBody>
      </p:sp>
      <p:sp>
        <p:nvSpPr>
          <p:cNvPr id="4" name="Textfeld 3"/>
          <p:cNvSpPr txBox="1"/>
          <p:nvPr/>
        </p:nvSpPr>
        <p:spPr>
          <a:xfrm>
            <a:off x="720000" y="900000"/>
            <a:ext cx="5089855" cy="369332"/>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Mixing of rocks can produce fictitious </a:t>
            </a:r>
            <a:r>
              <a:rPr lang="en-US" dirty="0" err="1" smtClean="0">
                <a:solidFill>
                  <a:srgbClr val="0000CC"/>
                </a:solidFill>
                <a:latin typeface="Times New Roman" panose="02020603050405020304" pitchFamily="18" charset="0"/>
                <a:cs typeface="Times New Roman" panose="02020603050405020304" pitchFamily="18" charset="0"/>
              </a:rPr>
              <a:t>isochron</a:t>
            </a:r>
            <a:r>
              <a:rPr lang="en-US" dirty="0" smtClean="0">
                <a:solidFill>
                  <a:srgbClr val="0000CC"/>
                </a:solidFill>
                <a:latin typeface="Times New Roman" panose="02020603050405020304" pitchFamily="18" charset="0"/>
                <a:cs typeface="Times New Roman" panose="02020603050405020304" pitchFamily="18" charset="0"/>
              </a:rPr>
              <a:t> plots</a:t>
            </a:r>
            <a:endParaRPr lang="en-US" dirty="0">
              <a:solidFill>
                <a:srgbClr val="0000CC"/>
              </a:solidFill>
              <a:latin typeface="Times New Roman" panose="02020603050405020304" pitchFamily="18" charset="0"/>
              <a:cs typeface="Times New Roman" panose="02020603050405020304" pitchFamily="18"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620000"/>
            <a:ext cx="1362075" cy="2124075"/>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000" y="1620000"/>
            <a:ext cx="1343025" cy="2476500"/>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1762" y="3573016"/>
            <a:ext cx="3800475" cy="2943225"/>
          </a:xfrm>
          <a:prstGeom prst="rect">
            <a:avLst/>
          </a:prstGeom>
        </p:spPr>
      </p:pic>
      <p:sp>
        <p:nvSpPr>
          <p:cNvPr id="8" name="Textfeld 7"/>
          <p:cNvSpPr txBox="1"/>
          <p:nvPr/>
        </p:nvSpPr>
        <p:spPr>
          <a:xfrm>
            <a:off x="2339753" y="1620000"/>
            <a:ext cx="4464496"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If these two rocks are mixed together but not perfectly, and various samples are taken and analyzed to produce an </a:t>
            </a:r>
            <a:r>
              <a:rPr lang="en-US" dirty="0" err="1" smtClean="0">
                <a:latin typeface="Times New Roman" panose="02020603050405020304" pitchFamily="18" charset="0"/>
                <a:cs typeface="Times New Roman" panose="02020603050405020304" pitchFamily="18" charset="0"/>
              </a:rPr>
              <a:t>isochron</a:t>
            </a:r>
            <a:r>
              <a:rPr lang="en-US" dirty="0" smtClean="0">
                <a:latin typeface="Times New Roman" panose="02020603050405020304" pitchFamily="18" charset="0"/>
                <a:cs typeface="Times New Roman" panose="02020603050405020304" pitchFamily="18" charset="0"/>
              </a:rPr>
              <a:t> plot, then a straight line graph is obtained whose slope is meaningless.</a:t>
            </a:r>
            <a:endParaRPr lang="en-US"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1007339" y="3960000"/>
            <a:ext cx="787395" cy="369332"/>
          </a:xfrm>
          <a:prstGeom prst="rect">
            <a:avLst/>
          </a:prstGeom>
          <a:noFill/>
        </p:spPr>
        <p:txBody>
          <a:bodyPr wrap="none" rtlCol="0">
            <a:spAutoFit/>
          </a:bodyPr>
          <a:lstStyle/>
          <a:p>
            <a:r>
              <a:rPr lang="de-DE" dirty="0" smtClean="0">
                <a:latin typeface="Times New Roman" panose="02020603050405020304" pitchFamily="18" charset="0"/>
                <a:cs typeface="Times New Roman" panose="02020603050405020304" pitchFamily="18" charset="0"/>
              </a:rPr>
              <a:t>rock-1</a:t>
            </a:r>
            <a:endParaRPr lang="de-DE"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7333814" y="4176000"/>
            <a:ext cx="787395" cy="369332"/>
          </a:xfrm>
          <a:prstGeom prst="rect">
            <a:avLst/>
          </a:prstGeom>
          <a:noFill/>
        </p:spPr>
        <p:txBody>
          <a:bodyPr wrap="none" rtlCol="0">
            <a:spAutoFit/>
          </a:bodyPr>
          <a:lstStyle/>
          <a:p>
            <a:r>
              <a:rPr lang="de-DE" smtClean="0">
                <a:latin typeface="Times New Roman" panose="02020603050405020304" pitchFamily="18" charset="0"/>
                <a:cs typeface="Times New Roman" panose="02020603050405020304" pitchFamily="18" charset="0"/>
              </a:rPr>
              <a:t>rock-2</a:t>
            </a: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227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How old is the Universe?</a:t>
            </a:r>
            <a:endParaRPr lang="en-US" dirty="0"/>
          </a:p>
        </p:txBody>
      </p:sp>
      <p:sp>
        <p:nvSpPr>
          <p:cNvPr id="5" name="Textfeld 4"/>
          <p:cNvSpPr txBox="1"/>
          <p:nvPr/>
        </p:nvSpPr>
        <p:spPr>
          <a:xfrm>
            <a:off x="1296000" y="6264000"/>
            <a:ext cx="4435830" cy="246221"/>
          </a:xfrm>
          <a:prstGeom prst="rect">
            <a:avLst/>
          </a:prstGeom>
          <a:noFill/>
        </p:spPr>
        <p:txBody>
          <a:bodyPr wrap="none" rtlCol="0">
            <a:spAutoFit/>
          </a:bodyPr>
          <a:lstStyle/>
          <a:p>
            <a:r>
              <a:rPr lang="en-US" sz="1000" b="1" dirty="0" smtClean="0">
                <a:latin typeface="Times New Roman" panose="02020603050405020304" pitchFamily="18" charset="0"/>
                <a:cs typeface="Times New Roman" panose="02020603050405020304" pitchFamily="18" charset="0"/>
              </a:rPr>
              <a:t>Hubble Ultra Deep Field</a:t>
            </a:r>
            <a:r>
              <a:rPr lang="en-US" sz="1000" dirty="0" smtClean="0">
                <a:latin typeface="Times New Roman" panose="02020603050405020304" pitchFamily="18" charset="0"/>
                <a:cs typeface="Times New Roman" panose="02020603050405020304" pitchFamily="18" charset="0"/>
              </a:rPr>
              <a:t>, Hubble Space Telescope, advanced camera for surveys</a:t>
            </a:r>
            <a:endParaRPr lang="en-US" sz="1000" dirty="0">
              <a:latin typeface="Times New Roman" panose="02020603050405020304" pitchFamily="18" charset="0"/>
              <a:cs typeface="Times New Roman" panose="02020603050405020304" pitchFamily="18" charset="0"/>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11" y="606366"/>
            <a:ext cx="7135178" cy="5584508"/>
          </a:xfrm>
          <a:prstGeom prst="rect">
            <a:avLst/>
          </a:prstGeom>
        </p:spPr>
      </p:pic>
    </p:spTree>
    <p:extLst>
      <p:ext uri="{BB962C8B-B14F-4D97-AF65-F5344CB8AC3E}">
        <p14:creationId xmlns:p14="http://schemas.microsoft.com/office/powerpoint/2010/main" val="180015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Radioactive dating: </a:t>
            </a:r>
            <a:r>
              <a:rPr lang="en-US" dirty="0" err="1" smtClean="0"/>
              <a:t>Rb-Sr</a:t>
            </a:r>
            <a:r>
              <a:rPr lang="en-US" dirty="0" smtClean="0"/>
              <a:t> method</a:t>
            </a:r>
            <a:endParaRPr lang="en-US" dirty="0"/>
          </a:p>
        </p:txBody>
      </p:sp>
      <p:sp>
        <p:nvSpPr>
          <p:cNvPr id="4" name="Textfeld 3"/>
          <p:cNvSpPr txBox="1"/>
          <p:nvPr/>
        </p:nvSpPr>
        <p:spPr>
          <a:xfrm>
            <a:off x="540000" y="720000"/>
            <a:ext cx="8244000"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Rubidium and strontium are trace elements in natural rocks. </a:t>
            </a:r>
            <a:r>
              <a:rPr lang="en-US" sz="1600" dirty="0" err="1" smtClean="0">
                <a:latin typeface="Times New Roman" panose="02020603050405020304" pitchFamily="18" charset="0"/>
                <a:cs typeface="Times New Roman" panose="02020603050405020304" pitchFamily="18" charset="0"/>
              </a:rPr>
              <a:t>Rb</a:t>
            </a:r>
            <a:r>
              <a:rPr lang="en-US" sz="1600" dirty="0" smtClean="0">
                <a:latin typeface="Times New Roman" panose="02020603050405020304" pitchFamily="18" charset="0"/>
                <a:cs typeface="Times New Roman" panose="02020603050405020304" pitchFamily="18" charset="0"/>
              </a:rPr>
              <a:t> can replace K or Na in the crystal lattice, </a:t>
            </a:r>
            <a:r>
              <a:rPr lang="en-US" sz="1600" dirty="0" err="1" smtClean="0">
                <a:latin typeface="Times New Roman" panose="02020603050405020304" pitchFamily="18" charset="0"/>
                <a:cs typeface="Times New Roman" panose="02020603050405020304" pitchFamily="18" charset="0"/>
              </a:rPr>
              <a:t>Sr</a:t>
            </a:r>
            <a:r>
              <a:rPr lang="en-US" sz="1600" dirty="0" smtClean="0">
                <a:latin typeface="Times New Roman" panose="02020603050405020304" pitchFamily="18" charset="0"/>
                <a:cs typeface="Times New Roman" panose="02020603050405020304" pitchFamily="18" charset="0"/>
              </a:rPr>
              <a:t> can replace Ca. Rubidium has a radioactive isotope that decays into a strontium isotope by </a:t>
            </a:r>
            <a:r>
              <a:rPr lang="el-GR" sz="1600" dirty="0" smtClean="0">
                <a:latin typeface="Times New Roman" panose="02020603050405020304" pitchFamily="18" charset="0"/>
                <a:cs typeface="Times New Roman" panose="02020603050405020304" pitchFamily="18" charset="0"/>
              </a:rPr>
              <a:t>β</a:t>
            </a:r>
            <a:r>
              <a:rPr lang="en-US" sz="1600" dirty="0" smtClean="0">
                <a:latin typeface="Times New Roman" panose="02020603050405020304" pitchFamily="18" charset="0"/>
                <a:cs typeface="Times New Roman" panose="02020603050405020304" pitchFamily="18" charset="0"/>
              </a:rPr>
              <a:t>-decay.</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1739642" y="1439484"/>
                <a:ext cx="2251835" cy="284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de-DE" i="1" smtClean="0">
                              <a:latin typeface="Cambria Math" panose="02040503050406030204" pitchFamily="18" charset="0"/>
                            </a:rPr>
                          </m:ctrlPr>
                        </m:sPrePr>
                        <m:sub>
                          <m:r>
                            <a:rPr lang="de-DE" b="0" i="1" smtClean="0">
                              <a:latin typeface="Cambria Math" panose="02040503050406030204" pitchFamily="18" charset="0"/>
                            </a:rPr>
                            <m:t>37</m:t>
                          </m:r>
                        </m:sub>
                        <m:sup>
                          <m:r>
                            <a:rPr lang="de-DE" b="0" i="1" smtClean="0">
                              <a:latin typeface="Cambria Math" panose="02040503050406030204" pitchFamily="18" charset="0"/>
                            </a:rPr>
                            <m:t>87</m:t>
                          </m:r>
                        </m:sup>
                        <m:e>
                          <m:r>
                            <a:rPr lang="de-DE" b="0" i="1" smtClean="0">
                              <a:latin typeface="Cambria Math" panose="02040503050406030204" pitchFamily="18" charset="0"/>
                            </a:rPr>
                            <m:t>𝑅𝑏</m:t>
                          </m:r>
                        </m:e>
                      </m:sPre>
                      <m:r>
                        <a:rPr lang="de-DE" i="1" smtClean="0">
                          <a:latin typeface="Cambria Math" panose="02040503050406030204" pitchFamily="18" charset="0"/>
                          <a:ea typeface="Cambria Math" panose="02040503050406030204" pitchFamily="18" charset="0"/>
                        </a:rPr>
                        <m:t>→</m:t>
                      </m:r>
                      <m:sPre>
                        <m:sPrePr>
                          <m:ctrlPr>
                            <a:rPr lang="de-DE" i="1" smtClean="0">
                              <a:latin typeface="Cambria Math" panose="02040503050406030204" pitchFamily="18" charset="0"/>
                              <a:ea typeface="Cambria Math" panose="02040503050406030204" pitchFamily="18" charset="0"/>
                            </a:rPr>
                          </m:ctrlPr>
                        </m:sPrePr>
                        <m:sub>
                          <m:r>
                            <a:rPr lang="de-DE" b="0" i="1" smtClean="0">
                              <a:latin typeface="Cambria Math" panose="02040503050406030204" pitchFamily="18" charset="0"/>
                              <a:ea typeface="Cambria Math" panose="02040503050406030204" pitchFamily="18" charset="0"/>
                            </a:rPr>
                            <m:t>38</m:t>
                          </m:r>
                        </m:sub>
                        <m:sup>
                          <m:r>
                            <a:rPr lang="de-DE" b="0" i="1" smtClean="0">
                              <a:latin typeface="Cambria Math" panose="02040503050406030204" pitchFamily="18" charset="0"/>
                            </a:rPr>
                            <m:t>87</m:t>
                          </m:r>
                        </m:sup>
                        <m:e>
                          <m:r>
                            <a:rPr lang="de-DE" b="0" i="1" smtClean="0">
                              <a:latin typeface="Cambria Math" panose="02040503050406030204" pitchFamily="18" charset="0"/>
                            </a:rPr>
                            <m:t>𝑆𝑟</m:t>
                          </m:r>
                        </m:e>
                      </m:sPre>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𝛽</m:t>
                          </m:r>
                        </m:e>
                        <m:sup>
                          <m:r>
                            <a:rPr lang="de-DE" b="0" i="1" smtClean="0">
                              <a:latin typeface="Cambria Math" panose="02040503050406030204" pitchFamily="18" charset="0"/>
                            </a:rPr>
                            <m:t>−</m:t>
                          </m:r>
                        </m:sup>
                      </m:sSup>
                      <m:r>
                        <a:rPr lang="de-DE" b="0" i="1" smtClean="0">
                          <a:latin typeface="Cambria Math" panose="02040503050406030204" pitchFamily="18" charset="0"/>
                        </a:rPr>
                        <m:t>+</m:t>
                      </m:r>
                      <m:bar>
                        <m:barPr>
                          <m:pos m:val="top"/>
                          <m:ctrlPr>
                            <a:rPr lang="de-DE" b="0" i="1" smtClean="0">
                              <a:latin typeface="Cambria Math" panose="02040503050406030204" pitchFamily="18" charset="0"/>
                            </a:rPr>
                          </m:ctrlPr>
                        </m:barPr>
                        <m:e>
                          <m:r>
                            <a:rPr lang="de-DE" b="0" i="1" smtClean="0">
                              <a:latin typeface="Cambria Math" panose="02040503050406030204" pitchFamily="18" charset="0"/>
                              <a:ea typeface="Cambria Math" panose="02040503050406030204" pitchFamily="18" charset="0"/>
                            </a:rPr>
                            <m:t>𝜈</m:t>
                          </m:r>
                        </m:e>
                      </m:bar>
                    </m:oMath>
                  </m:oMathPara>
                </a14:m>
                <a:endParaRPr lang="de-DE" dirty="0"/>
              </a:p>
            </p:txBody>
          </p:sp>
        </mc:Choice>
        <mc:Fallback xmlns="">
          <p:sp>
            <p:nvSpPr>
              <p:cNvPr id="5" name="Textfeld 4"/>
              <p:cNvSpPr txBox="1">
                <a:spLocks noRot="1" noChangeAspect="1" noMove="1" noResize="1" noEditPoints="1" noAdjustHandles="1" noChangeArrowheads="1" noChangeShapeType="1" noTextEdit="1"/>
              </p:cNvSpPr>
              <p:nvPr/>
            </p:nvSpPr>
            <p:spPr>
              <a:xfrm>
                <a:off x="1739642" y="1439484"/>
                <a:ext cx="2251835" cy="284437"/>
              </a:xfrm>
              <a:prstGeom prst="rect">
                <a:avLst/>
              </a:prstGeom>
              <a:blipFill>
                <a:blip r:embed="rId2"/>
                <a:stretch>
                  <a:fillRect l="-270" r="-541" b="-34043"/>
                </a:stretch>
              </a:blipFill>
            </p:spPr>
            <p:txBody>
              <a:bodyPr/>
              <a:lstStyle/>
              <a:p>
                <a:r>
                  <a:rPr lang="de-DE">
                    <a:noFill/>
                  </a:rPr>
                  <a:t> </a:t>
                </a:r>
              </a:p>
            </p:txBody>
          </p:sp>
        </mc:Fallback>
      </mc:AlternateContent>
      <p:sp>
        <p:nvSpPr>
          <p:cNvPr id="6" name="Textfeld 5"/>
          <p:cNvSpPr txBox="1"/>
          <p:nvPr/>
        </p:nvSpPr>
        <p:spPr>
          <a:xfrm>
            <a:off x="4439642" y="1403484"/>
            <a:ext cx="188545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half life = 48.8 Ga</a:t>
            </a:r>
            <a:endParaRPr lang="en-US"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540000" y="1796626"/>
            <a:ext cx="8244000"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Over geological time t after the formation of a rock, the concentration of </a:t>
            </a:r>
            <a:r>
              <a:rPr lang="en-US" sz="1600" baseline="30000" dirty="0" smtClean="0">
                <a:latin typeface="Times New Roman" panose="02020603050405020304" pitchFamily="18" charset="0"/>
                <a:cs typeface="Times New Roman" panose="02020603050405020304" pitchFamily="18" charset="0"/>
              </a:rPr>
              <a:t>87</a:t>
            </a:r>
            <a:r>
              <a:rPr lang="en-US" sz="1600" dirty="0" smtClean="0">
                <a:latin typeface="Times New Roman" panose="02020603050405020304" pitchFamily="18" charset="0"/>
                <a:cs typeface="Times New Roman" panose="02020603050405020304" pitchFamily="18" charset="0"/>
              </a:rPr>
              <a:t>Rb decreases and that that of </a:t>
            </a:r>
            <a:r>
              <a:rPr lang="en-US" sz="1600" baseline="30000" dirty="0" smtClean="0">
                <a:latin typeface="Times New Roman" panose="02020603050405020304" pitchFamily="18" charset="0"/>
                <a:cs typeface="Times New Roman" panose="02020603050405020304" pitchFamily="18" charset="0"/>
              </a:rPr>
              <a:t>87</a:t>
            </a:r>
            <a:r>
              <a:rPr lang="en-US" sz="1600" dirty="0" smtClean="0">
                <a:latin typeface="Times New Roman" panose="02020603050405020304" pitchFamily="18" charset="0"/>
                <a:cs typeface="Times New Roman" panose="02020603050405020304" pitchFamily="18" charset="0"/>
              </a:rPr>
              <a:t>Sr increases</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feld 8"/>
              <p:cNvSpPr txBox="1"/>
              <p:nvPr/>
            </p:nvSpPr>
            <p:spPr>
              <a:xfrm>
                <a:off x="539552" y="2420888"/>
                <a:ext cx="2150076" cy="2578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600" i="1" smtClean="0">
                              <a:latin typeface="Cambria Math" panose="02040503050406030204" pitchFamily="18" charset="0"/>
                            </a:rPr>
                          </m:ctrlPr>
                        </m:sSubPr>
                        <m:e>
                          <m:d>
                            <m:dPr>
                              <m:begChr m:val="["/>
                              <m:endChr m:val="]"/>
                              <m:ctrlPr>
                                <a:rPr lang="de-DE" sz="1600" i="1" smtClean="0">
                                  <a:latin typeface="Cambria Math" panose="02040503050406030204" pitchFamily="18" charset="0"/>
                                </a:rPr>
                              </m:ctrlPr>
                            </m:dPr>
                            <m:e>
                              <m:r>
                                <a:rPr lang="de-DE" sz="1600" b="0" i="1" baseline="30000" smtClean="0">
                                  <a:latin typeface="Cambria Math" panose="02040503050406030204" pitchFamily="18" charset="0"/>
                                </a:rPr>
                                <m:t>87</m:t>
                              </m:r>
                              <m:r>
                                <a:rPr lang="de-DE" sz="1600" b="0" i="1" smtClean="0">
                                  <a:latin typeface="Cambria Math" panose="02040503050406030204" pitchFamily="18" charset="0"/>
                                </a:rPr>
                                <m:t>𝑅𝑏</m:t>
                              </m:r>
                            </m:e>
                          </m:d>
                        </m:e>
                        <m:sub>
                          <m:r>
                            <a:rPr lang="de-DE" sz="1600" b="0" i="1" smtClean="0">
                              <a:latin typeface="Cambria Math" panose="02040503050406030204" pitchFamily="18" charset="0"/>
                            </a:rPr>
                            <m:t>𝑡</m:t>
                          </m:r>
                        </m:sub>
                      </m:sSub>
                      <m:r>
                        <a:rPr lang="de-DE" sz="1600" b="0" i="1" smtClean="0">
                          <a:latin typeface="Cambria Math" panose="02040503050406030204" pitchFamily="18" charset="0"/>
                        </a:rPr>
                        <m:t>=</m:t>
                      </m:r>
                      <m:sSub>
                        <m:sSubPr>
                          <m:ctrlPr>
                            <a:rPr lang="de-DE" sz="1600" b="0" i="1" smtClean="0">
                              <a:latin typeface="Cambria Math" panose="02040503050406030204" pitchFamily="18" charset="0"/>
                            </a:rPr>
                          </m:ctrlPr>
                        </m:sSubPr>
                        <m:e>
                          <m:d>
                            <m:dPr>
                              <m:begChr m:val="["/>
                              <m:endChr m:val="]"/>
                              <m:ctrlPr>
                                <a:rPr lang="de-DE" sz="1600" b="0" i="1" smtClean="0">
                                  <a:latin typeface="Cambria Math" panose="02040503050406030204" pitchFamily="18" charset="0"/>
                                </a:rPr>
                              </m:ctrlPr>
                            </m:dPr>
                            <m:e>
                              <m:r>
                                <a:rPr lang="de-DE" sz="1600" b="0" i="1" baseline="30000" smtClean="0">
                                  <a:latin typeface="Cambria Math" panose="02040503050406030204" pitchFamily="18" charset="0"/>
                                </a:rPr>
                                <m:t>87</m:t>
                              </m:r>
                              <m:r>
                                <a:rPr lang="de-DE" sz="1600" b="0" i="1" smtClean="0">
                                  <a:latin typeface="Cambria Math" panose="02040503050406030204" pitchFamily="18" charset="0"/>
                                </a:rPr>
                                <m:t>𝑅𝑏</m:t>
                              </m:r>
                            </m:e>
                          </m:d>
                        </m:e>
                        <m:sub>
                          <m:r>
                            <a:rPr lang="de-DE" sz="1600" b="0" i="1" smtClean="0">
                              <a:latin typeface="Cambria Math" panose="02040503050406030204" pitchFamily="18" charset="0"/>
                            </a:rPr>
                            <m:t>0</m:t>
                          </m:r>
                        </m:sub>
                      </m:sSub>
                      <m:r>
                        <a:rPr lang="de-DE" sz="1600" b="0" i="1" smtClean="0">
                          <a:latin typeface="Cambria Math" panose="02040503050406030204" pitchFamily="18" charset="0"/>
                          <a:ea typeface="Cambria Math" panose="02040503050406030204" pitchFamily="18" charset="0"/>
                        </a:rPr>
                        <m:t>∙</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𝑒</m:t>
                          </m:r>
                        </m:e>
                        <m:sup>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𝜆</m:t>
                          </m:r>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𝑡</m:t>
                          </m:r>
                        </m:sup>
                      </m:sSup>
                    </m:oMath>
                  </m:oMathPara>
                </a14:m>
                <a:endParaRPr lang="de-DE" sz="1600" dirty="0"/>
              </a:p>
            </p:txBody>
          </p:sp>
        </mc:Choice>
        <mc:Fallback xmlns="">
          <p:sp>
            <p:nvSpPr>
              <p:cNvPr id="9" name="Textfeld 8"/>
              <p:cNvSpPr txBox="1">
                <a:spLocks noRot="1" noChangeAspect="1" noMove="1" noResize="1" noEditPoints="1" noAdjustHandles="1" noChangeArrowheads="1" noChangeShapeType="1" noTextEdit="1"/>
              </p:cNvSpPr>
              <p:nvPr/>
            </p:nvSpPr>
            <p:spPr>
              <a:xfrm>
                <a:off x="539552" y="2420888"/>
                <a:ext cx="2150076" cy="257827"/>
              </a:xfrm>
              <a:prstGeom prst="rect">
                <a:avLst/>
              </a:prstGeom>
              <a:blipFill>
                <a:blip r:embed="rId3"/>
                <a:stretch>
                  <a:fillRect t="-2381" r="-568" b="-1428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6573560" y="1437211"/>
                <a:ext cx="1310808" cy="3018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𝜆</m:t>
                      </m:r>
                      <m:r>
                        <a:rPr lang="de-DE" b="0" i="1" smtClean="0">
                          <a:latin typeface="Cambria Math" panose="02040503050406030204" pitchFamily="18" charset="0"/>
                          <a:ea typeface="Cambria Math" panose="02040503050406030204" pitchFamily="18" charset="0"/>
                        </a:rPr>
                        <m:t>=</m:t>
                      </m:r>
                      <m:f>
                        <m:fPr>
                          <m:type m:val="lin"/>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𝑙𝑛</m:t>
                          </m:r>
                          <m:r>
                            <a:rPr lang="de-DE" b="0" i="1" smtClean="0">
                              <a:latin typeface="Cambria Math" panose="02040503050406030204" pitchFamily="18" charset="0"/>
                              <a:ea typeface="Cambria Math" panose="02040503050406030204" pitchFamily="18" charset="0"/>
                            </a:rPr>
                            <m:t>2</m:t>
                          </m:r>
                        </m:num>
                        <m:den>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𝑡</m:t>
                              </m:r>
                            </m:e>
                            <m:sub>
                              <m:r>
                                <a:rPr lang="de-DE" b="0" i="1" smtClean="0">
                                  <a:latin typeface="Cambria Math" panose="02040503050406030204" pitchFamily="18" charset="0"/>
                                  <a:ea typeface="Cambria Math" panose="02040503050406030204" pitchFamily="18" charset="0"/>
                                </a:rPr>
                                <m:t>1/2</m:t>
                              </m:r>
                            </m:sub>
                          </m:sSub>
                        </m:den>
                      </m:f>
                    </m:oMath>
                  </m:oMathPara>
                </a14:m>
                <a:endParaRPr lang="de-DE" dirty="0"/>
              </a:p>
            </p:txBody>
          </p:sp>
        </mc:Choice>
        <mc:Fallback xmlns="">
          <p:sp>
            <p:nvSpPr>
              <p:cNvPr id="10" name="Textfeld 9"/>
              <p:cNvSpPr txBox="1">
                <a:spLocks noRot="1" noChangeAspect="1" noMove="1" noResize="1" noEditPoints="1" noAdjustHandles="1" noChangeArrowheads="1" noChangeShapeType="1" noTextEdit="1"/>
              </p:cNvSpPr>
              <p:nvPr/>
            </p:nvSpPr>
            <p:spPr>
              <a:xfrm>
                <a:off x="6573560" y="1437211"/>
                <a:ext cx="1310808" cy="301878"/>
              </a:xfrm>
              <a:prstGeom prst="rect">
                <a:avLst/>
              </a:prstGeom>
              <a:blipFill>
                <a:blip r:embed="rId4"/>
                <a:stretch>
                  <a:fillRect l="-4186" t="-159184" r="-25116" b="-2285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2887736" y="2421859"/>
                <a:ext cx="6256264" cy="277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600" i="1" smtClean="0">
                              <a:latin typeface="Cambria Math" panose="02040503050406030204" pitchFamily="18" charset="0"/>
                            </a:rPr>
                          </m:ctrlPr>
                        </m:sSubPr>
                        <m:e>
                          <m:d>
                            <m:dPr>
                              <m:begChr m:val="["/>
                              <m:endChr m:val="]"/>
                              <m:ctrlPr>
                                <a:rPr lang="de-DE" sz="1600" i="1" smtClean="0">
                                  <a:latin typeface="Cambria Math" panose="02040503050406030204" pitchFamily="18" charset="0"/>
                                </a:rPr>
                              </m:ctrlPr>
                            </m:dPr>
                            <m:e>
                              <m:r>
                                <a:rPr lang="de-DE" sz="1600" b="0" i="1" baseline="30000" smtClean="0">
                                  <a:latin typeface="Cambria Math" panose="02040503050406030204" pitchFamily="18" charset="0"/>
                                </a:rPr>
                                <m:t>87</m:t>
                              </m:r>
                              <m:r>
                                <a:rPr lang="de-DE" sz="1600" b="0" i="1" smtClean="0">
                                  <a:latin typeface="Cambria Math" panose="02040503050406030204" pitchFamily="18" charset="0"/>
                                </a:rPr>
                                <m:t>𝑆𝑟</m:t>
                              </m:r>
                            </m:e>
                          </m:d>
                        </m:e>
                        <m:sub>
                          <m:r>
                            <a:rPr lang="de-DE" sz="1600" b="0" i="1" smtClean="0">
                              <a:latin typeface="Cambria Math" panose="02040503050406030204" pitchFamily="18" charset="0"/>
                            </a:rPr>
                            <m:t>𝑡</m:t>
                          </m:r>
                        </m:sub>
                      </m:sSub>
                      <m:r>
                        <a:rPr lang="de-DE" sz="1600" b="0" i="1" smtClean="0">
                          <a:latin typeface="Cambria Math" panose="02040503050406030204" pitchFamily="18" charset="0"/>
                        </a:rPr>
                        <m:t>=</m:t>
                      </m:r>
                      <m:sSub>
                        <m:sSubPr>
                          <m:ctrlPr>
                            <a:rPr lang="de-DE" sz="1600" b="0" i="1" smtClean="0">
                              <a:latin typeface="Cambria Math" panose="02040503050406030204" pitchFamily="18" charset="0"/>
                            </a:rPr>
                          </m:ctrlPr>
                        </m:sSubPr>
                        <m:e>
                          <m:d>
                            <m:dPr>
                              <m:begChr m:val="["/>
                              <m:endChr m:val="]"/>
                              <m:ctrlPr>
                                <a:rPr lang="de-DE" sz="1600" b="0" i="1" smtClean="0">
                                  <a:latin typeface="Cambria Math" panose="02040503050406030204" pitchFamily="18" charset="0"/>
                                </a:rPr>
                              </m:ctrlPr>
                            </m:dPr>
                            <m:e>
                              <m:r>
                                <a:rPr lang="de-DE" sz="1600" b="0" i="1" baseline="30000" smtClean="0">
                                  <a:latin typeface="Cambria Math" panose="02040503050406030204" pitchFamily="18" charset="0"/>
                                </a:rPr>
                                <m:t>87</m:t>
                              </m:r>
                              <m:r>
                                <a:rPr lang="de-DE" sz="1600" b="0" i="1" smtClean="0">
                                  <a:latin typeface="Cambria Math" panose="02040503050406030204" pitchFamily="18" charset="0"/>
                                </a:rPr>
                                <m:t>𝑆𝑟</m:t>
                              </m:r>
                            </m:e>
                          </m:d>
                        </m:e>
                        <m:sub>
                          <m:r>
                            <a:rPr lang="de-DE" sz="1600" b="0" i="1" smtClean="0">
                              <a:latin typeface="Cambria Math" panose="02040503050406030204" pitchFamily="18" charset="0"/>
                            </a:rPr>
                            <m:t>0</m:t>
                          </m:r>
                        </m:sub>
                      </m:sSub>
                      <m:r>
                        <a:rPr lang="de-DE" sz="1600" b="0" i="1" smtClean="0">
                          <a:latin typeface="Cambria Math" panose="02040503050406030204" pitchFamily="18" charset="0"/>
                        </a:rPr>
                        <m:t>+</m:t>
                      </m:r>
                      <m:sSub>
                        <m:sSubPr>
                          <m:ctrlPr>
                            <a:rPr lang="de-DE" sz="1600" b="0" i="1" smtClean="0">
                              <a:latin typeface="Cambria Math" panose="02040503050406030204" pitchFamily="18" charset="0"/>
                            </a:rPr>
                          </m:ctrlPr>
                        </m:sSubPr>
                        <m:e>
                          <m:d>
                            <m:dPr>
                              <m:begChr m:val="["/>
                              <m:endChr m:val="]"/>
                              <m:ctrlPr>
                                <a:rPr lang="de-DE" sz="1600" b="0" i="1" smtClean="0">
                                  <a:latin typeface="Cambria Math" panose="02040503050406030204" pitchFamily="18" charset="0"/>
                                </a:rPr>
                              </m:ctrlPr>
                            </m:dPr>
                            <m:e>
                              <m:r>
                                <a:rPr lang="de-DE" sz="1600" b="0" i="1" baseline="30000" smtClean="0">
                                  <a:latin typeface="Cambria Math" panose="02040503050406030204" pitchFamily="18" charset="0"/>
                                </a:rPr>
                                <m:t>87</m:t>
                              </m:r>
                              <m:r>
                                <a:rPr lang="de-DE" sz="1600" b="0" i="1" smtClean="0">
                                  <a:latin typeface="Cambria Math" panose="02040503050406030204" pitchFamily="18" charset="0"/>
                                </a:rPr>
                                <m:t>𝑅𝑏</m:t>
                              </m:r>
                            </m:e>
                          </m:d>
                        </m:e>
                        <m:sub>
                          <m:r>
                            <a:rPr lang="de-DE" sz="1600" b="0" i="1" smtClean="0">
                              <a:latin typeface="Cambria Math" panose="02040503050406030204" pitchFamily="18" charset="0"/>
                            </a:rPr>
                            <m:t>0</m:t>
                          </m:r>
                        </m:sub>
                      </m:sSub>
                      <m:r>
                        <a:rPr lang="de-DE" sz="1600" b="0" i="1" smtClean="0">
                          <a:latin typeface="Cambria Math" panose="02040503050406030204" pitchFamily="18" charset="0"/>
                          <a:ea typeface="Cambria Math" panose="02040503050406030204" pitchFamily="18" charset="0"/>
                        </a:rPr>
                        <m:t>∙</m:t>
                      </m:r>
                      <m:d>
                        <m:dPr>
                          <m:ctrlPr>
                            <a:rPr lang="de-DE" sz="1600" b="0" i="1" smtClean="0">
                              <a:latin typeface="Cambria Math" panose="02040503050406030204" pitchFamily="18" charset="0"/>
                              <a:ea typeface="Cambria Math" panose="02040503050406030204" pitchFamily="18" charset="0"/>
                            </a:rPr>
                          </m:ctrlPr>
                        </m:dPr>
                        <m:e>
                          <m:r>
                            <a:rPr lang="de-DE" sz="1600" b="0" i="1" smtClean="0">
                              <a:latin typeface="Cambria Math" panose="02040503050406030204" pitchFamily="18" charset="0"/>
                              <a:ea typeface="Cambria Math" panose="02040503050406030204" pitchFamily="18" charset="0"/>
                            </a:rPr>
                            <m:t>1−</m:t>
                          </m:r>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𝑒</m:t>
                              </m:r>
                            </m:e>
                            <m:sup>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𝜆</m:t>
                              </m:r>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𝑡</m:t>
                              </m:r>
                            </m:sup>
                          </m:sSup>
                        </m:e>
                      </m:d>
                      <m:r>
                        <a:rPr lang="de-DE" sz="1600" b="0" i="1" smtClean="0">
                          <a:latin typeface="Cambria Math" panose="02040503050406030204" pitchFamily="18" charset="0"/>
                          <a:ea typeface="Cambria Math" panose="02040503050406030204" pitchFamily="18" charset="0"/>
                        </a:rPr>
                        <m:t>=</m:t>
                      </m:r>
                      <m:sSub>
                        <m:sSubPr>
                          <m:ctrlPr>
                            <a:rPr lang="de-DE" sz="1600" b="0" i="1" smtClean="0">
                              <a:latin typeface="Cambria Math" panose="02040503050406030204" pitchFamily="18" charset="0"/>
                              <a:ea typeface="Cambria Math" panose="02040503050406030204" pitchFamily="18" charset="0"/>
                            </a:rPr>
                          </m:ctrlPr>
                        </m:sSubPr>
                        <m:e>
                          <m:d>
                            <m:dPr>
                              <m:begChr m:val="["/>
                              <m:endChr m:val="]"/>
                              <m:ctrlPr>
                                <a:rPr lang="de-DE" sz="1600" b="0" i="1" smtClean="0">
                                  <a:latin typeface="Cambria Math" panose="02040503050406030204" pitchFamily="18" charset="0"/>
                                  <a:ea typeface="Cambria Math" panose="02040503050406030204" pitchFamily="18" charset="0"/>
                                </a:rPr>
                              </m:ctrlPr>
                            </m:dPr>
                            <m:e>
                              <m:r>
                                <a:rPr lang="de-DE" sz="1600" b="0" i="1" baseline="30000" smtClean="0">
                                  <a:latin typeface="Cambria Math" panose="02040503050406030204" pitchFamily="18" charset="0"/>
                                  <a:ea typeface="Cambria Math" panose="02040503050406030204" pitchFamily="18" charset="0"/>
                                </a:rPr>
                                <m:t>87</m:t>
                              </m:r>
                              <m:r>
                                <a:rPr lang="de-DE" sz="1600" b="0" i="1" smtClean="0">
                                  <a:latin typeface="Cambria Math" panose="02040503050406030204" pitchFamily="18" charset="0"/>
                                  <a:ea typeface="Cambria Math" panose="02040503050406030204" pitchFamily="18" charset="0"/>
                                </a:rPr>
                                <m:t>𝑆𝑟</m:t>
                              </m:r>
                            </m:e>
                          </m:d>
                        </m:e>
                        <m:sub>
                          <m:r>
                            <a:rPr lang="de-DE" sz="1600" b="0" i="1" smtClean="0">
                              <a:latin typeface="Cambria Math" panose="02040503050406030204" pitchFamily="18" charset="0"/>
                              <a:ea typeface="Cambria Math" panose="02040503050406030204" pitchFamily="18" charset="0"/>
                            </a:rPr>
                            <m:t>0</m:t>
                          </m:r>
                        </m:sub>
                      </m:sSub>
                      <m:r>
                        <a:rPr lang="de-DE" sz="1600" b="0" i="1" smtClean="0">
                          <a:latin typeface="Cambria Math" panose="02040503050406030204" pitchFamily="18" charset="0"/>
                          <a:ea typeface="Cambria Math" panose="02040503050406030204" pitchFamily="18" charset="0"/>
                        </a:rPr>
                        <m:t>+</m:t>
                      </m:r>
                      <m:sSub>
                        <m:sSubPr>
                          <m:ctrlPr>
                            <a:rPr lang="de-DE" sz="1600" b="0" i="1" smtClean="0">
                              <a:latin typeface="Cambria Math" panose="02040503050406030204" pitchFamily="18" charset="0"/>
                              <a:ea typeface="Cambria Math" panose="02040503050406030204" pitchFamily="18" charset="0"/>
                            </a:rPr>
                          </m:ctrlPr>
                        </m:sSubPr>
                        <m:e>
                          <m:d>
                            <m:dPr>
                              <m:begChr m:val="["/>
                              <m:endChr m:val="]"/>
                              <m:ctrlPr>
                                <a:rPr lang="de-DE" sz="1600" b="0" i="1" smtClean="0">
                                  <a:latin typeface="Cambria Math" panose="02040503050406030204" pitchFamily="18" charset="0"/>
                                  <a:ea typeface="Cambria Math" panose="02040503050406030204" pitchFamily="18" charset="0"/>
                                </a:rPr>
                              </m:ctrlPr>
                            </m:dPr>
                            <m:e>
                              <m:r>
                                <a:rPr lang="de-DE" sz="1600" b="0" i="1" baseline="30000" smtClean="0">
                                  <a:latin typeface="Cambria Math" panose="02040503050406030204" pitchFamily="18" charset="0"/>
                                  <a:ea typeface="Cambria Math" panose="02040503050406030204" pitchFamily="18" charset="0"/>
                                </a:rPr>
                                <m:t>87</m:t>
                              </m:r>
                              <m:r>
                                <a:rPr lang="de-DE" sz="1600" b="0" i="1" smtClean="0">
                                  <a:latin typeface="Cambria Math" panose="02040503050406030204" pitchFamily="18" charset="0"/>
                                  <a:ea typeface="Cambria Math" panose="02040503050406030204" pitchFamily="18" charset="0"/>
                                </a:rPr>
                                <m:t>𝑅𝑏</m:t>
                              </m:r>
                            </m:e>
                          </m:d>
                        </m:e>
                        <m:sub>
                          <m:r>
                            <a:rPr lang="de-DE" sz="1600" b="0" i="1" smtClean="0">
                              <a:latin typeface="Cambria Math" panose="02040503050406030204" pitchFamily="18" charset="0"/>
                              <a:ea typeface="Cambria Math" panose="02040503050406030204" pitchFamily="18" charset="0"/>
                            </a:rPr>
                            <m:t>𝑡</m:t>
                          </m:r>
                        </m:sub>
                      </m:sSub>
                      <m:r>
                        <a:rPr lang="de-DE" sz="1600" b="0" i="1" smtClean="0">
                          <a:latin typeface="Cambria Math" panose="02040503050406030204" pitchFamily="18" charset="0"/>
                          <a:ea typeface="Cambria Math" panose="02040503050406030204" pitchFamily="18" charset="0"/>
                        </a:rPr>
                        <m:t>∙</m:t>
                      </m:r>
                      <m:d>
                        <m:dPr>
                          <m:ctrlPr>
                            <a:rPr lang="de-DE" sz="1600" b="0" i="1" smtClean="0">
                              <a:latin typeface="Cambria Math" panose="02040503050406030204" pitchFamily="18" charset="0"/>
                              <a:ea typeface="Cambria Math" panose="02040503050406030204" pitchFamily="18" charset="0"/>
                            </a:rPr>
                          </m:ctrlPr>
                        </m:dPr>
                        <m:e>
                          <m:sSup>
                            <m:sSupPr>
                              <m:ctrlPr>
                                <a:rPr lang="de-DE" sz="1600" b="0" i="1" smtClean="0">
                                  <a:latin typeface="Cambria Math" panose="02040503050406030204" pitchFamily="18" charset="0"/>
                                  <a:ea typeface="Cambria Math" panose="02040503050406030204" pitchFamily="18" charset="0"/>
                                </a:rPr>
                              </m:ctrlPr>
                            </m:sSupPr>
                            <m:e>
                              <m:r>
                                <a:rPr lang="de-DE" sz="1600" b="0" i="1" smtClean="0">
                                  <a:latin typeface="Cambria Math" panose="02040503050406030204" pitchFamily="18" charset="0"/>
                                  <a:ea typeface="Cambria Math" panose="02040503050406030204" pitchFamily="18" charset="0"/>
                                </a:rPr>
                                <m:t>𝑒</m:t>
                              </m:r>
                            </m:e>
                            <m:sup>
                              <m:r>
                                <a:rPr lang="de-DE" sz="1600" b="0" i="1" smtClean="0">
                                  <a:latin typeface="Cambria Math" panose="02040503050406030204" pitchFamily="18" charset="0"/>
                                  <a:ea typeface="Cambria Math" panose="02040503050406030204" pitchFamily="18" charset="0"/>
                                </a:rPr>
                                <m:t>𝜆</m:t>
                              </m:r>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𝑡</m:t>
                              </m:r>
                            </m:sup>
                          </m:sSup>
                          <m:r>
                            <a:rPr lang="de-DE" sz="1600" b="0" i="1" smtClean="0">
                              <a:latin typeface="Cambria Math" panose="02040503050406030204" pitchFamily="18" charset="0"/>
                              <a:ea typeface="Cambria Math" panose="02040503050406030204" pitchFamily="18" charset="0"/>
                            </a:rPr>
                            <m:t>−1</m:t>
                          </m:r>
                        </m:e>
                      </m:d>
                    </m:oMath>
                  </m:oMathPara>
                </a14:m>
                <a:endParaRPr lang="de-DE" sz="1600" dirty="0"/>
              </a:p>
            </p:txBody>
          </p:sp>
        </mc:Choice>
        <mc:Fallback xmlns="">
          <p:sp>
            <p:nvSpPr>
              <p:cNvPr id="11" name="Textfeld 10"/>
              <p:cNvSpPr txBox="1">
                <a:spLocks noRot="1" noChangeAspect="1" noMove="1" noResize="1" noEditPoints="1" noAdjustHandles="1" noChangeArrowheads="1" noChangeShapeType="1" noTextEdit="1"/>
              </p:cNvSpPr>
              <p:nvPr/>
            </p:nvSpPr>
            <p:spPr>
              <a:xfrm>
                <a:off x="2887736" y="2421859"/>
                <a:ext cx="6256264" cy="277961"/>
              </a:xfrm>
              <a:prstGeom prst="rect">
                <a:avLst/>
              </a:prstGeom>
              <a:blipFill>
                <a:blip r:embed="rId5"/>
                <a:stretch>
                  <a:fillRect b="-8696"/>
                </a:stretch>
              </a:blipFill>
            </p:spPr>
            <p:txBody>
              <a:bodyPr/>
              <a:lstStyle/>
              <a:p>
                <a:r>
                  <a:rPr lang="de-DE">
                    <a:noFill/>
                  </a:rPr>
                  <a:t> </a:t>
                </a:r>
              </a:p>
            </p:txBody>
          </p:sp>
        </mc:Fallback>
      </mc:AlternateContent>
      <p:sp>
        <p:nvSpPr>
          <p:cNvPr id="12" name="Textfeld 11"/>
          <p:cNvSpPr txBox="1"/>
          <p:nvPr/>
        </p:nvSpPr>
        <p:spPr>
          <a:xfrm>
            <a:off x="540000" y="2835112"/>
            <a:ext cx="8244000"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Because isotope ratios can be measured much more precisely than absolute abundance, it is useful to normalize all concentrations with that of a reference isotope, </a:t>
            </a:r>
            <a:r>
              <a:rPr lang="en-US" sz="1600" baseline="30000" dirty="0" smtClean="0">
                <a:latin typeface="Times New Roman" panose="02020603050405020304" pitchFamily="18" charset="0"/>
                <a:cs typeface="Times New Roman" panose="02020603050405020304" pitchFamily="18" charset="0"/>
              </a:rPr>
              <a:t>86</a:t>
            </a:r>
            <a:r>
              <a:rPr lang="en-US" sz="1600" dirty="0" smtClean="0">
                <a:latin typeface="Times New Roman" panose="02020603050405020304" pitchFamily="18" charset="0"/>
                <a:cs typeface="Times New Roman" panose="02020603050405020304" pitchFamily="18" charset="0"/>
              </a:rPr>
              <a:t>Sr, which is stable and not produced by decay, so that it does not change with time:</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feld 12"/>
              <p:cNvSpPr txBox="1"/>
              <p:nvPr/>
            </p:nvSpPr>
            <p:spPr>
              <a:xfrm>
                <a:off x="1081844" y="3715115"/>
                <a:ext cx="3891001" cy="5778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sSub>
                            <m:sSubPr>
                              <m:ctrlPr>
                                <a:rPr lang="de-DE" i="1" smtClean="0">
                                  <a:latin typeface="Cambria Math" panose="02040503050406030204" pitchFamily="18" charset="0"/>
                                </a:rPr>
                              </m:ctrlPr>
                            </m:sSubPr>
                            <m:e>
                              <m:d>
                                <m:dPr>
                                  <m:begChr m:val="["/>
                                  <m:endChr m:val="]"/>
                                  <m:ctrlPr>
                                    <a:rPr lang="de-DE" i="1" smtClean="0">
                                      <a:latin typeface="Cambria Math" panose="02040503050406030204" pitchFamily="18" charset="0"/>
                                    </a:rPr>
                                  </m:ctrlPr>
                                </m:dPr>
                                <m:e>
                                  <m:r>
                                    <a:rPr lang="de-DE" b="0" i="1" baseline="30000" smtClean="0">
                                      <a:latin typeface="Cambria Math" panose="02040503050406030204" pitchFamily="18" charset="0"/>
                                    </a:rPr>
                                    <m:t>87</m:t>
                                  </m:r>
                                  <m:r>
                                    <a:rPr lang="de-DE" b="0" i="1" smtClean="0">
                                      <a:latin typeface="Cambria Math" panose="02040503050406030204" pitchFamily="18" charset="0"/>
                                    </a:rPr>
                                    <m:t>𝑆𝑟</m:t>
                                  </m:r>
                                </m:e>
                              </m:d>
                            </m:e>
                            <m:sub>
                              <m:r>
                                <a:rPr lang="de-DE" b="0" i="1" smtClean="0">
                                  <a:latin typeface="Cambria Math" panose="02040503050406030204" pitchFamily="18" charset="0"/>
                                </a:rPr>
                                <m:t>𝑡</m:t>
                              </m:r>
                            </m:sub>
                          </m:sSub>
                        </m:num>
                        <m:den>
                          <m:d>
                            <m:dPr>
                              <m:begChr m:val="["/>
                              <m:endChr m:val="]"/>
                              <m:ctrlPr>
                                <a:rPr lang="de-DE" i="1" smtClean="0">
                                  <a:latin typeface="Cambria Math" panose="02040503050406030204" pitchFamily="18" charset="0"/>
                                </a:rPr>
                              </m:ctrlPr>
                            </m:dPr>
                            <m:e>
                              <m:r>
                                <a:rPr lang="de-DE" b="0" i="1" baseline="30000" smtClean="0">
                                  <a:latin typeface="Cambria Math" panose="02040503050406030204" pitchFamily="18" charset="0"/>
                                </a:rPr>
                                <m:t>86</m:t>
                              </m:r>
                              <m:r>
                                <a:rPr lang="de-DE" b="0" i="1" smtClean="0">
                                  <a:latin typeface="Cambria Math" panose="02040503050406030204" pitchFamily="18" charset="0"/>
                                </a:rPr>
                                <m:t>𝑆𝑟</m:t>
                              </m:r>
                            </m:e>
                          </m:d>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d>
                                <m:dPr>
                                  <m:begChr m:val="["/>
                                  <m:endChr m:val="]"/>
                                  <m:ctrlPr>
                                    <a:rPr lang="de-DE" b="0" i="1" smtClean="0">
                                      <a:latin typeface="Cambria Math" panose="02040503050406030204" pitchFamily="18" charset="0"/>
                                    </a:rPr>
                                  </m:ctrlPr>
                                </m:dPr>
                                <m:e>
                                  <m:r>
                                    <a:rPr lang="de-DE" b="0" i="1" baseline="30000" smtClean="0">
                                      <a:latin typeface="Cambria Math" panose="02040503050406030204" pitchFamily="18" charset="0"/>
                                    </a:rPr>
                                    <m:t>87</m:t>
                                  </m:r>
                                  <m:r>
                                    <a:rPr lang="de-DE" b="0" i="1" smtClean="0">
                                      <a:latin typeface="Cambria Math" panose="02040503050406030204" pitchFamily="18" charset="0"/>
                                    </a:rPr>
                                    <m:t>𝑆𝑟</m:t>
                                  </m:r>
                                </m:e>
                              </m:d>
                            </m:e>
                            <m:sub>
                              <m:r>
                                <a:rPr lang="de-DE" b="0" i="1" smtClean="0">
                                  <a:latin typeface="Cambria Math" panose="02040503050406030204" pitchFamily="18" charset="0"/>
                                </a:rPr>
                                <m:t>0</m:t>
                              </m:r>
                            </m:sub>
                          </m:sSub>
                        </m:num>
                        <m:den>
                          <m:d>
                            <m:dPr>
                              <m:begChr m:val="["/>
                              <m:endChr m:val="]"/>
                              <m:ctrlPr>
                                <a:rPr lang="de-DE" b="0" i="1" smtClean="0">
                                  <a:latin typeface="Cambria Math" panose="02040503050406030204" pitchFamily="18" charset="0"/>
                                </a:rPr>
                              </m:ctrlPr>
                            </m:dPr>
                            <m:e>
                              <m:r>
                                <a:rPr lang="de-DE" b="0" i="1" baseline="30000" smtClean="0">
                                  <a:latin typeface="Cambria Math" panose="02040503050406030204" pitchFamily="18" charset="0"/>
                                </a:rPr>
                                <m:t>86</m:t>
                              </m:r>
                              <m:r>
                                <a:rPr lang="de-DE" b="0" i="1" smtClean="0">
                                  <a:latin typeface="Cambria Math" panose="02040503050406030204" pitchFamily="18" charset="0"/>
                                </a:rPr>
                                <m:t>𝑆𝑟</m:t>
                              </m:r>
                            </m:e>
                          </m:d>
                        </m:den>
                      </m:f>
                      <m:r>
                        <a:rPr lang="de-DE" b="0" i="1" smtClean="0">
                          <a:latin typeface="Cambria Math" panose="02040503050406030204" pitchFamily="18" charset="0"/>
                        </a:rPr>
                        <m:t>+</m:t>
                      </m:r>
                      <m:d>
                        <m:dPr>
                          <m:ctrlPr>
                            <a:rPr lang="de-DE" b="0" i="1" smtClean="0">
                              <a:latin typeface="Cambria Math" panose="02040503050406030204" pitchFamily="18" charset="0"/>
                            </a:rPr>
                          </m:ctrlPr>
                        </m:dPr>
                        <m:e>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ea typeface="Cambria Math" panose="02040503050406030204" pitchFamily="18" charset="0"/>
                                </a:rPr>
                                <m:t>𝜆</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𝑡</m:t>
                              </m:r>
                            </m:sup>
                          </m:sSup>
                          <m:r>
                            <a:rPr lang="de-DE" b="0" i="1" smtClean="0">
                              <a:latin typeface="Cambria Math" panose="02040503050406030204" pitchFamily="18" charset="0"/>
                            </a:rPr>
                            <m:t>−1</m:t>
                          </m:r>
                        </m:e>
                      </m:d>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sSub>
                            <m:sSubPr>
                              <m:ctrlPr>
                                <a:rPr lang="de-DE" b="0" i="1" smtClean="0">
                                  <a:latin typeface="Cambria Math" panose="02040503050406030204" pitchFamily="18" charset="0"/>
                                  <a:ea typeface="Cambria Math" panose="02040503050406030204" pitchFamily="18" charset="0"/>
                                </a:rPr>
                              </m:ctrlPr>
                            </m:sSubPr>
                            <m:e>
                              <m:d>
                                <m:dPr>
                                  <m:begChr m:val="["/>
                                  <m:endChr m:val="]"/>
                                  <m:ctrlPr>
                                    <a:rPr lang="de-DE" b="0" i="1" smtClean="0">
                                      <a:latin typeface="Cambria Math" panose="02040503050406030204" pitchFamily="18" charset="0"/>
                                      <a:ea typeface="Cambria Math" panose="02040503050406030204" pitchFamily="18" charset="0"/>
                                    </a:rPr>
                                  </m:ctrlPr>
                                </m:dPr>
                                <m:e>
                                  <m:r>
                                    <a:rPr lang="de-DE" b="0" i="1" baseline="30000" smtClean="0">
                                      <a:latin typeface="Cambria Math" panose="02040503050406030204" pitchFamily="18" charset="0"/>
                                      <a:ea typeface="Cambria Math" panose="02040503050406030204" pitchFamily="18" charset="0"/>
                                    </a:rPr>
                                    <m:t>87</m:t>
                                  </m:r>
                                  <m:r>
                                    <a:rPr lang="de-DE" b="0" i="1" smtClean="0">
                                      <a:latin typeface="Cambria Math" panose="02040503050406030204" pitchFamily="18" charset="0"/>
                                      <a:ea typeface="Cambria Math" panose="02040503050406030204" pitchFamily="18" charset="0"/>
                                    </a:rPr>
                                    <m:t>𝑅𝑏</m:t>
                                  </m:r>
                                </m:e>
                              </m:d>
                            </m:e>
                            <m:sub>
                              <m:r>
                                <a:rPr lang="de-DE" b="0" i="1" smtClean="0">
                                  <a:latin typeface="Cambria Math" panose="02040503050406030204" pitchFamily="18" charset="0"/>
                                  <a:ea typeface="Cambria Math" panose="02040503050406030204" pitchFamily="18" charset="0"/>
                                </a:rPr>
                                <m:t>𝑡</m:t>
                              </m:r>
                            </m:sub>
                          </m:sSub>
                        </m:num>
                        <m:den>
                          <m:d>
                            <m:dPr>
                              <m:begChr m:val="["/>
                              <m:endChr m:val="]"/>
                              <m:ctrlPr>
                                <a:rPr lang="de-DE" b="0" i="1" smtClean="0">
                                  <a:latin typeface="Cambria Math" panose="02040503050406030204" pitchFamily="18" charset="0"/>
                                  <a:ea typeface="Cambria Math" panose="02040503050406030204" pitchFamily="18" charset="0"/>
                                </a:rPr>
                              </m:ctrlPr>
                            </m:dPr>
                            <m:e>
                              <m:r>
                                <a:rPr lang="de-DE" b="0" i="1" baseline="30000" smtClean="0">
                                  <a:latin typeface="Cambria Math" panose="02040503050406030204" pitchFamily="18" charset="0"/>
                                  <a:ea typeface="Cambria Math" panose="02040503050406030204" pitchFamily="18" charset="0"/>
                                </a:rPr>
                                <m:t>86</m:t>
                              </m:r>
                              <m:r>
                                <a:rPr lang="de-DE" b="0" i="1" smtClean="0">
                                  <a:latin typeface="Cambria Math" panose="02040503050406030204" pitchFamily="18" charset="0"/>
                                  <a:ea typeface="Cambria Math" panose="02040503050406030204" pitchFamily="18" charset="0"/>
                                </a:rPr>
                                <m:t>𝑆𝑟</m:t>
                              </m:r>
                            </m:e>
                          </m:d>
                        </m:den>
                      </m:f>
                    </m:oMath>
                  </m:oMathPara>
                </a14:m>
                <a:endParaRPr lang="de-DE" dirty="0"/>
              </a:p>
            </p:txBody>
          </p:sp>
        </mc:Choice>
        <mc:Fallback xmlns="">
          <p:sp>
            <p:nvSpPr>
              <p:cNvPr id="13" name="Textfeld 12"/>
              <p:cNvSpPr txBox="1">
                <a:spLocks noRot="1" noChangeAspect="1" noMove="1" noResize="1" noEditPoints="1" noAdjustHandles="1" noChangeArrowheads="1" noChangeShapeType="1" noTextEdit="1"/>
              </p:cNvSpPr>
              <p:nvPr/>
            </p:nvSpPr>
            <p:spPr>
              <a:xfrm>
                <a:off x="1081844" y="3715115"/>
                <a:ext cx="3891001" cy="577850"/>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1450890" y="4304129"/>
                <a:ext cx="31931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FF0000"/>
                          </a:solidFill>
                          <a:latin typeface="Cambria Math" panose="02040503050406030204" pitchFamily="18" charset="0"/>
                        </a:rPr>
                        <m:t>𝑦</m:t>
                      </m:r>
                      <m:r>
                        <a:rPr lang="de-DE" b="0" i="1" smtClean="0">
                          <a:solidFill>
                            <a:srgbClr val="FF0000"/>
                          </a:solidFill>
                          <a:latin typeface="Cambria Math" panose="02040503050406030204" pitchFamily="18" charset="0"/>
                        </a:rPr>
                        <m:t>    =</m:t>
                      </m:r>
                      <m:sSub>
                        <m:sSubPr>
                          <m:ctrlPr>
                            <a:rPr lang="de-DE" b="0" i="1" smtClean="0">
                              <a:solidFill>
                                <a:srgbClr val="FF0000"/>
                              </a:solidFill>
                              <a:latin typeface="Cambria Math" panose="02040503050406030204" pitchFamily="18" charset="0"/>
                            </a:rPr>
                          </m:ctrlPr>
                        </m:sSubPr>
                        <m:e>
                          <m:r>
                            <a:rPr lang="de-DE" b="0" i="1" smtClean="0">
                              <a:solidFill>
                                <a:srgbClr val="FF0000"/>
                              </a:solidFill>
                              <a:latin typeface="Cambria Math" panose="02040503050406030204" pitchFamily="18" charset="0"/>
                            </a:rPr>
                            <m:t>    </m:t>
                          </m:r>
                          <m:r>
                            <a:rPr lang="de-DE" b="0" i="1" smtClean="0">
                              <a:solidFill>
                                <a:srgbClr val="FF0000"/>
                              </a:solidFill>
                              <a:latin typeface="Cambria Math" panose="02040503050406030204" pitchFamily="18" charset="0"/>
                            </a:rPr>
                            <m:t>𝑦</m:t>
                          </m:r>
                        </m:e>
                        <m:sub>
                          <m:r>
                            <a:rPr lang="de-DE" b="0" i="1" smtClean="0">
                              <a:solidFill>
                                <a:srgbClr val="FF0000"/>
                              </a:solidFill>
                              <a:latin typeface="Cambria Math" panose="02040503050406030204" pitchFamily="18" charset="0"/>
                            </a:rPr>
                            <m:t>0</m:t>
                          </m:r>
                        </m:sub>
                      </m:sSub>
                      <m:r>
                        <a:rPr lang="de-DE" b="0" i="1" smtClean="0">
                          <a:solidFill>
                            <a:srgbClr val="FF0000"/>
                          </a:solidFill>
                          <a:latin typeface="Cambria Math" panose="02040503050406030204" pitchFamily="18" charset="0"/>
                        </a:rPr>
                        <m:t>       +    </m:t>
                      </m:r>
                      <m:r>
                        <a:rPr lang="de-DE" b="0" i="1" smtClean="0">
                          <a:solidFill>
                            <a:srgbClr val="FF0000"/>
                          </a:solidFill>
                          <a:latin typeface="Cambria Math" panose="02040503050406030204" pitchFamily="18" charset="0"/>
                        </a:rPr>
                        <m:t>𝑐𝑜𝑛𝑠𝑡</m:t>
                      </m:r>
                      <m:r>
                        <a:rPr lang="de-DE" b="0" i="1" smtClean="0">
                          <a:solidFill>
                            <a:srgbClr val="FF0000"/>
                          </a:solidFill>
                          <a:latin typeface="Cambria Math" panose="02040503050406030204" pitchFamily="18" charset="0"/>
                        </a:rPr>
                        <m:t>   ∙      </m:t>
                      </m:r>
                      <m:r>
                        <a:rPr lang="de-DE" b="0" i="1" smtClean="0">
                          <a:solidFill>
                            <a:srgbClr val="FF0000"/>
                          </a:solidFill>
                          <a:latin typeface="Cambria Math" panose="02040503050406030204" pitchFamily="18" charset="0"/>
                          <a:ea typeface="Cambria Math" panose="02040503050406030204" pitchFamily="18" charset="0"/>
                        </a:rPr>
                        <m:t>𝑥</m:t>
                      </m:r>
                    </m:oMath>
                  </m:oMathPara>
                </a14:m>
                <a:endParaRPr lang="de-DE" dirty="0">
                  <a:solidFill>
                    <a:srgbClr val="FF0000"/>
                  </a:solidFill>
                </a:endParaRPr>
              </a:p>
            </p:txBody>
          </p:sp>
        </mc:Choice>
        <mc:Fallback xmlns="">
          <p:sp>
            <p:nvSpPr>
              <p:cNvPr id="14" name="Textfeld 13"/>
              <p:cNvSpPr txBox="1">
                <a:spLocks noRot="1" noChangeAspect="1" noMove="1" noResize="1" noEditPoints="1" noAdjustHandles="1" noChangeArrowheads="1" noChangeShapeType="1" noTextEdit="1"/>
              </p:cNvSpPr>
              <p:nvPr/>
            </p:nvSpPr>
            <p:spPr>
              <a:xfrm>
                <a:off x="1450890" y="4304129"/>
                <a:ext cx="3193118" cy="276999"/>
              </a:xfrm>
              <a:prstGeom prst="rect">
                <a:avLst/>
              </a:prstGeom>
              <a:blipFill>
                <a:blip r:embed="rId7"/>
                <a:stretch>
                  <a:fillRect l="-1336" r="-382" b="-26667"/>
                </a:stretch>
              </a:blipFill>
            </p:spPr>
            <p:txBody>
              <a:bodyPr/>
              <a:lstStyle/>
              <a:p>
                <a:r>
                  <a:rPr lang="de-DE">
                    <a:noFill/>
                  </a:rPr>
                  <a:t> </a:t>
                </a:r>
              </a:p>
            </p:txBody>
          </p:sp>
        </mc:Fallback>
      </mc:AlternateContent>
      <p:sp>
        <p:nvSpPr>
          <p:cNvPr id="15" name="Textfeld 14"/>
          <p:cNvSpPr txBox="1"/>
          <p:nvPr/>
        </p:nvSpPr>
        <p:spPr>
          <a:xfrm>
            <a:off x="540000" y="4653992"/>
            <a:ext cx="8244000" cy="156966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When a rock forms from magma (or solid bodies from the protoplanetary nebula), the source material is well mixed, but during this process it becomes differentiated. The absolute and relative concentrations of </a:t>
            </a:r>
            <a:r>
              <a:rPr lang="en-US" sz="1600" dirty="0" err="1" smtClean="0">
                <a:latin typeface="Times New Roman" panose="02020603050405020304" pitchFamily="18" charset="0"/>
                <a:cs typeface="Times New Roman" panose="02020603050405020304" pitchFamily="18" charset="0"/>
              </a:rPr>
              <a:t>Rb</a:t>
            </a:r>
            <a:r>
              <a:rPr lang="en-US" sz="1600" dirty="0" smtClean="0">
                <a:latin typeface="Times New Roman" panose="02020603050405020304" pitchFamily="18" charset="0"/>
                <a:cs typeface="Times New Roman" panose="02020603050405020304" pitchFamily="18" charset="0"/>
              </a:rPr>
              <a:t> and </a:t>
            </a:r>
            <a:r>
              <a:rPr lang="en-US" sz="1600" dirty="0" err="1" smtClean="0">
                <a:latin typeface="Times New Roman" panose="02020603050405020304" pitchFamily="18" charset="0"/>
                <a:cs typeface="Times New Roman" panose="02020603050405020304" pitchFamily="18" charset="0"/>
              </a:rPr>
              <a:t>Sr</a:t>
            </a:r>
            <a:r>
              <a:rPr lang="en-US" sz="1600" dirty="0" smtClean="0">
                <a:latin typeface="Times New Roman" panose="02020603050405020304" pitchFamily="18" charset="0"/>
                <a:cs typeface="Times New Roman" panose="02020603050405020304" pitchFamily="18" charset="0"/>
              </a:rPr>
              <a:t> will be different in different mineral grains, in different batches of magma erupted from a magma chamber at different times or in different </a:t>
            </a:r>
            <a:r>
              <a:rPr lang="en-US" sz="1600" dirty="0" err="1" smtClean="0">
                <a:latin typeface="Times New Roman" panose="02020603050405020304" pitchFamily="18" charset="0"/>
                <a:cs typeface="Times New Roman" panose="02020603050405020304" pitchFamily="18" charset="0"/>
              </a:rPr>
              <a:t>protoplanets</a:t>
            </a:r>
            <a:r>
              <a:rPr lang="en-US" sz="1600" dirty="0" smtClean="0">
                <a:latin typeface="Times New Roman" panose="02020603050405020304" pitchFamily="18" charset="0"/>
                <a:cs typeface="Times New Roman" panose="02020603050405020304" pitchFamily="18" charset="0"/>
              </a:rPr>
              <a:t> formed from the nebula. The different minerals in a piece of rock, different lava flows coming from the same magma source, or different </a:t>
            </a:r>
            <a:r>
              <a:rPr lang="en-US" sz="1600" dirty="0" err="1" smtClean="0">
                <a:latin typeface="Times New Roman" panose="02020603050405020304" pitchFamily="18" charset="0"/>
                <a:cs typeface="Times New Roman" panose="02020603050405020304" pitchFamily="18" charset="0"/>
              </a:rPr>
              <a:t>protoplanets</a:t>
            </a:r>
            <a:r>
              <a:rPr lang="en-US" sz="1600" dirty="0" smtClean="0">
                <a:latin typeface="Times New Roman" panose="02020603050405020304" pitchFamily="18" charset="0"/>
                <a:cs typeface="Times New Roman" panose="02020603050405020304" pitchFamily="18" charset="0"/>
              </a:rPr>
              <a:t>, from a suite of samples with a common origin.</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44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Rb-Sr</a:t>
            </a:r>
            <a:r>
              <a:rPr lang="en-US" dirty="0" smtClean="0"/>
              <a:t> method</a:t>
            </a:r>
            <a:endParaRPr lang="en-US"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898900"/>
            <a:ext cx="4068000" cy="2388239"/>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665" y="3780000"/>
            <a:ext cx="3762375" cy="2457450"/>
          </a:xfrm>
          <a:prstGeom prst="rect">
            <a:avLst/>
          </a:prstGeom>
        </p:spPr>
      </p:pic>
      <mc:AlternateContent xmlns:mc="http://schemas.openxmlformats.org/markup-compatibility/2006" xmlns:a14="http://schemas.microsoft.com/office/drawing/2010/main">
        <mc:Choice Requires="a14">
          <p:sp>
            <p:nvSpPr>
              <p:cNvPr id="8" name="Textfeld 7"/>
              <p:cNvSpPr txBox="1"/>
              <p:nvPr/>
            </p:nvSpPr>
            <p:spPr>
              <a:xfrm>
                <a:off x="360000" y="900000"/>
                <a:ext cx="4320031" cy="535531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Because the different isotopes of an element behave chemically almost identically, different samples of a suite may have different concentrations of </a:t>
                </a:r>
                <a:r>
                  <a:rPr lang="en-US" dirty="0" err="1" smtClean="0">
                    <a:latin typeface="Times New Roman" panose="02020603050405020304" pitchFamily="18" charset="0"/>
                    <a:cs typeface="Times New Roman" panose="02020603050405020304" pitchFamily="18" charset="0"/>
                  </a:rPr>
                  <a:t>Sr</a:t>
                </a:r>
                <a:r>
                  <a:rPr lang="en-US" dirty="0" smtClean="0">
                    <a:latin typeface="Times New Roman" panose="02020603050405020304" pitchFamily="18" charset="0"/>
                    <a:cs typeface="Times New Roman" panose="02020603050405020304" pitchFamily="18" charset="0"/>
                  </a:rPr>
                  <a:t> and </a:t>
                </a:r>
                <a:r>
                  <a:rPr lang="en-US" dirty="0" err="1" smtClean="0">
                    <a:latin typeface="Times New Roman" panose="02020603050405020304" pitchFamily="18" charset="0"/>
                    <a:cs typeface="Times New Roman" panose="02020603050405020304" pitchFamily="18" charset="0"/>
                  </a:rPr>
                  <a:t>Rb</a:t>
                </a:r>
                <a:r>
                  <a:rPr lang="en-US" dirty="0" smtClean="0">
                    <a:latin typeface="Times New Roman" panose="02020603050405020304" pitchFamily="18" charset="0"/>
                    <a:cs typeface="Times New Roman" panose="02020603050405020304" pitchFamily="18" charset="0"/>
                  </a:rPr>
                  <a:t>, but their isotope ratios are initially the same. As time progresses, the </a:t>
                </a:r>
                <a:r>
                  <a:rPr lang="en-US" baseline="30000" dirty="0" smtClean="0">
                    <a:latin typeface="Times New Roman" panose="02020603050405020304" pitchFamily="18" charset="0"/>
                    <a:cs typeface="Times New Roman" panose="02020603050405020304" pitchFamily="18" charset="0"/>
                  </a:rPr>
                  <a:t>87</a:t>
                </a:r>
                <a:r>
                  <a:rPr lang="en-US" dirty="0" smtClean="0">
                    <a:latin typeface="Times New Roman" panose="02020603050405020304" pitchFamily="18" charset="0"/>
                    <a:cs typeface="Times New Roman" panose="02020603050405020304" pitchFamily="18" charset="0"/>
                  </a:rPr>
                  <a:t>Sr/</a:t>
                </a:r>
                <a:r>
                  <a:rPr lang="en-US" baseline="30000" dirty="0" smtClean="0">
                    <a:latin typeface="Times New Roman" panose="02020603050405020304" pitchFamily="18" charset="0"/>
                    <a:cs typeface="Times New Roman" panose="02020603050405020304" pitchFamily="18" charset="0"/>
                  </a:rPr>
                  <a:t>86</a:t>
                </a:r>
                <a:r>
                  <a:rPr lang="en-US" dirty="0" smtClean="0">
                    <a:latin typeface="Times New Roman" panose="02020603050405020304" pitchFamily="18" charset="0"/>
                    <a:cs typeface="Times New Roman" panose="02020603050405020304" pitchFamily="18" charset="0"/>
                  </a:rPr>
                  <a:t>Sr-ratio will grow strongly in a sample with a high </a:t>
                </a:r>
                <a:r>
                  <a:rPr lang="en-US" dirty="0" err="1" smtClean="0">
                    <a:latin typeface="Times New Roman" panose="02020603050405020304" pitchFamily="18" charset="0"/>
                    <a:cs typeface="Times New Roman" panose="02020603050405020304" pitchFamily="18" charset="0"/>
                  </a:rPr>
                  <a:t>Rb</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Sr</a:t>
                </a:r>
                <a:r>
                  <a:rPr lang="en-US" dirty="0" smtClean="0">
                    <a:latin typeface="Times New Roman" panose="02020603050405020304" pitchFamily="18" charset="0"/>
                    <a:cs typeface="Times New Roman" panose="02020603050405020304" pitchFamily="18" charset="0"/>
                  </a:rPr>
                  <a:t>-ratio and weakly in a sample with a low </a:t>
                </a:r>
                <a:r>
                  <a:rPr lang="en-US" dirty="0" err="1" smtClean="0">
                    <a:latin typeface="Times New Roman" panose="02020603050405020304" pitchFamily="18" charset="0"/>
                    <a:cs typeface="Times New Roman" panose="02020603050405020304" pitchFamily="18" charset="0"/>
                  </a:rPr>
                  <a:t>Rb</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Sr</a:t>
                </a:r>
                <a:r>
                  <a:rPr lang="en-US" dirty="0" smtClean="0">
                    <a:latin typeface="Times New Roman" panose="02020603050405020304" pitchFamily="18" charset="0"/>
                    <a:cs typeface="Times New Roman" panose="02020603050405020304" pitchFamily="18" charset="0"/>
                  </a:rPr>
                  <a:t>-ratio.</a:t>
                </a:r>
              </a:p>
              <a:p>
                <a:r>
                  <a:rPr lang="en-US" dirty="0" smtClean="0">
                    <a:latin typeface="Times New Roman" panose="02020603050405020304" pitchFamily="18" charset="0"/>
                    <a:cs typeface="Times New Roman" panose="02020603050405020304" pitchFamily="18" charset="0"/>
                  </a:rPr>
                  <a:t>The age is obtained by measuring the isotope ratios of several samples of a suite and by calculating the best-fitting linear regression. With the known value of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𝜆</m:t>
                    </m:r>
                  </m:oMath>
                </a14:m>
                <a:r>
                  <a:rPr lang="en-US" dirty="0" smtClean="0">
                    <a:latin typeface="Times New Roman" panose="02020603050405020304" pitchFamily="18" charset="0"/>
                    <a:cs typeface="Times New Roman" panose="02020603050405020304" pitchFamily="18" charset="0"/>
                  </a:rPr>
                  <a:t> the age is obtained from the constant of probability (the slope of the regression line, called </a:t>
                </a:r>
                <a:r>
                  <a:rPr lang="en-US" dirty="0" err="1" smtClean="0">
                    <a:latin typeface="Times New Roman" panose="02020603050405020304" pitchFamily="18" charset="0"/>
                    <a:cs typeface="Times New Roman" panose="02020603050405020304" pitchFamily="18" charset="0"/>
                  </a:rPr>
                  <a:t>isochron</a:t>
                </a:r>
                <a:r>
                  <a:rPr lang="en-US" dirty="0" smtClean="0">
                    <a:latin typeface="Times New Roman" panose="02020603050405020304" pitchFamily="18" charset="0"/>
                    <a:cs typeface="Times New Roman" panose="02020603050405020304" pitchFamily="18" charset="0"/>
                  </a:rPr>
                  <a:t>). An important condition is that the different samples formed in closed systems, i.e. there was no chemical exchange with the environment after the formation.</a:t>
                </a:r>
                <a:endParaRPr lang="en-US" dirty="0">
                  <a:latin typeface="Times New Roman" panose="02020603050405020304" pitchFamily="18" charset="0"/>
                  <a:cs typeface="Times New Roman" panose="02020603050405020304" pitchFamily="18" charset="0"/>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360000" y="900000"/>
                <a:ext cx="4320031" cy="5355312"/>
              </a:xfrm>
              <a:prstGeom prst="rect">
                <a:avLst/>
              </a:prstGeom>
              <a:blipFill>
                <a:blip r:embed="rId4"/>
                <a:stretch>
                  <a:fillRect l="-1128" t="-683" r="-2398" b="-911"/>
                </a:stretch>
              </a:blipFill>
            </p:spPr>
            <p:txBody>
              <a:bodyPr/>
              <a:lstStyle/>
              <a:p>
                <a:r>
                  <a:rPr lang="de-DE">
                    <a:noFill/>
                  </a:rPr>
                  <a:t> </a:t>
                </a:r>
              </a:p>
            </p:txBody>
          </p:sp>
        </mc:Fallback>
      </mc:AlternateContent>
    </p:spTree>
    <p:extLst>
      <p:ext uri="{BB962C8B-B14F-4D97-AF65-F5344CB8AC3E}">
        <p14:creationId xmlns:p14="http://schemas.microsoft.com/office/powerpoint/2010/main" val="254036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Dating a second step of differentiation</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587" y="648000"/>
            <a:ext cx="5076825" cy="2924175"/>
          </a:xfrm>
          <a:prstGeom prst="rect">
            <a:avLst/>
          </a:prstGeom>
        </p:spPr>
      </p:pic>
      <p:sp>
        <p:nvSpPr>
          <p:cNvPr id="5" name="Textfeld 4"/>
          <p:cNvSpPr txBox="1"/>
          <p:nvPr/>
        </p:nvSpPr>
        <p:spPr>
          <a:xfrm>
            <a:off x="431999" y="3717032"/>
            <a:ext cx="8280000" cy="286232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At t=0 a reservoir (e.g. </a:t>
            </a:r>
            <a:r>
              <a:rPr lang="en-US" dirty="0" err="1" smtClean="0">
                <a:latin typeface="Times New Roman" panose="02020603050405020304" pitchFamily="18" charset="0"/>
                <a:cs typeface="Times New Roman" panose="02020603050405020304" pitchFamily="18" charset="0"/>
              </a:rPr>
              <a:t>protosolar</a:t>
            </a:r>
            <a:r>
              <a:rPr lang="en-US" dirty="0" smtClean="0">
                <a:latin typeface="Times New Roman" panose="02020603050405020304" pitchFamily="18" charset="0"/>
                <a:cs typeface="Times New Roman" panose="02020603050405020304" pitchFamily="18" charset="0"/>
              </a:rPr>
              <a:t> nebula) splits up into several bodies (planets). At a later time t</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the red one differentiates into different sub-samples (yellow, red and pink) with different </a:t>
            </a:r>
            <a:r>
              <a:rPr lang="en-US" dirty="0" err="1" smtClean="0">
                <a:latin typeface="Times New Roman" panose="02020603050405020304" pitchFamily="18" charset="0"/>
                <a:cs typeface="Times New Roman" panose="02020603050405020304" pitchFamily="18" charset="0"/>
              </a:rPr>
              <a:t>Rb</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Sr</a:t>
            </a:r>
            <a:r>
              <a:rPr lang="en-US" dirty="0" smtClean="0">
                <a:latin typeface="Times New Roman" panose="02020603050405020304" pitchFamily="18" charset="0"/>
                <a:cs typeface="Times New Roman" panose="02020603050405020304" pitchFamily="18" charset="0"/>
              </a:rPr>
              <a:t>-ratios. Their </a:t>
            </a:r>
            <a:r>
              <a:rPr lang="en-US" baseline="30000" dirty="0" smtClean="0">
                <a:latin typeface="Times New Roman" panose="02020603050405020304" pitchFamily="18" charset="0"/>
                <a:cs typeface="Times New Roman" panose="02020603050405020304" pitchFamily="18" charset="0"/>
              </a:rPr>
              <a:t>87</a:t>
            </a:r>
            <a:r>
              <a:rPr lang="en-US" dirty="0" smtClean="0">
                <a:latin typeface="Times New Roman" panose="02020603050405020304" pitchFamily="18" charset="0"/>
                <a:cs typeface="Times New Roman" panose="02020603050405020304" pitchFamily="18" charset="0"/>
              </a:rPr>
              <a:t>Sr/</a:t>
            </a:r>
            <a:r>
              <a:rPr lang="en-US" baseline="30000" dirty="0" smtClean="0">
                <a:latin typeface="Times New Roman" panose="02020603050405020304" pitchFamily="18" charset="0"/>
                <a:cs typeface="Times New Roman" panose="02020603050405020304" pitchFamily="18" charset="0"/>
              </a:rPr>
              <a:t>86</a:t>
            </a:r>
            <a:r>
              <a:rPr lang="en-US" dirty="0" smtClean="0">
                <a:latin typeface="Times New Roman" panose="02020603050405020304" pitchFamily="18" charset="0"/>
                <a:cs typeface="Times New Roman" panose="02020603050405020304" pitchFamily="18" charset="0"/>
              </a:rPr>
              <a:t>Sr ratio is the same at t</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because they are all drawn from the same reservoir. However, subsequently it will evolve differently because of the different </a:t>
            </a:r>
            <a:r>
              <a:rPr lang="en-US" dirty="0" err="1" smtClean="0">
                <a:latin typeface="Times New Roman" panose="02020603050405020304" pitchFamily="18" charset="0"/>
                <a:cs typeface="Times New Roman" panose="02020603050405020304" pitchFamily="18" charset="0"/>
              </a:rPr>
              <a:t>Rb</a:t>
            </a:r>
            <a:r>
              <a:rPr lang="en-US" dirty="0" smtClean="0">
                <a:latin typeface="Times New Roman" panose="02020603050405020304" pitchFamily="18" charset="0"/>
                <a:cs typeface="Times New Roman" panose="02020603050405020304" pitchFamily="18" charset="0"/>
              </a:rPr>
              <a:t> concentrations. The slope connecting these three samples at t</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indicates the time lapse between t</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and t</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i.e., the age of the second </a:t>
            </a:r>
            <a:r>
              <a:rPr lang="en-US" dirty="0" err="1" smtClean="0">
                <a:latin typeface="Times New Roman" panose="02020603050405020304" pitchFamily="18" charset="0"/>
                <a:cs typeface="Times New Roman" panose="02020603050405020304" pitchFamily="18" charset="0"/>
              </a:rPr>
              <a:t>differention</a:t>
            </a:r>
            <a:r>
              <a:rPr lang="en-US" dirty="0" smtClean="0">
                <a:latin typeface="Times New Roman" panose="02020603050405020304" pitchFamily="18" charset="0"/>
                <a:cs typeface="Times New Roman" panose="02020603050405020304" pitchFamily="18" charset="0"/>
              </a:rPr>
              <a:t> event. When we want to use the samples from the “red planet” in order to date the first event, we must “remix” them and use them together with data from the other planets (blue and black). If we use at t</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the blue, yellow and black points, they do not fall on a straight line.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567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 of the Earth</a:t>
            </a:r>
            <a:r>
              <a:rPr lang="en-US" sz="1800" dirty="0" smtClean="0">
                <a:solidFill>
                  <a:schemeClr val="tx1"/>
                </a:solidFill>
              </a:rPr>
              <a:t> </a:t>
            </a:r>
            <a:r>
              <a:rPr lang="en-US" sz="1800" dirty="0" err="1" smtClean="0">
                <a:solidFill>
                  <a:schemeClr val="tx1"/>
                </a:solidFill>
              </a:rPr>
              <a:t>Pb</a:t>
            </a:r>
            <a:r>
              <a:rPr lang="en-US" sz="1800" dirty="0" smtClean="0">
                <a:solidFill>
                  <a:schemeClr val="tx1"/>
                </a:solidFill>
              </a:rPr>
              <a:t> –</a:t>
            </a:r>
            <a:r>
              <a:rPr lang="en-US" sz="1800" dirty="0" err="1" smtClean="0">
                <a:solidFill>
                  <a:schemeClr val="tx1"/>
                </a:solidFill>
              </a:rPr>
              <a:t>Pb</a:t>
            </a:r>
            <a:r>
              <a:rPr lang="en-US" sz="1800" smtClean="0">
                <a:solidFill>
                  <a:schemeClr val="tx1"/>
                </a:solidFill>
              </a:rPr>
              <a:t> method</a:t>
            </a:r>
            <a:endParaRPr lang="en-US" dirty="0"/>
          </a:p>
        </p:txBody>
      </p:sp>
      <p:graphicFrame>
        <p:nvGraphicFramePr>
          <p:cNvPr id="5" name="Tabelle 4"/>
          <p:cNvGraphicFramePr>
            <a:graphicFrameLocks noGrp="1"/>
          </p:cNvGraphicFramePr>
          <p:nvPr>
            <p:extLst/>
          </p:nvPr>
        </p:nvGraphicFramePr>
        <p:xfrm>
          <a:off x="1283804" y="1440000"/>
          <a:ext cx="6576392" cy="1112520"/>
        </p:xfrm>
        <a:graphic>
          <a:graphicData uri="http://schemas.openxmlformats.org/drawingml/2006/table">
            <a:tbl>
              <a:tblPr firstRow="1" bandRow="1">
                <a:tableStyleId>{5940675A-B579-460E-94D1-54222C63F5DA}</a:tableStyleId>
              </a:tblPr>
              <a:tblGrid>
                <a:gridCol w="815752">
                  <a:extLst>
                    <a:ext uri="{9D8B030D-6E8A-4147-A177-3AD203B41FA5}">
                      <a16:colId xmlns:a16="http://schemas.microsoft.com/office/drawing/2014/main" val="3820198970"/>
                    </a:ext>
                  </a:extLst>
                </a:gridCol>
                <a:gridCol w="1656184">
                  <a:extLst>
                    <a:ext uri="{9D8B030D-6E8A-4147-A177-3AD203B41FA5}">
                      <a16:colId xmlns:a16="http://schemas.microsoft.com/office/drawing/2014/main" val="3224933002"/>
                    </a:ext>
                  </a:extLst>
                </a:gridCol>
                <a:gridCol w="1008112">
                  <a:extLst>
                    <a:ext uri="{9D8B030D-6E8A-4147-A177-3AD203B41FA5}">
                      <a16:colId xmlns:a16="http://schemas.microsoft.com/office/drawing/2014/main" val="2813509667"/>
                    </a:ext>
                  </a:extLst>
                </a:gridCol>
                <a:gridCol w="3096344">
                  <a:extLst>
                    <a:ext uri="{9D8B030D-6E8A-4147-A177-3AD203B41FA5}">
                      <a16:colId xmlns:a16="http://schemas.microsoft.com/office/drawing/2014/main" val="467826976"/>
                    </a:ext>
                  </a:extLst>
                </a:gridCol>
              </a:tblGrid>
              <a:tr h="370840">
                <a:tc>
                  <a:txBody>
                    <a:bodyPr/>
                    <a:lstStyle/>
                    <a:p>
                      <a:pPr algn="ctr"/>
                      <a:r>
                        <a:rPr lang="en-US" noProof="0" dirty="0" smtClean="0">
                          <a:latin typeface="Times New Roman" panose="02020603050405020304" pitchFamily="18" charset="0"/>
                          <a:cs typeface="Times New Roman" panose="02020603050405020304" pitchFamily="18" charset="0"/>
                        </a:rPr>
                        <a:t>parent</a:t>
                      </a:r>
                      <a:endParaRPr lang="en-US" noProof="0" dirty="0">
                        <a:latin typeface="Times New Roman" panose="02020603050405020304" pitchFamily="18" charset="0"/>
                        <a:cs typeface="Times New Roman" panose="02020603050405020304" pitchFamily="18" charset="0"/>
                      </a:endParaRPr>
                    </a:p>
                  </a:txBody>
                  <a:tcPr/>
                </a:tc>
                <a:tc>
                  <a:txBody>
                    <a:bodyPr/>
                    <a:lstStyle/>
                    <a:p>
                      <a:pPr algn="ctr"/>
                      <a:r>
                        <a:rPr lang="en-US" noProof="0" dirty="0" smtClean="0">
                          <a:latin typeface="Times New Roman" panose="02020603050405020304" pitchFamily="18" charset="0"/>
                          <a:cs typeface="Times New Roman" panose="02020603050405020304" pitchFamily="18" charset="0"/>
                        </a:rPr>
                        <a:t>half-life [10</a:t>
                      </a:r>
                      <a:r>
                        <a:rPr lang="en-US" baseline="30000" noProof="0" dirty="0" smtClean="0">
                          <a:latin typeface="Times New Roman" panose="02020603050405020304" pitchFamily="18" charset="0"/>
                          <a:cs typeface="Times New Roman" panose="02020603050405020304" pitchFamily="18" charset="0"/>
                        </a:rPr>
                        <a:t>9</a:t>
                      </a:r>
                      <a:r>
                        <a:rPr lang="en-US" noProof="0" dirty="0" smtClean="0">
                          <a:latin typeface="Times New Roman" panose="02020603050405020304" pitchFamily="18" charset="0"/>
                          <a:cs typeface="Times New Roman" panose="02020603050405020304" pitchFamily="18" charset="0"/>
                        </a:rPr>
                        <a:t> a]</a:t>
                      </a:r>
                      <a:endParaRPr lang="en-US" noProof="0" dirty="0">
                        <a:latin typeface="Times New Roman" panose="02020603050405020304" pitchFamily="18" charset="0"/>
                        <a:cs typeface="Times New Roman" panose="02020603050405020304" pitchFamily="18" charset="0"/>
                      </a:endParaRPr>
                    </a:p>
                  </a:txBody>
                  <a:tcPr/>
                </a:tc>
                <a:tc>
                  <a:txBody>
                    <a:bodyPr/>
                    <a:lstStyle/>
                    <a:p>
                      <a:pPr algn="ctr"/>
                      <a:r>
                        <a:rPr lang="en-US" noProof="0" dirty="0" smtClean="0">
                          <a:latin typeface="Times New Roman" panose="02020603050405020304" pitchFamily="18" charset="0"/>
                          <a:cs typeface="Times New Roman" panose="02020603050405020304" pitchFamily="18" charset="0"/>
                        </a:rPr>
                        <a:t>daughter</a:t>
                      </a:r>
                      <a:endParaRPr lang="en-US" noProof="0" dirty="0">
                        <a:latin typeface="Times New Roman" panose="02020603050405020304" pitchFamily="18" charset="0"/>
                        <a:cs typeface="Times New Roman" panose="02020603050405020304" pitchFamily="18" charset="0"/>
                      </a:endParaRPr>
                    </a:p>
                  </a:txBody>
                  <a:tcPr/>
                </a:tc>
                <a:tc>
                  <a:txBody>
                    <a:bodyPr/>
                    <a:lstStyle/>
                    <a:p>
                      <a:pPr algn="ctr"/>
                      <a:r>
                        <a:rPr lang="en-US" noProof="0" dirty="0" smtClean="0">
                          <a:latin typeface="Times New Roman" panose="02020603050405020304" pitchFamily="18" charset="0"/>
                          <a:cs typeface="Times New Roman" panose="02020603050405020304" pitchFamily="18" charset="0"/>
                        </a:rPr>
                        <a:t>material dated</a:t>
                      </a:r>
                      <a:endParaRPr lang="en-US" noProof="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66930318"/>
                  </a:ext>
                </a:extLst>
              </a:tr>
              <a:tr h="370840">
                <a:tc>
                  <a:txBody>
                    <a:bodyPr/>
                    <a:lstStyle/>
                    <a:p>
                      <a:pPr algn="ctr"/>
                      <a:r>
                        <a:rPr lang="en-US" baseline="30000" noProof="0" dirty="0" smtClean="0">
                          <a:latin typeface="Times New Roman" panose="02020603050405020304" pitchFamily="18" charset="0"/>
                          <a:cs typeface="Times New Roman" panose="02020603050405020304" pitchFamily="18" charset="0"/>
                        </a:rPr>
                        <a:t>235</a:t>
                      </a:r>
                      <a:r>
                        <a:rPr lang="en-US" noProof="0" dirty="0" smtClean="0">
                          <a:latin typeface="Times New Roman" panose="02020603050405020304" pitchFamily="18" charset="0"/>
                          <a:cs typeface="Times New Roman" panose="02020603050405020304" pitchFamily="18" charset="0"/>
                        </a:rPr>
                        <a:t>U</a:t>
                      </a:r>
                      <a:endParaRPr lang="en-US" noProof="0" dirty="0">
                        <a:latin typeface="Times New Roman" panose="02020603050405020304" pitchFamily="18" charset="0"/>
                        <a:cs typeface="Times New Roman" panose="02020603050405020304" pitchFamily="18" charset="0"/>
                      </a:endParaRPr>
                    </a:p>
                  </a:txBody>
                  <a:tcPr/>
                </a:tc>
                <a:tc>
                  <a:txBody>
                    <a:bodyPr/>
                    <a:lstStyle/>
                    <a:p>
                      <a:pPr algn="ctr"/>
                      <a:r>
                        <a:rPr lang="en-US" noProof="0" dirty="0" smtClean="0">
                          <a:latin typeface="Times New Roman" panose="02020603050405020304" pitchFamily="18" charset="0"/>
                          <a:cs typeface="Times New Roman" panose="02020603050405020304" pitchFamily="18" charset="0"/>
                        </a:rPr>
                        <a:t>0.704</a:t>
                      </a:r>
                      <a:endParaRPr lang="en-US" noProof="0" dirty="0">
                        <a:latin typeface="Times New Roman" panose="02020603050405020304" pitchFamily="18" charset="0"/>
                        <a:cs typeface="Times New Roman" panose="02020603050405020304" pitchFamily="18" charset="0"/>
                      </a:endParaRPr>
                    </a:p>
                  </a:txBody>
                  <a:tcPr/>
                </a:tc>
                <a:tc>
                  <a:txBody>
                    <a:bodyPr/>
                    <a:lstStyle/>
                    <a:p>
                      <a:pPr algn="ctr"/>
                      <a:r>
                        <a:rPr lang="en-US" baseline="30000" noProof="0" dirty="0" smtClean="0">
                          <a:latin typeface="Times New Roman" panose="02020603050405020304" pitchFamily="18" charset="0"/>
                          <a:cs typeface="Times New Roman" panose="02020603050405020304" pitchFamily="18" charset="0"/>
                        </a:rPr>
                        <a:t>207</a:t>
                      </a:r>
                      <a:r>
                        <a:rPr lang="en-US" noProof="0" dirty="0" smtClean="0">
                          <a:latin typeface="Times New Roman" panose="02020603050405020304" pitchFamily="18" charset="0"/>
                          <a:cs typeface="Times New Roman" panose="02020603050405020304" pitchFamily="18" charset="0"/>
                        </a:rPr>
                        <a:t>Pb</a:t>
                      </a:r>
                      <a:endParaRPr lang="en-US" noProof="0" dirty="0">
                        <a:latin typeface="Times New Roman" panose="02020603050405020304" pitchFamily="18" charset="0"/>
                        <a:cs typeface="Times New Roman" panose="02020603050405020304" pitchFamily="18" charset="0"/>
                      </a:endParaRPr>
                    </a:p>
                  </a:txBody>
                  <a:tcPr/>
                </a:tc>
                <a:tc>
                  <a:txBody>
                    <a:bodyPr/>
                    <a:lstStyle/>
                    <a:p>
                      <a:pPr algn="ctr"/>
                      <a:r>
                        <a:rPr lang="en-US" noProof="0" dirty="0" smtClean="0">
                          <a:latin typeface="Times New Roman" panose="02020603050405020304" pitchFamily="18" charset="0"/>
                          <a:cs typeface="Times New Roman" panose="02020603050405020304" pitchFamily="18" charset="0"/>
                        </a:rPr>
                        <a:t>zircon,</a:t>
                      </a:r>
                      <a:r>
                        <a:rPr lang="en-US" baseline="0" noProof="0" dirty="0" smtClean="0">
                          <a:latin typeface="Times New Roman" panose="02020603050405020304" pitchFamily="18" charset="0"/>
                          <a:cs typeface="Times New Roman" panose="02020603050405020304" pitchFamily="18" charset="0"/>
                        </a:rPr>
                        <a:t> </a:t>
                      </a:r>
                      <a:r>
                        <a:rPr lang="en-US" baseline="0" noProof="0" dirty="0" err="1" smtClean="0">
                          <a:latin typeface="Times New Roman" panose="02020603050405020304" pitchFamily="18" charset="0"/>
                          <a:cs typeface="Times New Roman" panose="02020603050405020304" pitchFamily="18" charset="0"/>
                        </a:rPr>
                        <a:t>uraninite</a:t>
                      </a:r>
                      <a:r>
                        <a:rPr lang="en-US" baseline="0" noProof="0" dirty="0" smtClean="0">
                          <a:latin typeface="Times New Roman" panose="02020603050405020304" pitchFamily="18" charset="0"/>
                          <a:cs typeface="Times New Roman" panose="02020603050405020304" pitchFamily="18" charset="0"/>
                        </a:rPr>
                        <a:t>, pitchblende</a:t>
                      </a:r>
                      <a:endParaRPr lang="en-US" noProof="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3078760"/>
                  </a:ext>
                </a:extLst>
              </a:tr>
              <a:tr h="370840">
                <a:tc>
                  <a:txBody>
                    <a:bodyPr/>
                    <a:lstStyle/>
                    <a:p>
                      <a:pPr algn="ctr"/>
                      <a:r>
                        <a:rPr lang="en-US" baseline="30000" noProof="0" dirty="0" smtClean="0">
                          <a:latin typeface="Times New Roman" panose="02020603050405020304" pitchFamily="18" charset="0"/>
                          <a:cs typeface="Times New Roman" panose="02020603050405020304" pitchFamily="18" charset="0"/>
                        </a:rPr>
                        <a:t>238</a:t>
                      </a:r>
                      <a:r>
                        <a:rPr lang="en-US" noProof="0" dirty="0" smtClean="0">
                          <a:latin typeface="Times New Roman" panose="02020603050405020304" pitchFamily="18" charset="0"/>
                          <a:cs typeface="Times New Roman" panose="02020603050405020304" pitchFamily="18" charset="0"/>
                        </a:rPr>
                        <a:t>U</a:t>
                      </a:r>
                      <a:endParaRPr lang="en-US" noProof="0" dirty="0">
                        <a:latin typeface="Times New Roman" panose="02020603050405020304" pitchFamily="18" charset="0"/>
                        <a:cs typeface="Times New Roman" panose="02020603050405020304" pitchFamily="18" charset="0"/>
                      </a:endParaRPr>
                    </a:p>
                  </a:txBody>
                  <a:tcPr/>
                </a:tc>
                <a:tc>
                  <a:txBody>
                    <a:bodyPr/>
                    <a:lstStyle/>
                    <a:p>
                      <a:pPr algn="ctr"/>
                      <a:r>
                        <a:rPr lang="en-US" noProof="0" dirty="0" smtClean="0">
                          <a:latin typeface="Times New Roman" panose="02020603050405020304" pitchFamily="18" charset="0"/>
                          <a:cs typeface="Times New Roman" panose="02020603050405020304" pitchFamily="18" charset="0"/>
                        </a:rPr>
                        <a:t>4.468</a:t>
                      </a:r>
                      <a:endParaRPr lang="en-US" noProof="0" dirty="0">
                        <a:latin typeface="Times New Roman" panose="02020603050405020304" pitchFamily="18" charset="0"/>
                        <a:cs typeface="Times New Roman" panose="02020603050405020304" pitchFamily="18" charset="0"/>
                      </a:endParaRPr>
                    </a:p>
                  </a:txBody>
                  <a:tcPr/>
                </a:tc>
                <a:tc>
                  <a:txBody>
                    <a:bodyPr/>
                    <a:lstStyle/>
                    <a:p>
                      <a:pPr algn="ctr"/>
                      <a:r>
                        <a:rPr lang="en-US" baseline="30000" noProof="0" dirty="0" smtClean="0">
                          <a:latin typeface="Times New Roman" panose="02020603050405020304" pitchFamily="18" charset="0"/>
                          <a:cs typeface="Times New Roman" panose="02020603050405020304" pitchFamily="18" charset="0"/>
                        </a:rPr>
                        <a:t>206</a:t>
                      </a:r>
                      <a:r>
                        <a:rPr lang="en-US" noProof="0" dirty="0" smtClean="0">
                          <a:latin typeface="Times New Roman" panose="02020603050405020304" pitchFamily="18" charset="0"/>
                          <a:cs typeface="Times New Roman" panose="02020603050405020304" pitchFamily="18" charset="0"/>
                        </a:rPr>
                        <a:t>Pb</a:t>
                      </a:r>
                      <a:endParaRPr lang="en-US" noProof="0" dirty="0">
                        <a:latin typeface="Times New Roman" panose="02020603050405020304" pitchFamily="18" charset="0"/>
                        <a:cs typeface="Times New Roman" panose="02020603050405020304" pitchFamily="18" charset="0"/>
                      </a:endParaRPr>
                    </a:p>
                  </a:txBody>
                  <a:tcPr/>
                </a:tc>
                <a:tc>
                  <a:txBody>
                    <a:bodyPr/>
                    <a:lstStyle/>
                    <a:p>
                      <a:pPr algn="ctr"/>
                      <a:r>
                        <a:rPr lang="en-US" noProof="0" dirty="0" smtClean="0">
                          <a:latin typeface="Times New Roman" panose="02020603050405020304" pitchFamily="18" charset="0"/>
                          <a:cs typeface="Times New Roman" panose="02020603050405020304" pitchFamily="18" charset="0"/>
                        </a:rPr>
                        <a:t>Zircon, </a:t>
                      </a:r>
                      <a:r>
                        <a:rPr lang="en-US" noProof="0" dirty="0" err="1" smtClean="0">
                          <a:latin typeface="Times New Roman" panose="02020603050405020304" pitchFamily="18" charset="0"/>
                          <a:cs typeface="Times New Roman" panose="02020603050405020304" pitchFamily="18" charset="0"/>
                        </a:rPr>
                        <a:t>uraninite</a:t>
                      </a:r>
                      <a:r>
                        <a:rPr lang="en-US" noProof="0" dirty="0" smtClean="0">
                          <a:latin typeface="Times New Roman" panose="02020603050405020304" pitchFamily="18" charset="0"/>
                          <a:cs typeface="Times New Roman" panose="02020603050405020304" pitchFamily="18" charset="0"/>
                        </a:rPr>
                        <a:t>, pitchblende</a:t>
                      </a:r>
                      <a:endParaRPr lang="en-US" noProof="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56989972"/>
                  </a:ext>
                </a:extLst>
              </a:tr>
            </a:tbl>
          </a:graphicData>
        </a:graphic>
      </p:graphicFrame>
      <p:sp>
        <p:nvSpPr>
          <p:cNvPr id="6" name="Textfeld 5"/>
          <p:cNvSpPr txBox="1"/>
          <p:nvPr/>
        </p:nvSpPr>
        <p:spPr>
          <a:xfrm>
            <a:off x="540001" y="648000"/>
            <a:ext cx="8280472"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Pb-Pb</a:t>
            </a:r>
            <a:r>
              <a:rPr lang="en-US" dirty="0" smtClean="0">
                <a:latin typeface="Times New Roman" panose="02020603050405020304" pitchFamily="18" charset="0"/>
                <a:cs typeface="Times New Roman" panose="02020603050405020304" pitchFamily="18" charset="0"/>
              </a:rPr>
              <a:t> method of dating makes use of two decay series, both starting at an isotope of uranium and ending at a lead isotope</a:t>
            </a:r>
            <a:endParaRPr lang="en-US" dirty="0">
              <a:latin typeface="Times New Roman" panose="02020603050405020304" pitchFamily="18" charset="0"/>
              <a:cs typeface="Times New Roman" panose="02020603050405020304" pitchFamily="18" charset="0"/>
            </a:endParaRP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2700000"/>
            <a:ext cx="859535" cy="630000"/>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00" y="2700001"/>
            <a:ext cx="811530" cy="628650"/>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5" y="2700017"/>
            <a:ext cx="1712786" cy="3780473"/>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0000" y="2700005"/>
            <a:ext cx="2134766" cy="3780000"/>
          </a:xfrm>
          <a:prstGeom prst="rect">
            <a:avLst/>
          </a:prstGeom>
        </p:spPr>
      </p:pic>
      <p:sp>
        <p:nvSpPr>
          <p:cNvPr id="11" name="Rechteck 10"/>
          <p:cNvSpPr/>
          <p:nvPr/>
        </p:nvSpPr>
        <p:spPr>
          <a:xfrm>
            <a:off x="323528" y="5805264"/>
            <a:ext cx="360040" cy="674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2123728" y="5806800"/>
            <a:ext cx="504000" cy="674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98052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 of the Earth</a:t>
            </a:r>
            <a:r>
              <a:rPr lang="en-US" sz="1800" dirty="0" smtClean="0">
                <a:solidFill>
                  <a:schemeClr val="tx1"/>
                </a:solidFill>
              </a:rPr>
              <a:t> </a:t>
            </a:r>
            <a:r>
              <a:rPr lang="en-US" sz="1800" dirty="0" err="1" smtClean="0">
                <a:solidFill>
                  <a:schemeClr val="tx1"/>
                </a:solidFill>
              </a:rPr>
              <a:t>Pb</a:t>
            </a:r>
            <a:r>
              <a:rPr lang="en-US" sz="1800" dirty="0" smtClean="0">
                <a:solidFill>
                  <a:schemeClr val="tx1"/>
                </a:solidFill>
              </a:rPr>
              <a:t> –</a:t>
            </a:r>
            <a:r>
              <a:rPr lang="en-US" sz="1800" dirty="0" err="1" smtClean="0">
                <a:solidFill>
                  <a:schemeClr val="tx1"/>
                </a:solidFill>
              </a:rPr>
              <a:t>Pb</a:t>
            </a:r>
            <a:r>
              <a:rPr lang="en-US" sz="1800" smtClean="0">
                <a:solidFill>
                  <a:schemeClr val="tx1"/>
                </a:solidFill>
              </a:rPr>
              <a:t> method</a:t>
            </a:r>
            <a:endParaRPr lang="en-US" dirty="0"/>
          </a:p>
        </p:txBody>
      </p:sp>
      <p:sp>
        <p:nvSpPr>
          <p:cNvPr id="14" name="Textfeld 13"/>
          <p:cNvSpPr txBox="1"/>
          <p:nvPr/>
        </p:nvSpPr>
        <p:spPr>
          <a:xfrm>
            <a:off x="359047" y="988594"/>
            <a:ext cx="8586710" cy="369332"/>
          </a:xfrm>
          <a:prstGeom prst="rect">
            <a:avLst/>
          </a:prstGeom>
          <a:noFill/>
        </p:spPr>
        <p:txBody>
          <a:bodyPr wrap="none" rtlCol="0">
            <a:spAutoFit/>
          </a:bodyPr>
          <a:lstStyle/>
          <a:p>
            <a:r>
              <a:rPr lang="en-US" baseline="30000" dirty="0" smtClean="0">
                <a:solidFill>
                  <a:srgbClr val="0000CC"/>
                </a:solidFill>
                <a:latin typeface="Times New Roman" panose="02020603050405020304" pitchFamily="18" charset="0"/>
                <a:cs typeface="Times New Roman" panose="02020603050405020304" pitchFamily="18" charset="0"/>
              </a:rPr>
              <a:t>235</a:t>
            </a:r>
            <a:r>
              <a:rPr lang="en-US" dirty="0" smtClean="0">
                <a:solidFill>
                  <a:srgbClr val="0000CC"/>
                </a:solidFill>
                <a:latin typeface="Times New Roman" panose="02020603050405020304" pitchFamily="18" charset="0"/>
                <a:cs typeface="Times New Roman" panose="02020603050405020304" pitchFamily="18" charset="0"/>
              </a:rPr>
              <a:t>U decays into </a:t>
            </a:r>
            <a:r>
              <a:rPr lang="en-US" baseline="30000" dirty="0" smtClean="0">
                <a:solidFill>
                  <a:srgbClr val="0000CC"/>
                </a:solidFill>
                <a:latin typeface="Times New Roman" panose="02020603050405020304" pitchFamily="18" charset="0"/>
                <a:cs typeface="Times New Roman" panose="02020603050405020304" pitchFamily="18" charset="0"/>
              </a:rPr>
              <a:t>207</a:t>
            </a:r>
            <a:r>
              <a:rPr lang="en-US" dirty="0" smtClean="0">
                <a:solidFill>
                  <a:srgbClr val="0000CC"/>
                </a:solidFill>
                <a:latin typeface="Times New Roman" panose="02020603050405020304" pitchFamily="18" charset="0"/>
                <a:cs typeface="Times New Roman" panose="02020603050405020304" pitchFamily="18" charset="0"/>
              </a:rPr>
              <a:t>Pb with T</a:t>
            </a:r>
            <a:r>
              <a:rPr lang="en-US" baseline="-25000" dirty="0" smtClean="0">
                <a:solidFill>
                  <a:srgbClr val="0000CC"/>
                </a:solidFill>
                <a:latin typeface="Times New Roman" panose="02020603050405020304" pitchFamily="18" charset="0"/>
                <a:cs typeface="Times New Roman" panose="02020603050405020304" pitchFamily="18" charset="0"/>
              </a:rPr>
              <a:t>1/2</a:t>
            </a:r>
            <a:r>
              <a:rPr lang="en-US" dirty="0" smtClean="0">
                <a:solidFill>
                  <a:srgbClr val="0000CC"/>
                </a:solidFill>
                <a:latin typeface="Times New Roman" panose="02020603050405020304" pitchFamily="18" charset="0"/>
                <a:cs typeface="Times New Roman" panose="02020603050405020304" pitchFamily="18" charset="0"/>
              </a:rPr>
              <a:t> = 7.038·10</a:t>
            </a:r>
            <a:r>
              <a:rPr lang="en-US" baseline="30000" dirty="0" smtClean="0">
                <a:solidFill>
                  <a:srgbClr val="0000CC"/>
                </a:solidFill>
                <a:latin typeface="Times New Roman" panose="02020603050405020304" pitchFamily="18" charset="0"/>
                <a:cs typeface="Times New Roman" panose="02020603050405020304" pitchFamily="18" charset="0"/>
              </a:rPr>
              <a:t>8</a:t>
            </a:r>
            <a:r>
              <a:rPr lang="en-US" dirty="0" smtClean="0">
                <a:solidFill>
                  <a:srgbClr val="0000CC"/>
                </a:solidFill>
                <a:latin typeface="Times New Roman" panose="02020603050405020304" pitchFamily="18" charset="0"/>
                <a:cs typeface="Times New Roman" panose="02020603050405020304" pitchFamily="18" charset="0"/>
              </a:rPr>
              <a:t> y. </a:t>
            </a:r>
            <a:r>
              <a:rPr lang="en-US" baseline="30000" dirty="0" smtClean="0">
                <a:solidFill>
                  <a:srgbClr val="0000CC"/>
                </a:solidFill>
                <a:latin typeface="Times New Roman" panose="02020603050405020304" pitchFamily="18" charset="0"/>
                <a:cs typeface="Times New Roman" panose="02020603050405020304" pitchFamily="18" charset="0"/>
              </a:rPr>
              <a:t>238</a:t>
            </a:r>
            <a:r>
              <a:rPr lang="en-US" dirty="0" smtClean="0">
                <a:solidFill>
                  <a:srgbClr val="0000CC"/>
                </a:solidFill>
                <a:latin typeface="Times New Roman" panose="02020603050405020304" pitchFamily="18" charset="0"/>
                <a:cs typeface="Times New Roman" panose="02020603050405020304" pitchFamily="18" charset="0"/>
              </a:rPr>
              <a:t>U decays into </a:t>
            </a:r>
            <a:r>
              <a:rPr lang="en-US" baseline="30000" dirty="0" smtClean="0">
                <a:solidFill>
                  <a:srgbClr val="0000CC"/>
                </a:solidFill>
                <a:latin typeface="Times New Roman" panose="02020603050405020304" pitchFamily="18" charset="0"/>
                <a:cs typeface="Times New Roman" panose="02020603050405020304" pitchFamily="18" charset="0"/>
              </a:rPr>
              <a:t>206</a:t>
            </a:r>
            <a:r>
              <a:rPr lang="en-US" dirty="0" smtClean="0">
                <a:solidFill>
                  <a:srgbClr val="0000CC"/>
                </a:solidFill>
                <a:latin typeface="Times New Roman" panose="02020603050405020304" pitchFamily="18" charset="0"/>
                <a:cs typeface="Times New Roman" panose="02020603050405020304" pitchFamily="18" charset="0"/>
              </a:rPr>
              <a:t>Pb with T</a:t>
            </a:r>
            <a:r>
              <a:rPr lang="en-US" baseline="-25000" dirty="0" smtClean="0">
                <a:solidFill>
                  <a:srgbClr val="0000CC"/>
                </a:solidFill>
                <a:latin typeface="Times New Roman" panose="02020603050405020304" pitchFamily="18" charset="0"/>
                <a:cs typeface="Times New Roman" panose="02020603050405020304" pitchFamily="18" charset="0"/>
              </a:rPr>
              <a:t>1/2</a:t>
            </a:r>
            <a:r>
              <a:rPr lang="en-US" dirty="0" smtClean="0">
                <a:solidFill>
                  <a:srgbClr val="0000CC"/>
                </a:solidFill>
                <a:latin typeface="Times New Roman" panose="02020603050405020304" pitchFamily="18" charset="0"/>
                <a:cs typeface="Times New Roman" panose="02020603050405020304" pitchFamily="18" charset="0"/>
              </a:rPr>
              <a:t> = 4.47·10</a:t>
            </a:r>
            <a:r>
              <a:rPr lang="en-US" baseline="30000" dirty="0" smtClean="0">
                <a:solidFill>
                  <a:srgbClr val="0000CC"/>
                </a:solidFill>
                <a:latin typeface="Times New Roman" panose="02020603050405020304" pitchFamily="18" charset="0"/>
                <a:cs typeface="Times New Roman" panose="02020603050405020304" pitchFamily="18" charset="0"/>
              </a:rPr>
              <a:t>9</a:t>
            </a:r>
            <a:r>
              <a:rPr lang="en-US" dirty="0" smtClean="0">
                <a:solidFill>
                  <a:srgbClr val="0000CC"/>
                </a:solidFill>
                <a:latin typeface="Times New Roman" panose="02020603050405020304" pitchFamily="18" charset="0"/>
                <a:cs typeface="Times New Roman" panose="02020603050405020304" pitchFamily="18" charset="0"/>
              </a:rPr>
              <a:t> a</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15" name="Textfeld 14"/>
          <p:cNvSpPr txBox="1"/>
          <p:nvPr/>
        </p:nvSpPr>
        <p:spPr>
          <a:xfrm>
            <a:off x="360000" y="1348594"/>
            <a:ext cx="3643946"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204</a:t>
            </a:r>
            <a:r>
              <a:rPr lang="en-US" dirty="0" smtClean="0">
                <a:latin typeface="Times New Roman" panose="02020603050405020304" pitchFamily="18" charset="0"/>
                <a:cs typeface="Times New Roman" panose="02020603050405020304" pitchFamily="18" charset="0"/>
              </a:rPr>
              <a:t>Pb is a </a:t>
            </a:r>
            <a:r>
              <a:rPr lang="en-US" b="1" dirty="0" smtClean="0">
                <a:latin typeface="Times New Roman" panose="02020603050405020304" pitchFamily="18" charset="0"/>
                <a:cs typeface="Times New Roman" panose="02020603050405020304" pitchFamily="18" charset="0"/>
              </a:rPr>
              <a:t>stable </a:t>
            </a:r>
            <a:r>
              <a:rPr lang="en-US" dirty="0" smtClean="0">
                <a:latin typeface="Times New Roman" panose="02020603050405020304" pitchFamily="18" charset="0"/>
                <a:cs typeface="Times New Roman" panose="02020603050405020304" pitchFamily="18" charset="0"/>
              </a:rPr>
              <a:t>isotope </a:t>
            </a:r>
            <a:r>
              <a:rPr lang="en-US" sz="1400" dirty="0" smtClean="0">
                <a:latin typeface="Times New Roman" panose="02020603050405020304" pitchFamily="18" charset="0"/>
                <a:cs typeface="Times New Roman" panose="02020603050405020304" pitchFamily="18" charset="0"/>
              </a:rPr>
              <a:t>(</a:t>
            </a:r>
            <a:r>
              <a:rPr lang="en-US" sz="1400" baseline="30000" dirty="0" smtClean="0">
                <a:latin typeface="Times New Roman" panose="02020603050405020304" pitchFamily="18" charset="0"/>
                <a:cs typeface="Times New Roman" panose="02020603050405020304" pitchFamily="18" charset="0"/>
              </a:rPr>
              <a:t>232</a:t>
            </a:r>
            <a:r>
              <a:rPr lang="en-US" sz="1400" dirty="0" smtClean="0">
                <a:latin typeface="Times New Roman" panose="02020603050405020304" pitchFamily="18" charset="0"/>
                <a:cs typeface="Times New Roman" panose="02020603050405020304" pitchFamily="18" charset="0"/>
              </a:rPr>
              <a:t>Th → </a:t>
            </a:r>
            <a:r>
              <a:rPr lang="en-US" sz="1400" baseline="30000" dirty="0" smtClean="0">
                <a:latin typeface="Times New Roman" panose="02020603050405020304" pitchFamily="18" charset="0"/>
                <a:cs typeface="Times New Roman" panose="02020603050405020304" pitchFamily="18" charset="0"/>
              </a:rPr>
              <a:t>208</a:t>
            </a:r>
            <a:r>
              <a:rPr lang="en-US" sz="1400" dirty="0" smtClean="0">
                <a:latin typeface="Times New Roman" panose="02020603050405020304" pitchFamily="18" charset="0"/>
                <a:cs typeface="Times New Roman" panose="02020603050405020304" pitchFamily="18" charset="0"/>
              </a:rPr>
              <a:t>Pb)</a:t>
            </a:r>
            <a:endParaRPr lang="en-US" sz="1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feld 16"/>
              <p:cNvSpPr txBox="1"/>
              <p:nvPr/>
            </p:nvSpPr>
            <p:spPr>
              <a:xfrm>
                <a:off x="359047" y="1844555"/>
                <a:ext cx="3708515" cy="2941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baseline="30000" smtClean="0">
                          <a:latin typeface="Cambria Math" panose="02040503050406030204" pitchFamily="18" charset="0"/>
                        </a:rPr>
                        <m:t>235</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𝑈</m:t>
                          </m:r>
                        </m:e>
                        <m:sub>
                          <m:r>
                            <a:rPr lang="de-DE" b="0" i="1" smtClean="0">
                              <a:latin typeface="Cambria Math" panose="02040503050406030204" pitchFamily="18" charset="0"/>
                            </a:rPr>
                            <m:t>0</m:t>
                          </m:r>
                        </m:sub>
                      </m:sSub>
                      <m:r>
                        <a:rPr lang="de-DE" b="0" i="1" smtClean="0">
                          <a:latin typeface="Cambria Math" panose="02040503050406030204" pitchFamily="18" charset="0"/>
                        </a:rPr>
                        <m:t>=</m:t>
                      </m:r>
                      <m:r>
                        <a:rPr lang="de-DE" b="0" i="1" baseline="30000" smtClean="0">
                          <a:latin typeface="Cambria Math" panose="02040503050406030204" pitchFamily="18" charset="0"/>
                        </a:rPr>
                        <m:t>235</m:t>
                      </m:r>
                      <m:r>
                        <a:rPr lang="de-DE" b="0" i="1" smtClean="0">
                          <a:latin typeface="Cambria Math" panose="02040503050406030204" pitchFamily="18" charset="0"/>
                        </a:rPr>
                        <m:t>𝑈</m:t>
                      </m:r>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𝑡</m:t>
                              </m:r>
                            </m:e>
                            <m:sub>
                              <m:r>
                                <a:rPr lang="de-DE" b="0" i="1" smtClean="0">
                                  <a:latin typeface="Cambria Math" panose="02040503050406030204" pitchFamily="18" charset="0"/>
                                </a:rPr>
                                <m:t>0</m:t>
                              </m:r>
                            </m:sub>
                          </m:sSub>
                        </m:e>
                      </m:d>
                      <m:r>
                        <a:rPr lang="de-DE" b="0" i="1" smtClean="0">
                          <a:latin typeface="Cambria Math" panose="02040503050406030204" pitchFamily="18" charset="0"/>
                        </a:rPr>
                        <m:t>=</m:t>
                      </m:r>
                      <m:r>
                        <a:rPr lang="de-DE" b="0" i="1" baseline="30000" smtClean="0">
                          <a:latin typeface="Cambria Math" panose="02040503050406030204" pitchFamily="18" charset="0"/>
                        </a:rPr>
                        <m:t>235</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𝑈</m:t>
                          </m:r>
                        </m:e>
                        <m:sub>
                          <m:r>
                            <a:rPr lang="de-DE" b="0" i="1" smtClean="0">
                              <a:latin typeface="Cambria Math" panose="02040503050406030204" pitchFamily="18" charset="0"/>
                            </a:rPr>
                            <m:t>𝑖𝑛</m:t>
                          </m:r>
                        </m:sub>
                      </m:sSub>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𝑒</m:t>
                          </m:r>
                        </m:e>
                        <m:sup>
                          <m:r>
                            <a:rPr lang="de-DE" b="0" i="1" smtClean="0">
                              <a:latin typeface="Cambria Math" panose="02040503050406030204" pitchFamily="18" charset="0"/>
                              <a:ea typeface="Cambria Math" panose="02040503050406030204" pitchFamily="18" charset="0"/>
                            </a:rPr>
                            <m:t>−</m:t>
                          </m:r>
                          <m:f>
                            <m:fPr>
                              <m:type m:val="lin"/>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𝑡</m:t>
                              </m:r>
                            </m:num>
                            <m:den>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𝑇</m:t>
                                  </m:r>
                                </m:e>
                                <m:sub>
                                  <m:r>
                                    <a:rPr lang="de-DE" b="0" i="1" smtClean="0">
                                      <a:latin typeface="Cambria Math" panose="02040503050406030204" pitchFamily="18" charset="0"/>
                                      <a:ea typeface="Cambria Math" panose="02040503050406030204" pitchFamily="18" charset="0"/>
                                    </a:rPr>
                                    <m:t>235</m:t>
                                  </m:r>
                                </m:sub>
                              </m:sSub>
                            </m:den>
                          </m:f>
                        </m:sup>
                      </m:sSup>
                    </m:oMath>
                  </m:oMathPara>
                </a14:m>
                <a:endParaRPr lang="de-DE" dirty="0"/>
              </a:p>
            </p:txBody>
          </p:sp>
        </mc:Choice>
        <mc:Fallback xmlns="">
          <p:sp>
            <p:nvSpPr>
              <p:cNvPr id="17" name="Textfeld 16"/>
              <p:cNvSpPr txBox="1">
                <a:spLocks noRot="1" noChangeAspect="1" noMove="1" noResize="1" noEditPoints="1" noAdjustHandles="1" noChangeArrowheads="1" noChangeShapeType="1" noTextEdit="1"/>
              </p:cNvSpPr>
              <p:nvPr/>
            </p:nvSpPr>
            <p:spPr>
              <a:xfrm>
                <a:off x="359047" y="1844555"/>
                <a:ext cx="3708515" cy="294119"/>
              </a:xfrm>
              <a:prstGeom prst="rect">
                <a:avLst/>
              </a:prstGeom>
              <a:blipFill>
                <a:blip r:embed="rId2"/>
                <a:stretch>
                  <a:fillRect t="-122917" r="-2961" b="-1437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5040000" y="1855648"/>
                <a:ext cx="22446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baseline="30000" smtClean="0">
                          <a:latin typeface="Cambria Math" panose="02040503050406030204" pitchFamily="18" charset="0"/>
                        </a:rPr>
                        <m:t>207</m:t>
                      </m:r>
                      <m:r>
                        <a:rPr lang="de-DE" b="0" i="1" smtClean="0">
                          <a:latin typeface="Cambria Math" panose="02040503050406030204" pitchFamily="18" charset="0"/>
                        </a:rPr>
                        <m:t>𝑃𝑏</m:t>
                      </m:r>
                      <m:r>
                        <a:rPr lang="de-DE" b="0" i="1" smtClean="0">
                          <a:latin typeface="Cambria Math" panose="02040503050406030204" pitchFamily="18" charset="0"/>
                        </a:rPr>
                        <m:t>=235</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𝑈</m:t>
                          </m:r>
                        </m:e>
                        <m:sub>
                          <m:r>
                            <a:rPr lang="de-DE" b="0" i="1" smtClean="0">
                              <a:latin typeface="Cambria Math" panose="02040503050406030204" pitchFamily="18" charset="0"/>
                            </a:rPr>
                            <m:t>𝑖𝑛</m:t>
                          </m:r>
                        </m:sub>
                      </m:sSub>
                      <m:r>
                        <a:rPr lang="de-DE" b="0" i="1" smtClean="0">
                          <a:latin typeface="Cambria Math" panose="02040503050406030204" pitchFamily="18" charset="0"/>
                        </a:rPr>
                        <m:t>−</m:t>
                      </m:r>
                      <m:r>
                        <a:rPr lang="de-DE" b="0" i="1" baseline="30000" smtClean="0">
                          <a:latin typeface="Cambria Math" panose="02040503050406030204" pitchFamily="18" charset="0"/>
                        </a:rPr>
                        <m:t>235</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𝑈</m:t>
                          </m:r>
                        </m:e>
                        <m:sub>
                          <m:r>
                            <a:rPr lang="de-DE" b="0" i="1" smtClean="0">
                              <a:latin typeface="Cambria Math" panose="02040503050406030204" pitchFamily="18" charset="0"/>
                            </a:rPr>
                            <m:t>0</m:t>
                          </m:r>
                        </m:sub>
                      </m:sSub>
                    </m:oMath>
                  </m:oMathPara>
                </a14:m>
                <a:endParaRPr lang="de-DE" dirty="0"/>
              </a:p>
            </p:txBody>
          </p:sp>
        </mc:Choice>
        <mc:Fallback xmlns="">
          <p:sp>
            <p:nvSpPr>
              <p:cNvPr id="18" name="Textfeld 17"/>
              <p:cNvSpPr txBox="1">
                <a:spLocks noRot="1" noChangeAspect="1" noMove="1" noResize="1" noEditPoints="1" noAdjustHandles="1" noChangeArrowheads="1" noChangeShapeType="1" noTextEdit="1"/>
              </p:cNvSpPr>
              <p:nvPr/>
            </p:nvSpPr>
            <p:spPr>
              <a:xfrm>
                <a:off x="5040000" y="1855648"/>
                <a:ext cx="2244653" cy="276999"/>
              </a:xfrm>
              <a:prstGeom prst="rect">
                <a:avLst/>
              </a:prstGeom>
              <a:blipFill>
                <a:blip r:embed="rId3"/>
                <a:stretch>
                  <a:fillRect l="-815" r="-543" b="-1739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5040000" y="2326159"/>
                <a:ext cx="2909258" cy="316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baseline="30000" smtClean="0">
                          <a:latin typeface="Cambria Math" panose="02040503050406030204" pitchFamily="18" charset="0"/>
                        </a:rPr>
                        <m:t>207</m:t>
                      </m:r>
                      <m:r>
                        <a:rPr lang="de-DE" b="0" i="1" smtClean="0">
                          <a:latin typeface="Cambria Math" panose="02040503050406030204" pitchFamily="18" charset="0"/>
                        </a:rPr>
                        <m:t>𝑃𝑏</m:t>
                      </m:r>
                      <m:r>
                        <a:rPr lang="de-DE" b="0" i="1" smtClean="0">
                          <a:latin typeface="Cambria Math" panose="02040503050406030204" pitchFamily="18" charset="0"/>
                        </a:rPr>
                        <m:t>=235</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𝑈</m:t>
                          </m:r>
                        </m:e>
                        <m:sub>
                          <m:r>
                            <a:rPr lang="de-DE" b="0" i="1" smtClean="0">
                              <a:latin typeface="Cambria Math" panose="02040503050406030204" pitchFamily="18" charset="0"/>
                            </a:rPr>
                            <m:t>0</m:t>
                          </m:r>
                        </m:sub>
                      </m:sSub>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𝑒</m:t>
                              </m:r>
                            </m:e>
                            <m:sup>
                              <m:f>
                                <m:fPr>
                                  <m:type m:val="lin"/>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𝑡</m:t>
                                  </m:r>
                                </m:num>
                                <m:den>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𝑇</m:t>
                                      </m:r>
                                    </m:e>
                                    <m:sub>
                                      <m:r>
                                        <a:rPr lang="de-DE" b="0" i="1" smtClean="0">
                                          <a:latin typeface="Cambria Math" panose="02040503050406030204" pitchFamily="18" charset="0"/>
                                          <a:ea typeface="Cambria Math" panose="02040503050406030204" pitchFamily="18" charset="0"/>
                                        </a:rPr>
                                        <m:t>235</m:t>
                                      </m:r>
                                    </m:sub>
                                  </m:sSub>
                                </m:den>
                              </m:f>
                            </m:sup>
                          </m:sSup>
                          <m:r>
                            <a:rPr lang="de-DE" b="0" i="1" smtClean="0">
                              <a:latin typeface="Cambria Math" panose="02040503050406030204" pitchFamily="18" charset="0"/>
                              <a:ea typeface="Cambria Math" panose="02040503050406030204" pitchFamily="18" charset="0"/>
                            </a:rPr>
                            <m:t>−1</m:t>
                          </m:r>
                        </m:e>
                      </m:d>
                    </m:oMath>
                  </m:oMathPara>
                </a14:m>
                <a:endParaRPr lang="de-DE" dirty="0"/>
              </a:p>
            </p:txBody>
          </p:sp>
        </mc:Choice>
        <mc:Fallback xmlns="">
          <p:sp>
            <p:nvSpPr>
              <p:cNvPr id="19" name="Textfeld 18"/>
              <p:cNvSpPr txBox="1">
                <a:spLocks noRot="1" noChangeAspect="1" noMove="1" noResize="1" noEditPoints="1" noAdjustHandles="1" noChangeArrowheads="1" noChangeShapeType="1" noTextEdit="1"/>
              </p:cNvSpPr>
              <p:nvPr/>
            </p:nvSpPr>
            <p:spPr>
              <a:xfrm>
                <a:off x="5040000" y="2326159"/>
                <a:ext cx="2909258" cy="316369"/>
              </a:xfrm>
              <a:prstGeom prst="rect">
                <a:avLst/>
              </a:prstGeom>
              <a:blipFill>
                <a:blip r:embed="rId4"/>
                <a:stretch>
                  <a:fillRect l="-419" t="-113725" b="-13137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432000" y="3049602"/>
                <a:ext cx="3598870" cy="5752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rgbClr val="0000CC"/>
                              </a:solidFill>
                              <a:latin typeface="Cambria Math" panose="02040503050406030204" pitchFamily="18" charset="0"/>
                            </a:rPr>
                          </m:ctrlPr>
                        </m:sSubPr>
                        <m:e>
                          <m:r>
                            <a:rPr lang="de-DE" b="0" i="1" smtClean="0">
                              <a:solidFill>
                                <a:srgbClr val="0000CC"/>
                              </a:solidFill>
                              <a:latin typeface="Cambria Math" panose="02040503050406030204" pitchFamily="18" charset="0"/>
                            </a:rPr>
                            <m:t>𝑅</m:t>
                          </m:r>
                        </m:e>
                        <m:sub>
                          <m:r>
                            <a:rPr lang="de-DE" b="0" i="1" smtClean="0">
                              <a:solidFill>
                                <a:srgbClr val="0000CC"/>
                              </a:solidFill>
                              <a:latin typeface="Cambria Math" panose="02040503050406030204" pitchFamily="18" charset="0"/>
                            </a:rPr>
                            <m:t>1</m:t>
                          </m:r>
                        </m:sub>
                      </m:sSub>
                      <m:r>
                        <a:rPr lang="de-DE" i="1">
                          <a:solidFill>
                            <a:srgbClr val="0000CC"/>
                          </a:solidFill>
                          <a:latin typeface="Cambria Math" panose="02040503050406030204" pitchFamily="18" charset="0"/>
                          <a:ea typeface="Cambria Math" panose="02040503050406030204" pitchFamily="18" charset="0"/>
                        </a:rPr>
                        <m:t>≡</m:t>
                      </m:r>
                      <m:f>
                        <m:fPr>
                          <m:ctrlPr>
                            <a:rPr lang="de-DE" i="1" smtClean="0">
                              <a:solidFill>
                                <a:srgbClr val="0000CC"/>
                              </a:solidFill>
                              <a:latin typeface="Cambria Math" panose="02040503050406030204" pitchFamily="18" charset="0"/>
                              <a:ea typeface="Cambria Math" panose="02040503050406030204" pitchFamily="18" charset="0"/>
                            </a:rPr>
                          </m:ctrlPr>
                        </m:fPr>
                        <m:num>
                          <m:r>
                            <a:rPr lang="de-DE" b="0" i="1" baseline="30000" smtClean="0">
                              <a:solidFill>
                                <a:srgbClr val="0000CC"/>
                              </a:solidFill>
                              <a:latin typeface="Cambria Math" panose="02040503050406030204" pitchFamily="18" charset="0"/>
                              <a:ea typeface="Cambria Math" panose="02040503050406030204" pitchFamily="18" charset="0"/>
                            </a:rPr>
                            <m:t>207</m:t>
                          </m:r>
                          <m:sSub>
                            <m:sSubPr>
                              <m:ctrlPr>
                                <a:rPr lang="de-DE" b="0" i="1" smtClean="0">
                                  <a:solidFill>
                                    <a:srgbClr val="0000CC"/>
                                  </a:solidFill>
                                  <a:latin typeface="Cambria Math" panose="02040503050406030204" pitchFamily="18" charset="0"/>
                                  <a:ea typeface="Cambria Math" panose="02040503050406030204" pitchFamily="18" charset="0"/>
                                </a:rPr>
                              </m:ctrlPr>
                            </m:sSubPr>
                            <m:e>
                              <m:r>
                                <a:rPr lang="de-DE" b="0" i="1" smtClean="0">
                                  <a:solidFill>
                                    <a:srgbClr val="0000CC"/>
                                  </a:solidFill>
                                  <a:latin typeface="Cambria Math" panose="02040503050406030204" pitchFamily="18" charset="0"/>
                                  <a:ea typeface="Cambria Math" panose="02040503050406030204" pitchFamily="18" charset="0"/>
                                </a:rPr>
                                <m:t>𝑃𝑏</m:t>
                              </m:r>
                            </m:e>
                            <m:sub>
                              <m:r>
                                <a:rPr lang="de-DE" b="0" i="1" smtClean="0">
                                  <a:solidFill>
                                    <a:srgbClr val="0000CC"/>
                                  </a:solidFill>
                                  <a:latin typeface="Cambria Math" panose="02040503050406030204" pitchFamily="18" charset="0"/>
                                  <a:ea typeface="Cambria Math" panose="02040503050406030204" pitchFamily="18" charset="0"/>
                                </a:rPr>
                                <m:t>𝑖𝑛</m:t>
                              </m:r>
                            </m:sub>
                          </m:sSub>
                        </m:num>
                        <m:den>
                          <m:r>
                            <a:rPr lang="de-DE" b="0" i="1" baseline="30000" smtClean="0">
                              <a:solidFill>
                                <a:srgbClr val="0000CC"/>
                              </a:solidFill>
                              <a:latin typeface="Cambria Math" panose="02040503050406030204" pitchFamily="18" charset="0"/>
                              <a:ea typeface="Cambria Math" panose="02040503050406030204" pitchFamily="18" charset="0"/>
                            </a:rPr>
                            <m:t>204</m:t>
                          </m:r>
                          <m:r>
                            <a:rPr lang="de-DE" b="0" i="1" smtClean="0">
                              <a:solidFill>
                                <a:srgbClr val="0000CC"/>
                              </a:solidFill>
                              <a:latin typeface="Cambria Math" panose="02040503050406030204" pitchFamily="18" charset="0"/>
                              <a:ea typeface="Cambria Math" panose="02040503050406030204" pitchFamily="18" charset="0"/>
                            </a:rPr>
                            <m:t>𝑃𝑏</m:t>
                          </m:r>
                        </m:den>
                      </m:f>
                      <m:r>
                        <a:rPr lang="de-DE" b="0" i="1" smtClean="0">
                          <a:solidFill>
                            <a:srgbClr val="0000CC"/>
                          </a:solidFill>
                          <a:latin typeface="Cambria Math" panose="02040503050406030204" pitchFamily="18" charset="0"/>
                          <a:ea typeface="Cambria Math" panose="02040503050406030204" pitchFamily="18" charset="0"/>
                        </a:rPr>
                        <m:t>+</m:t>
                      </m:r>
                      <m:f>
                        <m:fPr>
                          <m:ctrlPr>
                            <a:rPr lang="de-DE" b="0" i="1" smtClean="0">
                              <a:solidFill>
                                <a:srgbClr val="0000CC"/>
                              </a:solidFill>
                              <a:latin typeface="Cambria Math" panose="02040503050406030204" pitchFamily="18" charset="0"/>
                              <a:ea typeface="Cambria Math" panose="02040503050406030204" pitchFamily="18" charset="0"/>
                            </a:rPr>
                          </m:ctrlPr>
                        </m:fPr>
                        <m:num>
                          <m:r>
                            <a:rPr lang="de-DE" b="0" i="1" baseline="30000" smtClean="0">
                              <a:solidFill>
                                <a:srgbClr val="0000CC"/>
                              </a:solidFill>
                              <a:latin typeface="Cambria Math" panose="02040503050406030204" pitchFamily="18" charset="0"/>
                              <a:ea typeface="Cambria Math" panose="02040503050406030204" pitchFamily="18" charset="0"/>
                            </a:rPr>
                            <m:t>235</m:t>
                          </m:r>
                          <m:sSub>
                            <m:sSubPr>
                              <m:ctrlPr>
                                <a:rPr lang="de-DE" b="0" i="1" smtClean="0">
                                  <a:solidFill>
                                    <a:srgbClr val="0000CC"/>
                                  </a:solidFill>
                                  <a:latin typeface="Cambria Math" panose="02040503050406030204" pitchFamily="18" charset="0"/>
                                  <a:ea typeface="Cambria Math" panose="02040503050406030204" pitchFamily="18" charset="0"/>
                                </a:rPr>
                              </m:ctrlPr>
                            </m:sSubPr>
                            <m:e>
                              <m:r>
                                <a:rPr lang="de-DE" b="0" i="1" smtClean="0">
                                  <a:solidFill>
                                    <a:srgbClr val="0000CC"/>
                                  </a:solidFill>
                                  <a:latin typeface="Cambria Math" panose="02040503050406030204" pitchFamily="18" charset="0"/>
                                  <a:ea typeface="Cambria Math" panose="02040503050406030204" pitchFamily="18" charset="0"/>
                                </a:rPr>
                                <m:t>𝑈</m:t>
                              </m:r>
                            </m:e>
                            <m:sub>
                              <m:r>
                                <a:rPr lang="de-DE" b="0" i="1" smtClean="0">
                                  <a:solidFill>
                                    <a:srgbClr val="0000CC"/>
                                  </a:solidFill>
                                  <a:latin typeface="Cambria Math" panose="02040503050406030204" pitchFamily="18" charset="0"/>
                                  <a:ea typeface="Cambria Math" panose="02040503050406030204" pitchFamily="18" charset="0"/>
                                </a:rPr>
                                <m:t>0</m:t>
                              </m:r>
                            </m:sub>
                          </m:sSub>
                          <m:r>
                            <a:rPr lang="de-DE" b="0" i="1" smtClean="0">
                              <a:solidFill>
                                <a:srgbClr val="0000CC"/>
                              </a:solidFill>
                              <a:latin typeface="Cambria Math" panose="02040503050406030204" pitchFamily="18" charset="0"/>
                              <a:ea typeface="Cambria Math" panose="02040503050406030204" pitchFamily="18" charset="0"/>
                            </a:rPr>
                            <m:t>∙</m:t>
                          </m:r>
                          <m:d>
                            <m:dPr>
                              <m:ctrlPr>
                                <a:rPr lang="de-DE" b="0" i="1" smtClean="0">
                                  <a:solidFill>
                                    <a:srgbClr val="0000CC"/>
                                  </a:solidFill>
                                  <a:latin typeface="Cambria Math" panose="02040503050406030204" pitchFamily="18" charset="0"/>
                                  <a:ea typeface="Cambria Math" panose="02040503050406030204" pitchFamily="18" charset="0"/>
                                </a:rPr>
                              </m:ctrlPr>
                            </m:dPr>
                            <m:e>
                              <m:sSup>
                                <m:sSupPr>
                                  <m:ctrlPr>
                                    <a:rPr lang="de-DE" b="0" i="1" smtClean="0">
                                      <a:solidFill>
                                        <a:srgbClr val="0000CC"/>
                                      </a:solidFill>
                                      <a:latin typeface="Cambria Math" panose="02040503050406030204" pitchFamily="18" charset="0"/>
                                      <a:ea typeface="Cambria Math" panose="02040503050406030204" pitchFamily="18" charset="0"/>
                                    </a:rPr>
                                  </m:ctrlPr>
                                </m:sSupPr>
                                <m:e>
                                  <m:r>
                                    <a:rPr lang="de-DE" b="0" i="1" smtClean="0">
                                      <a:solidFill>
                                        <a:srgbClr val="0000CC"/>
                                      </a:solidFill>
                                      <a:latin typeface="Cambria Math" panose="02040503050406030204" pitchFamily="18" charset="0"/>
                                      <a:ea typeface="Cambria Math" panose="02040503050406030204" pitchFamily="18" charset="0"/>
                                    </a:rPr>
                                    <m:t>𝑒</m:t>
                                  </m:r>
                                </m:e>
                                <m:sup>
                                  <m:f>
                                    <m:fPr>
                                      <m:type m:val="lin"/>
                                      <m:ctrlPr>
                                        <a:rPr lang="de-DE" b="0" i="1" smtClean="0">
                                          <a:solidFill>
                                            <a:srgbClr val="0000CC"/>
                                          </a:solidFill>
                                          <a:latin typeface="Cambria Math" panose="02040503050406030204" pitchFamily="18" charset="0"/>
                                          <a:ea typeface="Cambria Math" panose="02040503050406030204" pitchFamily="18" charset="0"/>
                                        </a:rPr>
                                      </m:ctrlPr>
                                    </m:fPr>
                                    <m:num>
                                      <m:r>
                                        <a:rPr lang="de-DE" b="0" i="1" smtClean="0">
                                          <a:solidFill>
                                            <a:srgbClr val="0000CC"/>
                                          </a:solidFill>
                                          <a:latin typeface="Cambria Math" panose="02040503050406030204" pitchFamily="18" charset="0"/>
                                          <a:ea typeface="Cambria Math" panose="02040503050406030204" pitchFamily="18" charset="0"/>
                                        </a:rPr>
                                        <m:t>∆</m:t>
                                      </m:r>
                                      <m:r>
                                        <a:rPr lang="de-DE" b="0" i="1" smtClean="0">
                                          <a:solidFill>
                                            <a:srgbClr val="0000CC"/>
                                          </a:solidFill>
                                          <a:latin typeface="Cambria Math" panose="02040503050406030204" pitchFamily="18" charset="0"/>
                                          <a:ea typeface="Cambria Math" panose="02040503050406030204" pitchFamily="18" charset="0"/>
                                        </a:rPr>
                                        <m:t>𝑡</m:t>
                                      </m:r>
                                    </m:num>
                                    <m:den>
                                      <m:sSub>
                                        <m:sSubPr>
                                          <m:ctrlPr>
                                            <a:rPr lang="de-DE" b="0" i="1" smtClean="0">
                                              <a:solidFill>
                                                <a:srgbClr val="0000CC"/>
                                              </a:solidFill>
                                              <a:latin typeface="Cambria Math" panose="02040503050406030204" pitchFamily="18" charset="0"/>
                                              <a:ea typeface="Cambria Math" panose="02040503050406030204" pitchFamily="18" charset="0"/>
                                            </a:rPr>
                                          </m:ctrlPr>
                                        </m:sSubPr>
                                        <m:e>
                                          <m:r>
                                            <a:rPr lang="de-DE" b="0" i="1" smtClean="0">
                                              <a:solidFill>
                                                <a:srgbClr val="0000CC"/>
                                              </a:solidFill>
                                              <a:latin typeface="Cambria Math" panose="02040503050406030204" pitchFamily="18" charset="0"/>
                                              <a:ea typeface="Cambria Math" panose="02040503050406030204" pitchFamily="18" charset="0"/>
                                            </a:rPr>
                                            <m:t>𝑇</m:t>
                                          </m:r>
                                        </m:e>
                                        <m:sub>
                                          <m:r>
                                            <a:rPr lang="de-DE" b="0" i="1" smtClean="0">
                                              <a:solidFill>
                                                <a:srgbClr val="0000CC"/>
                                              </a:solidFill>
                                              <a:latin typeface="Cambria Math" panose="02040503050406030204" pitchFamily="18" charset="0"/>
                                              <a:ea typeface="Cambria Math" panose="02040503050406030204" pitchFamily="18" charset="0"/>
                                            </a:rPr>
                                            <m:t>235</m:t>
                                          </m:r>
                                        </m:sub>
                                      </m:sSub>
                                    </m:den>
                                  </m:f>
                                </m:sup>
                              </m:sSup>
                              <m:r>
                                <a:rPr lang="de-DE" b="0" i="1" smtClean="0">
                                  <a:solidFill>
                                    <a:srgbClr val="0000CC"/>
                                  </a:solidFill>
                                  <a:latin typeface="Cambria Math" panose="02040503050406030204" pitchFamily="18" charset="0"/>
                                  <a:ea typeface="Cambria Math" panose="02040503050406030204" pitchFamily="18" charset="0"/>
                                </a:rPr>
                                <m:t>−1</m:t>
                              </m:r>
                            </m:e>
                          </m:d>
                        </m:num>
                        <m:den>
                          <m:r>
                            <a:rPr lang="de-DE" b="0" i="1" baseline="30000" smtClean="0">
                              <a:solidFill>
                                <a:srgbClr val="0000CC"/>
                              </a:solidFill>
                              <a:latin typeface="Cambria Math" panose="02040503050406030204" pitchFamily="18" charset="0"/>
                              <a:ea typeface="Cambria Math" panose="02040503050406030204" pitchFamily="18" charset="0"/>
                            </a:rPr>
                            <m:t>204</m:t>
                          </m:r>
                          <m:r>
                            <a:rPr lang="de-DE" b="0" i="1" smtClean="0">
                              <a:solidFill>
                                <a:srgbClr val="0000CC"/>
                              </a:solidFill>
                              <a:latin typeface="Cambria Math" panose="02040503050406030204" pitchFamily="18" charset="0"/>
                              <a:ea typeface="Cambria Math" panose="02040503050406030204" pitchFamily="18" charset="0"/>
                            </a:rPr>
                            <m:t>𝑃𝑏</m:t>
                          </m:r>
                        </m:den>
                      </m:f>
                    </m:oMath>
                  </m:oMathPara>
                </a14:m>
                <a:endParaRPr lang="de-DE" dirty="0">
                  <a:solidFill>
                    <a:srgbClr val="0000CC"/>
                  </a:solidFill>
                </a:endParaRPr>
              </a:p>
            </p:txBody>
          </p:sp>
        </mc:Choice>
        <mc:Fallback xmlns="">
          <p:sp>
            <p:nvSpPr>
              <p:cNvPr id="20" name="Textfeld 19"/>
              <p:cNvSpPr txBox="1">
                <a:spLocks noRot="1" noChangeAspect="1" noMove="1" noResize="1" noEditPoints="1" noAdjustHandles="1" noChangeArrowheads="1" noChangeShapeType="1" noTextEdit="1"/>
              </p:cNvSpPr>
              <p:nvPr/>
            </p:nvSpPr>
            <p:spPr>
              <a:xfrm>
                <a:off x="432000" y="3049602"/>
                <a:ext cx="3598870" cy="575286"/>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5040000" y="3051394"/>
                <a:ext cx="3604192" cy="5752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rgbClr val="0000CC"/>
                              </a:solidFill>
                              <a:latin typeface="Cambria Math" panose="02040503050406030204" pitchFamily="18" charset="0"/>
                            </a:rPr>
                          </m:ctrlPr>
                        </m:sSubPr>
                        <m:e>
                          <m:r>
                            <a:rPr lang="de-DE" b="0" i="1" smtClean="0">
                              <a:solidFill>
                                <a:srgbClr val="0000CC"/>
                              </a:solidFill>
                              <a:latin typeface="Cambria Math" panose="02040503050406030204" pitchFamily="18" charset="0"/>
                            </a:rPr>
                            <m:t>𝑅</m:t>
                          </m:r>
                        </m:e>
                        <m:sub>
                          <m:r>
                            <a:rPr lang="de-DE" b="0" i="1" smtClean="0">
                              <a:solidFill>
                                <a:srgbClr val="0000CC"/>
                              </a:solidFill>
                              <a:latin typeface="Cambria Math" panose="02040503050406030204" pitchFamily="18" charset="0"/>
                            </a:rPr>
                            <m:t>2</m:t>
                          </m:r>
                        </m:sub>
                      </m:sSub>
                      <m:r>
                        <a:rPr lang="de-DE" i="1">
                          <a:solidFill>
                            <a:srgbClr val="0000CC"/>
                          </a:solidFill>
                          <a:latin typeface="Cambria Math" panose="02040503050406030204" pitchFamily="18" charset="0"/>
                          <a:ea typeface="Cambria Math" panose="02040503050406030204" pitchFamily="18" charset="0"/>
                        </a:rPr>
                        <m:t>≡</m:t>
                      </m:r>
                      <m:f>
                        <m:fPr>
                          <m:ctrlPr>
                            <a:rPr lang="de-DE" i="1" smtClean="0">
                              <a:solidFill>
                                <a:srgbClr val="0000CC"/>
                              </a:solidFill>
                              <a:latin typeface="Cambria Math" panose="02040503050406030204" pitchFamily="18" charset="0"/>
                              <a:ea typeface="Cambria Math" panose="02040503050406030204" pitchFamily="18" charset="0"/>
                            </a:rPr>
                          </m:ctrlPr>
                        </m:fPr>
                        <m:num>
                          <m:r>
                            <a:rPr lang="de-DE" b="0" i="1" baseline="30000" smtClean="0">
                              <a:solidFill>
                                <a:srgbClr val="0000CC"/>
                              </a:solidFill>
                              <a:latin typeface="Cambria Math" panose="02040503050406030204" pitchFamily="18" charset="0"/>
                              <a:ea typeface="Cambria Math" panose="02040503050406030204" pitchFamily="18" charset="0"/>
                            </a:rPr>
                            <m:t>206</m:t>
                          </m:r>
                          <m:sSub>
                            <m:sSubPr>
                              <m:ctrlPr>
                                <a:rPr lang="de-DE" b="0" i="1" smtClean="0">
                                  <a:solidFill>
                                    <a:srgbClr val="0000CC"/>
                                  </a:solidFill>
                                  <a:latin typeface="Cambria Math" panose="02040503050406030204" pitchFamily="18" charset="0"/>
                                  <a:ea typeface="Cambria Math" panose="02040503050406030204" pitchFamily="18" charset="0"/>
                                </a:rPr>
                              </m:ctrlPr>
                            </m:sSubPr>
                            <m:e>
                              <m:r>
                                <a:rPr lang="de-DE" b="0" i="1" smtClean="0">
                                  <a:solidFill>
                                    <a:srgbClr val="0000CC"/>
                                  </a:solidFill>
                                  <a:latin typeface="Cambria Math" panose="02040503050406030204" pitchFamily="18" charset="0"/>
                                  <a:ea typeface="Cambria Math" panose="02040503050406030204" pitchFamily="18" charset="0"/>
                                </a:rPr>
                                <m:t>𝑃𝑏</m:t>
                              </m:r>
                            </m:e>
                            <m:sub>
                              <m:r>
                                <a:rPr lang="de-DE" b="0" i="1" smtClean="0">
                                  <a:solidFill>
                                    <a:srgbClr val="0000CC"/>
                                  </a:solidFill>
                                  <a:latin typeface="Cambria Math" panose="02040503050406030204" pitchFamily="18" charset="0"/>
                                  <a:ea typeface="Cambria Math" panose="02040503050406030204" pitchFamily="18" charset="0"/>
                                </a:rPr>
                                <m:t>𝑖𝑛</m:t>
                              </m:r>
                            </m:sub>
                          </m:sSub>
                        </m:num>
                        <m:den>
                          <m:r>
                            <a:rPr lang="de-DE" b="0" i="1" baseline="30000" smtClean="0">
                              <a:solidFill>
                                <a:srgbClr val="0000CC"/>
                              </a:solidFill>
                              <a:latin typeface="Cambria Math" panose="02040503050406030204" pitchFamily="18" charset="0"/>
                              <a:ea typeface="Cambria Math" panose="02040503050406030204" pitchFamily="18" charset="0"/>
                            </a:rPr>
                            <m:t>204</m:t>
                          </m:r>
                          <m:r>
                            <a:rPr lang="de-DE" b="0" i="1" smtClean="0">
                              <a:solidFill>
                                <a:srgbClr val="0000CC"/>
                              </a:solidFill>
                              <a:latin typeface="Cambria Math" panose="02040503050406030204" pitchFamily="18" charset="0"/>
                              <a:ea typeface="Cambria Math" panose="02040503050406030204" pitchFamily="18" charset="0"/>
                            </a:rPr>
                            <m:t>𝑃𝑏</m:t>
                          </m:r>
                        </m:den>
                      </m:f>
                      <m:r>
                        <a:rPr lang="de-DE" b="0" i="1" smtClean="0">
                          <a:solidFill>
                            <a:srgbClr val="0000CC"/>
                          </a:solidFill>
                          <a:latin typeface="Cambria Math" panose="02040503050406030204" pitchFamily="18" charset="0"/>
                          <a:ea typeface="Cambria Math" panose="02040503050406030204" pitchFamily="18" charset="0"/>
                        </a:rPr>
                        <m:t>+</m:t>
                      </m:r>
                      <m:f>
                        <m:fPr>
                          <m:ctrlPr>
                            <a:rPr lang="de-DE" b="0" i="1" smtClean="0">
                              <a:solidFill>
                                <a:srgbClr val="0000CC"/>
                              </a:solidFill>
                              <a:latin typeface="Cambria Math" panose="02040503050406030204" pitchFamily="18" charset="0"/>
                              <a:ea typeface="Cambria Math" panose="02040503050406030204" pitchFamily="18" charset="0"/>
                            </a:rPr>
                          </m:ctrlPr>
                        </m:fPr>
                        <m:num>
                          <m:r>
                            <a:rPr lang="de-DE" b="0" i="1" baseline="30000" smtClean="0">
                              <a:solidFill>
                                <a:srgbClr val="0000CC"/>
                              </a:solidFill>
                              <a:latin typeface="Cambria Math" panose="02040503050406030204" pitchFamily="18" charset="0"/>
                              <a:ea typeface="Cambria Math" panose="02040503050406030204" pitchFamily="18" charset="0"/>
                            </a:rPr>
                            <m:t>238</m:t>
                          </m:r>
                          <m:sSub>
                            <m:sSubPr>
                              <m:ctrlPr>
                                <a:rPr lang="de-DE" b="0" i="1" smtClean="0">
                                  <a:solidFill>
                                    <a:srgbClr val="0000CC"/>
                                  </a:solidFill>
                                  <a:latin typeface="Cambria Math" panose="02040503050406030204" pitchFamily="18" charset="0"/>
                                  <a:ea typeface="Cambria Math" panose="02040503050406030204" pitchFamily="18" charset="0"/>
                                </a:rPr>
                              </m:ctrlPr>
                            </m:sSubPr>
                            <m:e>
                              <m:r>
                                <a:rPr lang="de-DE" b="0" i="1" smtClean="0">
                                  <a:solidFill>
                                    <a:srgbClr val="0000CC"/>
                                  </a:solidFill>
                                  <a:latin typeface="Cambria Math" panose="02040503050406030204" pitchFamily="18" charset="0"/>
                                  <a:ea typeface="Cambria Math" panose="02040503050406030204" pitchFamily="18" charset="0"/>
                                </a:rPr>
                                <m:t>𝑈</m:t>
                              </m:r>
                            </m:e>
                            <m:sub>
                              <m:r>
                                <a:rPr lang="de-DE" b="0" i="1" smtClean="0">
                                  <a:solidFill>
                                    <a:srgbClr val="0000CC"/>
                                  </a:solidFill>
                                  <a:latin typeface="Cambria Math" panose="02040503050406030204" pitchFamily="18" charset="0"/>
                                  <a:ea typeface="Cambria Math" panose="02040503050406030204" pitchFamily="18" charset="0"/>
                                </a:rPr>
                                <m:t>0</m:t>
                              </m:r>
                            </m:sub>
                          </m:sSub>
                          <m:r>
                            <a:rPr lang="de-DE" b="0" i="1" smtClean="0">
                              <a:solidFill>
                                <a:srgbClr val="0000CC"/>
                              </a:solidFill>
                              <a:latin typeface="Cambria Math" panose="02040503050406030204" pitchFamily="18" charset="0"/>
                              <a:ea typeface="Cambria Math" panose="02040503050406030204" pitchFamily="18" charset="0"/>
                            </a:rPr>
                            <m:t>∙</m:t>
                          </m:r>
                          <m:d>
                            <m:dPr>
                              <m:ctrlPr>
                                <a:rPr lang="de-DE" b="0" i="1" smtClean="0">
                                  <a:solidFill>
                                    <a:srgbClr val="0000CC"/>
                                  </a:solidFill>
                                  <a:latin typeface="Cambria Math" panose="02040503050406030204" pitchFamily="18" charset="0"/>
                                  <a:ea typeface="Cambria Math" panose="02040503050406030204" pitchFamily="18" charset="0"/>
                                </a:rPr>
                              </m:ctrlPr>
                            </m:dPr>
                            <m:e>
                              <m:sSup>
                                <m:sSupPr>
                                  <m:ctrlPr>
                                    <a:rPr lang="de-DE" b="0" i="1" smtClean="0">
                                      <a:solidFill>
                                        <a:srgbClr val="0000CC"/>
                                      </a:solidFill>
                                      <a:latin typeface="Cambria Math" panose="02040503050406030204" pitchFamily="18" charset="0"/>
                                      <a:ea typeface="Cambria Math" panose="02040503050406030204" pitchFamily="18" charset="0"/>
                                    </a:rPr>
                                  </m:ctrlPr>
                                </m:sSupPr>
                                <m:e>
                                  <m:r>
                                    <a:rPr lang="de-DE" b="0" i="1" smtClean="0">
                                      <a:solidFill>
                                        <a:srgbClr val="0000CC"/>
                                      </a:solidFill>
                                      <a:latin typeface="Cambria Math" panose="02040503050406030204" pitchFamily="18" charset="0"/>
                                      <a:ea typeface="Cambria Math" panose="02040503050406030204" pitchFamily="18" charset="0"/>
                                    </a:rPr>
                                    <m:t>𝑒</m:t>
                                  </m:r>
                                </m:e>
                                <m:sup>
                                  <m:f>
                                    <m:fPr>
                                      <m:type m:val="lin"/>
                                      <m:ctrlPr>
                                        <a:rPr lang="de-DE" b="0" i="1" smtClean="0">
                                          <a:solidFill>
                                            <a:srgbClr val="0000CC"/>
                                          </a:solidFill>
                                          <a:latin typeface="Cambria Math" panose="02040503050406030204" pitchFamily="18" charset="0"/>
                                          <a:ea typeface="Cambria Math" panose="02040503050406030204" pitchFamily="18" charset="0"/>
                                        </a:rPr>
                                      </m:ctrlPr>
                                    </m:fPr>
                                    <m:num>
                                      <m:r>
                                        <a:rPr lang="de-DE" b="0" i="1" smtClean="0">
                                          <a:solidFill>
                                            <a:srgbClr val="0000CC"/>
                                          </a:solidFill>
                                          <a:latin typeface="Cambria Math" panose="02040503050406030204" pitchFamily="18" charset="0"/>
                                          <a:ea typeface="Cambria Math" panose="02040503050406030204" pitchFamily="18" charset="0"/>
                                        </a:rPr>
                                        <m:t>∆</m:t>
                                      </m:r>
                                      <m:r>
                                        <a:rPr lang="de-DE" b="0" i="1" smtClean="0">
                                          <a:solidFill>
                                            <a:srgbClr val="0000CC"/>
                                          </a:solidFill>
                                          <a:latin typeface="Cambria Math" panose="02040503050406030204" pitchFamily="18" charset="0"/>
                                          <a:ea typeface="Cambria Math" panose="02040503050406030204" pitchFamily="18" charset="0"/>
                                        </a:rPr>
                                        <m:t>𝑡</m:t>
                                      </m:r>
                                    </m:num>
                                    <m:den>
                                      <m:sSub>
                                        <m:sSubPr>
                                          <m:ctrlPr>
                                            <a:rPr lang="de-DE" b="0" i="1" smtClean="0">
                                              <a:solidFill>
                                                <a:srgbClr val="0000CC"/>
                                              </a:solidFill>
                                              <a:latin typeface="Cambria Math" panose="02040503050406030204" pitchFamily="18" charset="0"/>
                                              <a:ea typeface="Cambria Math" panose="02040503050406030204" pitchFamily="18" charset="0"/>
                                            </a:rPr>
                                          </m:ctrlPr>
                                        </m:sSubPr>
                                        <m:e>
                                          <m:r>
                                            <a:rPr lang="de-DE" b="0" i="1" smtClean="0">
                                              <a:solidFill>
                                                <a:srgbClr val="0000CC"/>
                                              </a:solidFill>
                                              <a:latin typeface="Cambria Math" panose="02040503050406030204" pitchFamily="18" charset="0"/>
                                              <a:ea typeface="Cambria Math" panose="02040503050406030204" pitchFamily="18" charset="0"/>
                                            </a:rPr>
                                            <m:t>𝑇</m:t>
                                          </m:r>
                                        </m:e>
                                        <m:sub>
                                          <m:r>
                                            <a:rPr lang="de-DE" b="0" i="1" smtClean="0">
                                              <a:solidFill>
                                                <a:srgbClr val="0000CC"/>
                                              </a:solidFill>
                                              <a:latin typeface="Cambria Math" panose="02040503050406030204" pitchFamily="18" charset="0"/>
                                              <a:ea typeface="Cambria Math" panose="02040503050406030204" pitchFamily="18" charset="0"/>
                                            </a:rPr>
                                            <m:t>238</m:t>
                                          </m:r>
                                        </m:sub>
                                      </m:sSub>
                                    </m:den>
                                  </m:f>
                                </m:sup>
                              </m:sSup>
                              <m:r>
                                <a:rPr lang="de-DE" b="0" i="1" smtClean="0">
                                  <a:solidFill>
                                    <a:srgbClr val="0000CC"/>
                                  </a:solidFill>
                                  <a:latin typeface="Cambria Math" panose="02040503050406030204" pitchFamily="18" charset="0"/>
                                  <a:ea typeface="Cambria Math" panose="02040503050406030204" pitchFamily="18" charset="0"/>
                                </a:rPr>
                                <m:t>−1</m:t>
                              </m:r>
                            </m:e>
                          </m:d>
                        </m:num>
                        <m:den>
                          <m:r>
                            <a:rPr lang="de-DE" b="0" i="1" baseline="30000" smtClean="0">
                              <a:solidFill>
                                <a:srgbClr val="0000CC"/>
                              </a:solidFill>
                              <a:latin typeface="Cambria Math" panose="02040503050406030204" pitchFamily="18" charset="0"/>
                              <a:ea typeface="Cambria Math" panose="02040503050406030204" pitchFamily="18" charset="0"/>
                            </a:rPr>
                            <m:t>204</m:t>
                          </m:r>
                          <m:r>
                            <a:rPr lang="de-DE" b="0" i="1" smtClean="0">
                              <a:solidFill>
                                <a:srgbClr val="0000CC"/>
                              </a:solidFill>
                              <a:latin typeface="Cambria Math" panose="02040503050406030204" pitchFamily="18" charset="0"/>
                              <a:ea typeface="Cambria Math" panose="02040503050406030204" pitchFamily="18" charset="0"/>
                            </a:rPr>
                            <m:t>𝑃𝑏</m:t>
                          </m:r>
                        </m:den>
                      </m:f>
                    </m:oMath>
                  </m:oMathPara>
                </a14:m>
                <a:endParaRPr lang="de-DE" dirty="0"/>
              </a:p>
            </p:txBody>
          </p:sp>
        </mc:Choice>
        <mc:Fallback xmlns="">
          <p:sp>
            <p:nvSpPr>
              <p:cNvPr id="21" name="Textfeld 20"/>
              <p:cNvSpPr txBox="1">
                <a:spLocks noRot="1" noChangeAspect="1" noMove="1" noResize="1" noEditPoints="1" noAdjustHandles="1" noChangeArrowheads="1" noChangeShapeType="1" noTextEdit="1"/>
              </p:cNvSpPr>
              <p:nvPr/>
            </p:nvSpPr>
            <p:spPr>
              <a:xfrm>
                <a:off x="5040000" y="3051394"/>
                <a:ext cx="3604192" cy="575286"/>
              </a:xfrm>
              <a:prstGeom prst="rect">
                <a:avLst/>
              </a:prstGeom>
              <a:blipFill>
                <a:blip r:embed="rId6"/>
                <a:stretch>
                  <a:fillRect/>
                </a:stretch>
              </a:blipFill>
            </p:spPr>
            <p:txBody>
              <a:bodyPr/>
              <a:lstStyle/>
              <a:p>
                <a:r>
                  <a:rPr lang="de-DE">
                    <a:noFill/>
                  </a:rPr>
                  <a:t> </a:t>
                </a:r>
              </a:p>
            </p:txBody>
          </p:sp>
        </mc:Fallback>
      </mc:AlternateContent>
      <p:sp>
        <p:nvSpPr>
          <p:cNvPr id="22" name="Textfeld 21"/>
          <p:cNvSpPr txBox="1"/>
          <p:nvPr/>
        </p:nvSpPr>
        <p:spPr>
          <a:xfrm>
            <a:off x="4413949" y="3193618"/>
            <a:ext cx="51809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and</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feld 22"/>
              <p:cNvSpPr txBox="1"/>
              <p:nvPr/>
            </p:nvSpPr>
            <p:spPr>
              <a:xfrm>
                <a:off x="432000" y="4032325"/>
                <a:ext cx="4465903" cy="6208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smtClean="0">
                              <a:solidFill>
                                <a:srgbClr val="FF0000"/>
                              </a:solidFill>
                              <a:latin typeface="Cambria Math" panose="02040503050406030204" pitchFamily="18" charset="0"/>
                            </a:rPr>
                          </m:ctrlPr>
                        </m:fPr>
                        <m:num>
                          <m:sSub>
                            <m:sSubPr>
                              <m:ctrlPr>
                                <a:rPr lang="de-DE" i="1" smtClean="0">
                                  <a:solidFill>
                                    <a:srgbClr val="FF0000"/>
                                  </a:solidFill>
                                  <a:latin typeface="Cambria Math" panose="02040503050406030204" pitchFamily="18" charset="0"/>
                                </a:rPr>
                              </m:ctrlPr>
                            </m:sSubPr>
                            <m:e>
                              <m:r>
                                <a:rPr lang="de-DE" b="0" i="1" smtClean="0">
                                  <a:solidFill>
                                    <a:srgbClr val="FF0000"/>
                                  </a:solidFill>
                                  <a:latin typeface="Cambria Math" panose="02040503050406030204" pitchFamily="18" charset="0"/>
                                </a:rPr>
                                <m:t>𝑅</m:t>
                              </m:r>
                            </m:e>
                            <m:sub>
                              <m:r>
                                <a:rPr lang="de-DE" b="0" i="1" smtClean="0">
                                  <a:solidFill>
                                    <a:srgbClr val="FF0000"/>
                                  </a:solidFill>
                                  <a:latin typeface="Cambria Math" panose="02040503050406030204" pitchFamily="18" charset="0"/>
                                </a:rPr>
                                <m:t>1</m:t>
                              </m:r>
                            </m:sub>
                          </m:sSub>
                          <m:d>
                            <m:dPr>
                              <m:ctrlPr>
                                <a:rPr lang="de-DE" i="1" smtClean="0">
                                  <a:solidFill>
                                    <a:srgbClr val="FF0000"/>
                                  </a:solidFill>
                                  <a:latin typeface="Cambria Math" panose="02040503050406030204" pitchFamily="18" charset="0"/>
                                </a:rPr>
                              </m:ctrlPr>
                            </m:dPr>
                            <m:e>
                              <m:r>
                                <a:rPr lang="de-DE" b="0" i="1" smtClean="0">
                                  <a:solidFill>
                                    <a:srgbClr val="FF0000"/>
                                  </a:solidFill>
                                  <a:latin typeface="Cambria Math" panose="02040503050406030204" pitchFamily="18" charset="0"/>
                                </a:rPr>
                                <m:t>𝐴</m:t>
                              </m:r>
                            </m:e>
                          </m:d>
                          <m:r>
                            <a:rPr lang="de-DE" b="0" i="1" smtClean="0">
                              <a:solidFill>
                                <a:srgbClr val="FF0000"/>
                              </a:solidFill>
                              <a:latin typeface="Cambria Math" panose="02040503050406030204" pitchFamily="18" charset="0"/>
                            </a:rPr>
                            <m:t>−</m:t>
                          </m:r>
                          <m:sSub>
                            <m:sSubPr>
                              <m:ctrlPr>
                                <a:rPr lang="de-DE" b="0" i="1" smtClean="0">
                                  <a:solidFill>
                                    <a:srgbClr val="FF0000"/>
                                  </a:solidFill>
                                  <a:latin typeface="Cambria Math" panose="02040503050406030204" pitchFamily="18" charset="0"/>
                                </a:rPr>
                              </m:ctrlPr>
                            </m:sSubPr>
                            <m:e>
                              <m:r>
                                <a:rPr lang="de-DE" b="0" i="1" smtClean="0">
                                  <a:solidFill>
                                    <a:srgbClr val="FF0000"/>
                                  </a:solidFill>
                                  <a:latin typeface="Cambria Math" panose="02040503050406030204" pitchFamily="18" charset="0"/>
                                </a:rPr>
                                <m:t>𝑅</m:t>
                              </m:r>
                            </m:e>
                            <m:sub>
                              <m:r>
                                <a:rPr lang="de-DE" b="0" i="1" smtClean="0">
                                  <a:solidFill>
                                    <a:srgbClr val="FF0000"/>
                                  </a:solidFill>
                                  <a:latin typeface="Cambria Math" panose="02040503050406030204" pitchFamily="18" charset="0"/>
                                </a:rPr>
                                <m:t>1</m:t>
                              </m:r>
                            </m:sub>
                          </m:sSub>
                          <m:d>
                            <m:dPr>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panose="02040503050406030204" pitchFamily="18" charset="0"/>
                                </a:rPr>
                                <m:t>𝐵</m:t>
                              </m:r>
                            </m:e>
                          </m:d>
                        </m:num>
                        <m:den>
                          <m:sSub>
                            <m:sSubPr>
                              <m:ctrlPr>
                                <a:rPr lang="de-DE" i="1" smtClean="0">
                                  <a:solidFill>
                                    <a:srgbClr val="FF0000"/>
                                  </a:solidFill>
                                  <a:latin typeface="Cambria Math" panose="02040503050406030204" pitchFamily="18" charset="0"/>
                                </a:rPr>
                              </m:ctrlPr>
                            </m:sSubPr>
                            <m:e>
                              <m:r>
                                <a:rPr lang="de-DE" b="0" i="1" smtClean="0">
                                  <a:solidFill>
                                    <a:srgbClr val="FF0000"/>
                                  </a:solidFill>
                                  <a:latin typeface="Cambria Math" panose="02040503050406030204" pitchFamily="18" charset="0"/>
                                </a:rPr>
                                <m:t>𝑅</m:t>
                              </m:r>
                            </m:e>
                            <m:sub>
                              <m:r>
                                <a:rPr lang="de-DE" b="0" i="1" smtClean="0">
                                  <a:solidFill>
                                    <a:srgbClr val="FF0000"/>
                                  </a:solidFill>
                                  <a:latin typeface="Cambria Math" panose="02040503050406030204" pitchFamily="18" charset="0"/>
                                </a:rPr>
                                <m:t>2</m:t>
                              </m:r>
                            </m:sub>
                          </m:sSub>
                          <m:d>
                            <m:dPr>
                              <m:ctrlPr>
                                <a:rPr lang="de-DE" i="1" smtClean="0">
                                  <a:solidFill>
                                    <a:srgbClr val="FF0000"/>
                                  </a:solidFill>
                                  <a:latin typeface="Cambria Math" panose="02040503050406030204" pitchFamily="18" charset="0"/>
                                </a:rPr>
                              </m:ctrlPr>
                            </m:dPr>
                            <m:e>
                              <m:r>
                                <a:rPr lang="de-DE" b="0" i="1" smtClean="0">
                                  <a:solidFill>
                                    <a:srgbClr val="FF0000"/>
                                  </a:solidFill>
                                  <a:latin typeface="Cambria Math" panose="02040503050406030204" pitchFamily="18" charset="0"/>
                                </a:rPr>
                                <m:t>𝐴</m:t>
                              </m:r>
                            </m:e>
                          </m:d>
                          <m:r>
                            <a:rPr lang="de-DE" b="0" i="1" smtClean="0">
                              <a:solidFill>
                                <a:srgbClr val="FF0000"/>
                              </a:solidFill>
                              <a:latin typeface="Cambria Math" panose="02040503050406030204" pitchFamily="18" charset="0"/>
                            </a:rPr>
                            <m:t>−</m:t>
                          </m:r>
                          <m:sSub>
                            <m:sSubPr>
                              <m:ctrlPr>
                                <a:rPr lang="de-DE" b="0" i="1" smtClean="0">
                                  <a:solidFill>
                                    <a:srgbClr val="FF0000"/>
                                  </a:solidFill>
                                  <a:latin typeface="Cambria Math" panose="02040503050406030204" pitchFamily="18" charset="0"/>
                                </a:rPr>
                              </m:ctrlPr>
                            </m:sSubPr>
                            <m:e>
                              <m:r>
                                <a:rPr lang="de-DE" b="0" i="1" smtClean="0">
                                  <a:solidFill>
                                    <a:srgbClr val="FF0000"/>
                                  </a:solidFill>
                                  <a:latin typeface="Cambria Math" panose="02040503050406030204" pitchFamily="18" charset="0"/>
                                </a:rPr>
                                <m:t>𝑅</m:t>
                              </m:r>
                            </m:e>
                            <m:sub>
                              <m:r>
                                <a:rPr lang="de-DE" b="0" i="1" smtClean="0">
                                  <a:solidFill>
                                    <a:srgbClr val="FF0000"/>
                                  </a:solidFill>
                                  <a:latin typeface="Cambria Math" panose="02040503050406030204" pitchFamily="18" charset="0"/>
                                </a:rPr>
                                <m:t>2</m:t>
                              </m:r>
                            </m:sub>
                          </m:sSub>
                          <m:d>
                            <m:dPr>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panose="02040503050406030204" pitchFamily="18" charset="0"/>
                                </a:rPr>
                                <m:t>𝐵</m:t>
                              </m:r>
                            </m:e>
                          </m:d>
                        </m:den>
                      </m:f>
                      <m:r>
                        <a:rPr lang="de-DE" b="0" i="1" smtClean="0">
                          <a:solidFill>
                            <a:srgbClr val="FF0000"/>
                          </a:solidFill>
                          <a:latin typeface="Cambria Math" panose="02040503050406030204" pitchFamily="18" charset="0"/>
                        </a:rPr>
                        <m:t>=</m:t>
                      </m:r>
                      <m:f>
                        <m:fPr>
                          <m:ctrlPr>
                            <a:rPr lang="de-DE" b="0" i="1" smtClean="0">
                              <a:solidFill>
                                <a:srgbClr val="FF0000"/>
                              </a:solidFill>
                              <a:latin typeface="Cambria Math" panose="02040503050406030204" pitchFamily="18" charset="0"/>
                            </a:rPr>
                          </m:ctrlPr>
                        </m:fPr>
                        <m:num>
                          <m:r>
                            <a:rPr lang="de-DE" b="0" i="1" baseline="30000" smtClean="0">
                              <a:solidFill>
                                <a:srgbClr val="FF0000"/>
                              </a:solidFill>
                              <a:latin typeface="Cambria Math" panose="02040503050406030204" pitchFamily="18" charset="0"/>
                            </a:rPr>
                            <m:t>235</m:t>
                          </m:r>
                          <m:sSub>
                            <m:sSubPr>
                              <m:ctrlPr>
                                <a:rPr lang="de-DE" b="0" i="1" smtClean="0">
                                  <a:solidFill>
                                    <a:srgbClr val="FF0000"/>
                                  </a:solidFill>
                                  <a:latin typeface="Cambria Math" panose="02040503050406030204" pitchFamily="18" charset="0"/>
                                </a:rPr>
                              </m:ctrlPr>
                            </m:sSubPr>
                            <m:e>
                              <m:r>
                                <a:rPr lang="de-DE" b="0" i="1" smtClean="0">
                                  <a:solidFill>
                                    <a:srgbClr val="FF0000"/>
                                  </a:solidFill>
                                  <a:latin typeface="Cambria Math" panose="02040503050406030204" pitchFamily="18" charset="0"/>
                                </a:rPr>
                                <m:t>𝑈</m:t>
                              </m:r>
                            </m:e>
                            <m:sub>
                              <m:r>
                                <a:rPr lang="de-DE" b="0" i="1" smtClean="0">
                                  <a:solidFill>
                                    <a:srgbClr val="FF0000"/>
                                  </a:solidFill>
                                  <a:latin typeface="Cambria Math" panose="02040503050406030204" pitchFamily="18" charset="0"/>
                                </a:rPr>
                                <m:t>0</m:t>
                              </m:r>
                            </m:sub>
                          </m:sSub>
                        </m:num>
                        <m:den>
                          <m:r>
                            <a:rPr lang="de-DE" b="0" i="1" baseline="30000" smtClean="0">
                              <a:solidFill>
                                <a:srgbClr val="FF0000"/>
                              </a:solidFill>
                              <a:latin typeface="Cambria Math" panose="02040503050406030204" pitchFamily="18" charset="0"/>
                            </a:rPr>
                            <m:t>238</m:t>
                          </m:r>
                          <m:sSub>
                            <m:sSubPr>
                              <m:ctrlPr>
                                <a:rPr lang="de-DE" b="0" i="1" smtClean="0">
                                  <a:solidFill>
                                    <a:srgbClr val="FF0000"/>
                                  </a:solidFill>
                                  <a:latin typeface="Cambria Math" panose="02040503050406030204" pitchFamily="18" charset="0"/>
                                </a:rPr>
                              </m:ctrlPr>
                            </m:sSubPr>
                            <m:e>
                              <m:r>
                                <a:rPr lang="de-DE" b="0" i="1" smtClean="0">
                                  <a:solidFill>
                                    <a:srgbClr val="FF0000"/>
                                  </a:solidFill>
                                  <a:latin typeface="Cambria Math" panose="02040503050406030204" pitchFamily="18" charset="0"/>
                                </a:rPr>
                                <m:t>𝑈</m:t>
                              </m:r>
                            </m:e>
                            <m:sub>
                              <m:r>
                                <a:rPr lang="de-DE" b="0" i="1" smtClean="0">
                                  <a:solidFill>
                                    <a:srgbClr val="FF0000"/>
                                  </a:solidFill>
                                  <a:latin typeface="Cambria Math" panose="02040503050406030204" pitchFamily="18" charset="0"/>
                                </a:rPr>
                                <m:t>0</m:t>
                              </m:r>
                            </m:sub>
                          </m:sSub>
                        </m:den>
                      </m:f>
                      <m:r>
                        <a:rPr lang="de-DE" b="0" i="1" smtClean="0">
                          <a:solidFill>
                            <a:srgbClr val="FF0000"/>
                          </a:solidFill>
                          <a:latin typeface="Cambria Math" panose="02040503050406030204" pitchFamily="18" charset="0"/>
                          <a:ea typeface="Cambria Math" panose="02040503050406030204" pitchFamily="18" charset="0"/>
                        </a:rPr>
                        <m:t>∙</m:t>
                      </m:r>
                      <m:f>
                        <m:fPr>
                          <m:ctrlPr>
                            <a:rPr lang="de-DE" b="0" i="1" smtClean="0">
                              <a:solidFill>
                                <a:srgbClr val="FF0000"/>
                              </a:solidFill>
                              <a:latin typeface="Cambria Math" panose="02040503050406030204" pitchFamily="18" charset="0"/>
                              <a:ea typeface="Cambria Math" panose="02040503050406030204" pitchFamily="18" charset="0"/>
                            </a:rPr>
                          </m:ctrlPr>
                        </m:fPr>
                        <m:num>
                          <m:sSup>
                            <m:sSupPr>
                              <m:ctrlPr>
                                <a:rPr lang="de-DE" b="0" i="1" smtClean="0">
                                  <a:solidFill>
                                    <a:srgbClr val="FF0000"/>
                                  </a:solidFill>
                                  <a:latin typeface="Cambria Math" panose="02040503050406030204" pitchFamily="18" charset="0"/>
                                  <a:ea typeface="Cambria Math" panose="02040503050406030204" pitchFamily="18" charset="0"/>
                                </a:rPr>
                              </m:ctrlPr>
                            </m:sSupPr>
                            <m:e>
                              <m:r>
                                <a:rPr lang="de-DE" b="0" i="1" smtClean="0">
                                  <a:solidFill>
                                    <a:srgbClr val="FF0000"/>
                                  </a:solidFill>
                                  <a:latin typeface="Cambria Math" panose="02040503050406030204" pitchFamily="18" charset="0"/>
                                  <a:ea typeface="Cambria Math" panose="02040503050406030204" pitchFamily="18" charset="0"/>
                                </a:rPr>
                                <m:t>𝑒</m:t>
                              </m:r>
                            </m:e>
                            <m:sup>
                              <m:f>
                                <m:fPr>
                                  <m:type m:val="lin"/>
                                  <m:ctrlPr>
                                    <a:rPr lang="de-DE" b="0" i="1" smtClean="0">
                                      <a:solidFill>
                                        <a:srgbClr val="FF0000"/>
                                      </a:solidFill>
                                      <a:latin typeface="Cambria Math" panose="02040503050406030204" pitchFamily="18" charset="0"/>
                                      <a:ea typeface="Cambria Math" panose="02040503050406030204" pitchFamily="18" charset="0"/>
                                    </a:rPr>
                                  </m:ctrlPr>
                                </m:fPr>
                                <m:num>
                                  <m:r>
                                    <a:rPr lang="de-DE" b="0" i="1" smtClean="0">
                                      <a:solidFill>
                                        <a:srgbClr val="FF0000"/>
                                      </a:solidFill>
                                      <a:latin typeface="Cambria Math" panose="02040503050406030204" pitchFamily="18" charset="0"/>
                                      <a:ea typeface="Cambria Math" panose="02040503050406030204" pitchFamily="18" charset="0"/>
                                    </a:rPr>
                                    <m:t>∆</m:t>
                                  </m:r>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𝑡</m:t>
                                      </m:r>
                                    </m:e>
                                    <m:sub>
                                      <m:r>
                                        <a:rPr lang="de-DE" b="0" i="1" smtClean="0">
                                          <a:solidFill>
                                            <a:srgbClr val="FF0000"/>
                                          </a:solidFill>
                                          <a:latin typeface="Cambria Math" panose="02040503050406030204" pitchFamily="18" charset="0"/>
                                          <a:ea typeface="Cambria Math" panose="02040503050406030204" pitchFamily="18" charset="0"/>
                                        </a:rPr>
                                        <m:t>𝐴</m:t>
                                      </m:r>
                                    </m:sub>
                                  </m:sSub>
                                </m:num>
                                <m:den>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𝑇</m:t>
                                      </m:r>
                                    </m:e>
                                    <m:sub>
                                      <m:r>
                                        <a:rPr lang="de-DE" b="0" i="1" smtClean="0">
                                          <a:solidFill>
                                            <a:srgbClr val="FF0000"/>
                                          </a:solidFill>
                                          <a:latin typeface="Cambria Math" panose="02040503050406030204" pitchFamily="18" charset="0"/>
                                          <a:ea typeface="Cambria Math" panose="02040503050406030204" pitchFamily="18" charset="0"/>
                                        </a:rPr>
                                        <m:t>235</m:t>
                                      </m:r>
                                    </m:sub>
                                  </m:sSub>
                                </m:den>
                              </m:f>
                            </m:sup>
                          </m:sSup>
                          <m:r>
                            <a:rPr lang="de-DE" b="0" i="1" smtClean="0">
                              <a:solidFill>
                                <a:srgbClr val="FF0000"/>
                              </a:solidFill>
                              <a:latin typeface="Cambria Math" panose="02040503050406030204" pitchFamily="18" charset="0"/>
                              <a:ea typeface="Cambria Math" panose="02040503050406030204" pitchFamily="18" charset="0"/>
                            </a:rPr>
                            <m:t>−</m:t>
                          </m:r>
                          <m:sSup>
                            <m:sSupPr>
                              <m:ctrlPr>
                                <a:rPr lang="de-DE" b="0" i="1" smtClean="0">
                                  <a:solidFill>
                                    <a:srgbClr val="FF0000"/>
                                  </a:solidFill>
                                  <a:latin typeface="Cambria Math" panose="02040503050406030204" pitchFamily="18" charset="0"/>
                                  <a:ea typeface="Cambria Math" panose="02040503050406030204" pitchFamily="18" charset="0"/>
                                </a:rPr>
                              </m:ctrlPr>
                            </m:sSupPr>
                            <m:e>
                              <m:r>
                                <a:rPr lang="de-DE" b="0" i="1" smtClean="0">
                                  <a:solidFill>
                                    <a:srgbClr val="FF0000"/>
                                  </a:solidFill>
                                  <a:latin typeface="Cambria Math" panose="02040503050406030204" pitchFamily="18" charset="0"/>
                                  <a:ea typeface="Cambria Math" panose="02040503050406030204" pitchFamily="18" charset="0"/>
                                </a:rPr>
                                <m:t>𝑒</m:t>
                              </m:r>
                            </m:e>
                            <m:sup>
                              <m:f>
                                <m:fPr>
                                  <m:type m:val="lin"/>
                                  <m:ctrlPr>
                                    <a:rPr lang="de-DE" b="0" i="1" smtClean="0">
                                      <a:solidFill>
                                        <a:srgbClr val="FF0000"/>
                                      </a:solidFill>
                                      <a:latin typeface="Cambria Math" panose="02040503050406030204" pitchFamily="18" charset="0"/>
                                      <a:ea typeface="Cambria Math" panose="02040503050406030204" pitchFamily="18" charset="0"/>
                                    </a:rPr>
                                  </m:ctrlPr>
                                </m:fPr>
                                <m:num>
                                  <m:r>
                                    <a:rPr lang="de-DE" b="0" i="1" smtClean="0">
                                      <a:solidFill>
                                        <a:srgbClr val="FF0000"/>
                                      </a:solidFill>
                                      <a:latin typeface="Cambria Math" panose="02040503050406030204" pitchFamily="18" charset="0"/>
                                      <a:ea typeface="Cambria Math" panose="02040503050406030204" pitchFamily="18" charset="0"/>
                                    </a:rPr>
                                    <m:t>∆</m:t>
                                  </m:r>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𝑡</m:t>
                                      </m:r>
                                    </m:e>
                                    <m:sub>
                                      <m:r>
                                        <a:rPr lang="de-DE" b="0" i="1" smtClean="0">
                                          <a:solidFill>
                                            <a:srgbClr val="FF0000"/>
                                          </a:solidFill>
                                          <a:latin typeface="Cambria Math" panose="02040503050406030204" pitchFamily="18" charset="0"/>
                                          <a:ea typeface="Cambria Math" panose="02040503050406030204" pitchFamily="18" charset="0"/>
                                        </a:rPr>
                                        <m:t>𝐵</m:t>
                                      </m:r>
                                    </m:sub>
                                  </m:sSub>
                                </m:num>
                                <m:den>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𝑇</m:t>
                                      </m:r>
                                    </m:e>
                                    <m:sub>
                                      <m:r>
                                        <a:rPr lang="de-DE" b="0" i="1" smtClean="0">
                                          <a:solidFill>
                                            <a:srgbClr val="FF0000"/>
                                          </a:solidFill>
                                          <a:latin typeface="Cambria Math" panose="02040503050406030204" pitchFamily="18" charset="0"/>
                                          <a:ea typeface="Cambria Math" panose="02040503050406030204" pitchFamily="18" charset="0"/>
                                        </a:rPr>
                                        <m:t>235</m:t>
                                      </m:r>
                                    </m:sub>
                                  </m:sSub>
                                </m:den>
                              </m:f>
                            </m:sup>
                          </m:sSup>
                        </m:num>
                        <m:den>
                          <m:sSup>
                            <m:sSupPr>
                              <m:ctrlPr>
                                <a:rPr lang="de-DE" b="0" i="1" smtClean="0">
                                  <a:solidFill>
                                    <a:srgbClr val="FF0000"/>
                                  </a:solidFill>
                                  <a:latin typeface="Cambria Math" panose="02040503050406030204" pitchFamily="18" charset="0"/>
                                  <a:ea typeface="Cambria Math" panose="02040503050406030204" pitchFamily="18" charset="0"/>
                                </a:rPr>
                              </m:ctrlPr>
                            </m:sSupPr>
                            <m:e>
                              <m:r>
                                <a:rPr lang="de-DE" b="0" i="1" smtClean="0">
                                  <a:solidFill>
                                    <a:srgbClr val="FF0000"/>
                                  </a:solidFill>
                                  <a:latin typeface="Cambria Math" panose="02040503050406030204" pitchFamily="18" charset="0"/>
                                  <a:ea typeface="Cambria Math" panose="02040503050406030204" pitchFamily="18" charset="0"/>
                                </a:rPr>
                                <m:t>𝑒</m:t>
                              </m:r>
                            </m:e>
                            <m:sup>
                              <m:f>
                                <m:fPr>
                                  <m:type m:val="lin"/>
                                  <m:ctrlPr>
                                    <a:rPr lang="de-DE" b="0" i="1" smtClean="0">
                                      <a:solidFill>
                                        <a:srgbClr val="FF0000"/>
                                      </a:solidFill>
                                      <a:latin typeface="Cambria Math" panose="02040503050406030204" pitchFamily="18" charset="0"/>
                                      <a:ea typeface="Cambria Math" panose="02040503050406030204" pitchFamily="18" charset="0"/>
                                    </a:rPr>
                                  </m:ctrlPr>
                                </m:fPr>
                                <m:num>
                                  <m:r>
                                    <a:rPr lang="de-DE" b="0" i="1" smtClean="0">
                                      <a:solidFill>
                                        <a:srgbClr val="FF0000"/>
                                      </a:solidFill>
                                      <a:latin typeface="Cambria Math" panose="02040503050406030204" pitchFamily="18" charset="0"/>
                                      <a:ea typeface="Cambria Math" panose="02040503050406030204" pitchFamily="18" charset="0"/>
                                    </a:rPr>
                                    <m:t>∆</m:t>
                                  </m:r>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𝑡</m:t>
                                      </m:r>
                                    </m:e>
                                    <m:sub>
                                      <m:r>
                                        <a:rPr lang="de-DE" b="0" i="1" smtClean="0">
                                          <a:solidFill>
                                            <a:srgbClr val="FF0000"/>
                                          </a:solidFill>
                                          <a:latin typeface="Cambria Math" panose="02040503050406030204" pitchFamily="18" charset="0"/>
                                          <a:ea typeface="Cambria Math" panose="02040503050406030204" pitchFamily="18" charset="0"/>
                                        </a:rPr>
                                        <m:t>𝐴</m:t>
                                      </m:r>
                                    </m:sub>
                                  </m:sSub>
                                </m:num>
                                <m:den>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𝑇</m:t>
                                      </m:r>
                                    </m:e>
                                    <m:sub>
                                      <m:r>
                                        <a:rPr lang="de-DE" b="0" i="1" smtClean="0">
                                          <a:solidFill>
                                            <a:srgbClr val="FF0000"/>
                                          </a:solidFill>
                                          <a:latin typeface="Cambria Math" panose="02040503050406030204" pitchFamily="18" charset="0"/>
                                          <a:ea typeface="Cambria Math" panose="02040503050406030204" pitchFamily="18" charset="0"/>
                                        </a:rPr>
                                        <m:t>238</m:t>
                                      </m:r>
                                    </m:sub>
                                  </m:sSub>
                                </m:den>
                              </m:f>
                            </m:sup>
                          </m:sSup>
                          <m:r>
                            <a:rPr lang="de-DE" b="0" i="1" smtClean="0">
                              <a:solidFill>
                                <a:srgbClr val="FF0000"/>
                              </a:solidFill>
                              <a:latin typeface="Cambria Math" panose="02040503050406030204" pitchFamily="18" charset="0"/>
                              <a:ea typeface="Cambria Math" panose="02040503050406030204" pitchFamily="18" charset="0"/>
                            </a:rPr>
                            <m:t>−</m:t>
                          </m:r>
                          <m:sSup>
                            <m:sSupPr>
                              <m:ctrlPr>
                                <a:rPr lang="de-DE" b="0" i="1" smtClean="0">
                                  <a:solidFill>
                                    <a:srgbClr val="FF0000"/>
                                  </a:solidFill>
                                  <a:latin typeface="Cambria Math" panose="02040503050406030204" pitchFamily="18" charset="0"/>
                                  <a:ea typeface="Cambria Math" panose="02040503050406030204" pitchFamily="18" charset="0"/>
                                </a:rPr>
                              </m:ctrlPr>
                            </m:sSupPr>
                            <m:e>
                              <m:r>
                                <a:rPr lang="de-DE" b="0" i="1" smtClean="0">
                                  <a:solidFill>
                                    <a:srgbClr val="FF0000"/>
                                  </a:solidFill>
                                  <a:latin typeface="Cambria Math" panose="02040503050406030204" pitchFamily="18" charset="0"/>
                                  <a:ea typeface="Cambria Math" panose="02040503050406030204" pitchFamily="18" charset="0"/>
                                </a:rPr>
                                <m:t>𝑒</m:t>
                              </m:r>
                            </m:e>
                            <m:sup>
                              <m:f>
                                <m:fPr>
                                  <m:type m:val="lin"/>
                                  <m:ctrlPr>
                                    <a:rPr lang="de-DE" b="0" i="1" smtClean="0">
                                      <a:solidFill>
                                        <a:srgbClr val="FF0000"/>
                                      </a:solidFill>
                                      <a:latin typeface="Cambria Math" panose="02040503050406030204" pitchFamily="18" charset="0"/>
                                      <a:ea typeface="Cambria Math" panose="02040503050406030204" pitchFamily="18" charset="0"/>
                                    </a:rPr>
                                  </m:ctrlPr>
                                </m:fPr>
                                <m:num>
                                  <m:r>
                                    <a:rPr lang="de-DE" b="0" i="1" smtClean="0">
                                      <a:solidFill>
                                        <a:srgbClr val="FF0000"/>
                                      </a:solidFill>
                                      <a:latin typeface="Cambria Math" panose="02040503050406030204" pitchFamily="18" charset="0"/>
                                      <a:ea typeface="Cambria Math" panose="02040503050406030204" pitchFamily="18" charset="0"/>
                                    </a:rPr>
                                    <m:t>∆</m:t>
                                  </m:r>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𝑡</m:t>
                                      </m:r>
                                    </m:e>
                                    <m:sub>
                                      <m:r>
                                        <a:rPr lang="de-DE" b="0" i="1" smtClean="0">
                                          <a:solidFill>
                                            <a:srgbClr val="FF0000"/>
                                          </a:solidFill>
                                          <a:latin typeface="Cambria Math" panose="02040503050406030204" pitchFamily="18" charset="0"/>
                                          <a:ea typeface="Cambria Math" panose="02040503050406030204" pitchFamily="18" charset="0"/>
                                        </a:rPr>
                                        <m:t>𝐵</m:t>
                                      </m:r>
                                    </m:sub>
                                  </m:sSub>
                                </m:num>
                                <m:den>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𝑇</m:t>
                                      </m:r>
                                    </m:e>
                                    <m:sub>
                                      <m:r>
                                        <a:rPr lang="de-DE" b="0" i="1" smtClean="0">
                                          <a:solidFill>
                                            <a:srgbClr val="FF0000"/>
                                          </a:solidFill>
                                          <a:latin typeface="Cambria Math" panose="02040503050406030204" pitchFamily="18" charset="0"/>
                                          <a:ea typeface="Cambria Math" panose="02040503050406030204" pitchFamily="18" charset="0"/>
                                        </a:rPr>
                                        <m:t>238</m:t>
                                      </m:r>
                                    </m:sub>
                                  </m:sSub>
                                </m:den>
                              </m:f>
                            </m:sup>
                          </m:sSup>
                        </m:den>
                      </m:f>
                    </m:oMath>
                  </m:oMathPara>
                </a14:m>
                <a:endParaRPr lang="de-DE" dirty="0"/>
              </a:p>
            </p:txBody>
          </p:sp>
        </mc:Choice>
        <mc:Fallback xmlns="">
          <p:sp>
            <p:nvSpPr>
              <p:cNvPr id="23" name="Textfeld 22"/>
              <p:cNvSpPr txBox="1">
                <a:spLocks noRot="1" noChangeAspect="1" noMove="1" noResize="1" noEditPoints="1" noAdjustHandles="1" noChangeArrowheads="1" noChangeShapeType="1" noTextEdit="1"/>
              </p:cNvSpPr>
              <p:nvPr/>
            </p:nvSpPr>
            <p:spPr>
              <a:xfrm>
                <a:off x="432000" y="4032325"/>
                <a:ext cx="4465903" cy="620811"/>
              </a:xfrm>
              <a:prstGeom prst="rect">
                <a:avLst/>
              </a:prstGeom>
              <a:blipFill>
                <a:blip r:embed="rId7"/>
                <a:stretch>
                  <a:fillRect/>
                </a:stretch>
              </a:blipFill>
            </p:spPr>
            <p:txBody>
              <a:bodyPr/>
              <a:lstStyle/>
              <a:p>
                <a:r>
                  <a:rPr lang="de-DE">
                    <a:noFill/>
                  </a:rPr>
                  <a:t> </a:t>
                </a:r>
              </a:p>
            </p:txBody>
          </p:sp>
        </mc:Fallback>
      </mc:AlternateContent>
      <p:sp>
        <p:nvSpPr>
          <p:cNvPr id="24" name="Textfeld 23"/>
          <p:cNvSpPr txBox="1"/>
          <p:nvPr/>
        </p:nvSpPr>
        <p:spPr>
          <a:xfrm>
            <a:off x="360000" y="6217567"/>
            <a:ext cx="5987280" cy="307777"/>
          </a:xfrm>
          <a:prstGeom prst="rect">
            <a:avLst/>
          </a:prstGeom>
          <a:noFill/>
        </p:spPr>
        <p:txBody>
          <a:bodyPr wrap="none" rtlCol="0">
            <a:spAutoFit/>
          </a:bodyPr>
          <a:lstStyle/>
          <a:p>
            <a:r>
              <a:rPr lang="en-US" sz="1400" i="1" dirty="0" smtClean="0">
                <a:latin typeface="Times New Roman" panose="02020603050405020304" pitchFamily="18" charset="0"/>
                <a:cs typeface="Times New Roman" panose="02020603050405020304" pitchFamily="18" charset="0"/>
              </a:rPr>
              <a:t>assumption for both rocks: same initial conditions of </a:t>
            </a:r>
            <a:r>
              <a:rPr lang="en-US" sz="1400" i="1" baseline="30000" dirty="0" smtClean="0">
                <a:latin typeface="Times New Roman" panose="02020603050405020304" pitchFamily="18" charset="0"/>
                <a:cs typeface="Times New Roman" panose="02020603050405020304" pitchFamily="18" charset="0"/>
              </a:rPr>
              <a:t>207</a:t>
            </a:r>
            <a:r>
              <a:rPr lang="en-US" sz="1400" i="1" dirty="0" smtClean="0">
                <a:latin typeface="Times New Roman" panose="02020603050405020304" pitchFamily="18" charset="0"/>
                <a:cs typeface="Times New Roman" panose="02020603050405020304" pitchFamily="18" charset="0"/>
              </a:rPr>
              <a:t>Pb/</a:t>
            </a:r>
            <a:r>
              <a:rPr lang="en-US" sz="1400" i="1" baseline="30000" dirty="0" smtClean="0">
                <a:latin typeface="Times New Roman" panose="02020603050405020304" pitchFamily="18" charset="0"/>
                <a:cs typeface="Times New Roman" panose="02020603050405020304" pitchFamily="18" charset="0"/>
              </a:rPr>
              <a:t>204</a:t>
            </a:r>
            <a:r>
              <a:rPr lang="en-US" sz="1400" i="1" dirty="0" smtClean="0">
                <a:latin typeface="Times New Roman" panose="02020603050405020304" pitchFamily="18" charset="0"/>
                <a:cs typeface="Times New Roman" panose="02020603050405020304" pitchFamily="18" charset="0"/>
              </a:rPr>
              <a:t>Pb and </a:t>
            </a:r>
            <a:r>
              <a:rPr lang="en-US" sz="1400" i="1" baseline="30000" dirty="0" smtClean="0">
                <a:latin typeface="Times New Roman" panose="02020603050405020304" pitchFamily="18" charset="0"/>
                <a:cs typeface="Times New Roman" panose="02020603050405020304" pitchFamily="18" charset="0"/>
              </a:rPr>
              <a:t>206</a:t>
            </a:r>
            <a:r>
              <a:rPr lang="en-US" sz="1400" i="1" dirty="0" smtClean="0">
                <a:latin typeface="Times New Roman" panose="02020603050405020304" pitchFamily="18" charset="0"/>
                <a:cs typeface="Times New Roman" panose="02020603050405020304" pitchFamily="18" charset="0"/>
              </a:rPr>
              <a:t>Pb/</a:t>
            </a:r>
            <a:r>
              <a:rPr lang="en-US" sz="1400" i="1" baseline="30000" dirty="0" smtClean="0">
                <a:latin typeface="Times New Roman" panose="02020603050405020304" pitchFamily="18" charset="0"/>
                <a:cs typeface="Times New Roman" panose="02020603050405020304" pitchFamily="18" charset="0"/>
              </a:rPr>
              <a:t>204</a:t>
            </a:r>
            <a:r>
              <a:rPr lang="en-US" sz="1400" i="1" dirty="0" smtClean="0">
                <a:latin typeface="Times New Roman" panose="02020603050405020304" pitchFamily="18" charset="0"/>
                <a:cs typeface="Times New Roman" panose="02020603050405020304" pitchFamily="18" charset="0"/>
              </a:rPr>
              <a:t>Pb</a:t>
            </a:r>
            <a:endParaRPr lang="en-US" sz="14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feld 28"/>
              <p:cNvSpPr txBox="1"/>
              <p:nvPr/>
            </p:nvSpPr>
            <p:spPr>
              <a:xfrm>
                <a:off x="468000" y="5940000"/>
                <a:ext cx="153728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de-DE" sz="1200" b="0" i="1" smtClean="0">
                              <a:latin typeface="Cambria Math" panose="02040503050406030204" pitchFamily="18" charset="0"/>
                            </a:rPr>
                          </m:ctrlPr>
                        </m:fPr>
                        <m:num>
                          <m:r>
                            <a:rPr lang="de-DE" sz="1200" b="0" i="1" baseline="30000" smtClean="0">
                              <a:latin typeface="Cambria Math" panose="02040503050406030204" pitchFamily="18" charset="0"/>
                            </a:rPr>
                            <m:t>235</m:t>
                          </m:r>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rPr>
                                <m:t>𝑈</m:t>
                              </m:r>
                            </m:e>
                            <m:sub>
                              <m:r>
                                <a:rPr lang="de-DE" sz="1200" b="0" i="1" smtClean="0">
                                  <a:latin typeface="Cambria Math" panose="02040503050406030204" pitchFamily="18" charset="0"/>
                                </a:rPr>
                                <m:t>0</m:t>
                              </m:r>
                            </m:sub>
                          </m:sSub>
                        </m:num>
                        <m:den>
                          <m:r>
                            <a:rPr lang="de-DE" sz="1200" b="0" i="1" baseline="30000" smtClean="0">
                              <a:latin typeface="Cambria Math" panose="02040503050406030204" pitchFamily="18" charset="0"/>
                            </a:rPr>
                            <m:t>238</m:t>
                          </m:r>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rPr>
                                <m:t>𝑈</m:t>
                              </m:r>
                            </m:e>
                            <m:sub>
                              <m:r>
                                <a:rPr lang="de-DE" sz="1200" b="0" i="1" smtClean="0">
                                  <a:latin typeface="Cambria Math" panose="02040503050406030204" pitchFamily="18" charset="0"/>
                                </a:rPr>
                                <m:t>0</m:t>
                              </m:r>
                            </m:sub>
                          </m:sSub>
                        </m:den>
                      </m:f>
                      <m:r>
                        <a:rPr lang="de-DE" sz="1200" b="0" i="1" smtClean="0">
                          <a:latin typeface="Cambria Math" panose="02040503050406030204" pitchFamily="18" charset="0"/>
                        </a:rPr>
                        <m:t>=</m:t>
                      </m:r>
                      <m:f>
                        <m:fPr>
                          <m:type m:val="lin"/>
                          <m:ctrlPr>
                            <a:rPr lang="de-DE" sz="1200" b="0" i="1" smtClean="0">
                              <a:latin typeface="Cambria Math" panose="02040503050406030204" pitchFamily="18" charset="0"/>
                            </a:rPr>
                          </m:ctrlPr>
                        </m:fPr>
                        <m:num>
                          <m:r>
                            <a:rPr lang="de-DE" sz="1200" b="0" i="1" smtClean="0">
                              <a:latin typeface="Cambria Math" panose="02040503050406030204" pitchFamily="18" charset="0"/>
                            </a:rPr>
                            <m:t>1</m:t>
                          </m:r>
                        </m:num>
                        <m:den>
                          <m:r>
                            <a:rPr lang="de-DE" sz="1200" b="0" i="1" smtClean="0">
                              <a:latin typeface="Cambria Math" panose="02040503050406030204" pitchFamily="18" charset="0"/>
                            </a:rPr>
                            <m:t>137.9</m:t>
                          </m:r>
                        </m:den>
                      </m:f>
                    </m:oMath>
                  </m:oMathPara>
                </a14:m>
                <a:endParaRPr lang="de-DE" sz="1200" dirty="0"/>
              </a:p>
            </p:txBody>
          </p:sp>
        </mc:Choice>
        <mc:Fallback xmlns="">
          <p:sp>
            <p:nvSpPr>
              <p:cNvPr id="29" name="Textfeld 28"/>
              <p:cNvSpPr txBox="1">
                <a:spLocks noRot="1" noChangeAspect="1" noMove="1" noResize="1" noEditPoints="1" noAdjustHandles="1" noChangeArrowheads="1" noChangeShapeType="1" noTextEdit="1"/>
              </p:cNvSpPr>
              <p:nvPr/>
            </p:nvSpPr>
            <p:spPr>
              <a:xfrm>
                <a:off x="468000" y="5940000"/>
                <a:ext cx="1537280" cy="184666"/>
              </a:xfrm>
              <a:prstGeom prst="rect">
                <a:avLst/>
              </a:prstGeom>
              <a:blipFill>
                <a:blip r:embed="rId11"/>
                <a:stretch>
                  <a:fillRect l="-1190" t="-161290" r="-5556" b="-238710"/>
                </a:stretch>
              </a:blipFill>
            </p:spPr>
            <p:txBody>
              <a:bodyPr/>
              <a:lstStyle/>
              <a:p>
                <a:r>
                  <a:rPr lang="de-DE">
                    <a:noFill/>
                  </a:rPr>
                  <a:t> </a:t>
                </a:r>
              </a:p>
            </p:txBody>
          </p:sp>
        </mc:Fallback>
      </mc:AlternateContent>
      <p:sp>
        <p:nvSpPr>
          <p:cNvPr id="30" name="Textfeld 29"/>
          <p:cNvSpPr txBox="1"/>
          <p:nvPr/>
        </p:nvSpPr>
        <p:spPr>
          <a:xfrm>
            <a:off x="360000" y="612000"/>
            <a:ext cx="1293944" cy="369332"/>
          </a:xfrm>
          <a:prstGeom prst="rect">
            <a:avLst/>
          </a:prstGeom>
          <a:noFill/>
        </p:spPr>
        <p:txBody>
          <a:bodyPr wrap="none" rtlCol="0">
            <a:spAutoFit/>
          </a:bodyPr>
          <a:lstStyle/>
          <a:p>
            <a:r>
              <a:rPr lang="en-US" u="sng" dirty="0" smtClean="0">
                <a:latin typeface="Times New Roman" panose="02020603050405020304" pitchFamily="18" charset="0"/>
                <a:cs typeface="Times New Roman" panose="02020603050405020304" pitchFamily="18" charset="0"/>
              </a:rPr>
              <a:t>rock dating:</a:t>
            </a:r>
            <a:endParaRPr lang="en-US"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feld 2"/>
              <p:cNvSpPr txBox="1"/>
              <p:nvPr/>
            </p:nvSpPr>
            <p:spPr>
              <a:xfrm>
                <a:off x="432000" y="4869160"/>
                <a:ext cx="5431167" cy="824265"/>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solidFill>
                            <a:srgbClr val="FF0000"/>
                          </a:solidFill>
                          <a:latin typeface="Cambria Math" panose="02040503050406030204" pitchFamily="18" charset="0"/>
                          <a:ea typeface="Cambria Math" panose="02040503050406030204" pitchFamily="18" charset="0"/>
                        </a:rPr>
                        <m:t>∆</m:t>
                      </m:r>
                      <m:sSub>
                        <m:sSubPr>
                          <m:ctrlPr>
                            <a:rPr lang="de-DE"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𝑡</m:t>
                          </m:r>
                        </m:e>
                        <m:sub>
                          <m:r>
                            <a:rPr lang="de-DE" b="0" i="1" smtClean="0">
                              <a:solidFill>
                                <a:srgbClr val="FF0000"/>
                              </a:solidFill>
                              <a:latin typeface="Cambria Math" panose="02040503050406030204" pitchFamily="18" charset="0"/>
                              <a:ea typeface="Cambria Math" panose="02040503050406030204" pitchFamily="18" charset="0"/>
                            </a:rPr>
                            <m:t>𝐴</m:t>
                          </m:r>
                        </m:sub>
                      </m:sSub>
                      <m:r>
                        <a:rPr lang="de-DE" b="0" i="1" smtClean="0">
                          <a:solidFill>
                            <a:srgbClr val="FF0000"/>
                          </a:solidFill>
                          <a:latin typeface="Cambria Math" panose="02040503050406030204" pitchFamily="18" charset="0"/>
                          <a:ea typeface="Cambria Math" panose="02040503050406030204" pitchFamily="18" charset="0"/>
                        </a:rPr>
                        <m:t>=</m:t>
                      </m:r>
                      <m:f>
                        <m:fPr>
                          <m:ctrlPr>
                            <a:rPr lang="de-DE" b="0" i="1" smtClean="0">
                              <a:solidFill>
                                <a:srgbClr val="FF0000"/>
                              </a:solidFill>
                              <a:latin typeface="Cambria Math" panose="02040503050406030204" pitchFamily="18" charset="0"/>
                              <a:ea typeface="Cambria Math" panose="02040503050406030204" pitchFamily="18" charset="0"/>
                            </a:rPr>
                          </m:ctrlPr>
                        </m:fPr>
                        <m:num>
                          <m:r>
                            <a:rPr lang="de-DE" b="0" i="1" smtClean="0">
                              <a:solidFill>
                                <a:srgbClr val="FF0000"/>
                              </a:solidFill>
                              <a:latin typeface="Cambria Math" panose="02040503050406030204" pitchFamily="18" charset="0"/>
                              <a:ea typeface="Cambria Math" panose="02040503050406030204" pitchFamily="18" charset="0"/>
                            </a:rPr>
                            <m:t>𝑙𝑛</m:t>
                          </m:r>
                          <m:d>
                            <m:dPr>
                              <m:ctrlPr>
                                <a:rPr lang="de-DE" b="0" i="1" smtClean="0">
                                  <a:solidFill>
                                    <a:srgbClr val="FF0000"/>
                                  </a:solidFill>
                                  <a:latin typeface="Cambria Math" panose="02040503050406030204" pitchFamily="18" charset="0"/>
                                  <a:ea typeface="Cambria Math" panose="02040503050406030204" pitchFamily="18" charset="0"/>
                                </a:rPr>
                              </m:ctrlPr>
                            </m:dPr>
                            <m:e>
                              <m:f>
                                <m:fPr>
                                  <m:type m:val="lin"/>
                                  <m:ctrlPr>
                                    <a:rPr lang="de-DE" b="0" i="1" smtClean="0">
                                      <a:solidFill>
                                        <a:srgbClr val="FF0000"/>
                                      </a:solidFill>
                                      <a:latin typeface="Cambria Math" panose="02040503050406030204" pitchFamily="18" charset="0"/>
                                      <a:ea typeface="Cambria Math" panose="02040503050406030204" pitchFamily="18" charset="0"/>
                                    </a:rPr>
                                  </m:ctrlPr>
                                </m:fPr>
                                <m:num>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𝑇</m:t>
                                      </m:r>
                                    </m:e>
                                    <m:sub>
                                      <m:r>
                                        <a:rPr lang="de-DE" b="0" i="1" smtClean="0">
                                          <a:solidFill>
                                            <a:srgbClr val="FF0000"/>
                                          </a:solidFill>
                                          <a:latin typeface="Cambria Math" panose="02040503050406030204" pitchFamily="18" charset="0"/>
                                          <a:ea typeface="Cambria Math" panose="02040503050406030204" pitchFamily="18" charset="0"/>
                                        </a:rPr>
                                        <m:t>235</m:t>
                                      </m:r>
                                    </m:sub>
                                  </m:sSub>
                                </m:num>
                                <m:den>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𝑇</m:t>
                                      </m:r>
                                    </m:e>
                                    <m:sub>
                                      <m:r>
                                        <a:rPr lang="de-DE" b="0" i="1" smtClean="0">
                                          <a:solidFill>
                                            <a:srgbClr val="FF0000"/>
                                          </a:solidFill>
                                          <a:latin typeface="Cambria Math" panose="02040503050406030204" pitchFamily="18" charset="0"/>
                                          <a:ea typeface="Cambria Math" panose="02040503050406030204" pitchFamily="18" charset="0"/>
                                        </a:rPr>
                                        <m:t>238</m:t>
                                      </m:r>
                                    </m:sub>
                                  </m:sSub>
                                </m:den>
                              </m:f>
                            </m:e>
                          </m:d>
                          <m:r>
                            <a:rPr lang="de-DE" b="0" i="1" smtClean="0">
                              <a:solidFill>
                                <a:srgbClr val="FF0000"/>
                              </a:solidFill>
                              <a:latin typeface="Cambria Math" panose="02040503050406030204" pitchFamily="18" charset="0"/>
                              <a:ea typeface="Cambria Math" panose="02040503050406030204" pitchFamily="18" charset="0"/>
                            </a:rPr>
                            <m:t>+</m:t>
                          </m:r>
                          <m:r>
                            <a:rPr lang="de-DE" b="0" i="1" smtClean="0">
                              <a:solidFill>
                                <a:srgbClr val="FF0000"/>
                              </a:solidFill>
                              <a:latin typeface="Cambria Math" panose="02040503050406030204" pitchFamily="18" charset="0"/>
                              <a:ea typeface="Cambria Math" panose="02040503050406030204" pitchFamily="18" charset="0"/>
                            </a:rPr>
                            <m:t>𝑙𝑛</m:t>
                          </m:r>
                          <m:f>
                            <m:fPr>
                              <m:ctrlPr>
                                <a:rPr lang="de-DE" b="0" i="1" smtClean="0">
                                  <a:solidFill>
                                    <a:srgbClr val="FF0000"/>
                                  </a:solidFill>
                                  <a:latin typeface="Cambria Math" panose="02040503050406030204" pitchFamily="18" charset="0"/>
                                  <a:ea typeface="Cambria Math" panose="02040503050406030204" pitchFamily="18" charset="0"/>
                                </a:rPr>
                              </m:ctrlPr>
                            </m:fPr>
                            <m:num>
                              <m:r>
                                <a:rPr lang="de-DE" b="0" i="1" baseline="30000" smtClean="0">
                                  <a:solidFill>
                                    <a:srgbClr val="FF0000"/>
                                  </a:solidFill>
                                  <a:latin typeface="Cambria Math" panose="02040503050406030204" pitchFamily="18" charset="0"/>
                                  <a:ea typeface="Cambria Math" panose="02040503050406030204" pitchFamily="18" charset="0"/>
                                </a:rPr>
                                <m:t>238</m:t>
                              </m:r>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𝑈</m:t>
                                  </m:r>
                                </m:e>
                                <m:sub>
                                  <m:r>
                                    <a:rPr lang="de-DE" b="0" i="1" smtClean="0">
                                      <a:solidFill>
                                        <a:srgbClr val="FF0000"/>
                                      </a:solidFill>
                                      <a:latin typeface="Cambria Math" panose="02040503050406030204" pitchFamily="18" charset="0"/>
                                      <a:ea typeface="Cambria Math" panose="02040503050406030204" pitchFamily="18" charset="0"/>
                                    </a:rPr>
                                    <m:t>0</m:t>
                                  </m:r>
                                </m:sub>
                              </m:sSub>
                            </m:num>
                            <m:den>
                              <m:r>
                                <a:rPr lang="de-DE" b="0" i="1" baseline="30000" smtClean="0">
                                  <a:solidFill>
                                    <a:srgbClr val="FF0000"/>
                                  </a:solidFill>
                                  <a:latin typeface="Cambria Math" panose="02040503050406030204" pitchFamily="18" charset="0"/>
                                  <a:ea typeface="Cambria Math" panose="02040503050406030204" pitchFamily="18" charset="0"/>
                                </a:rPr>
                                <m:t>235</m:t>
                              </m:r>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𝑈</m:t>
                                  </m:r>
                                </m:e>
                                <m:sub>
                                  <m:r>
                                    <a:rPr lang="de-DE" b="0" i="1" smtClean="0">
                                      <a:solidFill>
                                        <a:srgbClr val="FF0000"/>
                                      </a:solidFill>
                                      <a:latin typeface="Cambria Math" panose="02040503050406030204" pitchFamily="18" charset="0"/>
                                      <a:ea typeface="Cambria Math" panose="02040503050406030204" pitchFamily="18" charset="0"/>
                                    </a:rPr>
                                    <m:t>0</m:t>
                                  </m:r>
                                </m:sub>
                              </m:sSub>
                            </m:den>
                          </m:f>
                          <m:r>
                            <a:rPr lang="de-DE" b="0" i="1" smtClean="0">
                              <a:solidFill>
                                <a:srgbClr val="FF0000"/>
                              </a:solidFill>
                              <a:latin typeface="Cambria Math" panose="02040503050406030204" pitchFamily="18" charset="0"/>
                              <a:ea typeface="Cambria Math" panose="02040503050406030204" pitchFamily="18" charset="0"/>
                            </a:rPr>
                            <m:t>+</m:t>
                          </m:r>
                          <m:r>
                            <a:rPr lang="de-DE" b="0" i="1" smtClean="0">
                              <a:solidFill>
                                <a:srgbClr val="FF0000"/>
                              </a:solidFill>
                              <a:latin typeface="Cambria Math" panose="02040503050406030204" pitchFamily="18" charset="0"/>
                              <a:ea typeface="Cambria Math" panose="02040503050406030204" pitchFamily="18" charset="0"/>
                            </a:rPr>
                            <m:t>𝑙𝑛</m:t>
                          </m:r>
                          <m:d>
                            <m:dPr>
                              <m:ctrlPr>
                                <a:rPr lang="de-DE" b="0" i="1" smtClean="0">
                                  <a:solidFill>
                                    <a:srgbClr val="FF0000"/>
                                  </a:solidFill>
                                  <a:latin typeface="Cambria Math" panose="02040503050406030204" pitchFamily="18" charset="0"/>
                                  <a:ea typeface="Cambria Math" panose="02040503050406030204" pitchFamily="18" charset="0"/>
                                </a:rPr>
                              </m:ctrlPr>
                            </m:dPr>
                            <m:e>
                              <m:f>
                                <m:fPr>
                                  <m:ctrlPr>
                                    <a:rPr lang="de-DE" b="0" i="1" smtClean="0">
                                      <a:solidFill>
                                        <a:srgbClr val="FF0000"/>
                                      </a:solidFill>
                                      <a:latin typeface="Cambria Math" panose="02040503050406030204" pitchFamily="18" charset="0"/>
                                      <a:ea typeface="Cambria Math" panose="02040503050406030204" pitchFamily="18" charset="0"/>
                                    </a:rPr>
                                  </m:ctrlPr>
                                </m:fPr>
                                <m:num>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𝑅</m:t>
                                      </m:r>
                                    </m:e>
                                    <m:sub>
                                      <m:r>
                                        <a:rPr lang="de-DE" b="0" i="1" smtClean="0">
                                          <a:solidFill>
                                            <a:srgbClr val="FF0000"/>
                                          </a:solidFill>
                                          <a:latin typeface="Cambria Math" panose="02040503050406030204" pitchFamily="18" charset="0"/>
                                          <a:ea typeface="Cambria Math" panose="02040503050406030204" pitchFamily="18" charset="0"/>
                                        </a:rPr>
                                        <m:t>1</m:t>
                                      </m:r>
                                    </m:sub>
                                  </m:sSub>
                                  <m:d>
                                    <m:dPr>
                                      <m:ctrlPr>
                                        <a:rPr lang="de-DE" b="0" i="1" smtClean="0">
                                          <a:solidFill>
                                            <a:srgbClr val="FF0000"/>
                                          </a:solidFill>
                                          <a:latin typeface="Cambria Math" panose="02040503050406030204" pitchFamily="18" charset="0"/>
                                          <a:ea typeface="Cambria Math" panose="02040503050406030204" pitchFamily="18" charset="0"/>
                                        </a:rPr>
                                      </m:ctrlPr>
                                    </m:dPr>
                                    <m:e>
                                      <m:r>
                                        <a:rPr lang="de-DE" b="0" i="1" smtClean="0">
                                          <a:solidFill>
                                            <a:srgbClr val="FF0000"/>
                                          </a:solidFill>
                                          <a:latin typeface="Cambria Math" panose="02040503050406030204" pitchFamily="18" charset="0"/>
                                          <a:ea typeface="Cambria Math" panose="02040503050406030204" pitchFamily="18" charset="0"/>
                                        </a:rPr>
                                        <m:t>𝐴</m:t>
                                      </m:r>
                                    </m:e>
                                  </m:d>
                                  <m:r>
                                    <a:rPr lang="de-DE" b="0" i="1" smtClean="0">
                                      <a:solidFill>
                                        <a:srgbClr val="FF0000"/>
                                      </a:solidFill>
                                      <a:latin typeface="Cambria Math" panose="02040503050406030204" pitchFamily="18" charset="0"/>
                                      <a:ea typeface="Cambria Math" panose="02040503050406030204" pitchFamily="18" charset="0"/>
                                    </a:rPr>
                                    <m:t>−</m:t>
                                  </m:r>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𝑅</m:t>
                                      </m:r>
                                    </m:e>
                                    <m:sub>
                                      <m:r>
                                        <a:rPr lang="de-DE" b="0" i="1" smtClean="0">
                                          <a:solidFill>
                                            <a:srgbClr val="FF0000"/>
                                          </a:solidFill>
                                          <a:latin typeface="Cambria Math" panose="02040503050406030204" pitchFamily="18" charset="0"/>
                                          <a:ea typeface="Cambria Math" panose="02040503050406030204" pitchFamily="18" charset="0"/>
                                        </a:rPr>
                                        <m:t>1</m:t>
                                      </m:r>
                                    </m:sub>
                                  </m:sSub>
                                  <m:d>
                                    <m:dPr>
                                      <m:ctrlPr>
                                        <a:rPr lang="de-DE" b="0" i="1" smtClean="0">
                                          <a:solidFill>
                                            <a:srgbClr val="FF0000"/>
                                          </a:solidFill>
                                          <a:latin typeface="Cambria Math" panose="02040503050406030204" pitchFamily="18" charset="0"/>
                                          <a:ea typeface="Cambria Math" panose="02040503050406030204" pitchFamily="18" charset="0"/>
                                        </a:rPr>
                                      </m:ctrlPr>
                                    </m:dPr>
                                    <m:e>
                                      <m:r>
                                        <a:rPr lang="de-DE" b="0" i="1" smtClean="0">
                                          <a:solidFill>
                                            <a:srgbClr val="FF0000"/>
                                          </a:solidFill>
                                          <a:latin typeface="Cambria Math" panose="02040503050406030204" pitchFamily="18" charset="0"/>
                                          <a:ea typeface="Cambria Math" panose="02040503050406030204" pitchFamily="18" charset="0"/>
                                        </a:rPr>
                                        <m:t>𝐵</m:t>
                                      </m:r>
                                    </m:e>
                                  </m:d>
                                </m:num>
                                <m:den>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𝑅</m:t>
                                      </m:r>
                                    </m:e>
                                    <m:sub>
                                      <m:r>
                                        <a:rPr lang="de-DE" b="0" i="1" smtClean="0">
                                          <a:solidFill>
                                            <a:srgbClr val="FF0000"/>
                                          </a:solidFill>
                                          <a:latin typeface="Cambria Math" panose="02040503050406030204" pitchFamily="18" charset="0"/>
                                          <a:ea typeface="Cambria Math" panose="02040503050406030204" pitchFamily="18" charset="0"/>
                                        </a:rPr>
                                        <m:t>2</m:t>
                                      </m:r>
                                    </m:sub>
                                  </m:sSub>
                                  <m:d>
                                    <m:dPr>
                                      <m:ctrlPr>
                                        <a:rPr lang="de-DE" b="0" i="1" smtClean="0">
                                          <a:solidFill>
                                            <a:srgbClr val="FF0000"/>
                                          </a:solidFill>
                                          <a:latin typeface="Cambria Math" panose="02040503050406030204" pitchFamily="18" charset="0"/>
                                          <a:ea typeface="Cambria Math" panose="02040503050406030204" pitchFamily="18" charset="0"/>
                                        </a:rPr>
                                      </m:ctrlPr>
                                    </m:dPr>
                                    <m:e>
                                      <m:r>
                                        <a:rPr lang="de-DE" b="0" i="1" smtClean="0">
                                          <a:solidFill>
                                            <a:srgbClr val="FF0000"/>
                                          </a:solidFill>
                                          <a:latin typeface="Cambria Math" panose="02040503050406030204" pitchFamily="18" charset="0"/>
                                          <a:ea typeface="Cambria Math" panose="02040503050406030204" pitchFamily="18" charset="0"/>
                                        </a:rPr>
                                        <m:t>𝐴</m:t>
                                      </m:r>
                                    </m:e>
                                  </m:d>
                                  <m:r>
                                    <a:rPr lang="de-DE" b="0" i="1" smtClean="0">
                                      <a:solidFill>
                                        <a:srgbClr val="FF0000"/>
                                      </a:solidFill>
                                      <a:latin typeface="Cambria Math" panose="02040503050406030204" pitchFamily="18" charset="0"/>
                                      <a:ea typeface="Cambria Math" panose="02040503050406030204" pitchFamily="18" charset="0"/>
                                    </a:rPr>
                                    <m:t>−</m:t>
                                  </m:r>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𝑅</m:t>
                                      </m:r>
                                    </m:e>
                                    <m:sub>
                                      <m:r>
                                        <a:rPr lang="de-DE" b="0" i="1" smtClean="0">
                                          <a:solidFill>
                                            <a:srgbClr val="FF0000"/>
                                          </a:solidFill>
                                          <a:latin typeface="Cambria Math" panose="02040503050406030204" pitchFamily="18" charset="0"/>
                                          <a:ea typeface="Cambria Math" panose="02040503050406030204" pitchFamily="18" charset="0"/>
                                        </a:rPr>
                                        <m:t>2</m:t>
                                      </m:r>
                                    </m:sub>
                                  </m:sSub>
                                  <m:d>
                                    <m:dPr>
                                      <m:ctrlPr>
                                        <a:rPr lang="de-DE" b="0" i="1" smtClean="0">
                                          <a:solidFill>
                                            <a:srgbClr val="FF0000"/>
                                          </a:solidFill>
                                          <a:latin typeface="Cambria Math" panose="02040503050406030204" pitchFamily="18" charset="0"/>
                                          <a:ea typeface="Cambria Math" panose="02040503050406030204" pitchFamily="18" charset="0"/>
                                        </a:rPr>
                                      </m:ctrlPr>
                                    </m:dPr>
                                    <m:e>
                                      <m:r>
                                        <a:rPr lang="de-DE" b="0" i="1" smtClean="0">
                                          <a:solidFill>
                                            <a:srgbClr val="FF0000"/>
                                          </a:solidFill>
                                          <a:latin typeface="Cambria Math" panose="02040503050406030204" pitchFamily="18" charset="0"/>
                                          <a:ea typeface="Cambria Math" panose="02040503050406030204" pitchFamily="18" charset="0"/>
                                        </a:rPr>
                                        <m:t>𝐵</m:t>
                                      </m:r>
                                    </m:e>
                                  </m:d>
                                </m:den>
                              </m:f>
                            </m:e>
                          </m:d>
                        </m:num>
                        <m:den>
                          <m:f>
                            <m:fPr>
                              <m:type m:val="lin"/>
                              <m:ctrlPr>
                                <a:rPr lang="de-DE" b="0" i="1" smtClean="0">
                                  <a:solidFill>
                                    <a:srgbClr val="FF0000"/>
                                  </a:solidFill>
                                  <a:latin typeface="Cambria Math" panose="02040503050406030204" pitchFamily="18" charset="0"/>
                                  <a:ea typeface="Cambria Math" panose="02040503050406030204" pitchFamily="18" charset="0"/>
                                </a:rPr>
                              </m:ctrlPr>
                            </m:fPr>
                            <m:num>
                              <m:r>
                                <a:rPr lang="de-DE" b="0" i="1" smtClean="0">
                                  <a:solidFill>
                                    <a:srgbClr val="FF0000"/>
                                  </a:solidFill>
                                  <a:latin typeface="Cambria Math" panose="02040503050406030204" pitchFamily="18" charset="0"/>
                                  <a:ea typeface="Cambria Math" panose="02040503050406030204" pitchFamily="18" charset="0"/>
                                </a:rPr>
                                <m:t>1</m:t>
                              </m:r>
                            </m:num>
                            <m:den>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𝑇</m:t>
                                  </m:r>
                                </m:e>
                                <m:sub>
                                  <m:r>
                                    <a:rPr lang="de-DE" b="0" i="1" smtClean="0">
                                      <a:solidFill>
                                        <a:srgbClr val="FF0000"/>
                                      </a:solidFill>
                                      <a:latin typeface="Cambria Math" panose="02040503050406030204" pitchFamily="18" charset="0"/>
                                      <a:ea typeface="Cambria Math" panose="02040503050406030204" pitchFamily="18" charset="0"/>
                                    </a:rPr>
                                    <m:t>235</m:t>
                                  </m:r>
                                </m:sub>
                              </m:sSub>
                            </m:den>
                          </m:f>
                          <m:r>
                            <a:rPr lang="de-DE" b="0" i="1" smtClean="0">
                              <a:solidFill>
                                <a:srgbClr val="FF0000"/>
                              </a:solidFill>
                              <a:latin typeface="Cambria Math" panose="02040503050406030204" pitchFamily="18" charset="0"/>
                              <a:ea typeface="Cambria Math" panose="02040503050406030204" pitchFamily="18" charset="0"/>
                            </a:rPr>
                            <m:t>−</m:t>
                          </m:r>
                          <m:f>
                            <m:fPr>
                              <m:type m:val="lin"/>
                              <m:ctrlPr>
                                <a:rPr lang="de-DE" b="0" i="1" smtClean="0">
                                  <a:solidFill>
                                    <a:srgbClr val="FF0000"/>
                                  </a:solidFill>
                                  <a:latin typeface="Cambria Math" panose="02040503050406030204" pitchFamily="18" charset="0"/>
                                  <a:ea typeface="Cambria Math" panose="02040503050406030204" pitchFamily="18" charset="0"/>
                                </a:rPr>
                              </m:ctrlPr>
                            </m:fPr>
                            <m:num>
                              <m:r>
                                <a:rPr lang="de-DE" b="0" i="1" smtClean="0">
                                  <a:solidFill>
                                    <a:srgbClr val="FF0000"/>
                                  </a:solidFill>
                                  <a:latin typeface="Cambria Math" panose="02040503050406030204" pitchFamily="18" charset="0"/>
                                  <a:ea typeface="Cambria Math" panose="02040503050406030204" pitchFamily="18" charset="0"/>
                                </a:rPr>
                                <m:t>1</m:t>
                              </m:r>
                            </m:num>
                            <m:den>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𝑇</m:t>
                                  </m:r>
                                </m:e>
                                <m:sub>
                                  <m:r>
                                    <a:rPr lang="de-DE" b="0" i="1" smtClean="0">
                                      <a:solidFill>
                                        <a:srgbClr val="FF0000"/>
                                      </a:solidFill>
                                      <a:latin typeface="Cambria Math" panose="02040503050406030204" pitchFamily="18" charset="0"/>
                                      <a:ea typeface="Cambria Math" panose="02040503050406030204" pitchFamily="18" charset="0"/>
                                    </a:rPr>
                                    <m:t>238</m:t>
                                  </m:r>
                                </m:sub>
                              </m:sSub>
                            </m:den>
                          </m:f>
                        </m:den>
                      </m:f>
                    </m:oMath>
                  </m:oMathPara>
                </a14:m>
                <a:endParaRPr lang="de-DE" dirty="0"/>
              </a:p>
            </p:txBody>
          </p:sp>
        </mc:Choice>
        <mc:Fallback xmlns="">
          <p:sp>
            <p:nvSpPr>
              <p:cNvPr id="3" name="Textfeld 2"/>
              <p:cNvSpPr txBox="1">
                <a:spLocks noRot="1" noChangeAspect="1" noMove="1" noResize="1" noEditPoints="1" noAdjustHandles="1" noChangeArrowheads="1" noChangeShapeType="1" noTextEdit="1"/>
              </p:cNvSpPr>
              <p:nvPr/>
            </p:nvSpPr>
            <p:spPr>
              <a:xfrm>
                <a:off x="432000" y="4869160"/>
                <a:ext cx="5431167" cy="824265"/>
              </a:xfrm>
              <a:prstGeom prst="rect">
                <a:avLst/>
              </a:prstGeom>
              <a:blipFill>
                <a:blip r:embed="rId12"/>
                <a:stretch>
                  <a:fillRect/>
                </a:stretch>
              </a:blipFill>
              <a:ln>
                <a:solidFill>
                  <a:srgbClr val="FF0000"/>
                </a:solidFill>
              </a:ln>
            </p:spPr>
            <p:txBody>
              <a:bodyPr/>
              <a:lstStyle/>
              <a:p>
                <a:r>
                  <a:rPr lang="de-DE">
                    <a:noFill/>
                  </a:rPr>
                  <a:t> </a:t>
                </a:r>
              </a:p>
            </p:txBody>
          </p:sp>
        </mc:Fallback>
      </mc:AlternateContent>
    </p:spTree>
    <p:extLst>
      <p:ext uri="{BB962C8B-B14F-4D97-AF65-F5344CB8AC3E}">
        <p14:creationId xmlns:p14="http://schemas.microsoft.com/office/powerpoint/2010/main" val="42504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Pb-Pb</a:t>
            </a:r>
            <a:r>
              <a:rPr lang="en-US" dirty="0" smtClean="0"/>
              <a:t> method</a:t>
            </a:r>
            <a:endParaRPr lang="en-US" dirty="0"/>
          </a:p>
        </p:txBody>
      </p:sp>
      <mc:AlternateContent xmlns:mc="http://schemas.openxmlformats.org/markup-compatibility/2006" xmlns:a14="http://schemas.microsoft.com/office/drawing/2010/main">
        <mc:Choice Requires="a14">
          <p:sp>
            <p:nvSpPr>
              <p:cNvPr id="4" name="Textfeld 3"/>
              <p:cNvSpPr txBox="1"/>
              <p:nvPr/>
            </p:nvSpPr>
            <p:spPr>
              <a:xfrm>
                <a:off x="1400459" y="764704"/>
                <a:ext cx="6343082" cy="641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panose="02040503050406030204" pitchFamily="18" charset="0"/>
                            </a:rPr>
                          </m:ctrlPr>
                        </m:fPr>
                        <m:num>
                          <m:sSub>
                            <m:sSubPr>
                              <m:ctrlPr>
                                <a:rPr lang="de-DE" i="1" smtClean="0">
                                  <a:latin typeface="Cambria Math" panose="02040503050406030204" pitchFamily="18" charset="0"/>
                                </a:rPr>
                              </m:ctrlPr>
                            </m:sSubPr>
                            <m:e>
                              <m:d>
                                <m:dPr>
                                  <m:begChr m:val="["/>
                                  <m:endChr m:val="]"/>
                                  <m:ctrlPr>
                                    <a:rPr lang="de-DE" i="1" smtClean="0">
                                      <a:latin typeface="Cambria Math" panose="02040503050406030204" pitchFamily="18" charset="0"/>
                                    </a:rPr>
                                  </m:ctrlPr>
                                </m:dPr>
                                <m:e>
                                  <m:r>
                                    <a:rPr lang="de-DE" b="0" i="1" baseline="30000" smtClean="0">
                                      <a:latin typeface="Cambria Math" panose="02040503050406030204" pitchFamily="18" charset="0"/>
                                    </a:rPr>
                                    <m:t>207</m:t>
                                  </m:r>
                                  <m:r>
                                    <a:rPr lang="de-DE" b="0" i="1" smtClean="0">
                                      <a:latin typeface="Cambria Math" panose="02040503050406030204" pitchFamily="18" charset="0"/>
                                    </a:rPr>
                                    <m:t>𝑃𝑏</m:t>
                                  </m:r>
                                </m:e>
                              </m:d>
                            </m:e>
                            <m:sub>
                              <m:r>
                                <a:rPr lang="de-DE" b="0" i="1" smtClean="0">
                                  <a:latin typeface="Cambria Math" panose="02040503050406030204" pitchFamily="18" charset="0"/>
                                </a:rPr>
                                <m:t>𝑡</m:t>
                              </m:r>
                            </m:sub>
                          </m:sSub>
                        </m:num>
                        <m:den>
                          <m:d>
                            <m:dPr>
                              <m:begChr m:val="["/>
                              <m:endChr m:val="]"/>
                              <m:ctrlPr>
                                <a:rPr lang="de-DE" i="1" smtClean="0">
                                  <a:latin typeface="Cambria Math" panose="02040503050406030204" pitchFamily="18" charset="0"/>
                                </a:rPr>
                              </m:ctrlPr>
                            </m:dPr>
                            <m:e>
                              <m:r>
                                <a:rPr lang="de-DE" b="0" i="1" baseline="30000" smtClean="0">
                                  <a:latin typeface="Cambria Math" panose="02040503050406030204" pitchFamily="18" charset="0"/>
                                </a:rPr>
                                <m:t>204</m:t>
                              </m:r>
                              <m:r>
                                <a:rPr lang="de-DE" b="0" i="1" smtClean="0">
                                  <a:latin typeface="Cambria Math" panose="02040503050406030204" pitchFamily="18" charset="0"/>
                                </a:rPr>
                                <m:t>𝑃𝑏</m:t>
                              </m:r>
                            </m:e>
                          </m:d>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d>
                                <m:dPr>
                                  <m:begChr m:val="["/>
                                  <m:endChr m:val="]"/>
                                  <m:ctrlPr>
                                    <a:rPr lang="de-DE" b="0" i="1" smtClean="0">
                                      <a:latin typeface="Cambria Math" panose="02040503050406030204" pitchFamily="18" charset="0"/>
                                    </a:rPr>
                                  </m:ctrlPr>
                                </m:dPr>
                                <m:e>
                                  <m:r>
                                    <a:rPr lang="de-DE" b="0" i="1" baseline="30000" smtClean="0">
                                      <a:latin typeface="Cambria Math" panose="02040503050406030204" pitchFamily="18" charset="0"/>
                                    </a:rPr>
                                    <m:t>207</m:t>
                                  </m:r>
                                  <m:r>
                                    <a:rPr lang="de-DE" b="0" i="1" smtClean="0">
                                      <a:latin typeface="Cambria Math" panose="02040503050406030204" pitchFamily="18" charset="0"/>
                                    </a:rPr>
                                    <m:t>𝑃𝑏</m:t>
                                  </m:r>
                                </m:e>
                              </m:d>
                            </m:e>
                            <m:sub>
                              <m:r>
                                <a:rPr lang="de-DE" b="0" i="1" smtClean="0">
                                  <a:latin typeface="Cambria Math" panose="02040503050406030204" pitchFamily="18" charset="0"/>
                                </a:rPr>
                                <m:t>0</m:t>
                              </m:r>
                            </m:sub>
                          </m:sSub>
                        </m:num>
                        <m:den>
                          <m:d>
                            <m:dPr>
                              <m:begChr m:val="["/>
                              <m:endChr m:val="]"/>
                              <m:ctrlPr>
                                <a:rPr lang="de-DE" b="0" i="1" smtClean="0">
                                  <a:latin typeface="Cambria Math" panose="02040503050406030204" pitchFamily="18" charset="0"/>
                                </a:rPr>
                              </m:ctrlPr>
                            </m:dPr>
                            <m:e>
                              <m:r>
                                <a:rPr lang="de-DE" b="0" i="1" baseline="30000" smtClean="0">
                                  <a:latin typeface="Cambria Math" panose="02040503050406030204" pitchFamily="18" charset="0"/>
                                </a:rPr>
                                <m:t>204</m:t>
                              </m:r>
                              <m:r>
                                <a:rPr lang="de-DE" b="0" i="1" smtClean="0">
                                  <a:latin typeface="Cambria Math" panose="02040503050406030204" pitchFamily="18" charset="0"/>
                                </a:rPr>
                                <m:t>𝑃𝑏</m:t>
                              </m:r>
                            </m:e>
                          </m:d>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235</m:t>
                                  </m:r>
                                </m:sub>
                              </m:sSub>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𝑡</m:t>
                              </m:r>
                            </m:sup>
                          </m:sSup>
                          <m:r>
                            <a:rPr lang="de-DE" b="0" i="1" smtClean="0">
                              <a:latin typeface="Cambria Math" panose="02040503050406030204" pitchFamily="18" charset="0"/>
                            </a:rPr>
                            <m:t>−1</m:t>
                          </m:r>
                        </m:num>
                        <m:den>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238</m:t>
                                  </m:r>
                                </m:sub>
                              </m:sSub>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𝑡</m:t>
                              </m:r>
                            </m:sup>
                          </m:sSup>
                          <m:r>
                            <a:rPr lang="de-DE" b="0" i="1" smtClean="0">
                              <a:latin typeface="Cambria Math" panose="02040503050406030204" pitchFamily="18" charset="0"/>
                            </a:rPr>
                            <m:t>−1</m:t>
                          </m:r>
                        </m:den>
                      </m:f>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sSub>
                            <m:sSubPr>
                              <m:ctrlPr>
                                <a:rPr lang="de-DE" b="0" i="1" smtClean="0">
                                  <a:latin typeface="Cambria Math" panose="02040503050406030204" pitchFamily="18" charset="0"/>
                                  <a:ea typeface="Cambria Math" panose="02040503050406030204" pitchFamily="18" charset="0"/>
                                </a:rPr>
                              </m:ctrlPr>
                            </m:sSubPr>
                            <m:e>
                              <m:d>
                                <m:dPr>
                                  <m:begChr m:val="["/>
                                  <m:endChr m:val="]"/>
                                  <m:ctrlPr>
                                    <a:rPr lang="de-DE" b="0" i="1" smtClean="0">
                                      <a:latin typeface="Cambria Math" panose="02040503050406030204" pitchFamily="18" charset="0"/>
                                      <a:ea typeface="Cambria Math" panose="02040503050406030204" pitchFamily="18" charset="0"/>
                                    </a:rPr>
                                  </m:ctrlPr>
                                </m:dPr>
                                <m:e>
                                  <m:r>
                                    <a:rPr lang="de-DE" b="0" i="1" baseline="30000" smtClean="0">
                                      <a:latin typeface="Cambria Math" panose="02040503050406030204" pitchFamily="18" charset="0"/>
                                      <a:ea typeface="Cambria Math" panose="02040503050406030204" pitchFamily="18" charset="0"/>
                                    </a:rPr>
                                    <m:t>235</m:t>
                                  </m:r>
                                  <m:r>
                                    <a:rPr lang="de-DE" b="0" i="1" smtClean="0">
                                      <a:latin typeface="Cambria Math" panose="02040503050406030204" pitchFamily="18" charset="0"/>
                                      <a:ea typeface="Cambria Math" panose="02040503050406030204" pitchFamily="18" charset="0"/>
                                    </a:rPr>
                                    <m:t>𝑈</m:t>
                                  </m:r>
                                </m:e>
                              </m:d>
                            </m:e>
                            <m:sub>
                              <m:r>
                                <a:rPr lang="de-DE" b="0" i="1" smtClean="0">
                                  <a:latin typeface="Cambria Math" panose="02040503050406030204" pitchFamily="18" charset="0"/>
                                  <a:ea typeface="Cambria Math" panose="02040503050406030204" pitchFamily="18" charset="0"/>
                                </a:rPr>
                                <m:t>𝑡</m:t>
                              </m:r>
                            </m:sub>
                          </m:sSub>
                        </m:num>
                        <m:den>
                          <m:sSub>
                            <m:sSubPr>
                              <m:ctrlPr>
                                <a:rPr lang="de-DE" b="0" i="1" smtClean="0">
                                  <a:latin typeface="Cambria Math" panose="02040503050406030204" pitchFamily="18" charset="0"/>
                                  <a:ea typeface="Cambria Math" panose="02040503050406030204" pitchFamily="18" charset="0"/>
                                </a:rPr>
                              </m:ctrlPr>
                            </m:sSubPr>
                            <m:e>
                              <m:d>
                                <m:dPr>
                                  <m:begChr m:val="["/>
                                  <m:endChr m:val="]"/>
                                  <m:ctrlPr>
                                    <a:rPr lang="de-DE" b="0" i="1" smtClean="0">
                                      <a:latin typeface="Cambria Math" panose="02040503050406030204" pitchFamily="18" charset="0"/>
                                      <a:ea typeface="Cambria Math" panose="02040503050406030204" pitchFamily="18" charset="0"/>
                                    </a:rPr>
                                  </m:ctrlPr>
                                </m:dPr>
                                <m:e>
                                  <m:r>
                                    <a:rPr lang="de-DE" b="0" i="1" baseline="30000" smtClean="0">
                                      <a:latin typeface="Cambria Math" panose="02040503050406030204" pitchFamily="18" charset="0"/>
                                      <a:ea typeface="Cambria Math" panose="02040503050406030204" pitchFamily="18" charset="0"/>
                                    </a:rPr>
                                    <m:t>238</m:t>
                                  </m:r>
                                  <m:r>
                                    <a:rPr lang="de-DE" b="0" i="1" smtClean="0">
                                      <a:latin typeface="Cambria Math" panose="02040503050406030204" pitchFamily="18" charset="0"/>
                                      <a:ea typeface="Cambria Math" panose="02040503050406030204" pitchFamily="18" charset="0"/>
                                    </a:rPr>
                                    <m:t>𝑈</m:t>
                                  </m:r>
                                </m:e>
                              </m:d>
                            </m:e>
                            <m:sub>
                              <m:r>
                                <a:rPr lang="de-DE" b="0" i="1" smtClean="0">
                                  <a:latin typeface="Cambria Math" panose="02040503050406030204" pitchFamily="18" charset="0"/>
                                  <a:ea typeface="Cambria Math" panose="02040503050406030204" pitchFamily="18" charset="0"/>
                                </a:rPr>
                                <m:t>𝑡</m:t>
                              </m:r>
                            </m:sub>
                          </m:sSub>
                        </m:den>
                      </m:f>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f>
                            <m:fPr>
                              <m:ctrlPr>
                                <a:rPr lang="de-DE" b="0" i="1" smtClean="0">
                                  <a:latin typeface="Cambria Math" panose="02040503050406030204" pitchFamily="18" charset="0"/>
                                  <a:ea typeface="Cambria Math" panose="02040503050406030204" pitchFamily="18" charset="0"/>
                                </a:rPr>
                              </m:ctrlPr>
                            </m:fPr>
                            <m:num>
                              <m:sSub>
                                <m:sSubPr>
                                  <m:ctrlPr>
                                    <a:rPr lang="de-DE" b="0" i="1" smtClean="0">
                                      <a:latin typeface="Cambria Math" panose="02040503050406030204" pitchFamily="18" charset="0"/>
                                      <a:ea typeface="Cambria Math" panose="02040503050406030204" pitchFamily="18" charset="0"/>
                                    </a:rPr>
                                  </m:ctrlPr>
                                </m:sSubPr>
                                <m:e>
                                  <m:d>
                                    <m:dPr>
                                      <m:begChr m:val="["/>
                                      <m:endChr m:val="]"/>
                                      <m:ctrlPr>
                                        <a:rPr lang="de-DE" b="0" i="1" smtClean="0">
                                          <a:latin typeface="Cambria Math" panose="02040503050406030204" pitchFamily="18" charset="0"/>
                                          <a:ea typeface="Cambria Math" panose="02040503050406030204" pitchFamily="18" charset="0"/>
                                        </a:rPr>
                                      </m:ctrlPr>
                                    </m:dPr>
                                    <m:e>
                                      <m:r>
                                        <a:rPr lang="de-DE" b="0" i="1" baseline="30000" smtClean="0">
                                          <a:latin typeface="Cambria Math" panose="02040503050406030204" pitchFamily="18" charset="0"/>
                                          <a:ea typeface="Cambria Math" panose="02040503050406030204" pitchFamily="18" charset="0"/>
                                        </a:rPr>
                                        <m:t>206</m:t>
                                      </m:r>
                                      <m:r>
                                        <a:rPr lang="de-DE" b="0" i="1" smtClean="0">
                                          <a:latin typeface="Cambria Math" panose="02040503050406030204" pitchFamily="18" charset="0"/>
                                          <a:ea typeface="Cambria Math" panose="02040503050406030204" pitchFamily="18" charset="0"/>
                                        </a:rPr>
                                        <m:t>𝑃𝑏</m:t>
                                      </m:r>
                                    </m:e>
                                  </m:d>
                                </m:e>
                                <m:sub>
                                  <m:r>
                                    <a:rPr lang="de-DE" b="0" i="1" smtClean="0">
                                      <a:latin typeface="Cambria Math" panose="02040503050406030204" pitchFamily="18" charset="0"/>
                                      <a:ea typeface="Cambria Math" panose="02040503050406030204" pitchFamily="18" charset="0"/>
                                    </a:rPr>
                                    <m:t>𝑡</m:t>
                                  </m:r>
                                </m:sub>
                              </m:sSub>
                            </m:num>
                            <m:den>
                              <m:d>
                                <m:dPr>
                                  <m:begChr m:val="["/>
                                  <m:endChr m:val="]"/>
                                  <m:ctrlPr>
                                    <a:rPr lang="de-DE" b="0" i="1" smtClean="0">
                                      <a:latin typeface="Cambria Math" panose="02040503050406030204" pitchFamily="18" charset="0"/>
                                      <a:ea typeface="Cambria Math" panose="02040503050406030204" pitchFamily="18" charset="0"/>
                                    </a:rPr>
                                  </m:ctrlPr>
                                </m:dPr>
                                <m:e>
                                  <m:r>
                                    <a:rPr lang="de-DE" b="0" i="1" baseline="30000" smtClean="0">
                                      <a:latin typeface="Cambria Math" panose="02040503050406030204" pitchFamily="18" charset="0"/>
                                      <a:ea typeface="Cambria Math" panose="02040503050406030204" pitchFamily="18" charset="0"/>
                                    </a:rPr>
                                    <m:t>204</m:t>
                                  </m:r>
                                  <m:r>
                                    <a:rPr lang="de-DE" b="0" i="1" smtClean="0">
                                      <a:latin typeface="Cambria Math" panose="02040503050406030204" pitchFamily="18" charset="0"/>
                                      <a:ea typeface="Cambria Math" panose="02040503050406030204" pitchFamily="18" charset="0"/>
                                    </a:rPr>
                                    <m:t>𝑃𝑏</m:t>
                                  </m:r>
                                </m:e>
                              </m:d>
                            </m:den>
                          </m:f>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sSub>
                                <m:sSubPr>
                                  <m:ctrlPr>
                                    <a:rPr lang="de-DE" b="0" i="1" smtClean="0">
                                      <a:latin typeface="Cambria Math" panose="02040503050406030204" pitchFamily="18" charset="0"/>
                                      <a:ea typeface="Cambria Math" panose="02040503050406030204" pitchFamily="18" charset="0"/>
                                    </a:rPr>
                                  </m:ctrlPr>
                                </m:sSubPr>
                                <m:e>
                                  <m:d>
                                    <m:dPr>
                                      <m:begChr m:val="["/>
                                      <m:endChr m:val="]"/>
                                      <m:ctrlPr>
                                        <a:rPr lang="de-DE" b="0" i="1" smtClean="0">
                                          <a:latin typeface="Cambria Math" panose="02040503050406030204" pitchFamily="18" charset="0"/>
                                          <a:ea typeface="Cambria Math" panose="02040503050406030204" pitchFamily="18" charset="0"/>
                                        </a:rPr>
                                      </m:ctrlPr>
                                    </m:dPr>
                                    <m:e>
                                      <m:r>
                                        <a:rPr lang="de-DE" b="0" i="1" baseline="30000" smtClean="0">
                                          <a:latin typeface="Cambria Math" panose="02040503050406030204" pitchFamily="18" charset="0"/>
                                          <a:ea typeface="Cambria Math" panose="02040503050406030204" pitchFamily="18" charset="0"/>
                                        </a:rPr>
                                        <m:t>206</m:t>
                                      </m:r>
                                      <m:r>
                                        <a:rPr lang="de-DE" b="0" i="1" smtClean="0">
                                          <a:latin typeface="Cambria Math" panose="02040503050406030204" pitchFamily="18" charset="0"/>
                                          <a:ea typeface="Cambria Math" panose="02040503050406030204" pitchFamily="18" charset="0"/>
                                        </a:rPr>
                                        <m:t>𝑃𝑏</m:t>
                                      </m:r>
                                    </m:e>
                                  </m:d>
                                </m:e>
                                <m:sub>
                                  <m:r>
                                    <a:rPr lang="de-DE" b="0" i="1" smtClean="0">
                                      <a:latin typeface="Cambria Math" panose="02040503050406030204" pitchFamily="18" charset="0"/>
                                      <a:ea typeface="Cambria Math" panose="02040503050406030204" pitchFamily="18" charset="0"/>
                                    </a:rPr>
                                    <m:t>0</m:t>
                                  </m:r>
                                </m:sub>
                              </m:sSub>
                            </m:num>
                            <m:den>
                              <m:d>
                                <m:dPr>
                                  <m:begChr m:val="["/>
                                  <m:endChr m:val="]"/>
                                  <m:ctrlPr>
                                    <a:rPr lang="de-DE" b="0" i="1" smtClean="0">
                                      <a:latin typeface="Cambria Math" panose="02040503050406030204" pitchFamily="18" charset="0"/>
                                      <a:ea typeface="Cambria Math" panose="02040503050406030204" pitchFamily="18" charset="0"/>
                                    </a:rPr>
                                  </m:ctrlPr>
                                </m:dPr>
                                <m:e>
                                  <m:r>
                                    <a:rPr lang="de-DE" b="0" i="1" baseline="30000" smtClean="0">
                                      <a:latin typeface="Cambria Math" panose="02040503050406030204" pitchFamily="18" charset="0"/>
                                      <a:ea typeface="Cambria Math" panose="02040503050406030204" pitchFamily="18" charset="0"/>
                                    </a:rPr>
                                    <m:t>204</m:t>
                                  </m:r>
                                  <m:r>
                                    <a:rPr lang="de-DE" b="0" i="1" smtClean="0">
                                      <a:latin typeface="Cambria Math" panose="02040503050406030204" pitchFamily="18" charset="0"/>
                                      <a:ea typeface="Cambria Math" panose="02040503050406030204" pitchFamily="18" charset="0"/>
                                    </a:rPr>
                                    <m:t>𝑃𝑏</m:t>
                                  </m:r>
                                </m:e>
                              </m:d>
                            </m:den>
                          </m:f>
                        </m:e>
                      </m:d>
                    </m:oMath>
                  </m:oMathPara>
                </a14:m>
                <a:endParaRPr lang="de-DE" dirty="0"/>
              </a:p>
            </p:txBody>
          </p:sp>
        </mc:Choice>
        <mc:Fallback xmlns="">
          <p:sp>
            <p:nvSpPr>
              <p:cNvPr id="4" name="Textfeld 3"/>
              <p:cNvSpPr txBox="1">
                <a:spLocks noRot="1" noChangeAspect="1" noMove="1" noResize="1" noEditPoints="1" noAdjustHandles="1" noChangeArrowheads="1" noChangeShapeType="1" noTextEdit="1"/>
              </p:cNvSpPr>
              <p:nvPr/>
            </p:nvSpPr>
            <p:spPr>
              <a:xfrm>
                <a:off x="1400459" y="764704"/>
                <a:ext cx="6343082" cy="641779"/>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1839057" y="1629857"/>
                <a:ext cx="50608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FF0000"/>
                          </a:solidFill>
                          <a:latin typeface="Cambria Math" panose="02040503050406030204" pitchFamily="18" charset="0"/>
                        </a:rPr>
                        <m:t>𝑦</m:t>
                      </m:r>
                      <m:r>
                        <a:rPr lang="de-DE" b="0" i="1" smtClean="0">
                          <a:solidFill>
                            <a:srgbClr val="FF0000"/>
                          </a:solidFill>
                          <a:latin typeface="Cambria Math" panose="02040503050406030204" pitchFamily="18" charset="0"/>
                        </a:rPr>
                        <m:t>    =</m:t>
                      </m:r>
                      <m:sSub>
                        <m:sSubPr>
                          <m:ctrlPr>
                            <a:rPr lang="de-DE" b="0" i="1" smtClean="0">
                              <a:solidFill>
                                <a:srgbClr val="FF0000"/>
                              </a:solidFill>
                              <a:latin typeface="Cambria Math" panose="02040503050406030204" pitchFamily="18" charset="0"/>
                            </a:rPr>
                          </m:ctrlPr>
                        </m:sSubPr>
                        <m:e>
                          <m:r>
                            <a:rPr lang="de-DE" b="0" i="1" smtClean="0">
                              <a:solidFill>
                                <a:srgbClr val="FF0000"/>
                              </a:solidFill>
                              <a:latin typeface="Cambria Math" panose="02040503050406030204" pitchFamily="18" charset="0"/>
                            </a:rPr>
                            <m:t>      </m:t>
                          </m:r>
                          <m:r>
                            <a:rPr lang="de-DE" b="0" i="1" smtClean="0">
                              <a:solidFill>
                                <a:srgbClr val="FF0000"/>
                              </a:solidFill>
                              <a:latin typeface="Cambria Math" panose="02040503050406030204" pitchFamily="18" charset="0"/>
                            </a:rPr>
                            <m:t>𝑦</m:t>
                          </m:r>
                        </m:e>
                        <m:sub>
                          <m:r>
                            <a:rPr lang="de-DE" b="0" i="1" smtClean="0">
                              <a:solidFill>
                                <a:srgbClr val="FF0000"/>
                              </a:solidFill>
                              <a:latin typeface="Cambria Math" panose="02040503050406030204" pitchFamily="18" charset="0"/>
                            </a:rPr>
                            <m:t>𝑜</m:t>
                          </m:r>
                        </m:sub>
                      </m:sSub>
                      <m:r>
                        <a:rPr lang="de-DE" b="0" i="1" smtClean="0">
                          <a:solidFill>
                            <a:srgbClr val="FF0000"/>
                          </a:solidFill>
                          <a:latin typeface="Cambria Math" panose="02040503050406030204" pitchFamily="18" charset="0"/>
                        </a:rPr>
                        <m:t>      +            </m:t>
                      </m:r>
                      <m:r>
                        <a:rPr lang="de-DE" b="0" i="1" smtClean="0">
                          <a:solidFill>
                            <a:srgbClr val="FF0000"/>
                          </a:solidFill>
                          <a:latin typeface="Cambria Math" panose="02040503050406030204" pitchFamily="18" charset="0"/>
                        </a:rPr>
                        <m:t>𝑐𝑜𝑛𝑠𝑡</m:t>
                      </m:r>
                      <m:r>
                        <a:rPr lang="de-DE" b="0" i="1" smtClean="0">
                          <a:solidFill>
                            <a:srgbClr val="FF0000"/>
                          </a:solidFill>
                          <a:latin typeface="Cambria Math" panose="02040503050406030204" pitchFamily="18" charset="0"/>
                        </a:rPr>
                        <m:t>             ∙          </m:t>
                      </m:r>
                      <m:d>
                        <m:dPr>
                          <m:ctrlPr>
                            <a:rPr lang="de-DE" b="0" i="1" smtClean="0">
                              <a:solidFill>
                                <a:srgbClr val="FF0000"/>
                              </a:solidFill>
                              <a:latin typeface="Cambria Math" panose="02040503050406030204" pitchFamily="18" charset="0"/>
                              <a:ea typeface="Cambria Math" panose="02040503050406030204" pitchFamily="18" charset="0"/>
                            </a:rPr>
                          </m:ctrlPr>
                        </m:dPr>
                        <m:e>
                          <m:r>
                            <a:rPr lang="de-DE" b="0" i="1" smtClean="0">
                              <a:solidFill>
                                <a:srgbClr val="FF0000"/>
                              </a:solidFill>
                              <a:latin typeface="Cambria Math" panose="02040503050406030204" pitchFamily="18" charset="0"/>
                              <a:ea typeface="Cambria Math" panose="02040503050406030204" pitchFamily="18" charset="0"/>
                            </a:rPr>
                            <m:t>𝑥</m:t>
                          </m:r>
                          <m:r>
                            <a:rPr lang="de-DE" b="0" i="1" smtClean="0">
                              <a:solidFill>
                                <a:srgbClr val="FF0000"/>
                              </a:solidFill>
                              <a:latin typeface="Cambria Math" panose="02040503050406030204" pitchFamily="18" charset="0"/>
                              <a:ea typeface="Cambria Math" panose="02040503050406030204" pitchFamily="18" charset="0"/>
                            </a:rPr>
                            <m:t>−</m:t>
                          </m:r>
                          <m:sSub>
                            <m:sSubPr>
                              <m:ctrlPr>
                                <a:rPr lang="de-DE" b="0" i="1" smtClean="0">
                                  <a:solidFill>
                                    <a:srgbClr val="FF0000"/>
                                  </a:solidFill>
                                  <a:latin typeface="Cambria Math" panose="02040503050406030204" pitchFamily="18" charset="0"/>
                                  <a:ea typeface="Cambria Math" panose="02040503050406030204" pitchFamily="18" charset="0"/>
                                </a:rPr>
                              </m:ctrlPr>
                            </m:sSubPr>
                            <m:e>
                              <m:r>
                                <a:rPr lang="de-DE" b="0" i="1" smtClean="0">
                                  <a:solidFill>
                                    <a:srgbClr val="FF0000"/>
                                  </a:solidFill>
                                  <a:latin typeface="Cambria Math" panose="02040503050406030204" pitchFamily="18" charset="0"/>
                                  <a:ea typeface="Cambria Math" panose="02040503050406030204" pitchFamily="18" charset="0"/>
                                </a:rPr>
                                <m:t>𝑥</m:t>
                              </m:r>
                            </m:e>
                            <m:sub>
                              <m:r>
                                <a:rPr lang="de-DE" b="0" i="1" smtClean="0">
                                  <a:solidFill>
                                    <a:srgbClr val="FF0000"/>
                                  </a:solidFill>
                                  <a:latin typeface="Cambria Math" panose="02040503050406030204" pitchFamily="18" charset="0"/>
                                  <a:ea typeface="Cambria Math" panose="02040503050406030204" pitchFamily="18" charset="0"/>
                                </a:rPr>
                                <m:t>0</m:t>
                              </m:r>
                            </m:sub>
                          </m:sSub>
                        </m:e>
                      </m:d>
                    </m:oMath>
                  </m:oMathPara>
                </a14:m>
                <a:endParaRPr lang="de-DE" dirty="0">
                  <a:solidFill>
                    <a:srgbClr val="FF0000"/>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1839057" y="1629857"/>
                <a:ext cx="5060808" cy="276999"/>
              </a:xfrm>
              <a:prstGeom prst="rect">
                <a:avLst/>
              </a:prstGeom>
              <a:blipFill>
                <a:blip r:embed="rId3"/>
                <a:stretch>
                  <a:fillRect l="-723" b="-23913"/>
                </a:stretch>
              </a:blipFill>
            </p:spPr>
            <p:txBody>
              <a:bodyPr/>
              <a:lstStyle/>
              <a:p>
                <a:r>
                  <a:rPr lang="de-DE">
                    <a:noFill/>
                  </a:rPr>
                  <a:t> </a:t>
                </a:r>
              </a:p>
            </p:txBody>
          </p:sp>
        </mc:Fallback>
      </mc:AlternateContent>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00" y="2780920"/>
            <a:ext cx="4286250" cy="3120390"/>
          </a:xfrm>
          <a:prstGeom prst="rect">
            <a:avLst/>
          </a:prstGeom>
        </p:spPr>
      </p:pic>
      <p:sp>
        <p:nvSpPr>
          <p:cNvPr id="7" name="Textfeld 6"/>
          <p:cNvSpPr txBox="1"/>
          <p:nvPr/>
        </p:nvSpPr>
        <p:spPr>
          <a:xfrm>
            <a:off x="360000" y="3014950"/>
            <a:ext cx="4320000" cy="2585323"/>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At a given time, R is the same for all samples. Because of the short half-life of </a:t>
            </a:r>
            <a:r>
              <a:rPr lang="en-US" baseline="30000" dirty="0" smtClean="0">
                <a:latin typeface="Times New Roman" panose="02020603050405020304" pitchFamily="18" charset="0"/>
                <a:cs typeface="Times New Roman" panose="02020603050405020304" pitchFamily="18" charset="0"/>
              </a:rPr>
              <a:t>235</a:t>
            </a:r>
            <a:r>
              <a:rPr lang="en-US" dirty="0" smtClean="0">
                <a:latin typeface="Times New Roman" panose="02020603050405020304" pitchFamily="18" charset="0"/>
                <a:cs typeface="Times New Roman" panose="02020603050405020304" pitchFamily="18" charset="0"/>
              </a:rPr>
              <a:t>U, the </a:t>
            </a:r>
            <a:r>
              <a:rPr lang="en-US" baseline="30000" dirty="0" smtClean="0">
                <a:latin typeface="Times New Roman" panose="02020603050405020304" pitchFamily="18" charset="0"/>
                <a:cs typeface="Times New Roman" panose="02020603050405020304" pitchFamily="18" charset="0"/>
              </a:rPr>
              <a:t>207</a:t>
            </a:r>
            <a:r>
              <a:rPr lang="en-US" dirty="0" smtClean="0">
                <a:latin typeface="Times New Roman" panose="02020603050405020304" pitchFamily="18" charset="0"/>
                <a:cs typeface="Times New Roman" panose="02020603050405020304" pitchFamily="18" charset="0"/>
              </a:rPr>
              <a:t>Pb/</a:t>
            </a:r>
            <a:r>
              <a:rPr lang="en-US" baseline="30000" dirty="0" smtClean="0">
                <a:latin typeface="Times New Roman" panose="02020603050405020304" pitchFamily="18" charset="0"/>
                <a:cs typeface="Times New Roman" panose="02020603050405020304" pitchFamily="18" charset="0"/>
              </a:rPr>
              <a:t>204</a:t>
            </a:r>
            <a:r>
              <a:rPr lang="en-US" dirty="0" smtClean="0">
                <a:latin typeface="Times New Roman" panose="02020603050405020304" pitchFamily="18" charset="0"/>
                <a:cs typeface="Times New Roman" panose="02020603050405020304" pitchFamily="18" charset="0"/>
              </a:rPr>
              <a:t>Pb-ratio grew rapidly early on, but grows more slowly in more recent times. Again, samples from a </a:t>
            </a:r>
            <a:r>
              <a:rPr lang="en-US" dirty="0" err="1" smtClean="0">
                <a:latin typeface="Times New Roman" panose="02020603050405020304" pitchFamily="18" charset="0"/>
                <a:cs typeface="Times New Roman" panose="02020603050405020304" pitchFamily="18" charset="0"/>
              </a:rPr>
              <a:t>cogenetic</a:t>
            </a:r>
            <a:r>
              <a:rPr lang="en-US" dirty="0" smtClean="0">
                <a:latin typeface="Times New Roman" panose="02020603050405020304" pitchFamily="18" charset="0"/>
                <a:cs typeface="Times New Roman" panose="02020603050405020304" pitchFamily="18" charset="0"/>
              </a:rPr>
              <a:t> suite fall on an </a:t>
            </a:r>
            <a:r>
              <a:rPr lang="en-US" dirty="0" err="1" smtClean="0">
                <a:latin typeface="Times New Roman" panose="02020603050405020304" pitchFamily="18" charset="0"/>
                <a:cs typeface="Times New Roman" panose="02020603050405020304" pitchFamily="18" charset="0"/>
              </a:rPr>
              <a:t>isochron</a:t>
            </a:r>
            <a:r>
              <a:rPr lang="en-US" dirty="0" smtClean="0">
                <a:latin typeface="Times New Roman" panose="02020603050405020304" pitchFamily="18" charset="0"/>
                <a:cs typeface="Times New Roman" panose="02020603050405020304" pitchFamily="18" charset="0"/>
              </a:rPr>
              <a:t>, whose slope relates to the age through the above equation. With this method only isotopes ratios of a single element need to be measured.</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feld 7"/>
              <p:cNvSpPr txBox="1"/>
              <p:nvPr/>
            </p:nvSpPr>
            <p:spPr>
              <a:xfrm>
                <a:off x="540000" y="2520000"/>
                <a:ext cx="3360151" cy="362600"/>
              </a:xfrm>
              <a:prstGeom prst="rect">
                <a:avLst/>
              </a:prstGeom>
              <a:noFill/>
            </p:spPr>
            <p:txBody>
              <a:bodyPr wrap="none" lIns="0" tIns="0" rIns="0" bIns="0" rtlCol="0">
                <a:spAutoFit/>
              </a:bodyPr>
              <a:lstStyle/>
              <a:p>
                <a14:m>
                  <m:oMath xmlns:m="http://schemas.openxmlformats.org/officeDocument/2006/math">
                    <m:r>
                      <a:rPr lang="de-DE" b="0" i="1" smtClean="0">
                        <a:latin typeface="Cambria Math" panose="02040503050406030204" pitchFamily="18" charset="0"/>
                      </a:rPr>
                      <m:t>𝑅</m:t>
                    </m:r>
                    <m:r>
                      <a:rPr lang="de-DE" b="0" i="1" smtClean="0">
                        <a:latin typeface="Cambria Math" panose="02040503050406030204" pitchFamily="18" charset="0"/>
                      </a:rPr>
                      <m:t>=</m:t>
                    </m:r>
                    <m:f>
                      <m:fPr>
                        <m:type m:val="skw"/>
                        <m:ctrlPr>
                          <a:rPr lang="de-DE" b="0" i="1" smtClean="0">
                            <a:latin typeface="Cambria Math" panose="02040503050406030204" pitchFamily="18" charset="0"/>
                          </a:rPr>
                        </m:ctrlPr>
                      </m:fPr>
                      <m:num>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235</m:t>
                            </m:r>
                            <m:r>
                              <a:rPr lang="de-DE" b="0" i="1" smtClean="0">
                                <a:latin typeface="Cambria Math" panose="02040503050406030204" pitchFamily="18" charset="0"/>
                              </a:rPr>
                              <m:t>𝑈</m:t>
                            </m:r>
                          </m:e>
                        </m:d>
                      </m:num>
                      <m:den>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238</m:t>
                            </m:r>
                            <m:r>
                              <a:rPr lang="de-DE" b="0" i="1" smtClean="0">
                                <a:latin typeface="Cambria Math" panose="02040503050406030204" pitchFamily="18" charset="0"/>
                              </a:rPr>
                              <m:t>𝑈</m:t>
                            </m:r>
                          </m:e>
                        </m:d>
                      </m:den>
                    </m:f>
                    <m:r>
                      <a:rPr lang="de-DE" b="0" i="1" smtClean="0">
                        <a:latin typeface="Cambria Math" panose="02040503050406030204" pitchFamily="18" charset="0"/>
                      </a:rPr>
                      <m:t>=</m:t>
                    </m:r>
                    <m:f>
                      <m:fPr>
                        <m:type m:val="skw"/>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137.9</m:t>
                        </m:r>
                      </m:den>
                    </m:f>
                  </m:oMath>
                </a14:m>
                <a:r>
                  <a:rPr lang="de-DE" dirty="0" smtClean="0"/>
                  <a:t>   (</a:t>
                </a:r>
                <a:r>
                  <a:rPr lang="en-US" dirty="0" smtClean="0"/>
                  <a:t>today</a:t>
                </a:r>
                <a:r>
                  <a:rPr lang="de-DE" dirty="0" smtClean="0"/>
                  <a:t>)</a:t>
                </a:r>
                <a:endParaRPr lang="de-DE" dirty="0"/>
              </a:p>
            </p:txBody>
          </p:sp>
        </mc:Choice>
        <mc:Fallback xmlns="">
          <p:sp>
            <p:nvSpPr>
              <p:cNvPr id="8" name="Textfeld 7"/>
              <p:cNvSpPr txBox="1">
                <a:spLocks noRot="1" noChangeAspect="1" noMove="1" noResize="1" noEditPoints="1" noAdjustHandles="1" noChangeArrowheads="1" noChangeShapeType="1" noTextEdit="1"/>
              </p:cNvSpPr>
              <p:nvPr/>
            </p:nvSpPr>
            <p:spPr>
              <a:xfrm>
                <a:off x="540000" y="2520000"/>
                <a:ext cx="3360151" cy="362600"/>
              </a:xfrm>
              <a:prstGeom prst="rect">
                <a:avLst/>
              </a:prstGeom>
              <a:blipFill>
                <a:blip r:embed="rId5"/>
                <a:stretch>
                  <a:fillRect l="-2541" t="-160000" r="-3630" b="-243333"/>
                </a:stretch>
              </a:blipFill>
            </p:spPr>
            <p:txBody>
              <a:bodyPr/>
              <a:lstStyle/>
              <a:p>
                <a:r>
                  <a:rPr lang="de-DE">
                    <a:noFill/>
                  </a:rPr>
                  <a:t> </a:t>
                </a:r>
              </a:p>
            </p:txBody>
          </p:sp>
        </mc:Fallback>
      </mc:AlternateContent>
    </p:spTree>
    <p:extLst>
      <p:ext uri="{BB962C8B-B14F-4D97-AF65-F5344CB8AC3E}">
        <p14:creationId xmlns:p14="http://schemas.microsoft.com/office/powerpoint/2010/main" val="442540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 of the Earth and the Solar system</a:t>
            </a:r>
            <a:endParaRPr lang="en-US" dirty="0"/>
          </a:p>
        </p:txBody>
      </p:sp>
      <p:graphicFrame>
        <p:nvGraphicFramePr>
          <p:cNvPr id="4" name="Tabelle 3"/>
          <p:cNvGraphicFramePr>
            <a:graphicFrameLocks noGrp="1"/>
          </p:cNvGraphicFramePr>
          <p:nvPr>
            <p:extLst/>
          </p:nvPr>
        </p:nvGraphicFramePr>
        <p:xfrm>
          <a:off x="2435932" y="836712"/>
          <a:ext cx="4272136" cy="1635760"/>
        </p:xfrm>
        <a:graphic>
          <a:graphicData uri="http://schemas.openxmlformats.org/drawingml/2006/table">
            <a:tbl>
              <a:tblPr firstRow="1" bandRow="1">
                <a:tableStyleId>{2D5ABB26-0587-4C30-8999-92F81FD0307C}</a:tableStyleId>
              </a:tblPr>
              <a:tblGrid>
                <a:gridCol w="2441073">
                  <a:extLst>
                    <a:ext uri="{9D8B030D-6E8A-4147-A177-3AD203B41FA5}">
                      <a16:colId xmlns:a16="http://schemas.microsoft.com/office/drawing/2014/main" val="1042573915"/>
                    </a:ext>
                  </a:extLst>
                </a:gridCol>
                <a:gridCol w="1831063">
                  <a:extLst>
                    <a:ext uri="{9D8B030D-6E8A-4147-A177-3AD203B41FA5}">
                      <a16:colId xmlns:a16="http://schemas.microsoft.com/office/drawing/2014/main" val="3221914410"/>
                    </a:ext>
                  </a:extLst>
                </a:gridCol>
              </a:tblGrid>
              <a:tr h="370840">
                <a:tc>
                  <a:txBody>
                    <a:bodyPr/>
                    <a:lstStyle/>
                    <a:p>
                      <a:r>
                        <a:rPr lang="en-US" noProof="0" dirty="0" smtClean="0">
                          <a:solidFill>
                            <a:schemeClr val="tx1"/>
                          </a:solidFill>
                          <a:latin typeface="Times New Roman" panose="02020603050405020304" pitchFamily="18" charset="0"/>
                          <a:cs typeface="Times New Roman" panose="02020603050405020304" pitchFamily="18" charset="0"/>
                        </a:rPr>
                        <a:t>oldest stones on Earth</a:t>
                      </a:r>
                      <a:endParaRPr lang="en-US" noProof="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de-DE" dirty="0" smtClean="0">
                          <a:solidFill>
                            <a:schemeClr val="tx1"/>
                          </a:solidFill>
                          <a:latin typeface="Times New Roman" panose="02020603050405020304" pitchFamily="18" charset="0"/>
                          <a:cs typeface="Times New Roman" panose="02020603050405020304" pitchFamily="18" charset="0"/>
                        </a:rPr>
                        <a:t>3.7·10</a:t>
                      </a:r>
                      <a:r>
                        <a:rPr lang="de-DE" baseline="30000" dirty="0" smtClean="0">
                          <a:solidFill>
                            <a:schemeClr val="tx1"/>
                          </a:solidFill>
                          <a:latin typeface="Times New Roman" panose="02020603050405020304" pitchFamily="18" charset="0"/>
                          <a:cs typeface="Times New Roman" panose="02020603050405020304" pitchFamily="18" charset="0"/>
                        </a:rPr>
                        <a:t>9</a:t>
                      </a:r>
                      <a:r>
                        <a:rPr lang="de-DE" dirty="0" smtClean="0">
                          <a:solidFill>
                            <a:schemeClr val="tx1"/>
                          </a:solidFill>
                          <a:latin typeface="Times New Roman" panose="02020603050405020304" pitchFamily="18" charset="0"/>
                          <a:cs typeface="Times New Roman" panose="02020603050405020304" pitchFamily="18" charset="0"/>
                        </a:rPr>
                        <a:t> a</a:t>
                      </a:r>
                      <a:endParaRPr lang="de-DE"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60138658"/>
                  </a:ext>
                </a:extLst>
              </a:tr>
              <a:tr h="370840">
                <a:tc>
                  <a:txBody>
                    <a:bodyPr/>
                    <a:lstStyle/>
                    <a:p>
                      <a:r>
                        <a:rPr lang="en-US" noProof="0" dirty="0" smtClean="0">
                          <a:solidFill>
                            <a:schemeClr val="tx1"/>
                          </a:solidFill>
                          <a:latin typeface="Times New Roman" panose="02020603050405020304" pitchFamily="18" charset="0"/>
                          <a:cs typeface="Times New Roman" panose="02020603050405020304" pitchFamily="18" charset="0"/>
                        </a:rPr>
                        <a:t>oldest stones on Moon</a:t>
                      </a:r>
                      <a:endParaRPr lang="en-US" noProof="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de-DE" dirty="0" smtClean="0">
                          <a:solidFill>
                            <a:schemeClr val="tx1"/>
                          </a:solidFill>
                          <a:latin typeface="Times New Roman" panose="02020603050405020304" pitchFamily="18" charset="0"/>
                          <a:cs typeface="Times New Roman" panose="02020603050405020304" pitchFamily="18" charset="0"/>
                        </a:rPr>
                        <a:t>(4.5 – 4.6)·10</a:t>
                      </a:r>
                      <a:r>
                        <a:rPr lang="de-DE" baseline="30000" dirty="0" smtClean="0">
                          <a:solidFill>
                            <a:schemeClr val="tx1"/>
                          </a:solidFill>
                          <a:latin typeface="Times New Roman" panose="02020603050405020304" pitchFamily="18" charset="0"/>
                          <a:cs typeface="Times New Roman" panose="02020603050405020304" pitchFamily="18" charset="0"/>
                        </a:rPr>
                        <a:t>9</a:t>
                      </a:r>
                      <a:r>
                        <a:rPr lang="de-DE" dirty="0" smtClean="0">
                          <a:solidFill>
                            <a:schemeClr val="tx1"/>
                          </a:solidFill>
                          <a:latin typeface="Times New Roman" panose="02020603050405020304" pitchFamily="18" charset="0"/>
                          <a:cs typeface="Times New Roman" panose="02020603050405020304" pitchFamily="18" charset="0"/>
                        </a:rPr>
                        <a:t> a</a:t>
                      </a:r>
                      <a:endParaRPr lang="de-DE"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71658292"/>
                  </a:ext>
                </a:extLst>
              </a:tr>
              <a:tr h="370840">
                <a:tc>
                  <a:txBody>
                    <a:bodyPr/>
                    <a:lstStyle/>
                    <a:p>
                      <a:r>
                        <a:rPr lang="en-US" noProof="0" dirty="0" smtClean="0">
                          <a:solidFill>
                            <a:schemeClr val="tx1"/>
                          </a:solidFill>
                          <a:latin typeface="Times New Roman" panose="02020603050405020304" pitchFamily="18" charset="0"/>
                          <a:cs typeface="Times New Roman" panose="02020603050405020304" pitchFamily="18" charset="0"/>
                        </a:rPr>
                        <a:t>oldest meteorites</a:t>
                      </a:r>
                      <a:endParaRPr lang="en-US" noProof="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de-DE" dirty="0" smtClean="0">
                          <a:solidFill>
                            <a:schemeClr val="tx1"/>
                          </a:solidFill>
                          <a:latin typeface="Times New Roman" panose="02020603050405020304" pitchFamily="18" charset="0"/>
                          <a:cs typeface="Times New Roman" panose="02020603050405020304" pitchFamily="18" charset="0"/>
                        </a:rPr>
                        <a:t>4.57·10</a:t>
                      </a:r>
                      <a:r>
                        <a:rPr lang="de-DE" baseline="30000" dirty="0" smtClean="0">
                          <a:solidFill>
                            <a:schemeClr val="tx1"/>
                          </a:solidFill>
                          <a:latin typeface="Times New Roman" panose="02020603050405020304" pitchFamily="18" charset="0"/>
                          <a:cs typeface="Times New Roman" panose="02020603050405020304" pitchFamily="18" charset="0"/>
                        </a:rPr>
                        <a:t>9</a:t>
                      </a:r>
                      <a:r>
                        <a:rPr lang="de-DE" dirty="0" smtClean="0">
                          <a:solidFill>
                            <a:schemeClr val="tx1"/>
                          </a:solidFill>
                          <a:latin typeface="Times New Roman" panose="02020603050405020304" pitchFamily="18" charset="0"/>
                          <a:cs typeface="Times New Roman" panose="02020603050405020304" pitchFamily="18" charset="0"/>
                        </a:rPr>
                        <a:t> a</a:t>
                      </a:r>
                      <a:endParaRPr lang="de-DE"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82571394"/>
                  </a:ext>
                </a:extLst>
              </a:tr>
              <a:tr h="127392">
                <a:tc>
                  <a:txBody>
                    <a:bodyPr/>
                    <a:lstStyle/>
                    <a:p>
                      <a:endParaRPr lang="en-US" sz="400" noProof="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de-DE" sz="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2688077"/>
                  </a:ext>
                </a:extLst>
              </a:tr>
              <a:tr h="370840">
                <a:tc>
                  <a:txBody>
                    <a:bodyPr/>
                    <a:lstStyle/>
                    <a:p>
                      <a:r>
                        <a:rPr lang="en-US" noProof="0" dirty="0" smtClean="0">
                          <a:solidFill>
                            <a:schemeClr val="tx1"/>
                          </a:solidFill>
                          <a:latin typeface="Times New Roman" panose="02020603050405020304" pitchFamily="18" charset="0"/>
                          <a:cs typeface="Times New Roman" panose="02020603050405020304" pitchFamily="18" charset="0"/>
                        </a:rPr>
                        <a:t>age of the solar system</a:t>
                      </a:r>
                      <a:endParaRPr lang="en-US" noProof="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de-DE" dirty="0" smtClean="0">
                          <a:solidFill>
                            <a:schemeClr val="tx1"/>
                          </a:solidFill>
                          <a:latin typeface="Times New Roman" panose="02020603050405020304" pitchFamily="18" charset="0"/>
                          <a:cs typeface="Times New Roman" panose="02020603050405020304" pitchFamily="18" charset="0"/>
                        </a:rPr>
                        <a:t>(4.57±0.07)·10</a:t>
                      </a:r>
                      <a:r>
                        <a:rPr lang="de-DE" baseline="30000" dirty="0" smtClean="0">
                          <a:solidFill>
                            <a:schemeClr val="tx1"/>
                          </a:solidFill>
                          <a:latin typeface="Times New Roman" panose="02020603050405020304" pitchFamily="18" charset="0"/>
                          <a:cs typeface="Times New Roman" panose="02020603050405020304" pitchFamily="18" charset="0"/>
                        </a:rPr>
                        <a:t>9</a:t>
                      </a:r>
                      <a:r>
                        <a:rPr lang="de-DE" dirty="0" smtClean="0">
                          <a:solidFill>
                            <a:schemeClr val="tx1"/>
                          </a:solidFill>
                          <a:latin typeface="Times New Roman" panose="02020603050405020304" pitchFamily="18" charset="0"/>
                          <a:cs typeface="Times New Roman" panose="02020603050405020304" pitchFamily="18" charset="0"/>
                        </a:rPr>
                        <a:t> a</a:t>
                      </a:r>
                      <a:endParaRPr lang="de-DE"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4662414"/>
                  </a:ext>
                </a:extLst>
              </a:tr>
            </a:tbl>
          </a:graphicData>
        </a:graphic>
      </p:graphicFrame>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022" y="2636912"/>
            <a:ext cx="5745956" cy="3845719"/>
          </a:xfrm>
          <a:prstGeom prst="rect">
            <a:avLst/>
          </a:prstGeom>
        </p:spPr>
      </p:pic>
      <p:sp>
        <p:nvSpPr>
          <p:cNvPr id="6" name="Textfeld 5"/>
          <p:cNvSpPr txBox="1"/>
          <p:nvPr/>
        </p:nvSpPr>
        <p:spPr>
          <a:xfrm>
            <a:off x="4752000" y="3582000"/>
            <a:ext cx="338234" cy="288147"/>
          </a:xfrm>
          <a:prstGeom prst="rect">
            <a:avLst/>
          </a:prstGeom>
          <a:solidFill>
            <a:schemeClr val="bg1"/>
          </a:solidFill>
        </p:spPr>
        <p:txBody>
          <a:bodyPr wrap="none" lIns="0" tIns="36000" rIns="0" bIns="36000" rtlCol="0">
            <a:spAutoFit/>
          </a:bodyPr>
          <a:lstStyle/>
          <a:p>
            <a:r>
              <a:rPr lang="de-DE" sz="1400" dirty="0" err="1" smtClean="0">
                <a:latin typeface="Arial" panose="020B0604020202020204" pitchFamily="34" charset="0"/>
                <a:cs typeface="Arial" panose="020B0604020202020204" pitchFamily="34" charset="0"/>
              </a:rPr>
              <a:t>Ga</a:t>
            </a:r>
            <a:r>
              <a:rPr lang="de-DE" sz="1400" dirty="0" smtClean="0">
                <a:latin typeface="Arial" panose="020B0604020202020204" pitchFamily="34" charset="0"/>
                <a:cs typeface="Arial" panose="020B0604020202020204" pitchFamily="34" charset="0"/>
              </a:rPr>
              <a:t>  </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258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 of meteorite parent bodies</a:t>
            </a:r>
            <a:endParaRPr lang="en-US"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737" y="1047750"/>
            <a:ext cx="6486525" cy="4762500"/>
          </a:xfrm>
          <a:prstGeom prst="rect">
            <a:avLst/>
          </a:prstGeom>
        </p:spPr>
      </p:pic>
    </p:spTree>
    <p:extLst>
      <p:ext uri="{BB962C8B-B14F-4D97-AF65-F5344CB8AC3E}">
        <p14:creationId xmlns:p14="http://schemas.microsoft.com/office/powerpoint/2010/main" val="4212252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a:t>
            </a:r>
            <a:r>
              <a:rPr lang="en-US" dirty="0" err="1" smtClean="0"/>
              <a:t>Os</a:t>
            </a:r>
            <a:r>
              <a:rPr lang="en-US" dirty="0" smtClean="0"/>
              <a:t> cosmos-chronometer</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1312640"/>
            <a:ext cx="5907088" cy="392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5"/>
          <p:cNvSpPr>
            <a:spLocks noChangeShapeType="1"/>
          </p:cNvSpPr>
          <p:nvPr/>
        </p:nvSpPr>
        <p:spPr bwMode="auto">
          <a:xfrm>
            <a:off x="6259513" y="2644552"/>
            <a:ext cx="2322512" cy="0"/>
          </a:xfrm>
          <a:prstGeom prst="line">
            <a:avLst/>
          </a:prstGeom>
          <a:noFill/>
          <a:ln w="5080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6" name="Line 9"/>
          <p:cNvSpPr>
            <a:spLocks noChangeShapeType="1"/>
          </p:cNvSpPr>
          <p:nvPr/>
        </p:nvSpPr>
        <p:spPr bwMode="auto">
          <a:xfrm>
            <a:off x="4641850" y="1196752"/>
            <a:ext cx="0" cy="381000"/>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10"/>
          <p:cNvSpPr>
            <a:spLocks noChangeShapeType="1"/>
          </p:cNvSpPr>
          <p:nvPr/>
        </p:nvSpPr>
        <p:spPr bwMode="auto">
          <a:xfrm flipH="1">
            <a:off x="1758950" y="4778152"/>
            <a:ext cx="984250" cy="0"/>
          </a:xfrm>
          <a:prstGeom prst="line">
            <a:avLst/>
          </a:prstGeom>
          <a:noFill/>
          <a:ln w="41275">
            <a:solidFill>
              <a:srgbClr val="FF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11"/>
          <p:cNvSpPr txBox="1">
            <a:spLocks noChangeArrowheads="1"/>
          </p:cNvSpPr>
          <p:nvPr/>
        </p:nvSpPr>
        <p:spPr bwMode="auto">
          <a:xfrm>
            <a:off x="69850" y="4549552"/>
            <a:ext cx="1689100" cy="461665"/>
          </a:xfrm>
          <a:prstGeom prst="rect">
            <a:avLst/>
          </a:prstGeom>
          <a:noFill/>
          <a:ln w="41275" algn="ctr">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6238" indent="-376238" defTabSz="1001713">
              <a:defRPr sz="2400">
                <a:solidFill>
                  <a:schemeClr val="tx1"/>
                </a:solidFill>
                <a:latin typeface="Arial" panose="020B0604020202020204" pitchFamily="34" charset="0"/>
                <a:ea typeface="ＭＳ Ｐゴシック" panose="020B0600070205080204" pitchFamily="34" charset="-128"/>
              </a:defRPr>
            </a:lvl1pPr>
            <a:lvl2pPr defTabSz="1001713">
              <a:defRPr sz="2400">
                <a:solidFill>
                  <a:schemeClr val="tx1"/>
                </a:solidFill>
                <a:latin typeface="Arial" panose="020B0604020202020204" pitchFamily="34" charset="0"/>
                <a:ea typeface="ＭＳ Ｐゴシック" panose="020B0600070205080204" pitchFamily="34" charset="-128"/>
              </a:defRPr>
            </a:lvl2pPr>
            <a:lvl3pPr defTabSz="1001713">
              <a:defRPr sz="2400">
                <a:solidFill>
                  <a:schemeClr val="tx1"/>
                </a:solidFill>
                <a:latin typeface="Arial" panose="020B0604020202020204" pitchFamily="34" charset="0"/>
                <a:ea typeface="ＭＳ Ｐゴシック" panose="020B0600070205080204" pitchFamily="34" charset="-128"/>
              </a:defRPr>
            </a:lvl3pPr>
            <a:lvl4pPr defTabSz="1001713">
              <a:defRPr sz="2400">
                <a:solidFill>
                  <a:schemeClr val="tx1"/>
                </a:solidFill>
                <a:latin typeface="Arial" panose="020B0604020202020204" pitchFamily="34" charset="0"/>
                <a:ea typeface="ＭＳ Ｐゴシック" panose="020B0600070205080204" pitchFamily="34" charset="-128"/>
              </a:defRPr>
            </a:lvl4pPr>
            <a:lvl5pPr defTabSz="1001713">
              <a:defRPr sz="2400">
                <a:solidFill>
                  <a:schemeClr val="tx1"/>
                </a:solidFill>
                <a:latin typeface="Arial" panose="020B0604020202020204" pitchFamily="34" charset="0"/>
                <a:ea typeface="ＭＳ Ｐゴシック" panose="020B0600070205080204" pitchFamily="34" charset="-128"/>
              </a:defRPr>
            </a:lvl5pPr>
            <a:lvl6pPr defTabSz="10017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defTabSz="10017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defTabSz="10017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defTabSz="10017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Clr>
                <a:srgbClr val="ED9719"/>
              </a:buClr>
              <a:buSzPct val="65000"/>
              <a:buFont typeface="Wingdings" panose="05000000000000000000" pitchFamily="2" charset="2"/>
              <a:buNone/>
            </a:pPr>
            <a:r>
              <a:rPr lang="it-IT" altLang="de-DE"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Red</a:t>
            </a:r>
            <a:r>
              <a:rPr lang="it-IT" altLang="de-DE"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it-IT" altLang="de-DE"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Giants</a:t>
            </a:r>
            <a:endParaRPr lang="it-IT" altLang="de-DE"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9" name="Line 12"/>
          <p:cNvSpPr>
            <a:spLocks noChangeShapeType="1"/>
          </p:cNvSpPr>
          <p:nvPr/>
        </p:nvSpPr>
        <p:spPr bwMode="auto">
          <a:xfrm>
            <a:off x="7315200" y="5082952"/>
            <a:ext cx="141288" cy="609600"/>
          </a:xfrm>
          <a:prstGeom prst="line">
            <a:avLst/>
          </a:prstGeom>
          <a:noFill/>
          <a:ln w="41275">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Text Box 13"/>
          <p:cNvSpPr txBox="1">
            <a:spLocks noChangeArrowheads="1"/>
          </p:cNvSpPr>
          <p:nvPr/>
        </p:nvSpPr>
        <p:spPr bwMode="auto">
          <a:xfrm>
            <a:off x="6611938" y="5787802"/>
            <a:ext cx="2003425" cy="498475"/>
          </a:xfrm>
          <a:prstGeom prst="rect">
            <a:avLst/>
          </a:prstGeom>
          <a:noFill/>
          <a:ln w="41275" algn="ctr">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6238" indent="-376238" defTabSz="1001713">
              <a:defRPr sz="2400">
                <a:solidFill>
                  <a:schemeClr val="tx1"/>
                </a:solidFill>
                <a:latin typeface="Arial" panose="020B0604020202020204" pitchFamily="34" charset="0"/>
                <a:ea typeface="ＭＳ Ｐゴシック" panose="020B0600070205080204" pitchFamily="34" charset="-128"/>
              </a:defRPr>
            </a:lvl1pPr>
            <a:lvl2pPr defTabSz="1001713">
              <a:defRPr sz="2400">
                <a:solidFill>
                  <a:schemeClr val="tx1"/>
                </a:solidFill>
                <a:latin typeface="Arial" panose="020B0604020202020204" pitchFamily="34" charset="0"/>
                <a:ea typeface="ＭＳ Ｐゴシック" panose="020B0600070205080204" pitchFamily="34" charset="-128"/>
              </a:defRPr>
            </a:lvl2pPr>
            <a:lvl3pPr defTabSz="1001713">
              <a:defRPr sz="2400">
                <a:solidFill>
                  <a:schemeClr val="tx1"/>
                </a:solidFill>
                <a:latin typeface="Arial" panose="020B0604020202020204" pitchFamily="34" charset="0"/>
                <a:ea typeface="ＭＳ Ｐゴシック" panose="020B0600070205080204" pitchFamily="34" charset="-128"/>
              </a:defRPr>
            </a:lvl3pPr>
            <a:lvl4pPr defTabSz="1001713">
              <a:defRPr sz="2400">
                <a:solidFill>
                  <a:schemeClr val="tx1"/>
                </a:solidFill>
                <a:latin typeface="Arial" panose="020B0604020202020204" pitchFamily="34" charset="0"/>
                <a:ea typeface="ＭＳ Ｐゴシック" panose="020B0600070205080204" pitchFamily="34" charset="-128"/>
              </a:defRPr>
            </a:lvl4pPr>
            <a:lvl5pPr defTabSz="1001713">
              <a:defRPr sz="2400">
                <a:solidFill>
                  <a:schemeClr val="tx1"/>
                </a:solidFill>
                <a:latin typeface="Arial" panose="020B0604020202020204" pitchFamily="34" charset="0"/>
                <a:ea typeface="ＭＳ Ｐゴシック" panose="020B0600070205080204" pitchFamily="34" charset="-128"/>
              </a:defRPr>
            </a:lvl5pPr>
            <a:lvl6pPr defTabSz="10017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defTabSz="10017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defTabSz="10017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defTabSz="10017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Clr>
                <a:srgbClr val="ED9719"/>
              </a:buClr>
              <a:buSzPct val="65000"/>
              <a:buFont typeface="Wingdings" panose="05000000000000000000" pitchFamily="2" charset="2"/>
              <a:buNone/>
            </a:pPr>
            <a:r>
              <a:rPr lang="it-IT" altLang="de-DE">
                <a:effectLst>
                  <a:outerShdw blurRad="38100" dist="38100" dir="2700000" algn="tl">
                    <a:srgbClr val="C0C0C0"/>
                  </a:outerShdw>
                </a:effectLst>
                <a:latin typeface="Tahoma" panose="020B0604030504040204" pitchFamily="34" charset="0"/>
              </a:rPr>
              <a:t>Supernovae</a:t>
            </a:r>
          </a:p>
        </p:txBody>
      </p:sp>
    </p:spTree>
    <p:extLst>
      <p:ext uri="{BB962C8B-B14F-4D97-AF65-F5344CB8AC3E}">
        <p14:creationId xmlns:p14="http://schemas.microsoft.com/office/powerpoint/2010/main" val="1238310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aseline="30000" dirty="0" smtClean="0"/>
              <a:t>187</a:t>
            </a:r>
            <a:r>
              <a:rPr lang="en-US" dirty="0" smtClean="0"/>
              <a:t>Re/</a:t>
            </a:r>
            <a:r>
              <a:rPr lang="en-US" baseline="30000" dirty="0" smtClean="0"/>
              <a:t>187</a:t>
            </a:r>
            <a:r>
              <a:rPr lang="en-US" dirty="0" smtClean="0"/>
              <a:t>Os clock</a:t>
            </a:r>
            <a:endParaRPr lang="en-US" dirty="0"/>
          </a:p>
        </p:txBody>
      </p:sp>
      <p:pic>
        <p:nvPicPr>
          <p:cNvPr id="34" name="Grafik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22" y="720000"/>
            <a:ext cx="8555355" cy="2528888"/>
          </a:xfrm>
          <a:prstGeom prst="rect">
            <a:avLst/>
          </a:prstGeom>
        </p:spPr>
      </p:pic>
    </p:spTree>
    <p:extLst>
      <p:ext uri="{BB962C8B-B14F-4D97-AF65-F5344CB8AC3E}">
        <p14:creationId xmlns:p14="http://schemas.microsoft.com/office/powerpoint/2010/main" val="2678942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 y="554400"/>
            <a:ext cx="7955280" cy="5966460"/>
          </a:xfrm>
          <a:prstGeom prst="rect">
            <a:avLst/>
          </a:prstGeom>
        </p:spPr>
      </p:pic>
      <p:sp>
        <p:nvSpPr>
          <p:cNvPr id="2" name="Titel 1"/>
          <p:cNvSpPr>
            <a:spLocks noGrp="1"/>
          </p:cNvSpPr>
          <p:nvPr>
            <p:ph type="title"/>
          </p:nvPr>
        </p:nvSpPr>
        <p:spPr/>
        <p:txBody>
          <a:bodyPr/>
          <a:lstStyle/>
          <a:p>
            <a:r>
              <a:rPr lang="en-US" dirty="0" smtClean="0"/>
              <a:t>Stellar and nuclear cosmic clocks </a:t>
            </a:r>
            <a:r>
              <a:rPr lang="en-US" sz="1800" dirty="0" smtClean="0">
                <a:solidFill>
                  <a:schemeClr val="tx1"/>
                </a:solidFill>
              </a:rPr>
              <a:t>Globular </a:t>
            </a:r>
            <a:r>
              <a:rPr lang="en-US" sz="1800" dirty="0">
                <a:solidFill>
                  <a:schemeClr val="tx1"/>
                </a:solidFill>
              </a:rPr>
              <a:t>C</a:t>
            </a:r>
            <a:r>
              <a:rPr lang="en-US" sz="1800" dirty="0" smtClean="0">
                <a:solidFill>
                  <a:schemeClr val="tx1"/>
                </a:solidFill>
              </a:rPr>
              <a:t>luster M13 in the constellation Hercules</a:t>
            </a:r>
            <a:endParaRPr lang="en-US" sz="1800" dirty="0">
              <a:solidFill>
                <a:schemeClr val="tx1"/>
              </a:solidFill>
            </a:endParaRPr>
          </a:p>
        </p:txBody>
      </p:sp>
      <p:sp>
        <p:nvSpPr>
          <p:cNvPr id="3" name="Textfeld 2"/>
          <p:cNvSpPr txBox="1"/>
          <p:nvPr/>
        </p:nvSpPr>
        <p:spPr>
          <a:xfrm>
            <a:off x="1080000" y="6120000"/>
            <a:ext cx="4570482" cy="369332"/>
          </a:xfrm>
          <a:prstGeom prst="rect">
            <a:avLst/>
          </a:prstGeom>
          <a:noFill/>
        </p:spPr>
        <p:txBody>
          <a:bodyPr wrap="none" rtlCol="0">
            <a:spAutoFit/>
          </a:bodyPr>
          <a:lstStyle/>
          <a:p>
            <a:r>
              <a:rPr lang="en-US" dirty="0" smtClean="0">
                <a:solidFill>
                  <a:srgbClr val="FFFF00"/>
                </a:solidFill>
                <a:latin typeface="Times New Roman" panose="02020603050405020304" pitchFamily="18" charset="0"/>
                <a:cs typeface="Times New Roman" panose="02020603050405020304" pitchFamily="18" charset="0"/>
              </a:rPr>
              <a:t>M13 was discovered by Edmond Halley (1714</a:t>
            </a:r>
            <a:r>
              <a:rPr lang="de-DE" dirty="0" smtClean="0">
                <a:solidFill>
                  <a:srgbClr val="FFFF00"/>
                </a:solidFill>
                <a:latin typeface="Times New Roman" panose="02020603050405020304" pitchFamily="18" charset="0"/>
                <a:cs typeface="Times New Roman" panose="02020603050405020304" pitchFamily="18" charset="0"/>
              </a:rPr>
              <a:t>)</a:t>
            </a:r>
            <a:endParaRPr lang="de-DE"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228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´best-suited´ eon clock: </a:t>
            </a:r>
            <a:r>
              <a:rPr lang="en-US" baseline="30000" dirty="0" smtClean="0"/>
              <a:t>187</a:t>
            </a:r>
            <a:r>
              <a:rPr lang="en-US" dirty="0" smtClean="0"/>
              <a:t>Re/</a:t>
            </a:r>
            <a:r>
              <a:rPr lang="en-US" baseline="30000" dirty="0" smtClean="0"/>
              <a:t>187</a:t>
            </a:r>
            <a:r>
              <a:rPr lang="en-US" dirty="0" smtClean="0"/>
              <a:t>Os</a:t>
            </a:r>
            <a:endParaRPr lang="en-US" dirty="0"/>
          </a:p>
        </p:txBody>
      </p:sp>
      <p:pic>
        <p:nvPicPr>
          <p:cNvPr id="4" name="Picture 2" descr="Astro_NuklidII"/>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589213" y="2558579"/>
            <a:ext cx="6350" cy="6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Text Box 26"/>
          <p:cNvSpPr txBox="1">
            <a:spLocks noChangeArrowheads="1"/>
          </p:cNvSpPr>
          <p:nvPr/>
        </p:nvSpPr>
        <p:spPr bwMode="auto">
          <a:xfrm>
            <a:off x="107950" y="764704"/>
            <a:ext cx="4535488" cy="56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2000" b="1" dirty="0">
                <a:latin typeface="Times New Roman" panose="02020603050405020304" pitchFamily="18" charset="0"/>
                <a:cs typeface="Times New Roman" panose="02020603050405020304" pitchFamily="18" charset="0"/>
              </a:rPr>
              <a:t>T</a:t>
            </a:r>
            <a:r>
              <a:rPr lang="de-DE" altLang="de-DE" sz="2000" b="1" baseline="-25000" dirty="0">
                <a:latin typeface="Times New Roman" panose="02020603050405020304" pitchFamily="18" charset="0"/>
                <a:cs typeface="Times New Roman" panose="02020603050405020304" pitchFamily="18" charset="0"/>
              </a:rPr>
              <a:t>N</a:t>
            </a:r>
            <a:r>
              <a:rPr lang="de-DE" altLang="de-DE" sz="2000" dirty="0">
                <a:latin typeface="Times New Roman" panose="02020603050405020304" pitchFamily="18" charset="0"/>
                <a:cs typeface="Times New Roman" panose="02020603050405020304" pitchFamily="18" charset="0"/>
              </a:rPr>
              <a:t>  &gt;     </a:t>
            </a:r>
            <a:r>
              <a:rPr lang="el-GR" altLang="de-DE" sz="2000" dirty="0">
                <a:latin typeface="Times New Roman" panose="02020603050405020304" pitchFamily="18" charset="0"/>
                <a:cs typeface="Times New Roman" panose="02020603050405020304" pitchFamily="18" charset="0"/>
              </a:rPr>
              <a:t>τ</a:t>
            </a:r>
            <a:r>
              <a:rPr lang="de-DE" altLang="de-DE" sz="2000" dirty="0">
                <a:latin typeface="Times New Roman" panose="02020603050405020304" pitchFamily="18" charset="0"/>
                <a:cs typeface="Times New Roman" panose="02020603050405020304" pitchFamily="18" charset="0"/>
              </a:rPr>
              <a:t>(</a:t>
            </a:r>
            <a:r>
              <a:rPr lang="de-DE" altLang="de-DE" sz="2000" baseline="30000" dirty="0">
                <a:latin typeface="Times New Roman" panose="02020603050405020304" pitchFamily="18" charset="0"/>
                <a:cs typeface="Times New Roman" panose="02020603050405020304" pitchFamily="18" charset="0"/>
              </a:rPr>
              <a:t>187</a:t>
            </a:r>
            <a:r>
              <a:rPr lang="de-DE" altLang="de-DE" sz="2000" dirty="0">
                <a:latin typeface="Times New Roman" panose="02020603050405020304" pitchFamily="18" charset="0"/>
                <a:cs typeface="Times New Roman" panose="02020603050405020304" pitchFamily="18" charset="0"/>
              </a:rPr>
              <a:t>Re)  x    R (</a:t>
            </a:r>
            <a:r>
              <a:rPr lang="de-DE" altLang="de-DE" sz="2000" baseline="30000" dirty="0">
                <a:latin typeface="Times New Roman" panose="02020603050405020304" pitchFamily="18" charset="0"/>
                <a:cs typeface="Times New Roman" panose="02020603050405020304" pitchFamily="18" charset="0"/>
              </a:rPr>
              <a:t>187</a:t>
            </a:r>
            <a:r>
              <a:rPr lang="de-DE" altLang="de-DE" sz="2000" dirty="0">
                <a:latin typeface="Times New Roman" panose="02020603050405020304" pitchFamily="18" charset="0"/>
                <a:cs typeface="Times New Roman" panose="02020603050405020304" pitchFamily="18" charset="0"/>
              </a:rPr>
              <a:t>Os/</a:t>
            </a:r>
            <a:r>
              <a:rPr lang="de-DE" altLang="de-DE" sz="2000" baseline="30000" dirty="0">
                <a:latin typeface="Times New Roman" panose="02020603050405020304" pitchFamily="18" charset="0"/>
                <a:cs typeface="Times New Roman" panose="02020603050405020304" pitchFamily="18" charset="0"/>
              </a:rPr>
              <a:t>187</a:t>
            </a:r>
            <a:r>
              <a:rPr lang="de-DE" altLang="de-DE" sz="2000" dirty="0">
                <a:latin typeface="Times New Roman" panose="02020603050405020304" pitchFamily="18" charset="0"/>
                <a:cs typeface="Times New Roman" panose="02020603050405020304" pitchFamily="18" charset="0"/>
              </a:rPr>
              <a:t>Re)</a:t>
            </a:r>
            <a:r>
              <a:rPr lang="de-DE" altLang="de-DE" sz="2000" baseline="-25000" dirty="0">
                <a:latin typeface="Times New Roman" panose="02020603050405020304" pitchFamily="18" charset="0"/>
                <a:cs typeface="Times New Roman" panose="02020603050405020304" pitchFamily="18" charset="0"/>
              </a:rPr>
              <a:t>d</a:t>
            </a:r>
          </a:p>
          <a:p>
            <a:r>
              <a:rPr lang="de-DE" altLang="de-DE" sz="2000" dirty="0">
                <a:latin typeface="Times New Roman" panose="02020603050405020304" pitchFamily="18" charset="0"/>
                <a:cs typeface="Times New Roman" panose="02020603050405020304" pitchFamily="18" charset="0"/>
              </a:rPr>
              <a:t>          </a:t>
            </a:r>
            <a:r>
              <a:rPr lang="de-DE" altLang="de-DE" sz="2000" dirty="0" smtClean="0">
                <a:latin typeface="Times New Roman" panose="02020603050405020304" pitchFamily="18" charset="0"/>
                <a:cs typeface="Times New Roman" panose="02020603050405020304" pitchFamily="18" charset="0"/>
              </a:rPr>
              <a:t>    </a:t>
            </a:r>
            <a:r>
              <a:rPr lang="de-DE" altLang="de-DE" sz="2000" dirty="0">
                <a:latin typeface="Times New Roman" panose="02020603050405020304" pitchFamily="18" charset="0"/>
                <a:cs typeface="Times New Roman" panose="02020603050405020304" pitchFamily="18" charset="0"/>
              </a:rPr>
              <a:t>61.3 </a:t>
            </a:r>
            <a:r>
              <a:rPr lang="de-DE" altLang="de-DE" sz="2000" dirty="0" err="1" smtClean="0">
                <a:latin typeface="Times New Roman" panose="02020603050405020304" pitchFamily="18" charset="0"/>
                <a:cs typeface="Times New Roman" panose="02020603050405020304" pitchFamily="18" charset="0"/>
              </a:rPr>
              <a:t>Ga</a:t>
            </a:r>
            <a:r>
              <a:rPr lang="de-DE" altLang="de-DE" sz="2000" dirty="0" smtClean="0">
                <a:latin typeface="Times New Roman" panose="02020603050405020304" pitchFamily="18" charset="0"/>
                <a:cs typeface="Times New Roman" panose="02020603050405020304" pitchFamily="18" charset="0"/>
              </a:rPr>
              <a:t>  </a:t>
            </a:r>
            <a:r>
              <a:rPr lang="de-DE" altLang="de-DE" sz="2000" dirty="0">
                <a:latin typeface="Times New Roman" panose="02020603050405020304" pitchFamily="18" charset="0"/>
                <a:cs typeface="Times New Roman" panose="02020603050405020304" pitchFamily="18" charset="0"/>
              </a:rPr>
              <a:t>x </a:t>
            </a:r>
            <a:r>
              <a:rPr lang="de-DE" altLang="de-DE" sz="2000" dirty="0" smtClean="0">
                <a:latin typeface="Times New Roman" panose="02020603050405020304" pitchFamily="18" charset="0"/>
                <a:cs typeface="Times New Roman" panose="02020603050405020304" pitchFamily="18" charset="0"/>
              </a:rPr>
              <a:t>   </a:t>
            </a:r>
            <a:r>
              <a:rPr lang="de-DE" altLang="de-DE" sz="2000" dirty="0">
                <a:latin typeface="Times New Roman" panose="02020603050405020304" pitchFamily="18" charset="0"/>
                <a:cs typeface="Times New Roman" panose="02020603050405020304" pitchFamily="18" charset="0"/>
              </a:rPr>
              <a:t>0.137</a:t>
            </a:r>
          </a:p>
          <a:p>
            <a:r>
              <a:rPr lang="de-DE" altLang="de-DE" sz="2000" dirty="0">
                <a:latin typeface="Times New Roman" panose="02020603050405020304" pitchFamily="18" charset="0"/>
                <a:cs typeface="Times New Roman" panose="02020603050405020304" pitchFamily="18" charset="0"/>
              </a:rPr>
              <a:t>                      </a:t>
            </a:r>
            <a:r>
              <a:rPr lang="de-DE" altLang="de-DE" sz="2000" dirty="0">
                <a:solidFill>
                  <a:srgbClr val="FF3300"/>
                </a:solidFill>
                <a:latin typeface="Times New Roman" panose="02020603050405020304" pitchFamily="18" charset="0"/>
                <a:cs typeface="Times New Roman" panose="02020603050405020304" pitchFamily="18" charset="0"/>
              </a:rPr>
              <a:t>= </a:t>
            </a:r>
            <a:r>
              <a:rPr lang="de-DE" altLang="de-DE" sz="2000" b="1" dirty="0">
                <a:solidFill>
                  <a:srgbClr val="FF3300"/>
                </a:solidFill>
                <a:latin typeface="Times New Roman" panose="02020603050405020304" pitchFamily="18" charset="0"/>
                <a:cs typeface="Times New Roman" panose="02020603050405020304" pitchFamily="18" charset="0"/>
              </a:rPr>
              <a:t>8.4 </a:t>
            </a:r>
            <a:r>
              <a:rPr lang="de-DE" altLang="de-DE" sz="2000" b="1" dirty="0" err="1" smtClean="0">
                <a:solidFill>
                  <a:srgbClr val="FF3300"/>
                </a:solidFill>
                <a:latin typeface="Times New Roman" panose="02020603050405020304" pitchFamily="18" charset="0"/>
                <a:cs typeface="Times New Roman" panose="02020603050405020304" pitchFamily="18" charset="0"/>
              </a:rPr>
              <a:t>Ga</a:t>
            </a:r>
            <a:endParaRPr lang="de-DE" altLang="de-DE" sz="2000" b="1" dirty="0">
              <a:solidFill>
                <a:srgbClr val="FF3300"/>
              </a:solidFill>
              <a:latin typeface="Times New Roman" panose="02020603050405020304" pitchFamily="18" charset="0"/>
              <a:cs typeface="Times New Roman" panose="02020603050405020304" pitchFamily="18" charset="0"/>
            </a:endParaRPr>
          </a:p>
          <a:p>
            <a:r>
              <a:rPr lang="de-DE" altLang="de-DE" sz="2000" dirty="0">
                <a:latin typeface="Times New Roman" panose="02020603050405020304" pitchFamily="18" charset="0"/>
                <a:cs typeface="Times New Roman" panose="02020603050405020304" pitchFamily="18" charset="0"/>
              </a:rPr>
              <a:t>              </a:t>
            </a:r>
            <a:r>
              <a:rPr lang="de-DE" altLang="de-DE" b="1" dirty="0">
                <a:latin typeface="Times New Roman" panose="02020603050405020304" pitchFamily="18" charset="0"/>
                <a:cs typeface="Times New Roman" panose="02020603050405020304" pitchFamily="18" charset="0"/>
              </a:rPr>
              <a:t>          but...</a:t>
            </a:r>
            <a:endParaRPr lang="de-DE" altLang="de-DE" sz="1200" b="1" dirty="0">
              <a:latin typeface="Times New Roman" panose="02020603050405020304" pitchFamily="18" charset="0"/>
              <a:cs typeface="Times New Roman" panose="02020603050405020304" pitchFamily="18" charset="0"/>
            </a:endParaRPr>
          </a:p>
          <a:p>
            <a:endParaRPr lang="de-DE" altLang="de-DE" b="1" dirty="0"/>
          </a:p>
          <a:p>
            <a:pPr algn="ctr"/>
            <a:r>
              <a:rPr lang="en-US" altLang="de-DE" sz="2000" b="1" dirty="0" smtClean="0">
                <a:solidFill>
                  <a:srgbClr val="FF3300"/>
                </a:solidFill>
                <a:latin typeface="Times New Roman" panose="02020603050405020304" pitchFamily="18" charset="0"/>
                <a:cs typeface="Times New Roman" panose="02020603050405020304" pitchFamily="18" charset="0"/>
              </a:rPr>
              <a:t>bare and H-like </a:t>
            </a:r>
            <a:r>
              <a:rPr lang="en-US" altLang="de-DE" sz="2000" b="1" baseline="30000" dirty="0" smtClean="0">
                <a:solidFill>
                  <a:srgbClr val="FF3300"/>
                </a:solidFill>
                <a:latin typeface="Times New Roman" panose="02020603050405020304" pitchFamily="18" charset="0"/>
                <a:cs typeface="Times New Roman" panose="02020603050405020304" pitchFamily="18" charset="0"/>
              </a:rPr>
              <a:t>187</a:t>
            </a:r>
            <a:r>
              <a:rPr lang="en-US" altLang="de-DE" sz="2000" b="1" dirty="0" smtClean="0">
                <a:solidFill>
                  <a:srgbClr val="FF3300"/>
                </a:solidFill>
                <a:latin typeface="Times New Roman" panose="02020603050405020304" pitchFamily="18" charset="0"/>
                <a:cs typeface="Times New Roman" panose="02020603050405020304" pitchFamily="18" charset="0"/>
              </a:rPr>
              <a:t>Re undergoes</a:t>
            </a:r>
          </a:p>
          <a:p>
            <a:pPr algn="ctr"/>
            <a:r>
              <a:rPr lang="el-GR" altLang="de-DE" sz="2000" b="1" dirty="0" smtClean="0">
                <a:solidFill>
                  <a:srgbClr val="FF3300"/>
                </a:solidFill>
                <a:latin typeface="Times New Roman" panose="02020603050405020304" pitchFamily="18" charset="0"/>
                <a:cs typeface="Times New Roman" panose="02020603050405020304" pitchFamily="18" charset="0"/>
              </a:rPr>
              <a:t>β</a:t>
            </a:r>
            <a:r>
              <a:rPr lang="de-DE" altLang="de-DE" sz="2000" b="1" baseline="-25000" dirty="0">
                <a:solidFill>
                  <a:srgbClr val="FF3300"/>
                </a:solidFill>
                <a:latin typeface="Times New Roman" panose="02020603050405020304" pitchFamily="18" charset="0"/>
                <a:cs typeface="Times New Roman" panose="02020603050405020304" pitchFamily="18" charset="0"/>
              </a:rPr>
              <a:t>b</a:t>
            </a:r>
            <a:r>
              <a:rPr lang="de-DE" altLang="de-DE" sz="2000" b="1" dirty="0">
                <a:solidFill>
                  <a:srgbClr val="FF3300"/>
                </a:solidFill>
                <a:cs typeface="Arial" panose="020B0604020202020204" pitchFamily="34" charset="0"/>
              </a:rPr>
              <a:t> </a:t>
            </a:r>
            <a:r>
              <a:rPr lang="en-US" altLang="de-DE" sz="2000" b="1" dirty="0" smtClean="0">
                <a:solidFill>
                  <a:srgbClr val="FF3300"/>
                </a:solidFill>
                <a:latin typeface="Times New Roman" panose="02020603050405020304" pitchFamily="18" charset="0"/>
                <a:cs typeface="Times New Roman" panose="02020603050405020304" pitchFamily="18" charset="0"/>
              </a:rPr>
              <a:t>decay to the first excited state</a:t>
            </a:r>
          </a:p>
          <a:p>
            <a:pPr algn="ctr"/>
            <a:r>
              <a:rPr lang="en-US" altLang="de-DE" sz="2000" b="1" dirty="0" smtClean="0">
                <a:solidFill>
                  <a:srgbClr val="FF3300"/>
                </a:solidFill>
                <a:latin typeface="Times New Roman" panose="02020603050405020304" pitchFamily="18" charset="0"/>
                <a:cs typeface="Times New Roman" panose="02020603050405020304" pitchFamily="18" charset="0"/>
              </a:rPr>
              <a:t>of </a:t>
            </a:r>
            <a:r>
              <a:rPr lang="en-US" altLang="de-DE" sz="2000" b="1" baseline="30000" dirty="0" smtClean="0">
                <a:solidFill>
                  <a:srgbClr val="FF3300"/>
                </a:solidFill>
                <a:latin typeface="Times New Roman" panose="02020603050405020304" pitchFamily="18" charset="0"/>
                <a:cs typeface="Times New Roman" panose="02020603050405020304" pitchFamily="18" charset="0"/>
              </a:rPr>
              <a:t>187</a:t>
            </a:r>
            <a:r>
              <a:rPr lang="en-US" altLang="de-DE" sz="2000" b="1" dirty="0" smtClean="0">
                <a:solidFill>
                  <a:srgbClr val="FF3300"/>
                </a:solidFill>
                <a:latin typeface="Times New Roman" panose="02020603050405020304" pitchFamily="18" charset="0"/>
                <a:cs typeface="Times New Roman" panose="02020603050405020304" pitchFamily="18" charset="0"/>
              </a:rPr>
              <a:t>Os</a:t>
            </a:r>
          </a:p>
          <a:p>
            <a:endParaRPr lang="de-DE" altLang="de-DE" sz="2000" b="1" dirty="0">
              <a:solidFill>
                <a:srgbClr val="FF3300"/>
              </a:solidFill>
              <a:cs typeface="Arial" panose="020B0604020202020204" pitchFamily="34" charset="0"/>
            </a:endParaRPr>
          </a:p>
          <a:p>
            <a:r>
              <a:rPr lang="de-DE" altLang="de-DE" sz="2000" dirty="0">
                <a:cs typeface="Arial" panose="020B0604020202020204" pitchFamily="34" charset="0"/>
              </a:rPr>
              <a:t>    </a:t>
            </a:r>
            <a:r>
              <a:rPr lang="en-US" altLang="de-DE" sz="2000" dirty="0" smtClean="0">
                <a:latin typeface="Times New Roman" panose="02020603050405020304" pitchFamily="18" charset="0"/>
                <a:cs typeface="Times New Roman" panose="02020603050405020304" pitchFamily="18" charset="0"/>
              </a:rPr>
              <a:t>nuclear matrix element </a:t>
            </a:r>
            <a:r>
              <a:rPr lang="en-US" altLang="de-DE" sz="2000" b="1" dirty="0" smtClean="0">
                <a:latin typeface="Times New Roman" panose="02020603050405020304" pitchFamily="18" charset="0"/>
                <a:cs typeface="Times New Roman" panose="02020603050405020304" pitchFamily="18" charset="0"/>
              </a:rPr>
              <a:t>not</a:t>
            </a:r>
            <a:r>
              <a:rPr lang="en-US" altLang="de-DE" sz="2000" dirty="0" smtClean="0">
                <a:latin typeface="Times New Roman" panose="02020603050405020304" pitchFamily="18" charset="0"/>
                <a:cs typeface="Times New Roman" panose="02020603050405020304" pitchFamily="18" charset="0"/>
              </a:rPr>
              <a:t> known</a:t>
            </a:r>
          </a:p>
          <a:p>
            <a:endParaRPr lang="en-US" altLang="de-DE" sz="2000" dirty="0" smtClean="0">
              <a:latin typeface="Times New Roman" panose="02020603050405020304" pitchFamily="18" charset="0"/>
              <a:cs typeface="Times New Roman" panose="02020603050405020304" pitchFamily="18" charset="0"/>
            </a:endParaRPr>
          </a:p>
          <a:p>
            <a:r>
              <a:rPr lang="en-US" altLang="de-DE" sz="2000" dirty="0" smtClean="0">
                <a:latin typeface="Times New Roman" panose="02020603050405020304" pitchFamily="18" charset="0"/>
                <a:cs typeface="Times New Roman" panose="02020603050405020304" pitchFamily="18" charset="0"/>
              </a:rPr>
              <a:t>       measurement of </a:t>
            </a:r>
            <a:r>
              <a:rPr lang="en-US" altLang="de-DE" sz="2000" b="1" dirty="0" smtClean="0">
                <a:solidFill>
                  <a:srgbClr val="FF3300"/>
                </a:solidFill>
                <a:latin typeface="Times New Roman" panose="02020603050405020304" pitchFamily="18" charset="0"/>
                <a:cs typeface="Times New Roman" panose="02020603050405020304" pitchFamily="18" charset="0"/>
              </a:rPr>
              <a:t>lifetime </a:t>
            </a:r>
            <a:r>
              <a:rPr lang="el-GR" altLang="de-DE" sz="2000" b="1" dirty="0" smtClean="0">
                <a:solidFill>
                  <a:srgbClr val="FF3300"/>
                </a:solidFill>
                <a:latin typeface="Times New Roman" panose="02020603050405020304" pitchFamily="18" charset="0"/>
                <a:cs typeface="Times New Roman" panose="02020603050405020304" pitchFamily="18" charset="0"/>
              </a:rPr>
              <a:t>τ</a:t>
            </a:r>
            <a:r>
              <a:rPr lang="de-DE" altLang="de-DE" sz="2000" b="1" dirty="0" smtClean="0">
                <a:solidFill>
                  <a:srgbClr val="FF3300"/>
                </a:solidFill>
                <a:latin typeface="Times New Roman" panose="02020603050405020304" pitchFamily="18" charset="0"/>
                <a:cs typeface="Times New Roman" panose="02020603050405020304" pitchFamily="18" charset="0"/>
              </a:rPr>
              <a:t> </a:t>
            </a:r>
            <a:r>
              <a:rPr lang="en-US" altLang="de-DE" sz="2000" b="1" dirty="0" smtClean="0">
                <a:solidFill>
                  <a:srgbClr val="FF3300"/>
                </a:solidFill>
                <a:latin typeface="Times New Roman" panose="02020603050405020304" pitchFamily="18" charset="0"/>
                <a:cs typeface="Times New Roman" panose="02020603050405020304" pitchFamily="18" charset="0"/>
              </a:rPr>
              <a:t>of</a:t>
            </a:r>
          </a:p>
          <a:p>
            <a:r>
              <a:rPr lang="en-US" altLang="de-DE" sz="2000" b="1" dirty="0" smtClean="0">
                <a:solidFill>
                  <a:srgbClr val="FF3300"/>
                </a:solidFill>
                <a:latin typeface="Times New Roman" panose="02020603050405020304" pitchFamily="18" charset="0"/>
                <a:cs typeface="Times New Roman" panose="02020603050405020304" pitchFamily="18" charset="0"/>
              </a:rPr>
              <a:t>        bare </a:t>
            </a:r>
            <a:r>
              <a:rPr lang="en-US" altLang="de-DE" sz="2000" b="1" baseline="30000" dirty="0" smtClean="0">
                <a:solidFill>
                  <a:srgbClr val="FF3300"/>
                </a:solidFill>
                <a:latin typeface="Times New Roman" panose="02020603050405020304" pitchFamily="18" charset="0"/>
                <a:cs typeface="Times New Roman" panose="02020603050405020304" pitchFamily="18" charset="0"/>
              </a:rPr>
              <a:t>187</a:t>
            </a:r>
            <a:r>
              <a:rPr lang="en-US" altLang="de-DE" sz="2000" b="1" dirty="0" smtClean="0">
                <a:solidFill>
                  <a:srgbClr val="FF3300"/>
                </a:solidFill>
                <a:latin typeface="Times New Roman" panose="02020603050405020304" pitchFamily="18" charset="0"/>
                <a:cs typeface="Times New Roman" panose="02020603050405020304" pitchFamily="18" charset="0"/>
              </a:rPr>
              <a:t>Re </a:t>
            </a:r>
            <a:r>
              <a:rPr lang="en-US" altLang="de-DE" sz="2000" dirty="0" smtClean="0">
                <a:latin typeface="Times New Roman" panose="02020603050405020304" pitchFamily="18" charset="0"/>
                <a:cs typeface="Times New Roman" panose="02020603050405020304" pitchFamily="18" charset="0"/>
              </a:rPr>
              <a:t>at the ESR gives</a:t>
            </a:r>
          </a:p>
          <a:p>
            <a:endParaRPr lang="de-DE" altLang="de-DE" sz="2000" dirty="0">
              <a:cs typeface="Arial" panose="020B0604020202020204" pitchFamily="34" charset="0"/>
            </a:endParaRPr>
          </a:p>
          <a:p>
            <a:r>
              <a:rPr lang="de-DE" altLang="de-DE" sz="2000" b="1" dirty="0">
                <a:latin typeface="Times New Roman" panose="02020603050405020304" pitchFamily="18" charset="0"/>
                <a:cs typeface="Times New Roman" panose="02020603050405020304" pitchFamily="18" charset="0"/>
              </a:rPr>
              <a:t>     </a:t>
            </a:r>
            <a:r>
              <a:rPr lang="el-GR" altLang="de-DE" sz="2000" b="1" dirty="0">
                <a:latin typeface="Times New Roman" panose="02020603050405020304" pitchFamily="18" charset="0"/>
                <a:cs typeface="Times New Roman" panose="02020603050405020304" pitchFamily="18" charset="0"/>
              </a:rPr>
              <a:t>→</a:t>
            </a:r>
            <a:r>
              <a:rPr lang="de-DE" altLang="de-DE" sz="2000" b="1" dirty="0">
                <a:latin typeface="Times New Roman" panose="02020603050405020304" pitchFamily="18" charset="0"/>
                <a:cs typeface="Times New Roman" panose="02020603050405020304" pitchFamily="18" charset="0"/>
              </a:rPr>
              <a:t> </a:t>
            </a:r>
            <a:r>
              <a:rPr lang="el-GR" altLang="de-DE" sz="2000" b="1" dirty="0">
                <a:solidFill>
                  <a:srgbClr val="FF3300"/>
                </a:solidFill>
                <a:latin typeface="Times New Roman" panose="02020603050405020304" pitchFamily="18" charset="0"/>
                <a:cs typeface="Times New Roman" panose="02020603050405020304" pitchFamily="18" charset="0"/>
              </a:rPr>
              <a:t>τ</a:t>
            </a:r>
            <a:r>
              <a:rPr lang="de-DE" altLang="de-DE" sz="2000" b="1" dirty="0">
                <a:solidFill>
                  <a:srgbClr val="FF3300"/>
                </a:solidFill>
                <a:latin typeface="Times New Roman" panose="02020603050405020304" pitchFamily="18" charset="0"/>
                <a:cs typeface="Times New Roman" panose="02020603050405020304" pitchFamily="18" charset="0"/>
              </a:rPr>
              <a:t>(bare </a:t>
            </a:r>
            <a:r>
              <a:rPr lang="de-DE" altLang="de-DE" sz="2000" b="1" baseline="30000" dirty="0">
                <a:solidFill>
                  <a:srgbClr val="FF3300"/>
                </a:solidFill>
                <a:latin typeface="Times New Roman" panose="02020603050405020304" pitchFamily="18" charset="0"/>
                <a:cs typeface="Times New Roman" panose="02020603050405020304" pitchFamily="18" charset="0"/>
              </a:rPr>
              <a:t>187</a:t>
            </a:r>
            <a:r>
              <a:rPr lang="de-DE" altLang="de-DE" sz="2000" b="1" dirty="0">
                <a:solidFill>
                  <a:srgbClr val="FF3300"/>
                </a:solidFill>
                <a:latin typeface="Times New Roman" panose="02020603050405020304" pitchFamily="18" charset="0"/>
                <a:cs typeface="Times New Roman" panose="02020603050405020304" pitchFamily="18" charset="0"/>
              </a:rPr>
              <a:t>Re) = (48 </a:t>
            </a:r>
            <a:r>
              <a:rPr lang="de-DE" altLang="de-DE" sz="2000" b="1" dirty="0" smtClean="0">
                <a:solidFill>
                  <a:srgbClr val="FF3300"/>
                </a:solidFill>
                <a:latin typeface="Times New Roman" panose="02020603050405020304" pitchFamily="18" charset="0"/>
                <a:cs typeface="Times New Roman" panose="02020603050405020304" pitchFamily="18" charset="0"/>
              </a:rPr>
              <a:t>± 3</a:t>
            </a:r>
            <a:r>
              <a:rPr lang="de-DE" altLang="de-DE" sz="2000" b="1" dirty="0">
                <a:solidFill>
                  <a:srgbClr val="FF3300"/>
                </a:solidFill>
                <a:latin typeface="Times New Roman" panose="02020603050405020304" pitchFamily="18" charset="0"/>
                <a:cs typeface="Times New Roman" panose="02020603050405020304" pitchFamily="18" charset="0"/>
              </a:rPr>
              <a:t>) a</a:t>
            </a:r>
          </a:p>
          <a:p>
            <a:r>
              <a:rPr lang="en-US" altLang="de-DE" sz="2000" dirty="0" smtClean="0">
                <a:latin typeface="Times New Roman" panose="02020603050405020304" pitchFamily="18" charset="0"/>
                <a:cs typeface="Times New Roman" panose="02020603050405020304" pitchFamily="18" charset="0"/>
              </a:rPr>
              <a:t>                 instead of (</a:t>
            </a:r>
            <a:r>
              <a:rPr lang="en-US" altLang="de-DE" sz="2000" b="1" dirty="0" smtClean="0">
                <a:solidFill>
                  <a:srgbClr val="0000CC"/>
                </a:solidFill>
                <a:latin typeface="Times New Roman" panose="02020603050405020304" pitchFamily="18" charset="0"/>
                <a:cs typeface="Times New Roman" panose="02020603050405020304" pitchFamily="18" charset="0"/>
              </a:rPr>
              <a:t>61.3 ± 1.9) </a:t>
            </a:r>
            <a:r>
              <a:rPr lang="de-DE" altLang="de-DE" sz="2000" b="1" dirty="0" err="1" smtClean="0">
                <a:solidFill>
                  <a:srgbClr val="0000CC"/>
                </a:solidFill>
                <a:latin typeface="Times New Roman" panose="02020603050405020304" pitchFamily="18" charset="0"/>
                <a:cs typeface="Times New Roman" panose="02020603050405020304" pitchFamily="18" charset="0"/>
              </a:rPr>
              <a:t>Ga</a:t>
            </a:r>
            <a:endParaRPr lang="el-GR" altLang="de-DE" sz="2000" b="1" dirty="0">
              <a:solidFill>
                <a:srgbClr val="0000CC"/>
              </a:solidFill>
              <a:latin typeface="Times New Roman" panose="02020603050405020304" pitchFamily="18" charset="0"/>
              <a:cs typeface="Times New Roman" panose="02020603050405020304" pitchFamily="18" charset="0"/>
            </a:endParaRPr>
          </a:p>
          <a:p>
            <a:endParaRPr lang="de-DE" altLang="de-DE" sz="2000" dirty="0">
              <a:cs typeface="Arial" panose="020B0604020202020204" pitchFamily="34" charset="0"/>
            </a:endParaRPr>
          </a:p>
          <a:p>
            <a:r>
              <a:rPr lang="de-DE" altLang="de-DE" sz="2000" dirty="0">
                <a:cs typeface="Arial" panose="020B0604020202020204" pitchFamily="34" charset="0"/>
              </a:rPr>
              <a:t> </a:t>
            </a:r>
            <a:endParaRPr lang="el-GR" altLang="de-DE" sz="2000" dirty="0">
              <a:cs typeface="Arial" panose="020B0604020202020204" pitchFamily="34" charset="0"/>
            </a:endParaRPr>
          </a:p>
        </p:txBody>
      </p:sp>
      <p:pic>
        <p:nvPicPr>
          <p:cNvPr id="33" name="Grafik 32"/>
          <p:cNvPicPr>
            <a:picLocks noChangeAspect="1"/>
          </p:cNvPicPr>
          <p:nvPr/>
        </p:nvPicPr>
        <p:blipFill>
          <a:blip r:embed="rId3"/>
          <a:stretch>
            <a:fillRect/>
          </a:stretch>
        </p:blipFill>
        <p:spPr>
          <a:xfrm>
            <a:off x="4355976" y="900000"/>
            <a:ext cx="4580222" cy="5085422"/>
          </a:xfrm>
          <a:prstGeom prst="rect">
            <a:avLst/>
          </a:prstGeom>
        </p:spPr>
      </p:pic>
      <p:sp>
        <p:nvSpPr>
          <p:cNvPr id="3" name="Textfeld 2"/>
          <p:cNvSpPr txBox="1"/>
          <p:nvPr/>
        </p:nvSpPr>
        <p:spPr>
          <a:xfrm rot="16200000">
            <a:off x="4836728" y="2621882"/>
            <a:ext cx="694101" cy="200055"/>
          </a:xfrm>
          <a:prstGeom prst="rect">
            <a:avLst/>
          </a:prstGeom>
          <a:solidFill>
            <a:schemeClr val="bg1"/>
          </a:solidFill>
        </p:spPr>
        <p:txBody>
          <a:bodyPr wrap="none" lIns="0" tIns="0" rIns="0" bIns="0" rtlCol="0">
            <a:spAutoFit/>
          </a:bodyPr>
          <a:lstStyle/>
          <a:p>
            <a:r>
              <a:rPr lang="de-DE" sz="1300" dirty="0" smtClean="0">
                <a:latin typeface="Times New Roman" panose="02020603050405020304" pitchFamily="18" charset="0"/>
                <a:cs typeface="Times New Roman" panose="02020603050405020304" pitchFamily="18" charset="0"/>
              </a:rPr>
              <a:t>453.9 </a:t>
            </a:r>
            <a:r>
              <a:rPr lang="de-DE" sz="1300" dirty="0" err="1" smtClean="0">
                <a:latin typeface="Times New Roman" panose="02020603050405020304" pitchFamily="18" charset="0"/>
                <a:cs typeface="Times New Roman" panose="02020603050405020304" pitchFamily="18" charset="0"/>
              </a:rPr>
              <a:t>keV</a:t>
            </a:r>
            <a:endParaRPr lang="de-DE" sz="1300" dirty="0">
              <a:latin typeface="Times New Roman" panose="02020603050405020304" pitchFamily="18" charset="0"/>
              <a:cs typeface="Times New Roman" panose="02020603050405020304" pitchFamily="18" charset="0"/>
            </a:endParaRPr>
          </a:p>
        </p:txBody>
      </p:sp>
      <p:sp>
        <p:nvSpPr>
          <p:cNvPr id="34" name="Textfeld 33"/>
          <p:cNvSpPr txBox="1"/>
          <p:nvPr/>
        </p:nvSpPr>
        <p:spPr>
          <a:xfrm rot="16200000">
            <a:off x="8501441" y="2621882"/>
            <a:ext cx="694101" cy="200055"/>
          </a:xfrm>
          <a:prstGeom prst="rect">
            <a:avLst/>
          </a:prstGeom>
          <a:solidFill>
            <a:schemeClr val="bg1"/>
          </a:solidFill>
        </p:spPr>
        <p:txBody>
          <a:bodyPr wrap="none" lIns="0" tIns="0" rIns="0" bIns="0" rtlCol="0">
            <a:spAutoFit/>
          </a:bodyPr>
          <a:lstStyle/>
          <a:p>
            <a:r>
              <a:rPr lang="de-DE" sz="1300" dirty="0" smtClean="0">
                <a:latin typeface="Times New Roman" panose="02020603050405020304" pitchFamily="18" charset="0"/>
                <a:cs typeface="Times New Roman" panose="02020603050405020304" pitchFamily="18" charset="0"/>
              </a:rPr>
              <a:t>469.2 </a:t>
            </a:r>
            <a:r>
              <a:rPr lang="de-DE" sz="1300" dirty="0" err="1" smtClean="0">
                <a:latin typeface="Times New Roman" panose="02020603050405020304" pitchFamily="18" charset="0"/>
                <a:cs typeface="Times New Roman" panose="02020603050405020304" pitchFamily="18" charset="0"/>
              </a:rPr>
              <a:t>keV</a:t>
            </a:r>
            <a:endParaRPr lang="de-DE" sz="1300" dirty="0">
              <a:latin typeface="Times New Roman" panose="02020603050405020304" pitchFamily="18" charset="0"/>
              <a:cs typeface="Times New Roman" panose="02020603050405020304" pitchFamily="18" charset="0"/>
            </a:endParaRPr>
          </a:p>
        </p:txBody>
      </p:sp>
      <p:sp>
        <p:nvSpPr>
          <p:cNvPr id="35" name="Text Box 10"/>
          <p:cNvSpPr txBox="1">
            <a:spLocks noChangeArrowheads="1"/>
          </p:cNvSpPr>
          <p:nvPr/>
        </p:nvSpPr>
        <p:spPr bwMode="auto">
          <a:xfrm>
            <a:off x="5292824" y="2051999"/>
            <a:ext cx="1152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hangingPunct="1"/>
            <a:r>
              <a:rPr lang="de-DE" altLang="de-DE" sz="1800" b="1" dirty="0">
                <a:solidFill>
                  <a:srgbClr val="FF3300"/>
                </a:solidFill>
                <a:latin typeface="Times New Roman" panose="02020603050405020304" pitchFamily="18" charset="0"/>
                <a:cs typeface="Times New Roman" panose="02020603050405020304" pitchFamily="18" charset="0"/>
              </a:rPr>
              <a:t>T</a:t>
            </a:r>
            <a:r>
              <a:rPr lang="de-DE" altLang="de-DE" sz="1800" b="1" baseline="-25000" dirty="0">
                <a:solidFill>
                  <a:srgbClr val="FF3300"/>
                </a:solidFill>
                <a:latin typeface="Times New Roman" panose="02020603050405020304" pitchFamily="18" charset="0"/>
                <a:cs typeface="Times New Roman" panose="02020603050405020304" pitchFamily="18" charset="0"/>
              </a:rPr>
              <a:t>½ </a:t>
            </a:r>
            <a:r>
              <a:rPr lang="de-DE" altLang="de-DE" sz="1800" b="1" dirty="0">
                <a:solidFill>
                  <a:srgbClr val="FF3300"/>
                </a:solidFill>
                <a:latin typeface="Times New Roman" panose="02020603050405020304" pitchFamily="18" charset="0"/>
                <a:cs typeface="Times New Roman" panose="02020603050405020304" pitchFamily="18" charset="0"/>
              </a:rPr>
              <a:t>= </a:t>
            </a:r>
            <a:r>
              <a:rPr lang="de-DE" altLang="de-DE" sz="1800" b="1" dirty="0" smtClean="0">
                <a:solidFill>
                  <a:srgbClr val="FF3300"/>
                </a:solidFill>
                <a:latin typeface="Times New Roman" panose="02020603050405020304" pitchFamily="18" charset="0"/>
                <a:cs typeface="Times New Roman" panose="02020603050405020304" pitchFamily="18" charset="0"/>
              </a:rPr>
              <a:t>33±2 </a:t>
            </a:r>
            <a:r>
              <a:rPr lang="de-DE" altLang="de-DE" b="1" dirty="0">
                <a:solidFill>
                  <a:srgbClr val="FF3300"/>
                </a:solidFill>
                <a:latin typeface="Times New Roman" panose="02020603050405020304" pitchFamily="18" charset="0"/>
                <a:cs typeface="Times New Roman" panose="02020603050405020304" pitchFamily="18" charset="0"/>
              </a:rPr>
              <a:t>a</a:t>
            </a:r>
            <a:endParaRPr lang="de-DE" altLang="de-DE" sz="1800" b="1" dirty="0">
              <a:solidFill>
                <a:srgbClr val="FF3300"/>
              </a:solidFill>
              <a:latin typeface="Times New Roman" panose="02020603050405020304" pitchFamily="18" charset="0"/>
              <a:cs typeface="Times New Roman" panose="02020603050405020304" pitchFamily="18" charset="0"/>
            </a:endParaRPr>
          </a:p>
        </p:txBody>
      </p:sp>
      <p:sp>
        <p:nvSpPr>
          <p:cNvPr id="36" name="Text Box 10"/>
          <p:cNvSpPr txBox="1">
            <a:spLocks noChangeArrowheads="1"/>
          </p:cNvSpPr>
          <p:nvPr/>
        </p:nvSpPr>
        <p:spPr bwMode="auto">
          <a:xfrm>
            <a:off x="5292000" y="5816297"/>
            <a:ext cx="1368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hangingPunct="1"/>
            <a:r>
              <a:rPr lang="de-DE" altLang="de-DE" sz="1800" b="1" dirty="0">
                <a:solidFill>
                  <a:srgbClr val="0000CC"/>
                </a:solidFill>
                <a:latin typeface="Times New Roman" panose="02020603050405020304" pitchFamily="18" charset="0"/>
                <a:cs typeface="Times New Roman" panose="02020603050405020304" pitchFamily="18" charset="0"/>
              </a:rPr>
              <a:t>T</a:t>
            </a:r>
            <a:r>
              <a:rPr lang="de-DE" altLang="de-DE" sz="1800" b="1" baseline="-25000" dirty="0">
                <a:solidFill>
                  <a:srgbClr val="0000CC"/>
                </a:solidFill>
                <a:latin typeface="Times New Roman" panose="02020603050405020304" pitchFamily="18" charset="0"/>
                <a:cs typeface="Times New Roman" panose="02020603050405020304" pitchFamily="18" charset="0"/>
              </a:rPr>
              <a:t>½ </a:t>
            </a:r>
            <a:r>
              <a:rPr lang="de-DE" altLang="de-DE" sz="1800" b="1" dirty="0">
                <a:solidFill>
                  <a:srgbClr val="0000CC"/>
                </a:solidFill>
                <a:latin typeface="Times New Roman" panose="02020603050405020304" pitchFamily="18" charset="0"/>
                <a:cs typeface="Times New Roman" panose="02020603050405020304" pitchFamily="18" charset="0"/>
              </a:rPr>
              <a:t>= </a:t>
            </a:r>
            <a:r>
              <a:rPr lang="de-DE" altLang="de-DE" b="1" dirty="0" smtClean="0">
                <a:solidFill>
                  <a:srgbClr val="0000CC"/>
                </a:solidFill>
                <a:latin typeface="Times New Roman" panose="02020603050405020304" pitchFamily="18" charset="0"/>
                <a:cs typeface="Times New Roman" panose="02020603050405020304" pitchFamily="18" charset="0"/>
              </a:rPr>
              <a:t>44</a:t>
            </a:r>
            <a:r>
              <a:rPr lang="de-DE" altLang="de-DE" sz="1800" b="1" dirty="0" smtClean="0">
                <a:solidFill>
                  <a:srgbClr val="0000CC"/>
                </a:solidFill>
                <a:latin typeface="Times New Roman" panose="02020603050405020304" pitchFamily="18" charset="0"/>
                <a:cs typeface="Times New Roman" panose="02020603050405020304" pitchFamily="18" charset="0"/>
              </a:rPr>
              <a:t>±1 </a:t>
            </a:r>
            <a:r>
              <a:rPr lang="de-DE" altLang="de-DE" sz="1800" b="1" dirty="0" err="1" smtClean="0">
                <a:solidFill>
                  <a:srgbClr val="0000CC"/>
                </a:solidFill>
                <a:latin typeface="Times New Roman" panose="02020603050405020304" pitchFamily="18" charset="0"/>
                <a:cs typeface="Times New Roman" panose="02020603050405020304" pitchFamily="18" charset="0"/>
              </a:rPr>
              <a:t>G</a:t>
            </a:r>
            <a:r>
              <a:rPr lang="de-DE" altLang="de-DE" b="1" dirty="0" err="1" smtClean="0">
                <a:solidFill>
                  <a:srgbClr val="0000CC"/>
                </a:solidFill>
                <a:latin typeface="Times New Roman" panose="02020603050405020304" pitchFamily="18" charset="0"/>
                <a:cs typeface="Times New Roman" panose="02020603050405020304" pitchFamily="18" charset="0"/>
              </a:rPr>
              <a:t>a</a:t>
            </a:r>
            <a:endParaRPr lang="de-DE" altLang="de-DE" sz="1800" b="1" dirty="0">
              <a:solidFill>
                <a:srgbClr val="0000CC"/>
              </a:solidFill>
              <a:latin typeface="Times New Roman" panose="02020603050405020304" pitchFamily="18" charset="0"/>
              <a:cs typeface="Times New Roman" panose="02020603050405020304" pitchFamily="18" charset="0"/>
            </a:endParaRPr>
          </a:p>
        </p:txBody>
      </p:sp>
      <p:sp>
        <p:nvSpPr>
          <p:cNvPr id="37" name="Textfeld 36"/>
          <p:cNvSpPr txBox="1"/>
          <p:nvPr/>
        </p:nvSpPr>
        <p:spPr>
          <a:xfrm rot="16200000">
            <a:off x="8276473" y="1674651"/>
            <a:ext cx="471283" cy="153888"/>
          </a:xfrm>
          <a:prstGeom prst="rect">
            <a:avLst/>
          </a:prstGeom>
          <a:solidFill>
            <a:schemeClr val="bg1"/>
          </a:solidFill>
        </p:spPr>
        <p:txBody>
          <a:bodyPr wrap="none" lIns="0" tIns="0" rIns="0" bIns="0" rtlCol="0">
            <a:spAutoFit/>
          </a:bodyPr>
          <a:lstStyle/>
          <a:p>
            <a:r>
              <a:rPr lang="de-DE" sz="1000" dirty="0" smtClean="0">
                <a:latin typeface="Times New Roman" panose="02020603050405020304" pitchFamily="18" charset="0"/>
                <a:cs typeface="Times New Roman" panose="02020603050405020304" pitchFamily="18" charset="0"/>
              </a:rPr>
              <a:t>85.8 </a:t>
            </a:r>
            <a:r>
              <a:rPr lang="de-DE" sz="1000" dirty="0" err="1" smtClean="0">
                <a:latin typeface="Times New Roman" panose="02020603050405020304" pitchFamily="18" charset="0"/>
                <a:cs typeface="Times New Roman" panose="02020603050405020304" pitchFamily="18" charset="0"/>
              </a:rPr>
              <a:t>keV</a:t>
            </a:r>
            <a:endParaRPr lang="de-DE" sz="1000" dirty="0">
              <a:latin typeface="Times New Roman" panose="02020603050405020304" pitchFamily="18" charset="0"/>
              <a:cs typeface="Times New Roman" panose="02020603050405020304" pitchFamily="18" charset="0"/>
            </a:endParaRPr>
          </a:p>
        </p:txBody>
      </p:sp>
      <p:sp>
        <p:nvSpPr>
          <p:cNvPr id="38" name="Textfeld 37"/>
          <p:cNvSpPr txBox="1"/>
          <p:nvPr/>
        </p:nvSpPr>
        <p:spPr>
          <a:xfrm rot="16200000">
            <a:off x="7859814" y="1427458"/>
            <a:ext cx="471283" cy="153888"/>
          </a:xfrm>
          <a:prstGeom prst="rect">
            <a:avLst/>
          </a:prstGeom>
          <a:solidFill>
            <a:schemeClr val="bg1"/>
          </a:solidFill>
        </p:spPr>
        <p:txBody>
          <a:bodyPr wrap="none" lIns="0" tIns="0" rIns="0" bIns="0" rtlCol="0">
            <a:spAutoFit/>
          </a:bodyPr>
          <a:lstStyle/>
          <a:p>
            <a:r>
              <a:rPr lang="de-DE" sz="1000" dirty="0" smtClean="0">
                <a:latin typeface="Times New Roman" panose="02020603050405020304" pitchFamily="18" charset="0"/>
                <a:cs typeface="Times New Roman" panose="02020603050405020304" pitchFamily="18" charset="0"/>
              </a:rPr>
              <a:t>21.9 </a:t>
            </a:r>
            <a:r>
              <a:rPr lang="de-DE" sz="1000" dirty="0" err="1" smtClean="0">
                <a:latin typeface="Times New Roman" panose="02020603050405020304" pitchFamily="18" charset="0"/>
                <a:cs typeface="Times New Roman" panose="02020603050405020304" pitchFamily="18" charset="0"/>
              </a:rPr>
              <a:t>keV</a:t>
            </a:r>
            <a:endParaRPr lang="de-DE" sz="1000" dirty="0">
              <a:latin typeface="Times New Roman" panose="02020603050405020304" pitchFamily="18" charset="0"/>
              <a:cs typeface="Times New Roman" panose="02020603050405020304" pitchFamily="18" charset="0"/>
            </a:endParaRPr>
          </a:p>
        </p:txBody>
      </p:sp>
      <p:sp>
        <p:nvSpPr>
          <p:cNvPr id="29" name="Rechteck 28"/>
          <p:cNvSpPr/>
          <p:nvPr/>
        </p:nvSpPr>
        <p:spPr>
          <a:xfrm>
            <a:off x="5040000" y="900000"/>
            <a:ext cx="3924000" cy="35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9692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´best-suited´ eon clock: </a:t>
            </a:r>
            <a:r>
              <a:rPr lang="en-US" baseline="30000" dirty="0" smtClean="0"/>
              <a:t>187</a:t>
            </a:r>
            <a:r>
              <a:rPr lang="en-US" dirty="0" smtClean="0"/>
              <a:t>Re/</a:t>
            </a:r>
            <a:r>
              <a:rPr lang="en-US" baseline="30000" dirty="0" smtClean="0"/>
              <a:t>187</a:t>
            </a:r>
            <a:r>
              <a:rPr lang="en-US" dirty="0" smtClean="0"/>
              <a:t>Os</a:t>
            </a:r>
            <a:endParaRPr lang="en-US" dirty="0"/>
          </a:p>
        </p:txBody>
      </p:sp>
      <p:pic>
        <p:nvPicPr>
          <p:cNvPr id="4" name="Picture 2" descr="Astro_NuklidII"/>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589213" y="2558579"/>
            <a:ext cx="6350" cy="6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AutoShape 4"/>
          <p:cNvCxnSpPr>
            <a:cxnSpLocks noChangeShapeType="1"/>
          </p:cNvCxnSpPr>
          <p:nvPr/>
        </p:nvCxnSpPr>
        <p:spPr bwMode="auto">
          <a:xfrm>
            <a:off x="5105400" y="885354"/>
            <a:ext cx="1588" cy="3657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AutoShape 5"/>
          <p:cNvCxnSpPr>
            <a:cxnSpLocks noChangeShapeType="1"/>
          </p:cNvCxnSpPr>
          <p:nvPr/>
        </p:nvCxnSpPr>
        <p:spPr bwMode="auto">
          <a:xfrm>
            <a:off x="5410200" y="1494954"/>
            <a:ext cx="8382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AutoShape 6"/>
          <p:cNvCxnSpPr>
            <a:cxnSpLocks noChangeShapeType="1"/>
          </p:cNvCxnSpPr>
          <p:nvPr/>
        </p:nvCxnSpPr>
        <p:spPr bwMode="auto">
          <a:xfrm>
            <a:off x="7086600" y="4085754"/>
            <a:ext cx="7620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7"/>
          <p:cNvCxnSpPr>
            <a:cxnSpLocks noChangeShapeType="1"/>
          </p:cNvCxnSpPr>
          <p:nvPr/>
        </p:nvCxnSpPr>
        <p:spPr bwMode="auto">
          <a:xfrm>
            <a:off x="7086600" y="3247554"/>
            <a:ext cx="7620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8"/>
          <p:cNvCxnSpPr>
            <a:cxnSpLocks noChangeShapeType="1"/>
          </p:cNvCxnSpPr>
          <p:nvPr/>
        </p:nvCxnSpPr>
        <p:spPr bwMode="auto">
          <a:xfrm flipH="1">
            <a:off x="7086600" y="3857154"/>
            <a:ext cx="8382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9"/>
          <p:cNvSpPr txBox="1">
            <a:spLocks noChangeArrowheads="1"/>
          </p:cNvSpPr>
          <p:nvPr/>
        </p:nvSpPr>
        <p:spPr bwMode="auto">
          <a:xfrm>
            <a:off x="7848600" y="3628554"/>
            <a:ext cx="1031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altLang="de-DE" sz="1800" dirty="0" smtClean="0">
                <a:latin typeface="Times New Roman" panose="02020603050405020304" pitchFamily="18" charset="0"/>
                <a:cs typeface="Times New Roman" panose="02020603050405020304" pitchFamily="18" charset="0"/>
              </a:rPr>
              <a:t> 10 </a:t>
            </a:r>
            <a:r>
              <a:rPr lang="de-DE" altLang="de-DE" sz="1800" dirty="0" err="1">
                <a:latin typeface="Times New Roman" panose="02020603050405020304" pitchFamily="18" charset="0"/>
                <a:cs typeface="Times New Roman" panose="02020603050405020304" pitchFamily="18" charset="0"/>
              </a:rPr>
              <a:t>keV</a:t>
            </a:r>
            <a:endParaRPr lang="de-DE" altLang="de-DE" sz="1800" dirty="0">
              <a:latin typeface="Times New Roman" panose="02020603050405020304" pitchFamily="18" charset="0"/>
              <a:cs typeface="Times New Roman" panose="02020603050405020304" pitchFamily="18" charset="0"/>
            </a:endParaRPr>
          </a:p>
        </p:txBody>
      </p:sp>
      <p:sp>
        <p:nvSpPr>
          <p:cNvPr id="11" name="Text Box 10"/>
          <p:cNvSpPr txBox="1">
            <a:spLocks noChangeArrowheads="1"/>
          </p:cNvSpPr>
          <p:nvPr/>
        </p:nvSpPr>
        <p:spPr bwMode="auto">
          <a:xfrm>
            <a:off x="5220000" y="1683867"/>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altLang="de-DE" sz="1800" b="1" dirty="0">
                <a:solidFill>
                  <a:srgbClr val="FF3300"/>
                </a:solidFill>
                <a:latin typeface="Times New Roman" panose="02020603050405020304" pitchFamily="18" charset="0"/>
                <a:cs typeface="Times New Roman" panose="02020603050405020304" pitchFamily="18" charset="0"/>
              </a:rPr>
              <a:t>T</a:t>
            </a:r>
            <a:r>
              <a:rPr lang="de-DE" altLang="de-DE" sz="1800" b="1" baseline="-25000" dirty="0">
                <a:solidFill>
                  <a:srgbClr val="FF3300"/>
                </a:solidFill>
                <a:latin typeface="Times New Roman" panose="02020603050405020304" pitchFamily="18" charset="0"/>
                <a:cs typeface="Times New Roman" panose="02020603050405020304" pitchFamily="18" charset="0"/>
              </a:rPr>
              <a:t>½ </a:t>
            </a:r>
            <a:r>
              <a:rPr lang="de-DE" altLang="de-DE" sz="1800" b="1" dirty="0">
                <a:solidFill>
                  <a:srgbClr val="FF3300"/>
                </a:solidFill>
                <a:latin typeface="Times New Roman" panose="02020603050405020304" pitchFamily="18" charset="0"/>
                <a:cs typeface="Times New Roman" panose="02020603050405020304" pitchFamily="18" charset="0"/>
              </a:rPr>
              <a:t>= 33 </a:t>
            </a:r>
            <a:r>
              <a:rPr lang="de-DE" altLang="de-DE" b="1" dirty="0">
                <a:solidFill>
                  <a:srgbClr val="FF3300"/>
                </a:solidFill>
                <a:latin typeface="Times New Roman" panose="02020603050405020304" pitchFamily="18" charset="0"/>
                <a:cs typeface="Times New Roman" panose="02020603050405020304" pitchFamily="18" charset="0"/>
              </a:rPr>
              <a:t>a</a:t>
            </a:r>
            <a:endParaRPr lang="de-DE" altLang="de-DE" sz="1800" b="1" dirty="0">
              <a:solidFill>
                <a:srgbClr val="FF3300"/>
              </a:solidFill>
              <a:latin typeface="Times New Roman" panose="02020603050405020304" pitchFamily="18" charset="0"/>
              <a:cs typeface="Times New Roman" panose="02020603050405020304" pitchFamily="18" charset="0"/>
            </a:endParaRPr>
          </a:p>
        </p:txBody>
      </p:sp>
      <p:sp>
        <p:nvSpPr>
          <p:cNvPr id="12" name="Text Box 11"/>
          <p:cNvSpPr txBox="1">
            <a:spLocks noChangeArrowheads="1"/>
          </p:cNvSpPr>
          <p:nvPr/>
        </p:nvSpPr>
        <p:spPr bwMode="auto">
          <a:xfrm>
            <a:off x="5220000" y="4212000"/>
            <a:ext cx="134210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de-DE" altLang="de-DE" sz="1800" b="1" dirty="0">
                <a:latin typeface="Times New Roman" panose="02020603050405020304" pitchFamily="18" charset="0"/>
                <a:cs typeface="Times New Roman" panose="02020603050405020304" pitchFamily="18" charset="0"/>
              </a:rPr>
              <a:t>T</a:t>
            </a:r>
            <a:r>
              <a:rPr lang="de-DE" altLang="de-DE" sz="1800" b="1" baseline="-25000" dirty="0">
                <a:latin typeface="Times New Roman" panose="02020603050405020304" pitchFamily="18" charset="0"/>
                <a:cs typeface="Times New Roman" panose="02020603050405020304" pitchFamily="18" charset="0"/>
              </a:rPr>
              <a:t>½ </a:t>
            </a:r>
            <a:r>
              <a:rPr lang="de-DE" altLang="de-DE" sz="1800" b="1" dirty="0">
                <a:latin typeface="Times New Roman" panose="02020603050405020304" pitchFamily="18" charset="0"/>
                <a:cs typeface="Times New Roman" panose="02020603050405020304" pitchFamily="18" charset="0"/>
              </a:rPr>
              <a:t>= 42 </a:t>
            </a:r>
            <a:r>
              <a:rPr lang="de-DE" altLang="de-DE" sz="1800" b="1" dirty="0" err="1" smtClean="0">
                <a:latin typeface="Times New Roman" panose="02020603050405020304" pitchFamily="18" charset="0"/>
                <a:cs typeface="Times New Roman" panose="02020603050405020304" pitchFamily="18" charset="0"/>
              </a:rPr>
              <a:t>Ga</a:t>
            </a:r>
            <a:endParaRPr lang="de-DE" altLang="de-DE" sz="1800" dirty="0">
              <a:latin typeface="Times New Roman" panose="02020603050405020304" pitchFamily="18" charset="0"/>
              <a:cs typeface="Times New Roman" panose="02020603050405020304" pitchFamily="18" charset="0"/>
            </a:endParaRPr>
          </a:p>
        </p:txBody>
      </p:sp>
      <p:cxnSp>
        <p:nvCxnSpPr>
          <p:cNvPr id="13" name="AutoShape 12"/>
          <p:cNvCxnSpPr>
            <a:cxnSpLocks noChangeShapeType="1"/>
          </p:cNvCxnSpPr>
          <p:nvPr/>
        </p:nvCxnSpPr>
        <p:spPr bwMode="auto">
          <a:xfrm>
            <a:off x="5486400" y="3933354"/>
            <a:ext cx="8382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3"/>
          <p:cNvCxnSpPr>
            <a:cxnSpLocks noChangeShapeType="1"/>
          </p:cNvCxnSpPr>
          <p:nvPr/>
        </p:nvCxnSpPr>
        <p:spPr bwMode="auto">
          <a:xfrm>
            <a:off x="6324600" y="3933354"/>
            <a:ext cx="762000" cy="152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4"/>
          <p:cNvCxnSpPr>
            <a:cxnSpLocks noChangeShapeType="1"/>
          </p:cNvCxnSpPr>
          <p:nvPr/>
        </p:nvCxnSpPr>
        <p:spPr bwMode="auto">
          <a:xfrm>
            <a:off x="6248400" y="1494954"/>
            <a:ext cx="1066800" cy="17526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15"/>
          <p:cNvSpPr txBox="1">
            <a:spLocks noChangeArrowheads="1"/>
          </p:cNvSpPr>
          <p:nvPr/>
        </p:nvSpPr>
        <p:spPr bwMode="auto">
          <a:xfrm>
            <a:off x="7772400" y="2979267"/>
            <a:ext cx="1031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altLang="de-DE" sz="1800" dirty="0" smtClean="0">
                <a:solidFill>
                  <a:srgbClr val="FF3300"/>
                </a:solidFill>
                <a:latin typeface="Times New Roman" panose="02020603050405020304" pitchFamily="18" charset="0"/>
                <a:cs typeface="Times New Roman" panose="02020603050405020304" pitchFamily="18" charset="0"/>
              </a:rPr>
              <a:t> 10 </a:t>
            </a:r>
            <a:r>
              <a:rPr lang="de-DE" altLang="de-DE" sz="1800" dirty="0" err="1">
                <a:solidFill>
                  <a:srgbClr val="FF3300"/>
                </a:solidFill>
                <a:latin typeface="Times New Roman" panose="02020603050405020304" pitchFamily="18" charset="0"/>
                <a:cs typeface="Times New Roman" panose="02020603050405020304" pitchFamily="18" charset="0"/>
              </a:rPr>
              <a:t>keV</a:t>
            </a:r>
            <a:endParaRPr lang="de-DE" altLang="de-DE" sz="1800" dirty="0">
              <a:solidFill>
                <a:srgbClr val="FF3300"/>
              </a:solidFill>
              <a:latin typeface="Times New Roman" panose="02020603050405020304" pitchFamily="18" charset="0"/>
              <a:cs typeface="Times New Roman" panose="02020603050405020304" pitchFamily="18" charset="0"/>
            </a:endParaRPr>
          </a:p>
        </p:txBody>
      </p:sp>
      <p:cxnSp>
        <p:nvCxnSpPr>
          <p:cNvPr id="17" name="AutoShape 16"/>
          <p:cNvCxnSpPr>
            <a:cxnSpLocks noChangeShapeType="1"/>
          </p:cNvCxnSpPr>
          <p:nvPr/>
        </p:nvCxnSpPr>
        <p:spPr bwMode="auto">
          <a:xfrm>
            <a:off x="7086600" y="3399954"/>
            <a:ext cx="762000" cy="15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17"/>
          <p:cNvSpPr txBox="1">
            <a:spLocks noChangeArrowheads="1"/>
          </p:cNvSpPr>
          <p:nvPr/>
        </p:nvSpPr>
        <p:spPr bwMode="auto">
          <a:xfrm>
            <a:off x="7848600" y="3171354"/>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altLang="de-DE" sz="1800"/>
              <a:t>g.s.</a:t>
            </a:r>
          </a:p>
        </p:txBody>
      </p:sp>
      <p:sp>
        <p:nvSpPr>
          <p:cNvPr id="19" name="Text Box 18"/>
          <p:cNvSpPr txBox="1">
            <a:spLocks noChangeArrowheads="1"/>
          </p:cNvSpPr>
          <p:nvPr/>
        </p:nvSpPr>
        <p:spPr bwMode="auto">
          <a:xfrm>
            <a:off x="7924800" y="3857154"/>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altLang="de-DE" sz="1800"/>
              <a:t>g.s.</a:t>
            </a:r>
          </a:p>
        </p:txBody>
      </p:sp>
      <p:sp>
        <p:nvSpPr>
          <p:cNvPr id="20" name="Text Box 19"/>
          <p:cNvSpPr txBox="1">
            <a:spLocks noChangeArrowheads="1"/>
          </p:cNvSpPr>
          <p:nvPr/>
        </p:nvSpPr>
        <p:spPr bwMode="auto">
          <a:xfrm>
            <a:off x="4632325" y="845667"/>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DE" altLang="de-DE" sz="1800"/>
              <a:t>E</a:t>
            </a:r>
          </a:p>
        </p:txBody>
      </p:sp>
      <p:sp>
        <p:nvSpPr>
          <p:cNvPr id="21" name="Text Box 20"/>
          <p:cNvSpPr txBox="1">
            <a:spLocks noChangeArrowheads="1"/>
          </p:cNvSpPr>
          <p:nvPr/>
        </p:nvSpPr>
        <p:spPr bwMode="auto">
          <a:xfrm>
            <a:off x="5181600" y="921867"/>
            <a:ext cx="1274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altLang="de-DE" sz="1800" baseline="30000" dirty="0">
                <a:solidFill>
                  <a:srgbClr val="FF3300"/>
                </a:solidFill>
                <a:latin typeface="Times New Roman" panose="02020603050405020304" pitchFamily="18" charset="0"/>
                <a:cs typeface="Times New Roman" panose="02020603050405020304" pitchFamily="18" charset="0"/>
              </a:rPr>
              <a:t>187</a:t>
            </a:r>
            <a:r>
              <a:rPr lang="de-DE" altLang="de-DE" sz="1800" dirty="0">
                <a:solidFill>
                  <a:srgbClr val="FF3300"/>
                </a:solidFill>
                <a:latin typeface="Times New Roman" panose="02020603050405020304" pitchFamily="18" charset="0"/>
                <a:cs typeface="Times New Roman" panose="02020603050405020304" pitchFamily="18" charset="0"/>
              </a:rPr>
              <a:t>Re</a:t>
            </a:r>
            <a:r>
              <a:rPr lang="de-DE" altLang="de-DE" sz="1800" baseline="30000" dirty="0">
                <a:solidFill>
                  <a:srgbClr val="FF3300"/>
                </a:solidFill>
                <a:latin typeface="Times New Roman" panose="02020603050405020304" pitchFamily="18" charset="0"/>
                <a:cs typeface="Times New Roman" panose="02020603050405020304" pitchFamily="18" charset="0"/>
              </a:rPr>
              <a:t>75+</a:t>
            </a:r>
          </a:p>
        </p:txBody>
      </p:sp>
      <p:sp>
        <p:nvSpPr>
          <p:cNvPr id="22" name="Text Box 21"/>
          <p:cNvSpPr txBox="1">
            <a:spLocks noChangeArrowheads="1"/>
          </p:cNvSpPr>
          <p:nvPr/>
        </p:nvSpPr>
        <p:spPr bwMode="auto">
          <a:xfrm>
            <a:off x="5394325" y="3360267"/>
            <a:ext cx="7489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de-DE" altLang="de-DE" sz="1800" baseline="30000" dirty="0">
                <a:latin typeface="Times New Roman" panose="02020603050405020304" pitchFamily="18" charset="0"/>
                <a:cs typeface="Times New Roman" panose="02020603050405020304" pitchFamily="18" charset="0"/>
              </a:rPr>
              <a:t>187</a:t>
            </a:r>
            <a:r>
              <a:rPr lang="de-DE" altLang="de-DE" sz="1800" dirty="0">
                <a:latin typeface="Times New Roman" panose="02020603050405020304" pitchFamily="18" charset="0"/>
                <a:cs typeface="Times New Roman" panose="02020603050405020304" pitchFamily="18" charset="0"/>
              </a:rPr>
              <a:t>Re</a:t>
            </a:r>
            <a:r>
              <a:rPr lang="de-DE" altLang="de-DE" sz="1800" baseline="30000" dirty="0">
                <a:latin typeface="Times New Roman" panose="02020603050405020304" pitchFamily="18" charset="0"/>
                <a:cs typeface="Times New Roman" panose="02020603050405020304" pitchFamily="18" charset="0"/>
              </a:rPr>
              <a:t>0</a:t>
            </a:r>
          </a:p>
        </p:txBody>
      </p:sp>
      <p:sp>
        <p:nvSpPr>
          <p:cNvPr id="23" name="Text Box 22"/>
          <p:cNvSpPr txBox="1">
            <a:spLocks noChangeArrowheads="1"/>
          </p:cNvSpPr>
          <p:nvPr/>
        </p:nvSpPr>
        <p:spPr bwMode="auto">
          <a:xfrm>
            <a:off x="6537325" y="3528000"/>
            <a:ext cx="3667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l-GR" altLang="de-DE" sz="1800" dirty="0">
                <a:cs typeface="Arial" panose="020B0604020202020204" pitchFamily="34" charset="0"/>
              </a:rPr>
              <a:t>β</a:t>
            </a:r>
            <a:r>
              <a:rPr lang="de-DE" altLang="de-DE" sz="1800" baseline="30000" dirty="0">
                <a:cs typeface="Arial" panose="020B0604020202020204" pitchFamily="34" charset="0"/>
              </a:rPr>
              <a:t>-</a:t>
            </a:r>
            <a:endParaRPr lang="el-GR" altLang="de-DE" sz="1800" baseline="30000" dirty="0">
              <a:cs typeface="Arial" panose="020B0604020202020204" pitchFamily="34" charset="0"/>
            </a:endParaRPr>
          </a:p>
        </p:txBody>
      </p:sp>
      <p:sp>
        <p:nvSpPr>
          <p:cNvPr id="24" name="Text Box 23"/>
          <p:cNvSpPr txBox="1">
            <a:spLocks noChangeArrowheads="1"/>
          </p:cNvSpPr>
          <p:nvPr/>
        </p:nvSpPr>
        <p:spPr bwMode="auto">
          <a:xfrm>
            <a:off x="6765925" y="1836267"/>
            <a:ext cx="3786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l-GR" altLang="de-DE" sz="1800" dirty="0">
                <a:solidFill>
                  <a:srgbClr val="FF3300"/>
                </a:solidFill>
                <a:latin typeface="Times New Roman" panose="02020603050405020304" pitchFamily="18" charset="0"/>
                <a:cs typeface="Times New Roman" panose="02020603050405020304" pitchFamily="18" charset="0"/>
              </a:rPr>
              <a:t>β</a:t>
            </a:r>
            <a:r>
              <a:rPr lang="de-DE" altLang="de-DE" sz="1800" baseline="-25000" dirty="0">
                <a:solidFill>
                  <a:srgbClr val="FF3300"/>
                </a:solidFill>
                <a:latin typeface="Times New Roman" panose="02020603050405020304" pitchFamily="18" charset="0"/>
                <a:cs typeface="Times New Roman" panose="02020603050405020304" pitchFamily="18" charset="0"/>
              </a:rPr>
              <a:t>b</a:t>
            </a:r>
            <a:endParaRPr lang="el-GR" altLang="de-DE" sz="1800" baseline="-25000" dirty="0">
              <a:solidFill>
                <a:srgbClr val="FF3300"/>
              </a:solidFill>
              <a:latin typeface="Times New Roman" panose="02020603050405020304" pitchFamily="18" charset="0"/>
              <a:cs typeface="Times New Roman" panose="02020603050405020304" pitchFamily="18" charset="0"/>
            </a:endParaRPr>
          </a:p>
        </p:txBody>
      </p:sp>
      <p:sp>
        <p:nvSpPr>
          <p:cNvPr id="25" name="Text Box 24"/>
          <p:cNvSpPr txBox="1">
            <a:spLocks noChangeArrowheads="1"/>
          </p:cNvSpPr>
          <p:nvPr/>
        </p:nvSpPr>
        <p:spPr bwMode="auto">
          <a:xfrm>
            <a:off x="7076256" y="1836000"/>
            <a:ext cx="132239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de-DE" altLang="de-DE" sz="1800" dirty="0"/>
              <a:t> </a:t>
            </a:r>
            <a:r>
              <a:rPr lang="de-DE" altLang="de-DE" sz="1600" dirty="0">
                <a:solidFill>
                  <a:srgbClr val="FF3300"/>
                </a:solidFill>
                <a:latin typeface="Times New Roman" panose="02020603050405020304" pitchFamily="18" charset="0"/>
                <a:cs typeface="Times New Roman" panose="02020603050405020304" pitchFamily="18" charset="0"/>
              </a:rPr>
              <a:t>Q = 62 </a:t>
            </a:r>
            <a:r>
              <a:rPr lang="de-DE" altLang="de-DE" sz="1600" dirty="0" err="1">
                <a:solidFill>
                  <a:srgbClr val="FF3300"/>
                </a:solidFill>
                <a:latin typeface="Times New Roman" panose="02020603050405020304" pitchFamily="18" charset="0"/>
                <a:cs typeface="Times New Roman" panose="02020603050405020304" pitchFamily="18" charset="0"/>
              </a:rPr>
              <a:t>keV</a:t>
            </a:r>
            <a:r>
              <a:rPr lang="de-DE" altLang="de-DE" sz="1600" dirty="0">
                <a:latin typeface="Times New Roman" panose="02020603050405020304" pitchFamily="18" charset="0"/>
                <a:cs typeface="Times New Roman" panose="02020603050405020304" pitchFamily="18" charset="0"/>
              </a:rPr>
              <a:t> </a:t>
            </a:r>
          </a:p>
        </p:txBody>
      </p:sp>
      <p:sp>
        <p:nvSpPr>
          <p:cNvPr id="26" name="Text Box 26"/>
          <p:cNvSpPr txBox="1">
            <a:spLocks noChangeArrowheads="1"/>
          </p:cNvSpPr>
          <p:nvPr/>
        </p:nvSpPr>
        <p:spPr bwMode="auto">
          <a:xfrm>
            <a:off x="107950" y="764704"/>
            <a:ext cx="4535488" cy="56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2000" b="1" dirty="0">
                <a:latin typeface="Times New Roman" panose="02020603050405020304" pitchFamily="18" charset="0"/>
                <a:cs typeface="Times New Roman" panose="02020603050405020304" pitchFamily="18" charset="0"/>
              </a:rPr>
              <a:t>T</a:t>
            </a:r>
            <a:r>
              <a:rPr lang="de-DE" altLang="de-DE" sz="2000" b="1" baseline="-25000" dirty="0">
                <a:latin typeface="Times New Roman" panose="02020603050405020304" pitchFamily="18" charset="0"/>
                <a:cs typeface="Times New Roman" panose="02020603050405020304" pitchFamily="18" charset="0"/>
              </a:rPr>
              <a:t>N</a:t>
            </a:r>
            <a:r>
              <a:rPr lang="de-DE" altLang="de-DE" sz="2000" dirty="0">
                <a:latin typeface="Times New Roman" panose="02020603050405020304" pitchFamily="18" charset="0"/>
                <a:cs typeface="Times New Roman" panose="02020603050405020304" pitchFamily="18" charset="0"/>
              </a:rPr>
              <a:t>  &gt;     </a:t>
            </a:r>
            <a:r>
              <a:rPr lang="el-GR" altLang="de-DE" sz="2000" dirty="0">
                <a:latin typeface="Times New Roman" panose="02020603050405020304" pitchFamily="18" charset="0"/>
                <a:cs typeface="Times New Roman" panose="02020603050405020304" pitchFamily="18" charset="0"/>
              </a:rPr>
              <a:t>τ</a:t>
            </a:r>
            <a:r>
              <a:rPr lang="de-DE" altLang="de-DE" sz="2000" dirty="0">
                <a:latin typeface="Times New Roman" panose="02020603050405020304" pitchFamily="18" charset="0"/>
                <a:cs typeface="Times New Roman" panose="02020603050405020304" pitchFamily="18" charset="0"/>
              </a:rPr>
              <a:t>(</a:t>
            </a:r>
            <a:r>
              <a:rPr lang="de-DE" altLang="de-DE" sz="2000" baseline="30000" dirty="0">
                <a:latin typeface="Times New Roman" panose="02020603050405020304" pitchFamily="18" charset="0"/>
                <a:cs typeface="Times New Roman" panose="02020603050405020304" pitchFamily="18" charset="0"/>
              </a:rPr>
              <a:t>187</a:t>
            </a:r>
            <a:r>
              <a:rPr lang="de-DE" altLang="de-DE" sz="2000" dirty="0">
                <a:latin typeface="Times New Roman" panose="02020603050405020304" pitchFamily="18" charset="0"/>
                <a:cs typeface="Times New Roman" panose="02020603050405020304" pitchFamily="18" charset="0"/>
              </a:rPr>
              <a:t>Re)  x    R (</a:t>
            </a:r>
            <a:r>
              <a:rPr lang="de-DE" altLang="de-DE" sz="2000" baseline="30000" dirty="0">
                <a:latin typeface="Times New Roman" panose="02020603050405020304" pitchFamily="18" charset="0"/>
                <a:cs typeface="Times New Roman" panose="02020603050405020304" pitchFamily="18" charset="0"/>
              </a:rPr>
              <a:t>187</a:t>
            </a:r>
            <a:r>
              <a:rPr lang="de-DE" altLang="de-DE" sz="2000" dirty="0">
                <a:latin typeface="Times New Roman" panose="02020603050405020304" pitchFamily="18" charset="0"/>
                <a:cs typeface="Times New Roman" panose="02020603050405020304" pitchFamily="18" charset="0"/>
              </a:rPr>
              <a:t>Os/</a:t>
            </a:r>
            <a:r>
              <a:rPr lang="de-DE" altLang="de-DE" sz="2000" baseline="30000" dirty="0">
                <a:latin typeface="Times New Roman" panose="02020603050405020304" pitchFamily="18" charset="0"/>
                <a:cs typeface="Times New Roman" panose="02020603050405020304" pitchFamily="18" charset="0"/>
              </a:rPr>
              <a:t>187</a:t>
            </a:r>
            <a:r>
              <a:rPr lang="de-DE" altLang="de-DE" sz="2000" dirty="0">
                <a:latin typeface="Times New Roman" panose="02020603050405020304" pitchFamily="18" charset="0"/>
                <a:cs typeface="Times New Roman" panose="02020603050405020304" pitchFamily="18" charset="0"/>
              </a:rPr>
              <a:t>Re)</a:t>
            </a:r>
            <a:r>
              <a:rPr lang="de-DE" altLang="de-DE" sz="2000" baseline="-25000" dirty="0">
                <a:latin typeface="Times New Roman" panose="02020603050405020304" pitchFamily="18" charset="0"/>
                <a:cs typeface="Times New Roman" panose="02020603050405020304" pitchFamily="18" charset="0"/>
              </a:rPr>
              <a:t>d</a:t>
            </a:r>
          </a:p>
          <a:p>
            <a:r>
              <a:rPr lang="de-DE" altLang="de-DE" sz="2000" dirty="0">
                <a:latin typeface="Times New Roman" panose="02020603050405020304" pitchFamily="18" charset="0"/>
                <a:cs typeface="Times New Roman" panose="02020603050405020304" pitchFamily="18" charset="0"/>
              </a:rPr>
              <a:t>          </a:t>
            </a:r>
            <a:r>
              <a:rPr lang="de-DE" altLang="de-DE" sz="2000" dirty="0" smtClean="0">
                <a:latin typeface="Times New Roman" panose="02020603050405020304" pitchFamily="18" charset="0"/>
                <a:cs typeface="Times New Roman" panose="02020603050405020304" pitchFamily="18" charset="0"/>
              </a:rPr>
              <a:t>    </a:t>
            </a:r>
            <a:r>
              <a:rPr lang="de-DE" altLang="de-DE" sz="2000" dirty="0">
                <a:latin typeface="Times New Roman" panose="02020603050405020304" pitchFamily="18" charset="0"/>
                <a:cs typeface="Times New Roman" panose="02020603050405020304" pitchFamily="18" charset="0"/>
              </a:rPr>
              <a:t>61.3 </a:t>
            </a:r>
            <a:r>
              <a:rPr lang="de-DE" altLang="de-DE" sz="2000" dirty="0" err="1" smtClean="0">
                <a:latin typeface="Times New Roman" panose="02020603050405020304" pitchFamily="18" charset="0"/>
                <a:cs typeface="Times New Roman" panose="02020603050405020304" pitchFamily="18" charset="0"/>
              </a:rPr>
              <a:t>Ga</a:t>
            </a:r>
            <a:r>
              <a:rPr lang="de-DE" altLang="de-DE" sz="2000" dirty="0" smtClean="0">
                <a:latin typeface="Times New Roman" panose="02020603050405020304" pitchFamily="18" charset="0"/>
                <a:cs typeface="Times New Roman" panose="02020603050405020304" pitchFamily="18" charset="0"/>
              </a:rPr>
              <a:t>  </a:t>
            </a:r>
            <a:r>
              <a:rPr lang="de-DE" altLang="de-DE" sz="2000" dirty="0">
                <a:latin typeface="Times New Roman" panose="02020603050405020304" pitchFamily="18" charset="0"/>
                <a:cs typeface="Times New Roman" panose="02020603050405020304" pitchFamily="18" charset="0"/>
              </a:rPr>
              <a:t>x </a:t>
            </a:r>
            <a:r>
              <a:rPr lang="de-DE" altLang="de-DE" sz="2000" dirty="0" smtClean="0">
                <a:latin typeface="Times New Roman" panose="02020603050405020304" pitchFamily="18" charset="0"/>
                <a:cs typeface="Times New Roman" panose="02020603050405020304" pitchFamily="18" charset="0"/>
              </a:rPr>
              <a:t>   </a:t>
            </a:r>
            <a:r>
              <a:rPr lang="de-DE" altLang="de-DE" sz="2000" dirty="0">
                <a:latin typeface="Times New Roman" panose="02020603050405020304" pitchFamily="18" charset="0"/>
                <a:cs typeface="Times New Roman" panose="02020603050405020304" pitchFamily="18" charset="0"/>
              </a:rPr>
              <a:t>0.137</a:t>
            </a:r>
          </a:p>
          <a:p>
            <a:r>
              <a:rPr lang="de-DE" altLang="de-DE" sz="2000" dirty="0">
                <a:latin typeface="Times New Roman" panose="02020603050405020304" pitchFamily="18" charset="0"/>
                <a:cs typeface="Times New Roman" panose="02020603050405020304" pitchFamily="18" charset="0"/>
              </a:rPr>
              <a:t>                      </a:t>
            </a:r>
            <a:r>
              <a:rPr lang="de-DE" altLang="de-DE" sz="2000" dirty="0">
                <a:solidFill>
                  <a:srgbClr val="FF3300"/>
                </a:solidFill>
                <a:latin typeface="Times New Roman" panose="02020603050405020304" pitchFamily="18" charset="0"/>
                <a:cs typeface="Times New Roman" panose="02020603050405020304" pitchFamily="18" charset="0"/>
              </a:rPr>
              <a:t>= </a:t>
            </a:r>
            <a:r>
              <a:rPr lang="de-DE" altLang="de-DE" sz="2000" b="1" dirty="0">
                <a:solidFill>
                  <a:srgbClr val="FF3300"/>
                </a:solidFill>
                <a:latin typeface="Times New Roman" panose="02020603050405020304" pitchFamily="18" charset="0"/>
                <a:cs typeface="Times New Roman" panose="02020603050405020304" pitchFamily="18" charset="0"/>
              </a:rPr>
              <a:t>8.4 </a:t>
            </a:r>
            <a:r>
              <a:rPr lang="de-DE" altLang="de-DE" sz="2000" b="1" dirty="0" err="1" smtClean="0">
                <a:solidFill>
                  <a:srgbClr val="FF3300"/>
                </a:solidFill>
                <a:latin typeface="Times New Roman" panose="02020603050405020304" pitchFamily="18" charset="0"/>
                <a:cs typeface="Times New Roman" panose="02020603050405020304" pitchFamily="18" charset="0"/>
              </a:rPr>
              <a:t>Ga</a:t>
            </a:r>
            <a:endParaRPr lang="de-DE" altLang="de-DE" sz="2000" b="1" dirty="0">
              <a:solidFill>
                <a:srgbClr val="FF3300"/>
              </a:solidFill>
              <a:latin typeface="Times New Roman" panose="02020603050405020304" pitchFamily="18" charset="0"/>
              <a:cs typeface="Times New Roman" panose="02020603050405020304" pitchFamily="18" charset="0"/>
            </a:endParaRPr>
          </a:p>
          <a:p>
            <a:r>
              <a:rPr lang="de-DE" altLang="de-DE" sz="2000" dirty="0">
                <a:latin typeface="Times New Roman" panose="02020603050405020304" pitchFamily="18" charset="0"/>
                <a:cs typeface="Times New Roman" panose="02020603050405020304" pitchFamily="18" charset="0"/>
              </a:rPr>
              <a:t>              </a:t>
            </a:r>
            <a:r>
              <a:rPr lang="de-DE" altLang="de-DE" b="1" dirty="0">
                <a:latin typeface="Times New Roman" panose="02020603050405020304" pitchFamily="18" charset="0"/>
                <a:cs typeface="Times New Roman" panose="02020603050405020304" pitchFamily="18" charset="0"/>
              </a:rPr>
              <a:t>          but...</a:t>
            </a:r>
            <a:endParaRPr lang="de-DE" altLang="de-DE" sz="1200" b="1" dirty="0">
              <a:latin typeface="Times New Roman" panose="02020603050405020304" pitchFamily="18" charset="0"/>
              <a:cs typeface="Times New Roman" panose="02020603050405020304" pitchFamily="18" charset="0"/>
            </a:endParaRPr>
          </a:p>
          <a:p>
            <a:endParaRPr lang="de-DE" altLang="de-DE" b="1" dirty="0"/>
          </a:p>
          <a:p>
            <a:pPr algn="ctr"/>
            <a:r>
              <a:rPr lang="en-US" altLang="de-DE" sz="2000" b="1" dirty="0" smtClean="0">
                <a:solidFill>
                  <a:srgbClr val="FF3300"/>
                </a:solidFill>
                <a:latin typeface="Times New Roman" panose="02020603050405020304" pitchFamily="18" charset="0"/>
                <a:cs typeface="Times New Roman" panose="02020603050405020304" pitchFamily="18" charset="0"/>
              </a:rPr>
              <a:t>bare and H-like </a:t>
            </a:r>
            <a:r>
              <a:rPr lang="en-US" altLang="de-DE" sz="2000" b="1" baseline="30000" dirty="0" smtClean="0">
                <a:solidFill>
                  <a:srgbClr val="FF3300"/>
                </a:solidFill>
                <a:latin typeface="Times New Roman" panose="02020603050405020304" pitchFamily="18" charset="0"/>
                <a:cs typeface="Times New Roman" panose="02020603050405020304" pitchFamily="18" charset="0"/>
              </a:rPr>
              <a:t>187</a:t>
            </a:r>
            <a:r>
              <a:rPr lang="en-US" altLang="de-DE" sz="2000" b="1" dirty="0" smtClean="0">
                <a:solidFill>
                  <a:srgbClr val="FF3300"/>
                </a:solidFill>
                <a:latin typeface="Times New Roman" panose="02020603050405020304" pitchFamily="18" charset="0"/>
                <a:cs typeface="Times New Roman" panose="02020603050405020304" pitchFamily="18" charset="0"/>
              </a:rPr>
              <a:t>Re undergoes</a:t>
            </a:r>
          </a:p>
          <a:p>
            <a:pPr algn="ctr"/>
            <a:r>
              <a:rPr lang="el-GR" altLang="de-DE" sz="2000" b="1" dirty="0" smtClean="0">
                <a:solidFill>
                  <a:srgbClr val="FF3300"/>
                </a:solidFill>
                <a:latin typeface="Times New Roman" panose="02020603050405020304" pitchFamily="18" charset="0"/>
                <a:cs typeface="Times New Roman" panose="02020603050405020304" pitchFamily="18" charset="0"/>
              </a:rPr>
              <a:t>β</a:t>
            </a:r>
            <a:r>
              <a:rPr lang="de-DE" altLang="de-DE" sz="2000" b="1" baseline="-25000" dirty="0">
                <a:solidFill>
                  <a:srgbClr val="FF3300"/>
                </a:solidFill>
                <a:latin typeface="Times New Roman" panose="02020603050405020304" pitchFamily="18" charset="0"/>
                <a:cs typeface="Times New Roman" panose="02020603050405020304" pitchFamily="18" charset="0"/>
              </a:rPr>
              <a:t>b</a:t>
            </a:r>
            <a:r>
              <a:rPr lang="de-DE" altLang="de-DE" sz="2000" b="1" dirty="0">
                <a:solidFill>
                  <a:srgbClr val="FF3300"/>
                </a:solidFill>
                <a:cs typeface="Arial" panose="020B0604020202020204" pitchFamily="34" charset="0"/>
              </a:rPr>
              <a:t> </a:t>
            </a:r>
            <a:r>
              <a:rPr lang="en-US" altLang="de-DE" sz="2000" b="1" dirty="0" smtClean="0">
                <a:solidFill>
                  <a:srgbClr val="FF3300"/>
                </a:solidFill>
                <a:latin typeface="Times New Roman" panose="02020603050405020304" pitchFamily="18" charset="0"/>
                <a:cs typeface="Times New Roman" panose="02020603050405020304" pitchFamily="18" charset="0"/>
              </a:rPr>
              <a:t>decay to the first excited state</a:t>
            </a:r>
          </a:p>
          <a:p>
            <a:pPr algn="ctr"/>
            <a:r>
              <a:rPr lang="en-US" altLang="de-DE" sz="2000" b="1" dirty="0" smtClean="0">
                <a:solidFill>
                  <a:srgbClr val="FF3300"/>
                </a:solidFill>
                <a:latin typeface="Times New Roman" panose="02020603050405020304" pitchFamily="18" charset="0"/>
                <a:cs typeface="Times New Roman" panose="02020603050405020304" pitchFamily="18" charset="0"/>
              </a:rPr>
              <a:t>of </a:t>
            </a:r>
            <a:r>
              <a:rPr lang="en-US" altLang="de-DE" sz="2000" b="1" baseline="30000" dirty="0" smtClean="0">
                <a:solidFill>
                  <a:srgbClr val="FF3300"/>
                </a:solidFill>
                <a:latin typeface="Times New Roman" panose="02020603050405020304" pitchFamily="18" charset="0"/>
                <a:cs typeface="Times New Roman" panose="02020603050405020304" pitchFamily="18" charset="0"/>
              </a:rPr>
              <a:t>187</a:t>
            </a:r>
            <a:r>
              <a:rPr lang="en-US" altLang="de-DE" sz="2000" b="1" dirty="0" smtClean="0">
                <a:solidFill>
                  <a:srgbClr val="FF3300"/>
                </a:solidFill>
                <a:latin typeface="Times New Roman" panose="02020603050405020304" pitchFamily="18" charset="0"/>
                <a:cs typeface="Times New Roman" panose="02020603050405020304" pitchFamily="18" charset="0"/>
              </a:rPr>
              <a:t>Os</a:t>
            </a:r>
          </a:p>
          <a:p>
            <a:endParaRPr lang="de-DE" altLang="de-DE" sz="2000" b="1" dirty="0">
              <a:solidFill>
                <a:srgbClr val="FF3300"/>
              </a:solidFill>
              <a:cs typeface="Arial" panose="020B0604020202020204" pitchFamily="34" charset="0"/>
            </a:endParaRPr>
          </a:p>
          <a:p>
            <a:r>
              <a:rPr lang="de-DE" altLang="de-DE" sz="2000" dirty="0">
                <a:cs typeface="Arial" panose="020B0604020202020204" pitchFamily="34" charset="0"/>
              </a:rPr>
              <a:t>    </a:t>
            </a:r>
            <a:r>
              <a:rPr lang="en-US" altLang="de-DE" sz="2000" dirty="0" smtClean="0">
                <a:latin typeface="Times New Roman" panose="02020603050405020304" pitchFamily="18" charset="0"/>
                <a:cs typeface="Times New Roman" panose="02020603050405020304" pitchFamily="18" charset="0"/>
              </a:rPr>
              <a:t>nuclear matrix element </a:t>
            </a:r>
            <a:r>
              <a:rPr lang="en-US" altLang="de-DE" sz="2000" b="1" dirty="0" smtClean="0">
                <a:latin typeface="Times New Roman" panose="02020603050405020304" pitchFamily="18" charset="0"/>
                <a:cs typeface="Times New Roman" panose="02020603050405020304" pitchFamily="18" charset="0"/>
              </a:rPr>
              <a:t>not</a:t>
            </a:r>
            <a:r>
              <a:rPr lang="en-US" altLang="de-DE" sz="2000" dirty="0" smtClean="0">
                <a:latin typeface="Times New Roman" panose="02020603050405020304" pitchFamily="18" charset="0"/>
                <a:cs typeface="Times New Roman" panose="02020603050405020304" pitchFamily="18" charset="0"/>
              </a:rPr>
              <a:t> known</a:t>
            </a:r>
          </a:p>
          <a:p>
            <a:endParaRPr lang="en-US" altLang="de-DE" sz="2000" dirty="0" smtClean="0">
              <a:latin typeface="Times New Roman" panose="02020603050405020304" pitchFamily="18" charset="0"/>
              <a:cs typeface="Times New Roman" panose="02020603050405020304" pitchFamily="18" charset="0"/>
            </a:endParaRPr>
          </a:p>
          <a:p>
            <a:r>
              <a:rPr lang="en-US" altLang="de-DE" sz="2000" dirty="0" smtClean="0">
                <a:latin typeface="Times New Roman" panose="02020603050405020304" pitchFamily="18" charset="0"/>
                <a:cs typeface="Times New Roman" panose="02020603050405020304" pitchFamily="18" charset="0"/>
              </a:rPr>
              <a:t>       measurement of </a:t>
            </a:r>
            <a:r>
              <a:rPr lang="en-US" altLang="de-DE" sz="2000" b="1" dirty="0" smtClean="0">
                <a:solidFill>
                  <a:srgbClr val="FF3300"/>
                </a:solidFill>
                <a:latin typeface="Times New Roman" panose="02020603050405020304" pitchFamily="18" charset="0"/>
                <a:cs typeface="Times New Roman" panose="02020603050405020304" pitchFamily="18" charset="0"/>
              </a:rPr>
              <a:t>lifetime </a:t>
            </a:r>
            <a:r>
              <a:rPr lang="el-GR" altLang="de-DE" sz="2000" b="1" dirty="0" smtClean="0">
                <a:solidFill>
                  <a:srgbClr val="FF3300"/>
                </a:solidFill>
                <a:latin typeface="Times New Roman" panose="02020603050405020304" pitchFamily="18" charset="0"/>
                <a:cs typeface="Times New Roman" panose="02020603050405020304" pitchFamily="18" charset="0"/>
              </a:rPr>
              <a:t>τ</a:t>
            </a:r>
            <a:r>
              <a:rPr lang="de-DE" altLang="de-DE" sz="2000" b="1" dirty="0" smtClean="0">
                <a:solidFill>
                  <a:srgbClr val="FF3300"/>
                </a:solidFill>
                <a:latin typeface="Times New Roman" panose="02020603050405020304" pitchFamily="18" charset="0"/>
                <a:cs typeface="Times New Roman" panose="02020603050405020304" pitchFamily="18" charset="0"/>
              </a:rPr>
              <a:t> </a:t>
            </a:r>
            <a:r>
              <a:rPr lang="en-US" altLang="de-DE" sz="2000" b="1" dirty="0" smtClean="0">
                <a:solidFill>
                  <a:srgbClr val="FF3300"/>
                </a:solidFill>
                <a:latin typeface="Times New Roman" panose="02020603050405020304" pitchFamily="18" charset="0"/>
                <a:cs typeface="Times New Roman" panose="02020603050405020304" pitchFamily="18" charset="0"/>
              </a:rPr>
              <a:t>of</a:t>
            </a:r>
          </a:p>
          <a:p>
            <a:r>
              <a:rPr lang="en-US" altLang="de-DE" sz="2000" b="1" dirty="0" smtClean="0">
                <a:solidFill>
                  <a:srgbClr val="FF3300"/>
                </a:solidFill>
                <a:latin typeface="Times New Roman" panose="02020603050405020304" pitchFamily="18" charset="0"/>
                <a:cs typeface="Times New Roman" panose="02020603050405020304" pitchFamily="18" charset="0"/>
              </a:rPr>
              <a:t>        bare </a:t>
            </a:r>
            <a:r>
              <a:rPr lang="en-US" altLang="de-DE" sz="2000" b="1" baseline="30000" dirty="0" smtClean="0">
                <a:solidFill>
                  <a:srgbClr val="FF3300"/>
                </a:solidFill>
                <a:latin typeface="Times New Roman" panose="02020603050405020304" pitchFamily="18" charset="0"/>
                <a:cs typeface="Times New Roman" panose="02020603050405020304" pitchFamily="18" charset="0"/>
              </a:rPr>
              <a:t>187</a:t>
            </a:r>
            <a:r>
              <a:rPr lang="en-US" altLang="de-DE" sz="2000" b="1" dirty="0" smtClean="0">
                <a:solidFill>
                  <a:srgbClr val="FF3300"/>
                </a:solidFill>
                <a:latin typeface="Times New Roman" panose="02020603050405020304" pitchFamily="18" charset="0"/>
                <a:cs typeface="Times New Roman" panose="02020603050405020304" pitchFamily="18" charset="0"/>
              </a:rPr>
              <a:t>Re </a:t>
            </a:r>
            <a:r>
              <a:rPr lang="en-US" altLang="de-DE" sz="2000" dirty="0" smtClean="0">
                <a:latin typeface="Times New Roman" panose="02020603050405020304" pitchFamily="18" charset="0"/>
                <a:cs typeface="Times New Roman" panose="02020603050405020304" pitchFamily="18" charset="0"/>
              </a:rPr>
              <a:t>at the ESR gives</a:t>
            </a:r>
          </a:p>
          <a:p>
            <a:endParaRPr lang="de-DE" altLang="de-DE" sz="2000" dirty="0">
              <a:cs typeface="Arial" panose="020B0604020202020204" pitchFamily="34" charset="0"/>
            </a:endParaRPr>
          </a:p>
          <a:p>
            <a:r>
              <a:rPr lang="de-DE" altLang="de-DE" sz="2000" b="1" dirty="0">
                <a:latin typeface="Times New Roman" panose="02020603050405020304" pitchFamily="18" charset="0"/>
                <a:cs typeface="Times New Roman" panose="02020603050405020304" pitchFamily="18" charset="0"/>
              </a:rPr>
              <a:t>     </a:t>
            </a:r>
            <a:r>
              <a:rPr lang="el-GR" altLang="de-DE" sz="2000" b="1" dirty="0">
                <a:latin typeface="Times New Roman" panose="02020603050405020304" pitchFamily="18" charset="0"/>
                <a:cs typeface="Times New Roman" panose="02020603050405020304" pitchFamily="18" charset="0"/>
              </a:rPr>
              <a:t>→</a:t>
            </a:r>
            <a:r>
              <a:rPr lang="de-DE" altLang="de-DE" sz="2000" b="1" dirty="0">
                <a:latin typeface="Times New Roman" panose="02020603050405020304" pitchFamily="18" charset="0"/>
                <a:cs typeface="Times New Roman" panose="02020603050405020304" pitchFamily="18" charset="0"/>
              </a:rPr>
              <a:t> </a:t>
            </a:r>
            <a:r>
              <a:rPr lang="el-GR" altLang="de-DE" sz="2000" b="1" dirty="0">
                <a:solidFill>
                  <a:srgbClr val="FF3300"/>
                </a:solidFill>
                <a:latin typeface="Times New Roman" panose="02020603050405020304" pitchFamily="18" charset="0"/>
                <a:cs typeface="Times New Roman" panose="02020603050405020304" pitchFamily="18" charset="0"/>
              </a:rPr>
              <a:t>τ</a:t>
            </a:r>
            <a:r>
              <a:rPr lang="de-DE" altLang="de-DE" sz="2000" b="1" dirty="0">
                <a:solidFill>
                  <a:srgbClr val="FF3300"/>
                </a:solidFill>
                <a:latin typeface="Times New Roman" panose="02020603050405020304" pitchFamily="18" charset="0"/>
                <a:cs typeface="Times New Roman" panose="02020603050405020304" pitchFamily="18" charset="0"/>
              </a:rPr>
              <a:t>(bare </a:t>
            </a:r>
            <a:r>
              <a:rPr lang="de-DE" altLang="de-DE" sz="2000" b="1" baseline="30000" dirty="0">
                <a:solidFill>
                  <a:srgbClr val="FF3300"/>
                </a:solidFill>
                <a:latin typeface="Times New Roman" panose="02020603050405020304" pitchFamily="18" charset="0"/>
                <a:cs typeface="Times New Roman" panose="02020603050405020304" pitchFamily="18" charset="0"/>
              </a:rPr>
              <a:t>187</a:t>
            </a:r>
            <a:r>
              <a:rPr lang="de-DE" altLang="de-DE" sz="2000" b="1" dirty="0">
                <a:solidFill>
                  <a:srgbClr val="FF3300"/>
                </a:solidFill>
                <a:latin typeface="Times New Roman" panose="02020603050405020304" pitchFamily="18" charset="0"/>
                <a:cs typeface="Times New Roman" panose="02020603050405020304" pitchFamily="18" charset="0"/>
              </a:rPr>
              <a:t>Re) = (48 </a:t>
            </a:r>
            <a:r>
              <a:rPr lang="de-DE" altLang="de-DE" sz="2000" b="1" dirty="0" smtClean="0">
                <a:solidFill>
                  <a:srgbClr val="FF3300"/>
                </a:solidFill>
                <a:latin typeface="Times New Roman" panose="02020603050405020304" pitchFamily="18" charset="0"/>
                <a:cs typeface="Times New Roman" panose="02020603050405020304" pitchFamily="18" charset="0"/>
              </a:rPr>
              <a:t>± 3</a:t>
            </a:r>
            <a:r>
              <a:rPr lang="de-DE" altLang="de-DE" sz="2000" b="1" dirty="0">
                <a:solidFill>
                  <a:srgbClr val="FF3300"/>
                </a:solidFill>
                <a:latin typeface="Times New Roman" panose="02020603050405020304" pitchFamily="18" charset="0"/>
                <a:cs typeface="Times New Roman" panose="02020603050405020304" pitchFamily="18" charset="0"/>
              </a:rPr>
              <a:t>) </a:t>
            </a:r>
            <a:r>
              <a:rPr lang="de-DE" altLang="de-DE" sz="2000" b="1" dirty="0" smtClean="0">
                <a:solidFill>
                  <a:srgbClr val="FF3300"/>
                </a:solidFill>
                <a:latin typeface="Times New Roman" panose="02020603050405020304" pitchFamily="18" charset="0"/>
                <a:cs typeface="Times New Roman" panose="02020603050405020304" pitchFamily="18" charset="0"/>
              </a:rPr>
              <a:t>y</a:t>
            </a:r>
            <a:endParaRPr lang="de-DE" altLang="de-DE" sz="2000" b="1" dirty="0">
              <a:solidFill>
                <a:srgbClr val="FF3300"/>
              </a:solidFill>
              <a:latin typeface="Times New Roman" panose="02020603050405020304" pitchFamily="18" charset="0"/>
              <a:cs typeface="Times New Roman" panose="02020603050405020304" pitchFamily="18" charset="0"/>
            </a:endParaRPr>
          </a:p>
          <a:p>
            <a:r>
              <a:rPr lang="en-US" altLang="de-DE" sz="2000" dirty="0" smtClean="0">
                <a:latin typeface="Times New Roman" panose="02020603050405020304" pitchFamily="18" charset="0"/>
                <a:cs typeface="Times New Roman" panose="02020603050405020304" pitchFamily="18" charset="0"/>
              </a:rPr>
              <a:t>               instead of 61.3 </a:t>
            </a:r>
            <a:r>
              <a:rPr lang="de-DE" altLang="de-DE" sz="2000" b="1" dirty="0" err="1" smtClean="0">
                <a:latin typeface="Times New Roman" panose="02020603050405020304" pitchFamily="18" charset="0"/>
                <a:cs typeface="Times New Roman" panose="02020603050405020304" pitchFamily="18" charset="0"/>
              </a:rPr>
              <a:t>Ga</a:t>
            </a:r>
            <a:endParaRPr lang="el-GR" altLang="de-DE" sz="2000" b="1" dirty="0">
              <a:latin typeface="Times New Roman" panose="02020603050405020304" pitchFamily="18" charset="0"/>
              <a:cs typeface="Times New Roman" panose="02020603050405020304" pitchFamily="18" charset="0"/>
            </a:endParaRPr>
          </a:p>
          <a:p>
            <a:endParaRPr lang="de-DE" altLang="de-DE" sz="2000" dirty="0">
              <a:cs typeface="Arial" panose="020B0604020202020204" pitchFamily="34" charset="0"/>
            </a:endParaRPr>
          </a:p>
          <a:p>
            <a:r>
              <a:rPr lang="de-DE" altLang="de-DE" sz="2000" dirty="0">
                <a:cs typeface="Arial" panose="020B0604020202020204" pitchFamily="34" charset="0"/>
              </a:rPr>
              <a:t> </a:t>
            </a:r>
            <a:endParaRPr lang="el-GR" altLang="de-DE" sz="2000" dirty="0">
              <a:cs typeface="Arial" panose="020B0604020202020204" pitchFamily="34" charset="0"/>
            </a:endParaRPr>
          </a:p>
        </p:txBody>
      </p:sp>
      <p:sp>
        <p:nvSpPr>
          <p:cNvPr id="27" name="Text Box 20"/>
          <p:cNvSpPr txBox="1">
            <a:spLocks noChangeArrowheads="1"/>
          </p:cNvSpPr>
          <p:nvPr/>
        </p:nvSpPr>
        <p:spPr bwMode="auto">
          <a:xfrm>
            <a:off x="7150877" y="4222279"/>
            <a:ext cx="1274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de-DE" altLang="de-DE" sz="1800" baseline="30000" dirty="0" smtClean="0">
                <a:latin typeface="Times New Roman" panose="02020603050405020304" pitchFamily="18" charset="0"/>
                <a:cs typeface="Times New Roman" panose="02020603050405020304" pitchFamily="18" charset="0"/>
              </a:rPr>
              <a:t>187</a:t>
            </a:r>
            <a:r>
              <a:rPr lang="de-DE" altLang="de-DE" dirty="0" smtClean="0">
                <a:latin typeface="Times New Roman" panose="02020603050405020304" pitchFamily="18" charset="0"/>
                <a:cs typeface="Times New Roman" panose="02020603050405020304" pitchFamily="18" charset="0"/>
              </a:rPr>
              <a:t>Os</a:t>
            </a:r>
            <a:r>
              <a:rPr lang="de-DE" altLang="de-DE" baseline="30000" dirty="0">
                <a:latin typeface="Times New Roman" panose="02020603050405020304" pitchFamily="18" charset="0"/>
                <a:cs typeface="Times New Roman" panose="02020603050405020304" pitchFamily="18" charset="0"/>
              </a:rPr>
              <a:t>x</a:t>
            </a:r>
            <a:endParaRPr lang="de-DE" altLang="de-DE" sz="1800" baseline="30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feld 29"/>
              <p:cNvSpPr txBox="1"/>
              <p:nvPr/>
            </p:nvSpPr>
            <p:spPr>
              <a:xfrm>
                <a:off x="5148064" y="1340768"/>
                <a:ext cx="411010" cy="3215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i="1" smtClean="0">
                              <a:solidFill>
                                <a:srgbClr val="FF0000"/>
                              </a:solidFill>
                              <a:latin typeface="Cambria Math" panose="02040503050406030204" pitchFamily="18" charset="0"/>
                            </a:rPr>
                          </m:ctrlPr>
                        </m:sSupPr>
                        <m:e>
                          <m:f>
                            <m:fPr>
                              <m:type m:val="skw"/>
                              <m:ctrlPr>
                                <a:rPr lang="de-DE" sz="1400" i="1" smtClean="0">
                                  <a:solidFill>
                                    <a:srgbClr val="FF0000"/>
                                  </a:solidFill>
                                  <a:latin typeface="Cambria Math" panose="02040503050406030204" pitchFamily="18" charset="0"/>
                                </a:rPr>
                              </m:ctrlPr>
                            </m:fPr>
                            <m:num>
                              <m:r>
                                <a:rPr lang="de-DE" sz="1400" b="0" i="1" smtClean="0">
                                  <a:solidFill>
                                    <a:srgbClr val="FF0000"/>
                                  </a:solidFill>
                                  <a:latin typeface="Cambria Math" panose="02040503050406030204" pitchFamily="18" charset="0"/>
                                </a:rPr>
                                <m:t>5</m:t>
                              </m:r>
                            </m:num>
                            <m:den>
                              <m:r>
                                <a:rPr lang="de-DE" sz="1400" b="0" i="1" smtClean="0">
                                  <a:solidFill>
                                    <a:srgbClr val="FF0000"/>
                                  </a:solidFill>
                                  <a:latin typeface="Cambria Math" panose="02040503050406030204" pitchFamily="18" charset="0"/>
                                </a:rPr>
                                <m:t>2</m:t>
                              </m:r>
                            </m:den>
                          </m:f>
                        </m:e>
                        <m:sup>
                          <m:r>
                            <a:rPr lang="de-DE" sz="1400" b="0" i="1" smtClean="0">
                              <a:solidFill>
                                <a:srgbClr val="FF0000"/>
                              </a:solidFill>
                              <a:latin typeface="Cambria Math" panose="02040503050406030204" pitchFamily="18" charset="0"/>
                            </a:rPr>
                            <m:t>+</m:t>
                          </m:r>
                        </m:sup>
                      </m:sSup>
                    </m:oMath>
                  </m:oMathPara>
                </a14:m>
                <a:endParaRPr lang="de-DE" sz="1400" dirty="0"/>
              </a:p>
            </p:txBody>
          </p:sp>
        </mc:Choice>
        <mc:Fallback xmlns="">
          <p:sp>
            <p:nvSpPr>
              <p:cNvPr id="30" name="Textfeld 29"/>
              <p:cNvSpPr txBox="1">
                <a:spLocks noRot="1" noChangeAspect="1" noMove="1" noResize="1" noEditPoints="1" noAdjustHandles="1" noChangeArrowheads="1" noChangeShapeType="1" noTextEdit="1"/>
              </p:cNvSpPr>
              <p:nvPr/>
            </p:nvSpPr>
            <p:spPr>
              <a:xfrm>
                <a:off x="5148064" y="1340768"/>
                <a:ext cx="411010" cy="321563"/>
              </a:xfrm>
              <a:prstGeom prst="rect">
                <a:avLst/>
              </a:prstGeom>
              <a:blipFill>
                <a:blip r:embed="rId4"/>
                <a:stretch>
                  <a:fillRect l="-73529" t="-126415" r="-116176" b="-21132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feld 30"/>
              <p:cNvSpPr txBox="1"/>
              <p:nvPr/>
            </p:nvSpPr>
            <p:spPr>
              <a:xfrm>
                <a:off x="5148064" y="3755509"/>
                <a:ext cx="411010" cy="3215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i="1" smtClean="0">
                              <a:solidFill>
                                <a:schemeClr val="tx1"/>
                              </a:solidFill>
                              <a:latin typeface="Cambria Math" panose="02040503050406030204" pitchFamily="18" charset="0"/>
                            </a:rPr>
                          </m:ctrlPr>
                        </m:sSupPr>
                        <m:e>
                          <m:f>
                            <m:fPr>
                              <m:type m:val="skw"/>
                              <m:ctrlPr>
                                <a:rPr lang="de-DE" sz="1400" i="1" smtClean="0">
                                  <a:solidFill>
                                    <a:schemeClr val="tx1"/>
                                  </a:solidFill>
                                  <a:latin typeface="Cambria Math" panose="02040503050406030204" pitchFamily="18" charset="0"/>
                                </a:rPr>
                              </m:ctrlPr>
                            </m:fPr>
                            <m:num>
                              <m:r>
                                <a:rPr lang="de-DE" sz="1400" b="0" i="1" smtClean="0">
                                  <a:solidFill>
                                    <a:schemeClr val="tx1"/>
                                  </a:solidFill>
                                  <a:latin typeface="Cambria Math" panose="02040503050406030204" pitchFamily="18" charset="0"/>
                                </a:rPr>
                                <m:t>5</m:t>
                              </m:r>
                            </m:num>
                            <m:den>
                              <m:r>
                                <a:rPr lang="de-DE" sz="1400" b="0" i="1" smtClean="0">
                                  <a:solidFill>
                                    <a:schemeClr val="tx1"/>
                                  </a:solidFill>
                                  <a:latin typeface="Cambria Math" panose="02040503050406030204" pitchFamily="18" charset="0"/>
                                </a:rPr>
                                <m:t>2</m:t>
                              </m:r>
                            </m:den>
                          </m:f>
                        </m:e>
                        <m:sup>
                          <m:r>
                            <a:rPr lang="de-DE" sz="1400" b="0" i="1" smtClean="0">
                              <a:solidFill>
                                <a:schemeClr val="tx1"/>
                              </a:solidFill>
                              <a:latin typeface="Cambria Math" panose="02040503050406030204" pitchFamily="18" charset="0"/>
                            </a:rPr>
                            <m:t>+</m:t>
                          </m:r>
                        </m:sup>
                      </m:sSup>
                    </m:oMath>
                  </m:oMathPara>
                </a14:m>
                <a:endParaRPr lang="de-DE" sz="1400" dirty="0"/>
              </a:p>
            </p:txBody>
          </p:sp>
        </mc:Choice>
        <mc:Fallback xmlns="">
          <p:sp>
            <p:nvSpPr>
              <p:cNvPr id="31" name="Textfeld 30"/>
              <p:cNvSpPr txBox="1">
                <a:spLocks noRot="1" noChangeAspect="1" noMove="1" noResize="1" noEditPoints="1" noAdjustHandles="1" noChangeArrowheads="1" noChangeShapeType="1" noTextEdit="1"/>
              </p:cNvSpPr>
              <p:nvPr/>
            </p:nvSpPr>
            <p:spPr>
              <a:xfrm>
                <a:off x="5148064" y="3755509"/>
                <a:ext cx="411010" cy="321563"/>
              </a:xfrm>
              <a:prstGeom prst="rect">
                <a:avLst/>
              </a:prstGeom>
              <a:blipFill>
                <a:blip r:embed="rId5"/>
                <a:stretch>
                  <a:fillRect l="-73529" t="-124528" r="-116176" b="-213208"/>
                </a:stretch>
              </a:blipFill>
            </p:spPr>
            <p:txBody>
              <a:bodyPr/>
              <a:lstStyle/>
              <a:p>
                <a:r>
                  <a:rPr lang="de-DE">
                    <a:noFill/>
                  </a:rPr>
                  <a:t> </a:t>
                </a:r>
              </a:p>
            </p:txBody>
          </p:sp>
        </mc:Fallback>
      </mc:AlternateContent>
      <p:sp>
        <p:nvSpPr>
          <p:cNvPr id="32" name="Text Box 11"/>
          <p:cNvSpPr txBox="1">
            <a:spLocks noChangeArrowheads="1"/>
          </p:cNvSpPr>
          <p:nvPr/>
        </p:nvSpPr>
        <p:spPr bwMode="auto">
          <a:xfrm>
            <a:off x="6840000" y="3528000"/>
            <a:ext cx="14335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de-DE" altLang="de-DE" sz="1600" dirty="0" smtClean="0">
                <a:latin typeface="Times New Roman" panose="02020603050405020304" pitchFamily="18" charset="0"/>
                <a:cs typeface="Times New Roman" panose="02020603050405020304" pitchFamily="18" charset="0"/>
              </a:rPr>
              <a:t>Q </a:t>
            </a:r>
            <a:r>
              <a:rPr lang="de-DE" altLang="de-DE" sz="1600" dirty="0">
                <a:latin typeface="Times New Roman" panose="02020603050405020304" pitchFamily="18" charset="0"/>
                <a:cs typeface="Times New Roman" panose="02020603050405020304" pitchFamily="18" charset="0"/>
              </a:rPr>
              <a:t>= 2.7 </a:t>
            </a:r>
            <a:r>
              <a:rPr lang="de-DE" altLang="de-DE" sz="1600" dirty="0" err="1">
                <a:latin typeface="Times New Roman" panose="02020603050405020304" pitchFamily="18" charset="0"/>
                <a:cs typeface="Times New Roman" panose="02020603050405020304" pitchFamily="18" charset="0"/>
              </a:rPr>
              <a:t>keV</a:t>
            </a:r>
            <a:endParaRPr lang="de-DE" altLang="de-DE"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72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´best-suited´ eon clock: </a:t>
            </a:r>
            <a:r>
              <a:rPr lang="en-US" baseline="30000" dirty="0" smtClean="0"/>
              <a:t>187</a:t>
            </a:r>
            <a:r>
              <a:rPr lang="en-US" dirty="0" smtClean="0"/>
              <a:t>Re/</a:t>
            </a:r>
            <a:r>
              <a:rPr lang="en-US" baseline="30000" dirty="0" smtClean="0"/>
              <a:t>187</a:t>
            </a:r>
            <a:r>
              <a:rPr lang="en-US" dirty="0" smtClean="0"/>
              <a:t>Os</a:t>
            </a:r>
            <a:endParaRPr lang="en-US" dirty="0"/>
          </a:p>
        </p:txBody>
      </p:sp>
      <p:pic>
        <p:nvPicPr>
          <p:cNvPr id="2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00" y="900000"/>
            <a:ext cx="35687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Grafik 2"/>
          <p:cNvPicPr>
            <a:picLocks noChangeAspect="1"/>
          </p:cNvPicPr>
          <p:nvPr/>
        </p:nvPicPr>
        <p:blipFill>
          <a:blip r:embed="rId3"/>
          <a:stretch>
            <a:fillRect/>
          </a:stretch>
        </p:blipFill>
        <p:spPr>
          <a:xfrm>
            <a:off x="0" y="587484"/>
            <a:ext cx="5325840" cy="5913282"/>
          </a:xfrm>
          <a:prstGeom prst="rect">
            <a:avLst/>
          </a:prstGeom>
        </p:spPr>
      </p:pic>
    </p:spTree>
    <p:extLst>
      <p:ext uri="{BB962C8B-B14F-4D97-AF65-F5344CB8AC3E}">
        <p14:creationId xmlns:p14="http://schemas.microsoft.com/office/powerpoint/2010/main" val="2973117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Atomic physics in the extremely strong Coulomb fields</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352215"/>
            <a:ext cx="4405313" cy="4369594"/>
          </a:xfrm>
          <a:prstGeom prst="rect">
            <a:avLst/>
          </a:prstGeom>
        </p:spPr>
      </p:pic>
      <p:grpSp>
        <p:nvGrpSpPr>
          <p:cNvPr id="9" name="Gruppieren 8"/>
          <p:cNvGrpSpPr/>
          <p:nvPr/>
        </p:nvGrpSpPr>
        <p:grpSpPr>
          <a:xfrm>
            <a:off x="464116" y="1124744"/>
            <a:ext cx="1769972" cy="5099219"/>
            <a:chOff x="464116" y="1124744"/>
            <a:chExt cx="1769972" cy="5099219"/>
          </a:xfrm>
        </p:grpSpPr>
        <mc:AlternateContent xmlns:mc="http://schemas.openxmlformats.org/markup-compatibility/2006">
          <mc:Choice xmlns:a14="http://schemas.microsoft.com/office/drawing/2010/main" Requires="a14">
            <p:sp>
              <p:nvSpPr>
                <p:cNvPr id="5" name="Textfeld 4"/>
                <p:cNvSpPr txBox="1"/>
                <p:nvPr/>
              </p:nvSpPr>
              <p:spPr>
                <a:xfrm>
                  <a:off x="464116" y="1268760"/>
                  <a:ext cx="1769972" cy="4955203"/>
                </a:xfrm>
                <a:prstGeom prst="rect">
                  <a:avLst/>
                </a:prstGeom>
                <a:noFill/>
              </p:spPr>
              <p:txBody>
                <a:bodyPr wrap="none" rtlCol="0">
                  <a:spAutoFit/>
                </a:bodyPr>
                <a:lstStyle/>
                <a:p>
                  <a:pPr algn="ctr"/>
                  <a:r>
                    <a:rPr lang="en-US" u="sng" dirty="0" smtClean="0">
                      <a:latin typeface="Times New Roman" panose="02020603050405020304" pitchFamily="18" charset="0"/>
                      <a:cs typeface="Times New Roman" panose="02020603050405020304" pitchFamily="18" charset="0"/>
                    </a:rPr>
                    <a:t>hydrogen</a:t>
                  </a: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Z=1</a:t>
                  </a:r>
                </a:p>
                <a:p>
                  <a:pPr algn="ctr"/>
                  <a:r>
                    <a:rPr lang="en-US" dirty="0" smtClean="0">
                      <a:solidFill>
                        <a:srgbClr val="0000CC"/>
                      </a:solidFill>
                      <a:latin typeface="Times New Roman" panose="02020603050405020304" pitchFamily="18" charset="0"/>
                      <a:cs typeface="Times New Roman" panose="02020603050405020304" pitchFamily="18" charset="0"/>
                    </a:rPr>
                    <a:t>E</a:t>
                  </a:r>
                  <a:r>
                    <a:rPr lang="en-US" baseline="-25000" dirty="0">
                      <a:solidFill>
                        <a:srgbClr val="0000CC"/>
                      </a:solidFill>
                      <a:latin typeface="Times New Roman" panose="02020603050405020304" pitchFamily="18" charset="0"/>
                      <a:cs typeface="Times New Roman" panose="02020603050405020304" pitchFamily="18" charset="0"/>
                    </a:rPr>
                    <a:t>K</a:t>
                  </a:r>
                  <a:r>
                    <a:rPr lang="en-US" dirty="0" smtClean="0">
                      <a:solidFill>
                        <a:srgbClr val="0000CC"/>
                      </a:solidFill>
                      <a:latin typeface="Times New Roman" panose="02020603050405020304" pitchFamily="18" charset="0"/>
                      <a:cs typeface="Times New Roman" panose="02020603050405020304" pitchFamily="18" charset="0"/>
                    </a:rPr>
                    <a:t> = -13.6 eV</a:t>
                  </a:r>
                </a:p>
                <a:p>
                  <a:pPr algn="ctr"/>
                  <a:r>
                    <a:rPr lang="en-US" sz="1400" dirty="0" smtClean="0">
                      <a:latin typeface="Times New Roman" panose="02020603050405020304" pitchFamily="18" charset="0"/>
                      <a:cs typeface="Times New Roman" panose="02020603050405020304" pitchFamily="18" charset="0"/>
                    </a:rPr>
                    <a:t>&lt;E&gt; = 1·10</a:t>
                  </a:r>
                  <a:r>
                    <a:rPr lang="en-US" sz="1400" baseline="30000" dirty="0" smtClean="0">
                      <a:latin typeface="Times New Roman" panose="02020603050405020304" pitchFamily="18" charset="0"/>
                      <a:cs typeface="Times New Roman" panose="02020603050405020304" pitchFamily="18" charset="0"/>
                    </a:rPr>
                    <a:t>10</a:t>
                  </a:r>
                  <a:r>
                    <a:rPr lang="en-US" sz="1400" dirty="0" smtClean="0">
                      <a:latin typeface="Times New Roman" panose="02020603050405020304" pitchFamily="18" charset="0"/>
                      <a:cs typeface="Times New Roman" panose="02020603050405020304" pitchFamily="18" charset="0"/>
                    </a:rPr>
                    <a:t> V/cm</a:t>
                  </a:r>
                </a:p>
                <a:p>
                  <a:pPr algn="ct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cs typeface="Times New Roman" panose="02020603050405020304" pitchFamily="18" charset="0"/>
                          </a:rPr>
                          <m:t>𝑍</m:t>
                        </m:r>
                        <m:r>
                          <a:rPr lang="de-DE" b="0" i="1" smtClean="0">
                            <a:latin typeface="Cambria Math" panose="02040503050406030204" pitchFamily="18" charset="0"/>
                            <a:ea typeface="Cambria Math" panose="02040503050406030204" pitchFamily="18" charset="0"/>
                            <a:cs typeface="Times New Roman" panose="02020603050405020304" pitchFamily="18" charset="0"/>
                          </a:rPr>
                          <m:t>∙</m:t>
                        </m:r>
                        <m:r>
                          <a:rPr lang="de-DE" b="0" i="1" smtClean="0">
                            <a:latin typeface="Cambria Math" panose="02040503050406030204" pitchFamily="18" charset="0"/>
                            <a:ea typeface="Cambria Math" panose="02040503050406030204" pitchFamily="18" charset="0"/>
                            <a:cs typeface="Times New Roman" panose="02020603050405020304" pitchFamily="18" charset="0"/>
                          </a:rPr>
                          <m:t>𝛼</m:t>
                        </m:r>
                        <m:r>
                          <a:rPr lang="de-DE" b="0" i="1" smtClean="0">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de-DE" b="0" dirty="0" smtClean="0">
                    <a:latin typeface="Times New Roman" panose="02020603050405020304" pitchFamily="18" charset="0"/>
                    <a:ea typeface="Cambria Math" panose="02040503050406030204" pitchFamily="18" charset="0"/>
                    <a:cs typeface="Times New Roman" panose="02020603050405020304" pitchFamily="18" charset="0"/>
                  </a:endParaRPr>
                </a:p>
                <a:p>
                  <a:pPr algn="ctr"/>
                  <a:endParaRPr lang="en-US" sz="800" dirty="0" smtClean="0">
                    <a:latin typeface="Times New Roman" panose="02020603050405020304" pitchFamily="18" charset="0"/>
                    <a:cs typeface="Times New Roman" panose="02020603050405020304" pitchFamily="18" charset="0"/>
                  </a:endParaRPr>
                </a:p>
                <a:p>
                  <a:pPr algn="ctr"/>
                  <a:r>
                    <a:rPr lang="en-US" u="sng" dirty="0" smtClean="0">
                      <a:latin typeface="Times New Roman" panose="02020603050405020304" pitchFamily="18" charset="0"/>
                      <a:cs typeface="Times New Roman" panose="02020603050405020304" pitchFamily="18" charset="0"/>
                    </a:rPr>
                    <a:t>uranium ion</a:t>
                  </a: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Z=92</a:t>
                  </a:r>
                </a:p>
                <a:p>
                  <a:pPr algn="ctr"/>
                  <a:r>
                    <a:rPr lang="en-US" dirty="0" smtClean="0">
                      <a:solidFill>
                        <a:srgbClr val="0000CC"/>
                      </a:solidFill>
                      <a:latin typeface="Times New Roman" panose="02020603050405020304" pitchFamily="18" charset="0"/>
                      <a:cs typeface="Times New Roman" panose="02020603050405020304" pitchFamily="18" charset="0"/>
                    </a:rPr>
                    <a:t>E</a:t>
                  </a:r>
                  <a:r>
                    <a:rPr lang="en-US" baseline="-25000" dirty="0">
                      <a:solidFill>
                        <a:srgbClr val="0000CC"/>
                      </a:solidFill>
                      <a:latin typeface="Times New Roman" panose="02020603050405020304" pitchFamily="18" charset="0"/>
                      <a:cs typeface="Times New Roman" panose="02020603050405020304" pitchFamily="18" charset="0"/>
                    </a:rPr>
                    <a:t>K</a:t>
                  </a:r>
                  <a:r>
                    <a:rPr lang="en-US" dirty="0" smtClean="0">
                      <a:solidFill>
                        <a:srgbClr val="0000CC"/>
                      </a:solidFill>
                      <a:latin typeface="Times New Roman" panose="02020603050405020304" pitchFamily="18" charset="0"/>
                      <a:cs typeface="Times New Roman" panose="02020603050405020304" pitchFamily="18" charset="0"/>
                    </a:rPr>
                    <a:t> = -132 </a:t>
                  </a:r>
                  <a:r>
                    <a:rPr lang="en-US" dirty="0" err="1" smtClean="0">
                      <a:solidFill>
                        <a:srgbClr val="0000CC"/>
                      </a:solidFill>
                      <a:latin typeface="Times New Roman" panose="02020603050405020304" pitchFamily="18" charset="0"/>
                      <a:cs typeface="Times New Roman" panose="02020603050405020304" pitchFamily="18" charset="0"/>
                    </a:rPr>
                    <a:t>keV</a:t>
                  </a:r>
                  <a:endParaRPr lang="en-US" dirty="0" smtClean="0">
                    <a:solidFill>
                      <a:srgbClr val="0000CC"/>
                    </a:solidFill>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&lt;E&gt; = 1.8·1016 V/cm</a:t>
                  </a:r>
                </a:p>
                <a:p>
                  <a:pPr algn="ct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cs typeface="Times New Roman" panose="02020603050405020304" pitchFamily="18" charset="0"/>
                          </a:rPr>
                          <m:t>𝑍</m:t>
                        </m:r>
                        <m:r>
                          <a:rPr lang="de-DE" b="0" i="1" smtClean="0">
                            <a:latin typeface="Cambria Math" panose="02040503050406030204" pitchFamily="18" charset="0"/>
                            <a:ea typeface="Cambria Math" panose="02040503050406030204" pitchFamily="18" charset="0"/>
                            <a:cs typeface="Times New Roman" panose="02020603050405020304" pitchFamily="18" charset="0"/>
                          </a:rPr>
                          <m:t>∙</m:t>
                        </m:r>
                        <m:r>
                          <a:rPr lang="de-DE" b="0" i="1" smtClean="0">
                            <a:latin typeface="Cambria Math" panose="02040503050406030204" pitchFamily="18" charset="0"/>
                            <a:ea typeface="Cambria Math" panose="02040503050406030204" pitchFamily="18" charset="0"/>
                            <a:cs typeface="Times New Roman" panose="02020603050405020304" pitchFamily="18" charset="0"/>
                          </a:rPr>
                          <m:t>𝛼</m:t>
                        </m:r>
                        <m:r>
                          <a:rPr lang="de-DE" b="0" i="1" smtClean="0">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en-US" dirty="0" smtClean="0">
                    <a:latin typeface="Times New Roman" panose="02020603050405020304" pitchFamily="18" charset="0"/>
                    <a:cs typeface="Times New Roman" panose="02020603050405020304" pitchFamily="18" charset="0"/>
                  </a:endParaRPr>
                </a:p>
              </p:txBody>
            </p:sp>
          </mc:Choice>
          <mc:Fallback>
            <p:sp>
              <p:nvSpPr>
                <p:cNvPr id="5" name="Textfeld 4"/>
                <p:cNvSpPr txBox="1">
                  <a:spLocks noRot="1" noChangeAspect="1" noMove="1" noResize="1" noEditPoints="1" noAdjustHandles="1" noChangeArrowheads="1" noChangeShapeType="1" noTextEdit="1"/>
                </p:cNvSpPr>
                <p:nvPr/>
              </p:nvSpPr>
              <p:spPr>
                <a:xfrm>
                  <a:off x="464116" y="1268760"/>
                  <a:ext cx="1769972" cy="4955203"/>
                </a:xfrm>
                <a:prstGeom prst="rect">
                  <a:avLst/>
                </a:prstGeom>
                <a:blipFill>
                  <a:blip r:embed="rId3"/>
                  <a:stretch>
                    <a:fillRect l="-345" t="-615" r="-345"/>
                  </a:stretch>
                </a:blipFill>
              </p:spPr>
              <p:txBody>
                <a:bodyPr/>
                <a:lstStyle/>
                <a:p>
                  <a:r>
                    <a:rPr lang="en-US">
                      <a:noFill/>
                    </a:rPr>
                    <a:t> </a:t>
                  </a:r>
                </a:p>
              </p:txBody>
            </p:sp>
          </mc:Fallback>
        </mc:AlternateContent>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67" y="3888000"/>
              <a:ext cx="1235869" cy="757238"/>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326" y="1601599"/>
              <a:ext cx="1228725" cy="757238"/>
            </a:xfrm>
            <a:prstGeom prst="rect">
              <a:avLst/>
            </a:prstGeom>
          </p:spPr>
        </p:pic>
        <p:sp>
          <p:nvSpPr>
            <p:cNvPr id="8" name="Abgerundetes Rechteck 7"/>
            <p:cNvSpPr/>
            <p:nvPr/>
          </p:nvSpPr>
          <p:spPr>
            <a:xfrm>
              <a:off x="467544" y="1124744"/>
              <a:ext cx="1766544" cy="4824536"/>
            </a:xfrm>
            <a:prstGeom prst="roundRect">
              <a:avLst/>
            </a:prstGeom>
            <a:noFill/>
            <a:ln w="317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feld 9"/>
          <p:cNvSpPr txBox="1"/>
          <p:nvPr/>
        </p:nvSpPr>
        <p:spPr>
          <a:xfrm>
            <a:off x="4932040" y="3121804"/>
            <a:ext cx="808235" cy="523220"/>
          </a:xfrm>
          <a:prstGeom prst="rect">
            <a:avLst/>
          </a:prstGeom>
          <a:noFill/>
        </p:spPr>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Z</a:t>
            </a:r>
            <a:r>
              <a:rPr lang="en-US" sz="2800" baseline="30000" dirty="0" smtClean="0">
                <a:solidFill>
                  <a:srgbClr val="FF0000"/>
                </a:solidFill>
                <a:latin typeface="Times New Roman" panose="02020603050405020304" pitchFamily="18" charset="0"/>
                <a:cs typeface="Times New Roman" panose="02020603050405020304" pitchFamily="18" charset="0"/>
              </a:rPr>
              <a:t>3</a:t>
            </a:r>
            <a:endParaRPr lang="en-US" sz="2800" baseline="30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50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Level scheme of hydrogen</a:t>
            </a:r>
            <a:endParaRPr lang="en-US" dirty="0"/>
          </a:p>
        </p:txBody>
      </p:sp>
      <p:grpSp>
        <p:nvGrpSpPr>
          <p:cNvPr id="9" name="Gruppieren 8"/>
          <p:cNvGrpSpPr/>
          <p:nvPr/>
        </p:nvGrpSpPr>
        <p:grpSpPr>
          <a:xfrm>
            <a:off x="467544" y="1124744"/>
            <a:ext cx="1728192" cy="4824536"/>
            <a:chOff x="467544" y="1124744"/>
            <a:chExt cx="1728192" cy="4824536"/>
          </a:xfrm>
        </p:grpSpPr>
        <mc:AlternateContent xmlns:mc="http://schemas.openxmlformats.org/markup-compatibility/2006">
          <mc:Choice xmlns:a14="http://schemas.microsoft.com/office/drawing/2010/main" Requires="a14">
            <p:sp>
              <p:nvSpPr>
                <p:cNvPr id="5" name="Textfeld 4"/>
                <p:cNvSpPr txBox="1"/>
                <p:nvPr/>
              </p:nvSpPr>
              <p:spPr>
                <a:xfrm>
                  <a:off x="611560" y="1268760"/>
                  <a:ext cx="1475084" cy="4524315"/>
                </a:xfrm>
                <a:prstGeom prst="rect">
                  <a:avLst/>
                </a:prstGeom>
                <a:noFill/>
              </p:spPr>
              <p:txBody>
                <a:bodyPr wrap="none" rtlCol="0">
                  <a:spAutoFit/>
                </a:bodyPr>
                <a:lstStyle/>
                <a:p>
                  <a:pPr algn="ctr"/>
                  <a:r>
                    <a:rPr lang="en-US" u="sng" dirty="0" smtClean="0">
                      <a:latin typeface="Times New Roman" panose="02020603050405020304" pitchFamily="18" charset="0"/>
                      <a:cs typeface="Times New Roman" panose="02020603050405020304" pitchFamily="18" charset="0"/>
                    </a:rPr>
                    <a:t>hydrogen</a:t>
                  </a: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Z=1</a:t>
                  </a:r>
                </a:p>
                <a:p>
                  <a:pPr algn="ctr"/>
                  <a:r>
                    <a:rPr lang="en-US" dirty="0" err="1" smtClean="0">
                      <a:solidFill>
                        <a:srgbClr val="0000CC"/>
                      </a:solidFill>
                      <a:latin typeface="Times New Roman" panose="02020603050405020304" pitchFamily="18" charset="0"/>
                      <a:cs typeface="Times New Roman" panose="02020603050405020304" pitchFamily="18" charset="0"/>
                    </a:rPr>
                    <a:t>E</a:t>
                  </a:r>
                  <a:r>
                    <a:rPr lang="en-US" baseline="-25000" dirty="0" err="1" smtClean="0">
                      <a:solidFill>
                        <a:srgbClr val="0000CC"/>
                      </a:solidFill>
                      <a:latin typeface="Times New Roman" panose="02020603050405020304" pitchFamily="18" charset="0"/>
                      <a:cs typeface="Times New Roman" panose="02020603050405020304" pitchFamily="18" charset="0"/>
                    </a:rPr>
                    <a:t>b</a:t>
                  </a:r>
                  <a:r>
                    <a:rPr lang="en-US" dirty="0" smtClean="0">
                      <a:solidFill>
                        <a:srgbClr val="0000CC"/>
                      </a:solidFill>
                      <a:latin typeface="Times New Roman" panose="02020603050405020304" pitchFamily="18" charset="0"/>
                      <a:cs typeface="Times New Roman" panose="02020603050405020304" pitchFamily="18" charset="0"/>
                    </a:rPr>
                    <a:t> = 13.6 eV</a:t>
                  </a:r>
                </a:p>
                <a:p>
                  <a:pPr algn="ct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cs typeface="Times New Roman" panose="02020603050405020304" pitchFamily="18" charset="0"/>
                          </a:rPr>
                          <m:t>𝑍</m:t>
                        </m:r>
                        <m:r>
                          <a:rPr lang="de-DE" b="0" i="1" smtClean="0">
                            <a:latin typeface="Cambria Math" panose="02040503050406030204" pitchFamily="18" charset="0"/>
                            <a:ea typeface="Cambria Math" panose="02040503050406030204" pitchFamily="18" charset="0"/>
                            <a:cs typeface="Times New Roman" panose="02020603050405020304" pitchFamily="18" charset="0"/>
                          </a:rPr>
                          <m:t>∙</m:t>
                        </m:r>
                        <m:r>
                          <a:rPr lang="de-DE" b="0" i="1" smtClean="0">
                            <a:latin typeface="Cambria Math" panose="02040503050406030204" pitchFamily="18" charset="0"/>
                            <a:ea typeface="Cambria Math" panose="02040503050406030204" pitchFamily="18" charset="0"/>
                            <a:cs typeface="Times New Roman" panose="02020603050405020304" pitchFamily="18" charset="0"/>
                          </a:rPr>
                          <m:t>𝛼</m:t>
                        </m:r>
                        <m:r>
                          <a:rPr lang="de-DE" b="0" i="1" smtClean="0">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de-DE" b="0" dirty="0" smtClean="0">
                    <a:latin typeface="Times New Roman" panose="02020603050405020304" pitchFamily="18" charset="0"/>
                    <a:ea typeface="Cambria Math" panose="020405030504060302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r>
                    <a:rPr lang="en-US" u="sng" dirty="0" smtClean="0">
                      <a:latin typeface="Times New Roman" panose="02020603050405020304" pitchFamily="18" charset="0"/>
                      <a:cs typeface="Times New Roman" panose="02020603050405020304" pitchFamily="18" charset="0"/>
                    </a:rPr>
                    <a:t>uranium ion</a:t>
                  </a: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Z=92</a:t>
                  </a:r>
                </a:p>
                <a:p>
                  <a:pPr algn="ctr"/>
                  <a:r>
                    <a:rPr lang="en-US" dirty="0" err="1" smtClean="0">
                      <a:solidFill>
                        <a:srgbClr val="0000CC"/>
                      </a:solidFill>
                      <a:latin typeface="Times New Roman" panose="02020603050405020304" pitchFamily="18" charset="0"/>
                      <a:cs typeface="Times New Roman" panose="02020603050405020304" pitchFamily="18" charset="0"/>
                    </a:rPr>
                    <a:t>E</a:t>
                  </a:r>
                  <a:r>
                    <a:rPr lang="en-US" baseline="-25000" dirty="0" err="1" smtClean="0">
                      <a:solidFill>
                        <a:srgbClr val="0000CC"/>
                      </a:solidFill>
                      <a:latin typeface="Times New Roman" panose="02020603050405020304" pitchFamily="18" charset="0"/>
                      <a:cs typeface="Times New Roman" panose="02020603050405020304" pitchFamily="18" charset="0"/>
                    </a:rPr>
                    <a:t>b</a:t>
                  </a:r>
                  <a:r>
                    <a:rPr lang="en-US" dirty="0" smtClean="0">
                      <a:solidFill>
                        <a:srgbClr val="0000CC"/>
                      </a:solidFill>
                      <a:latin typeface="Times New Roman" panose="02020603050405020304" pitchFamily="18" charset="0"/>
                      <a:cs typeface="Times New Roman" panose="02020603050405020304" pitchFamily="18" charset="0"/>
                    </a:rPr>
                    <a:t> = 132 </a:t>
                  </a:r>
                  <a:r>
                    <a:rPr lang="en-US" dirty="0" err="1" smtClean="0">
                      <a:solidFill>
                        <a:srgbClr val="0000CC"/>
                      </a:solidFill>
                      <a:latin typeface="Times New Roman" panose="02020603050405020304" pitchFamily="18" charset="0"/>
                      <a:cs typeface="Times New Roman" panose="02020603050405020304" pitchFamily="18" charset="0"/>
                    </a:rPr>
                    <a:t>keV</a:t>
                  </a:r>
                  <a:endParaRPr lang="en-US" dirty="0" smtClean="0">
                    <a:solidFill>
                      <a:srgbClr val="0000CC"/>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cs typeface="Times New Roman" panose="02020603050405020304" pitchFamily="18" charset="0"/>
                          </a:rPr>
                          <m:t>𝑍</m:t>
                        </m:r>
                        <m:r>
                          <a:rPr lang="de-DE" b="0" i="1" smtClean="0">
                            <a:latin typeface="Cambria Math" panose="02040503050406030204" pitchFamily="18" charset="0"/>
                            <a:ea typeface="Cambria Math" panose="02040503050406030204" pitchFamily="18" charset="0"/>
                            <a:cs typeface="Times New Roman" panose="02020603050405020304" pitchFamily="18" charset="0"/>
                          </a:rPr>
                          <m:t>∙</m:t>
                        </m:r>
                        <m:r>
                          <a:rPr lang="de-DE" b="0" i="1" smtClean="0">
                            <a:latin typeface="Cambria Math" panose="02040503050406030204" pitchFamily="18" charset="0"/>
                            <a:ea typeface="Cambria Math" panose="02040503050406030204" pitchFamily="18" charset="0"/>
                            <a:cs typeface="Times New Roman" panose="02020603050405020304" pitchFamily="18" charset="0"/>
                          </a:rPr>
                          <m:t>𝛼</m:t>
                        </m:r>
                        <m:r>
                          <a:rPr lang="de-DE" b="0" i="1" smtClean="0">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en-US" dirty="0" smtClean="0">
                    <a:latin typeface="Times New Roman" panose="02020603050405020304" pitchFamily="18" charset="0"/>
                    <a:cs typeface="Times New Roman" panose="02020603050405020304" pitchFamily="18" charset="0"/>
                  </a:endParaRPr>
                </a:p>
              </p:txBody>
            </p:sp>
          </mc:Choice>
          <mc:Fallback>
            <p:sp>
              <p:nvSpPr>
                <p:cNvPr id="5" name="Textfeld 4"/>
                <p:cNvSpPr txBox="1">
                  <a:spLocks noRot="1" noChangeAspect="1" noMove="1" noResize="1" noEditPoints="1" noAdjustHandles="1" noChangeArrowheads="1" noChangeShapeType="1" noTextEdit="1"/>
                </p:cNvSpPr>
                <p:nvPr/>
              </p:nvSpPr>
              <p:spPr>
                <a:xfrm>
                  <a:off x="611560" y="1268760"/>
                  <a:ext cx="1475084" cy="4524315"/>
                </a:xfrm>
                <a:prstGeom prst="rect">
                  <a:avLst/>
                </a:prstGeom>
                <a:blipFill>
                  <a:blip r:embed="rId2"/>
                  <a:stretch>
                    <a:fillRect l="-1653" t="-674" r="-2066"/>
                  </a:stretch>
                </a:blipFill>
              </p:spPr>
              <p:txBody>
                <a:bodyPr/>
                <a:lstStyle/>
                <a:p>
                  <a:r>
                    <a:rPr lang="en-US">
                      <a:noFill/>
                    </a:rPr>
                    <a:t> </a:t>
                  </a:r>
                </a:p>
              </p:txBody>
            </p:sp>
          </mc:Fallback>
        </mc:AlternateContent>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67" y="3888000"/>
              <a:ext cx="1235869" cy="757238"/>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26" y="1601599"/>
              <a:ext cx="1228725" cy="757238"/>
            </a:xfrm>
            <a:prstGeom prst="rect">
              <a:avLst/>
            </a:prstGeom>
          </p:spPr>
        </p:pic>
        <p:sp>
          <p:nvSpPr>
            <p:cNvPr id="8" name="Abgerundetes Rechteck 7"/>
            <p:cNvSpPr/>
            <p:nvPr/>
          </p:nvSpPr>
          <p:spPr>
            <a:xfrm>
              <a:off x="467544" y="1124744"/>
              <a:ext cx="1728192" cy="4824536"/>
            </a:xfrm>
            <a:prstGeom prst="roundRect">
              <a:avLst/>
            </a:prstGeom>
            <a:noFill/>
            <a:ln w="317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784" y="1101055"/>
            <a:ext cx="5819775" cy="4848225"/>
          </a:xfrm>
          <a:prstGeom prst="rect">
            <a:avLst/>
          </a:prstGeom>
        </p:spPr>
      </p:pic>
    </p:spTree>
    <p:extLst>
      <p:ext uri="{BB962C8B-B14F-4D97-AF65-F5344CB8AC3E}">
        <p14:creationId xmlns:p14="http://schemas.microsoft.com/office/powerpoint/2010/main" val="426701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Level scheme of hydrogen</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087" y="1080000"/>
            <a:ext cx="6981825" cy="3962400"/>
          </a:xfrm>
          <a:prstGeom prst="rect">
            <a:avLst/>
          </a:prstGeom>
        </p:spPr>
      </p:pic>
    </p:spTree>
    <p:extLst>
      <p:ext uri="{BB962C8B-B14F-4D97-AF65-F5344CB8AC3E}">
        <p14:creationId xmlns:p14="http://schemas.microsoft.com/office/powerpoint/2010/main" val="114513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Level scheme of hydrogen</a:t>
            </a:r>
            <a:endParaRPr lang="en-US" dirty="0"/>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12" y="1080000"/>
            <a:ext cx="6962775" cy="5191125"/>
          </a:xfrm>
          <a:prstGeom prst="rect">
            <a:avLst/>
          </a:prstGeom>
        </p:spPr>
      </p:pic>
    </p:spTree>
    <p:extLst>
      <p:ext uri="{BB962C8B-B14F-4D97-AF65-F5344CB8AC3E}">
        <p14:creationId xmlns:p14="http://schemas.microsoft.com/office/powerpoint/2010/main" val="410501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real structure </a:t>
            </a:r>
            <a:r>
              <a:rPr lang="en-US" smtClean="0"/>
              <a:t>of hydrogen</a:t>
            </a:r>
            <a:endParaRPr lang="en-US"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087" y="1080000"/>
            <a:ext cx="6981825" cy="4924425"/>
          </a:xfrm>
          <a:prstGeom prst="rect">
            <a:avLst/>
          </a:prstGeom>
        </p:spPr>
      </p:pic>
    </p:spTree>
    <p:extLst>
      <p:ext uri="{BB962C8B-B14F-4D97-AF65-F5344CB8AC3E}">
        <p14:creationId xmlns:p14="http://schemas.microsoft.com/office/powerpoint/2010/main" val="798191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experiment</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719999"/>
            <a:ext cx="4100420" cy="4320000"/>
          </a:xfrm>
          <a:prstGeom prst="rect">
            <a:avLst/>
          </a:prstGeom>
        </p:spPr>
      </p:pic>
      <p:pic>
        <p:nvPicPr>
          <p:cNvPr id="22" name="Picture 5" descr="ESR 99-03-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000" y="720000"/>
            <a:ext cx="3888731"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330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How to determine a long (33 y) beta half-life?</a:t>
            </a:r>
            <a:endParaRPr lang="en-US" dirty="0"/>
          </a:p>
        </p:txBody>
      </p:sp>
      <p:pic>
        <p:nvPicPr>
          <p:cNvPr id="4" name="Picture 7" descr="Re_in_ESR"/>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0" y="720000"/>
            <a:ext cx="5724525" cy="48244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1"/>
          <p:cNvSpPr txBox="1">
            <a:spLocks noChangeArrowheads="1"/>
          </p:cNvSpPr>
          <p:nvPr/>
        </p:nvSpPr>
        <p:spPr bwMode="auto">
          <a:xfrm>
            <a:off x="5760000" y="720000"/>
            <a:ext cx="336867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AutoNum type="arabicPeriod"/>
            </a:pPr>
            <a:r>
              <a:rPr lang="en-US" altLang="de-DE" sz="1600" dirty="0" smtClean="0">
                <a:latin typeface="Times New Roman" panose="02020603050405020304" pitchFamily="18" charset="0"/>
                <a:cs typeface="Times New Roman" panose="02020603050405020304" pitchFamily="18" charset="0"/>
              </a:rPr>
              <a:t>store and cool bare </a:t>
            </a:r>
            <a:r>
              <a:rPr lang="en-US" altLang="de-DE" sz="1600" baseline="30000" dirty="0" smtClean="0">
                <a:latin typeface="Times New Roman" panose="02020603050405020304" pitchFamily="18" charset="0"/>
                <a:cs typeface="Times New Roman" panose="02020603050405020304" pitchFamily="18" charset="0"/>
              </a:rPr>
              <a:t>187</a:t>
            </a:r>
            <a:r>
              <a:rPr lang="en-US" altLang="de-DE" sz="1600" dirty="0" smtClean="0">
                <a:latin typeface="Times New Roman" panose="02020603050405020304" pitchFamily="18" charset="0"/>
                <a:cs typeface="Times New Roman" panose="02020603050405020304" pitchFamily="18" charset="0"/>
              </a:rPr>
              <a:t>Re for various times (hours)</a:t>
            </a:r>
          </a:p>
          <a:p>
            <a:endParaRPr lang="de-DE" altLang="de-DE" sz="1600" dirty="0">
              <a:latin typeface="Times New Roman" panose="02020603050405020304" pitchFamily="18" charset="0"/>
              <a:cs typeface="Times New Roman" panose="02020603050405020304" pitchFamily="18" charset="0"/>
            </a:endParaRPr>
          </a:p>
          <a:p>
            <a:r>
              <a:rPr lang="de-DE" altLang="de-DE" sz="1600" dirty="0">
                <a:latin typeface="Times New Roman" panose="02020603050405020304" pitchFamily="18" charset="0"/>
                <a:cs typeface="Times New Roman" panose="02020603050405020304" pitchFamily="18" charset="0"/>
              </a:rPr>
              <a:t>2. </a:t>
            </a:r>
            <a:r>
              <a:rPr lang="en-US" altLang="de-DE" sz="1600" dirty="0" smtClean="0">
                <a:latin typeface="Times New Roman" panose="02020603050405020304" pitchFamily="18" charset="0"/>
                <a:cs typeface="Times New Roman" panose="02020603050405020304" pitchFamily="18" charset="0"/>
              </a:rPr>
              <a:t>the</a:t>
            </a:r>
            <a:r>
              <a:rPr lang="de-DE" altLang="de-DE" sz="1600" dirty="0" smtClean="0">
                <a:latin typeface="Times New Roman" panose="02020603050405020304" pitchFamily="18" charset="0"/>
                <a:cs typeface="Times New Roman" panose="02020603050405020304" pitchFamily="18" charset="0"/>
              </a:rPr>
              <a:t> </a:t>
            </a:r>
            <a:r>
              <a:rPr lang="el-GR" altLang="de-DE" sz="1600" dirty="0">
                <a:latin typeface="Times New Roman" panose="02020603050405020304" pitchFamily="18" charset="0"/>
                <a:cs typeface="Times New Roman" panose="02020603050405020304" pitchFamily="18" charset="0"/>
              </a:rPr>
              <a:t>β</a:t>
            </a:r>
            <a:r>
              <a:rPr lang="de-DE" altLang="de-DE" sz="1600" baseline="-25000" dirty="0">
                <a:latin typeface="Times New Roman" panose="02020603050405020304" pitchFamily="18" charset="0"/>
                <a:cs typeface="Times New Roman" panose="02020603050405020304" pitchFamily="18" charset="0"/>
              </a:rPr>
              <a:t>b</a:t>
            </a:r>
            <a:r>
              <a:rPr lang="de-DE" altLang="de-DE" sz="1600" dirty="0">
                <a:latin typeface="Times New Roman" panose="02020603050405020304" pitchFamily="18" charset="0"/>
                <a:cs typeface="Times New Roman" panose="02020603050405020304" pitchFamily="18" charset="0"/>
              </a:rPr>
              <a:t> </a:t>
            </a:r>
            <a:r>
              <a:rPr lang="en-US" altLang="de-DE" sz="1600" dirty="0" smtClean="0">
                <a:latin typeface="Times New Roman" panose="02020603050405020304" pitchFamily="18" charset="0"/>
                <a:cs typeface="Times New Roman" panose="02020603050405020304" pitchFamily="18" charset="0"/>
              </a:rPr>
              <a:t>daughters, H-like </a:t>
            </a:r>
            <a:r>
              <a:rPr lang="de-DE" altLang="de-DE" sz="1600" baseline="30000" dirty="0" smtClean="0">
                <a:latin typeface="Times New Roman" panose="02020603050405020304" pitchFamily="18" charset="0"/>
                <a:cs typeface="Times New Roman" panose="02020603050405020304" pitchFamily="18" charset="0"/>
              </a:rPr>
              <a:t>187</a:t>
            </a:r>
            <a:r>
              <a:rPr lang="de-DE" altLang="de-DE" sz="1600" dirty="0" smtClean="0">
                <a:latin typeface="Times New Roman" panose="02020603050405020304" pitchFamily="18" charset="0"/>
                <a:cs typeface="Times New Roman" panose="02020603050405020304" pitchFamily="18" charset="0"/>
              </a:rPr>
              <a:t>Os, </a:t>
            </a:r>
            <a:r>
              <a:rPr lang="en-US" altLang="de-DE" sz="1600" dirty="0" smtClean="0">
                <a:latin typeface="Times New Roman" panose="02020603050405020304" pitchFamily="18" charset="0"/>
                <a:cs typeface="Times New Roman" panose="02020603050405020304" pitchFamily="18" charset="0"/>
              </a:rPr>
              <a:t>are </a:t>
            </a:r>
          </a:p>
          <a:p>
            <a:r>
              <a:rPr lang="en-US" altLang="de-DE" sz="1600" b="1" dirty="0">
                <a:latin typeface="Times New Roman" panose="02020603050405020304" pitchFamily="18" charset="0"/>
                <a:cs typeface="Times New Roman" panose="02020603050405020304" pitchFamily="18" charset="0"/>
              </a:rPr>
              <a:t> </a:t>
            </a:r>
            <a:r>
              <a:rPr lang="en-US" altLang="de-DE" sz="1600" b="1" dirty="0" smtClean="0">
                <a:latin typeface="Times New Roman" panose="02020603050405020304" pitchFamily="18" charset="0"/>
                <a:cs typeface="Times New Roman" panose="02020603050405020304" pitchFamily="18" charset="0"/>
              </a:rPr>
              <a:t>   not resolved</a:t>
            </a:r>
            <a:r>
              <a:rPr lang="en-US" altLang="de-DE" sz="1600" dirty="0" smtClean="0">
                <a:latin typeface="Times New Roman" panose="02020603050405020304" pitchFamily="18" charset="0"/>
                <a:cs typeface="Times New Roman" panose="02020603050405020304" pitchFamily="18" charset="0"/>
              </a:rPr>
              <a:t> in </a:t>
            </a:r>
            <a:r>
              <a:rPr lang="en-US" altLang="de-DE" sz="1600" dirty="0" err="1" smtClean="0">
                <a:latin typeface="Times New Roman" panose="02020603050405020304" pitchFamily="18" charset="0"/>
                <a:cs typeface="Times New Roman" panose="02020603050405020304" pitchFamily="18" charset="0"/>
              </a:rPr>
              <a:t>Schottky</a:t>
            </a:r>
            <a:r>
              <a:rPr lang="en-US" altLang="de-DE" sz="1600" dirty="0" smtClean="0">
                <a:latin typeface="Times New Roman" panose="02020603050405020304" pitchFamily="18" charset="0"/>
                <a:cs typeface="Times New Roman" panose="02020603050405020304" pitchFamily="18" charset="0"/>
              </a:rPr>
              <a:t>  spectrum. </a:t>
            </a:r>
          </a:p>
          <a:p>
            <a:r>
              <a:rPr lang="en-US" altLang="de-DE" sz="1600" dirty="0">
                <a:latin typeface="Times New Roman" panose="02020603050405020304" pitchFamily="18" charset="0"/>
                <a:cs typeface="Times New Roman" panose="02020603050405020304" pitchFamily="18" charset="0"/>
              </a:rPr>
              <a:t> </a:t>
            </a:r>
            <a:r>
              <a:rPr lang="en-US" altLang="de-DE" sz="1600" dirty="0" smtClean="0">
                <a:latin typeface="Times New Roman" panose="02020603050405020304" pitchFamily="18" charset="0"/>
                <a:cs typeface="Times New Roman" panose="02020603050405020304" pitchFamily="18" charset="0"/>
              </a:rPr>
              <a:t>   Q value only 62 </a:t>
            </a:r>
            <a:r>
              <a:rPr lang="en-US" altLang="de-DE" sz="1600" dirty="0" err="1" smtClean="0">
                <a:latin typeface="Times New Roman" panose="02020603050405020304" pitchFamily="18" charset="0"/>
                <a:cs typeface="Times New Roman" panose="02020603050405020304" pitchFamily="18" charset="0"/>
              </a:rPr>
              <a:t>keV</a:t>
            </a:r>
            <a:r>
              <a:rPr lang="en-US" altLang="de-DE" sz="1600" dirty="0" smtClean="0">
                <a:latin typeface="Times New Roman" panose="02020603050405020304" pitchFamily="18" charset="0"/>
                <a:cs typeface="Times New Roman" panose="02020603050405020304" pitchFamily="18" charset="0"/>
              </a:rPr>
              <a:t> at  the same </a:t>
            </a:r>
          </a:p>
          <a:p>
            <a:r>
              <a:rPr lang="en-US" altLang="de-DE" sz="1600" dirty="0">
                <a:latin typeface="Times New Roman" panose="02020603050405020304" pitchFamily="18" charset="0"/>
                <a:cs typeface="Times New Roman" panose="02020603050405020304" pitchFamily="18" charset="0"/>
              </a:rPr>
              <a:t> </a:t>
            </a:r>
            <a:r>
              <a:rPr lang="en-US" altLang="de-DE" sz="1600" dirty="0" smtClean="0">
                <a:latin typeface="Times New Roman" panose="02020603050405020304" pitchFamily="18" charset="0"/>
                <a:cs typeface="Times New Roman" panose="02020603050405020304" pitchFamily="18" charset="0"/>
              </a:rPr>
              <a:t>    atomic charge state </a:t>
            </a:r>
            <a:r>
              <a:rPr lang="en-US" altLang="de-DE" sz="1600" b="1" dirty="0" smtClean="0">
                <a:latin typeface="Times New Roman" panose="02020603050405020304" pitchFamily="18" charset="0"/>
                <a:cs typeface="Times New Roman" panose="02020603050405020304" pitchFamily="18" charset="0"/>
              </a:rPr>
              <a:t>q = 75</a:t>
            </a:r>
            <a:r>
              <a:rPr lang="en-US" altLang="de-DE" sz="1600" b="1" baseline="30000" dirty="0" smtClean="0">
                <a:latin typeface="Times New Roman" panose="02020603050405020304" pitchFamily="18" charset="0"/>
                <a:cs typeface="Times New Roman" panose="02020603050405020304" pitchFamily="18" charset="0"/>
              </a:rPr>
              <a:t>+</a:t>
            </a:r>
          </a:p>
          <a:p>
            <a:endParaRPr lang="de-DE" altLang="de-DE" sz="1600" dirty="0" smtClean="0">
              <a:latin typeface="Times New Roman" panose="02020603050405020304" pitchFamily="18" charset="0"/>
              <a:cs typeface="Times New Roman" panose="02020603050405020304" pitchFamily="18" charset="0"/>
            </a:endParaRPr>
          </a:p>
          <a:p>
            <a:r>
              <a:rPr lang="de-DE" altLang="de-DE" sz="1600" dirty="0" smtClean="0">
                <a:latin typeface="Times New Roman" panose="02020603050405020304" pitchFamily="18" charset="0"/>
                <a:cs typeface="Times New Roman" panose="02020603050405020304" pitchFamily="18" charset="0"/>
              </a:rPr>
              <a:t>3</a:t>
            </a:r>
            <a:r>
              <a:rPr lang="de-DE" altLang="de-DE" sz="1600" dirty="0">
                <a:latin typeface="Times New Roman" panose="02020603050405020304" pitchFamily="18" charset="0"/>
                <a:cs typeface="Times New Roman" panose="02020603050405020304" pitchFamily="18" charset="0"/>
              </a:rPr>
              <a:t>. </a:t>
            </a:r>
            <a:r>
              <a:rPr lang="en-US" altLang="de-DE" sz="1600" dirty="0" smtClean="0">
                <a:latin typeface="Times New Roman" panose="02020603050405020304" pitchFamily="18" charset="0"/>
                <a:cs typeface="Times New Roman" panose="02020603050405020304" pitchFamily="18" charset="0"/>
              </a:rPr>
              <a:t>after the (long) storage time</a:t>
            </a:r>
          </a:p>
          <a:p>
            <a:r>
              <a:rPr lang="en-US" altLang="de-DE" sz="1600" dirty="0" smtClean="0">
                <a:latin typeface="Times New Roman" panose="02020603050405020304" pitchFamily="18" charset="0"/>
                <a:cs typeface="Times New Roman" panose="02020603050405020304" pitchFamily="18" charset="0"/>
              </a:rPr>
              <a:t>    </a:t>
            </a:r>
            <a:r>
              <a:rPr lang="en-US" altLang="de-DE" sz="1600" b="1" dirty="0" smtClean="0">
                <a:latin typeface="Times New Roman" panose="02020603050405020304" pitchFamily="18" charset="0"/>
                <a:cs typeface="Times New Roman" panose="02020603050405020304" pitchFamily="18" charset="0"/>
              </a:rPr>
              <a:t>strip the one electron</a:t>
            </a:r>
            <a:r>
              <a:rPr lang="en-US" altLang="de-DE" sz="1600" dirty="0" smtClean="0">
                <a:latin typeface="Times New Roman" panose="02020603050405020304" pitchFamily="18" charset="0"/>
                <a:cs typeface="Times New Roman" panose="02020603050405020304" pitchFamily="18" charset="0"/>
              </a:rPr>
              <a:t> of </a:t>
            </a:r>
            <a:r>
              <a:rPr lang="en-US" altLang="de-DE" sz="1600" baseline="30000" dirty="0" smtClean="0">
                <a:latin typeface="Times New Roman" panose="02020603050405020304" pitchFamily="18" charset="0"/>
                <a:cs typeface="Times New Roman" panose="02020603050405020304" pitchFamily="18" charset="0"/>
              </a:rPr>
              <a:t>187</a:t>
            </a:r>
            <a:r>
              <a:rPr lang="en-US" altLang="de-DE" sz="1600" dirty="0" smtClean="0">
                <a:latin typeface="Times New Roman" panose="02020603050405020304" pitchFamily="18" charset="0"/>
                <a:cs typeface="Times New Roman" panose="02020603050405020304" pitchFamily="18" charset="0"/>
              </a:rPr>
              <a:t>Os</a:t>
            </a:r>
          </a:p>
          <a:p>
            <a:r>
              <a:rPr lang="en-US" altLang="de-DE" sz="1600" dirty="0" smtClean="0">
                <a:latin typeface="Times New Roman" panose="02020603050405020304" pitchFamily="18" charset="0"/>
                <a:cs typeface="Times New Roman" panose="02020603050405020304" pitchFamily="18" charset="0"/>
              </a:rPr>
              <a:t>    in an intense gas jet, acting for </a:t>
            </a:r>
          </a:p>
          <a:p>
            <a:r>
              <a:rPr lang="en-US" altLang="de-DE" sz="1600" dirty="0" smtClean="0">
                <a:latin typeface="Times New Roman" panose="02020603050405020304" pitchFamily="18" charset="0"/>
                <a:cs typeface="Times New Roman" panose="02020603050405020304" pitchFamily="18" charset="0"/>
              </a:rPr>
              <a:t>    a few minutes only</a:t>
            </a:r>
          </a:p>
          <a:p>
            <a:endParaRPr lang="de-DE" altLang="de-DE" sz="1600" dirty="0" smtClean="0">
              <a:latin typeface="Times New Roman" panose="02020603050405020304" pitchFamily="18" charset="0"/>
              <a:cs typeface="Times New Roman" panose="02020603050405020304" pitchFamily="18" charset="0"/>
            </a:endParaRPr>
          </a:p>
          <a:p>
            <a:r>
              <a:rPr lang="en-US" altLang="de-DE" sz="1600" dirty="0" smtClean="0">
                <a:latin typeface="Times New Roman" panose="02020603050405020304" pitchFamily="18" charset="0"/>
                <a:cs typeface="Times New Roman" panose="02020603050405020304" pitchFamily="18" charset="0"/>
              </a:rPr>
              <a:t>4. the </a:t>
            </a:r>
            <a:r>
              <a:rPr lang="en-US" altLang="de-DE" sz="1600" b="1" dirty="0" smtClean="0">
                <a:latin typeface="Times New Roman" panose="02020603050405020304" pitchFamily="18" charset="0"/>
                <a:cs typeface="Times New Roman" panose="02020603050405020304" pitchFamily="18" charset="0"/>
              </a:rPr>
              <a:t>bare </a:t>
            </a:r>
            <a:r>
              <a:rPr lang="en-US" altLang="de-DE" sz="1600" b="1" baseline="30000" dirty="0" smtClean="0">
                <a:latin typeface="Times New Roman" panose="02020603050405020304" pitchFamily="18" charset="0"/>
                <a:cs typeface="Times New Roman" panose="02020603050405020304" pitchFamily="18" charset="0"/>
              </a:rPr>
              <a:t>187</a:t>
            </a:r>
            <a:r>
              <a:rPr lang="en-US" altLang="de-DE" sz="1600" b="1" dirty="0" smtClean="0">
                <a:latin typeface="Times New Roman" panose="02020603050405020304" pitchFamily="18" charset="0"/>
                <a:cs typeface="Times New Roman" panose="02020603050405020304" pitchFamily="18" charset="0"/>
              </a:rPr>
              <a:t>Os</a:t>
            </a:r>
            <a:r>
              <a:rPr lang="en-US" altLang="de-DE" sz="1600" dirty="0" smtClean="0">
                <a:latin typeface="Times New Roman" panose="02020603050405020304" pitchFamily="18" charset="0"/>
                <a:cs typeface="Times New Roman" panose="02020603050405020304" pitchFamily="18" charset="0"/>
              </a:rPr>
              <a:t> ions are </a:t>
            </a:r>
            <a:r>
              <a:rPr lang="en-US" altLang="de-DE" sz="1600" b="1" dirty="0" smtClean="0">
                <a:latin typeface="Times New Roman" panose="02020603050405020304" pitchFamily="18" charset="0"/>
                <a:cs typeface="Times New Roman" panose="02020603050405020304" pitchFamily="18" charset="0"/>
              </a:rPr>
              <a:t>well-</a:t>
            </a:r>
          </a:p>
          <a:p>
            <a:r>
              <a:rPr lang="en-US" altLang="de-DE" sz="1600" b="1" dirty="0" smtClean="0">
                <a:latin typeface="Times New Roman" panose="02020603050405020304" pitchFamily="18" charset="0"/>
                <a:cs typeface="Times New Roman" panose="02020603050405020304" pitchFamily="18" charset="0"/>
              </a:rPr>
              <a:t>    resolved </a:t>
            </a:r>
            <a:r>
              <a:rPr lang="en-US" altLang="de-DE" sz="1600" dirty="0" smtClean="0">
                <a:latin typeface="Times New Roman" panose="02020603050405020304" pitchFamily="18" charset="0"/>
                <a:cs typeface="Times New Roman" panose="02020603050405020304" pitchFamily="18" charset="0"/>
              </a:rPr>
              <a:t>now,  at </a:t>
            </a:r>
            <a:r>
              <a:rPr lang="en-US" altLang="de-DE" sz="1600" b="1" dirty="0" smtClean="0">
                <a:latin typeface="Times New Roman" panose="02020603050405020304" pitchFamily="18" charset="0"/>
                <a:cs typeface="Times New Roman" panose="02020603050405020304" pitchFamily="18" charset="0"/>
              </a:rPr>
              <a:t>q = 76</a:t>
            </a:r>
            <a:r>
              <a:rPr lang="en-US" altLang="de-DE" sz="1600" b="1" baseline="30000" dirty="0" smtClean="0">
                <a:latin typeface="Times New Roman" panose="02020603050405020304" pitchFamily="18" charset="0"/>
                <a:cs typeface="Times New Roman" panose="02020603050405020304" pitchFamily="18" charset="0"/>
              </a:rPr>
              <a:t>+</a:t>
            </a:r>
          </a:p>
          <a:p>
            <a:endParaRPr lang="de-DE" altLang="de-DE" sz="1600" b="1" dirty="0">
              <a:latin typeface="Times New Roman" panose="02020603050405020304" pitchFamily="18" charset="0"/>
              <a:cs typeface="Times New Roman" panose="02020603050405020304" pitchFamily="18" charset="0"/>
            </a:endParaRPr>
          </a:p>
          <a:p>
            <a:r>
              <a:rPr lang="de-DE" altLang="de-DE" sz="1600" dirty="0">
                <a:latin typeface="Times New Roman" panose="02020603050405020304" pitchFamily="18" charset="0"/>
                <a:cs typeface="Times New Roman" panose="02020603050405020304" pitchFamily="18" charset="0"/>
              </a:rPr>
              <a:t>5.  </a:t>
            </a:r>
            <a:r>
              <a:rPr lang="en-US" altLang="de-DE" sz="1600" dirty="0" smtClean="0">
                <a:latin typeface="Times New Roman" panose="02020603050405020304" pitchFamily="18" charset="0"/>
                <a:cs typeface="Times New Roman" panose="02020603050405020304" pitchFamily="18" charset="0"/>
              </a:rPr>
              <a:t>the number of nuclear reaction</a:t>
            </a:r>
          </a:p>
          <a:p>
            <a:r>
              <a:rPr lang="en-US" altLang="de-DE" sz="1600" dirty="0" smtClean="0">
                <a:latin typeface="Times New Roman" panose="02020603050405020304" pitchFamily="18" charset="0"/>
                <a:cs typeface="Times New Roman" panose="02020603050405020304" pitchFamily="18" charset="0"/>
              </a:rPr>
              <a:t>     products (</a:t>
            </a:r>
            <a:r>
              <a:rPr lang="en-US" altLang="de-DE" sz="1600" dirty="0" err="1" smtClean="0">
                <a:latin typeface="Times New Roman" panose="02020603050405020304" pitchFamily="18" charset="0"/>
                <a:cs typeface="Times New Roman" panose="02020603050405020304" pitchFamily="18" charset="0"/>
              </a:rPr>
              <a:t>Hf</a:t>
            </a:r>
            <a:r>
              <a:rPr lang="en-US" altLang="de-DE" sz="1600" dirty="0" smtClean="0">
                <a:latin typeface="Times New Roman" panose="02020603050405020304" pitchFamily="18" charset="0"/>
                <a:cs typeface="Times New Roman" panose="02020603050405020304" pitchFamily="18" charset="0"/>
              </a:rPr>
              <a:t>, W,..) does </a:t>
            </a:r>
            <a:r>
              <a:rPr lang="en-US" altLang="de-DE" sz="1600" b="1" dirty="0" smtClean="0">
                <a:latin typeface="Times New Roman" panose="02020603050405020304" pitchFamily="18" charset="0"/>
                <a:cs typeface="Times New Roman" panose="02020603050405020304" pitchFamily="18" charset="0"/>
              </a:rPr>
              <a:t>not</a:t>
            </a:r>
          </a:p>
          <a:p>
            <a:r>
              <a:rPr lang="en-US" altLang="de-DE" sz="1600" dirty="0" smtClean="0">
                <a:latin typeface="Times New Roman" panose="02020603050405020304" pitchFamily="18" charset="0"/>
                <a:cs typeface="Times New Roman" panose="02020603050405020304" pitchFamily="18" charset="0"/>
              </a:rPr>
              <a:t>     depend on storage time</a:t>
            </a:r>
          </a:p>
          <a:p>
            <a:endParaRPr lang="de-DE" altLang="de-DE" sz="1600" dirty="0">
              <a:latin typeface="Times New Roman" panose="02020603050405020304" pitchFamily="18" charset="0"/>
              <a:cs typeface="Times New Roman" panose="02020603050405020304" pitchFamily="18" charset="0"/>
            </a:endParaRPr>
          </a:p>
          <a:p>
            <a:r>
              <a:rPr lang="de-DE" altLang="de-DE" sz="1600" dirty="0">
                <a:latin typeface="Times New Roman" panose="02020603050405020304" pitchFamily="18" charset="0"/>
                <a:cs typeface="Times New Roman" panose="02020603050405020304" pitchFamily="18" charset="0"/>
              </a:rPr>
              <a:t>     </a:t>
            </a:r>
            <a:r>
              <a:rPr lang="de-DE" altLang="de-DE" sz="1200" dirty="0">
                <a:latin typeface="Times New Roman" panose="02020603050405020304" pitchFamily="18" charset="0"/>
                <a:cs typeface="Times New Roman" panose="02020603050405020304" pitchFamily="18" charset="0"/>
              </a:rPr>
              <a:t>F. Bosch et al.,  PRL 77 (1996) 5</a:t>
            </a:r>
            <a:r>
              <a:rPr lang="de-DE" altLang="de-DE" sz="1200" dirty="0">
                <a:solidFill>
                  <a:schemeClr val="bg1"/>
                </a:solidFill>
                <a:latin typeface="Times New Roman" panose="02020603050405020304" pitchFamily="18" charset="0"/>
                <a:cs typeface="Times New Roman" panose="02020603050405020304" pitchFamily="18" charset="0"/>
              </a:rPr>
              <a:t>190</a:t>
            </a:r>
            <a:r>
              <a:rPr lang="de-DE" altLang="de-DE" sz="1200" dirty="0">
                <a:latin typeface="Times New Roman" panose="02020603050405020304" pitchFamily="18" charset="0"/>
                <a:cs typeface="Times New Roman" panose="02020603050405020304" pitchFamily="18" charset="0"/>
              </a:rPr>
              <a:t> </a:t>
            </a:r>
            <a:endParaRPr lang="el-GR" altLang="de-DE"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941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Stellar brightness</a:t>
            </a:r>
            <a:endParaRPr lang="en-US" dirty="0"/>
          </a:p>
        </p:txBody>
      </p:sp>
      <p:pic>
        <p:nvPicPr>
          <p:cNvPr id="4" name="Picture 10" desc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554400"/>
            <a:ext cx="7696200" cy="294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feld 4"/>
          <p:cNvSpPr txBox="1"/>
          <p:nvPr/>
        </p:nvSpPr>
        <p:spPr>
          <a:xfrm>
            <a:off x="720000" y="3492000"/>
            <a:ext cx="701987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The brightness of an object depends on both </a:t>
            </a:r>
            <a:r>
              <a:rPr lang="en-US" b="1" dirty="0" smtClean="0">
                <a:latin typeface="Times New Roman" panose="02020603050405020304" pitchFamily="18" charset="0"/>
                <a:cs typeface="Times New Roman" panose="02020603050405020304" pitchFamily="18" charset="0"/>
              </a:rPr>
              <a:t>distance</a:t>
            </a:r>
            <a:r>
              <a:rPr lang="en-US" dirty="0" smtClean="0">
                <a:latin typeface="Times New Roman" panose="02020603050405020304" pitchFamily="18" charset="0"/>
                <a:cs typeface="Times New Roman" panose="02020603050405020304" pitchFamily="18" charset="0"/>
              </a:rPr>
              <a:t> and </a:t>
            </a:r>
            <a:r>
              <a:rPr lang="en-US" b="1" dirty="0" smtClean="0">
                <a:latin typeface="Times New Roman" panose="02020603050405020304" pitchFamily="18" charset="0"/>
                <a:cs typeface="Times New Roman" panose="02020603050405020304" pitchFamily="18" charset="0"/>
              </a:rPr>
              <a:t>energy output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nvGrpSpPr>
          <p:cNvPr id="12" name="Gruppieren 11"/>
          <p:cNvGrpSpPr/>
          <p:nvPr/>
        </p:nvGrpSpPr>
        <p:grpSpPr>
          <a:xfrm>
            <a:off x="5839200" y="4113361"/>
            <a:ext cx="2577000" cy="2339975"/>
            <a:chOff x="5839200" y="4113361"/>
            <a:chExt cx="2577000" cy="2339975"/>
          </a:xfrm>
        </p:grpSpPr>
        <p:pic>
          <p:nvPicPr>
            <p:cNvPr id="7" name="Picture 5" descr="15_01Figure-Anno"/>
            <p:cNvPicPr>
              <a:picLocks noChangeAspect="1" noChangeArrowheads="1"/>
            </p:cNvPicPr>
            <p:nvPr/>
          </p:nvPicPr>
          <p:blipFill>
            <a:blip r:embed="rId3" cstate="print">
              <a:extLst>
                <a:ext uri="{28A0092B-C50C-407E-A947-70E740481C1C}">
                  <a14:useLocalDpi xmlns:a14="http://schemas.microsoft.com/office/drawing/2010/main" val="0"/>
                </a:ext>
              </a:extLst>
            </a:blip>
            <a:srcRect b="2686"/>
            <a:stretch>
              <a:fillRect/>
            </a:stretch>
          </p:blipFill>
          <p:spPr bwMode="auto">
            <a:xfrm>
              <a:off x="5839687" y="4113361"/>
              <a:ext cx="2576513"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5839687" y="4380061"/>
              <a:ext cx="723900" cy="4572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sp>
          <p:nvSpPr>
            <p:cNvPr id="9" name="Rectangle 7"/>
            <p:cNvSpPr>
              <a:spLocks noChangeArrowheads="1"/>
            </p:cNvSpPr>
            <p:nvPr/>
          </p:nvSpPr>
          <p:spPr bwMode="auto">
            <a:xfrm>
              <a:off x="7668487" y="5980261"/>
              <a:ext cx="723900" cy="4572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sp>
          <p:nvSpPr>
            <p:cNvPr id="11" name="Rectangle 6"/>
            <p:cNvSpPr>
              <a:spLocks noChangeArrowheads="1"/>
            </p:cNvSpPr>
            <p:nvPr/>
          </p:nvSpPr>
          <p:spPr bwMode="auto">
            <a:xfrm>
              <a:off x="5839200" y="5924128"/>
              <a:ext cx="723900" cy="4572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p>
          </p:txBody>
        </p:sp>
      </p:grpSp>
      <p:sp>
        <p:nvSpPr>
          <p:cNvPr id="13" name="Textfeld 12"/>
          <p:cNvSpPr txBox="1"/>
          <p:nvPr/>
        </p:nvSpPr>
        <p:spPr>
          <a:xfrm>
            <a:off x="720001" y="5040000"/>
            <a:ext cx="493212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Amount of energy output a star radiates is called the </a:t>
            </a:r>
            <a:r>
              <a:rPr lang="en-US" b="1" dirty="0" smtClean="0">
                <a:solidFill>
                  <a:srgbClr val="0000CC"/>
                </a:solidFill>
                <a:latin typeface="Times New Roman" panose="02020603050405020304" pitchFamily="18" charset="0"/>
                <a:cs typeface="Times New Roman" panose="02020603050405020304" pitchFamily="18" charset="0"/>
              </a:rPr>
              <a:t>Luminosity L</a:t>
            </a:r>
            <a:r>
              <a:rPr lang="en-US" dirty="0" smtClean="0">
                <a:latin typeface="Times New Roman" panose="02020603050405020304" pitchFamily="18" charset="0"/>
                <a:cs typeface="Times New Roman" panose="02020603050405020304" pitchFamily="18" charset="0"/>
              </a:rPr>
              <a:t>: the energy per second</a:t>
            </a:r>
            <a:endParaRPr lang="en-US" dirty="0">
              <a:latin typeface="Times New Roman" panose="02020603050405020304" pitchFamily="18" charset="0"/>
              <a:cs typeface="Times New Roman" panose="02020603050405020304" pitchFamily="18" charset="0"/>
            </a:endParaRPr>
          </a:p>
        </p:txBody>
      </p:sp>
      <p:sp>
        <p:nvSpPr>
          <p:cNvPr id="14" name="Textfeld 13"/>
          <p:cNvSpPr txBox="1"/>
          <p:nvPr/>
        </p:nvSpPr>
        <p:spPr>
          <a:xfrm>
            <a:off x="720000" y="5760000"/>
            <a:ext cx="4716096"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Amount of starlight that reaches Earth is called the </a:t>
            </a:r>
            <a:r>
              <a:rPr lang="en-US" b="1" dirty="0" smtClean="0">
                <a:solidFill>
                  <a:srgbClr val="0000CC"/>
                </a:solidFill>
                <a:latin typeface="Times New Roman" panose="02020603050405020304" pitchFamily="18" charset="0"/>
                <a:cs typeface="Times New Roman" panose="02020603050405020304" pitchFamily="18" charset="0"/>
              </a:rPr>
              <a:t>apparent brightness (m)</a:t>
            </a:r>
            <a:endParaRPr lang="en-US"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Summary</a:t>
            </a:r>
            <a:endParaRPr lang="en-US" dirty="0"/>
          </a:p>
        </p:txBody>
      </p:sp>
      <p:sp>
        <p:nvSpPr>
          <p:cNvPr id="4" name="Text Box 5"/>
          <p:cNvSpPr txBox="1">
            <a:spLocks noChangeArrowheads="1"/>
          </p:cNvSpPr>
          <p:nvPr/>
        </p:nvSpPr>
        <p:spPr bwMode="auto">
          <a:xfrm>
            <a:off x="89694" y="764704"/>
            <a:ext cx="8964612"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2000" dirty="0" smtClean="0">
                <a:solidFill>
                  <a:srgbClr val="0000CC"/>
                </a:solidFill>
                <a:latin typeface="Times New Roman" panose="02020603050405020304" pitchFamily="18" charset="0"/>
                <a:cs typeface="Times New Roman" panose="02020603050405020304" pitchFamily="18" charset="0"/>
              </a:rPr>
              <a:t>Ion storage-cooler rings (and traps) allow to address for the first time </a:t>
            </a:r>
          </a:p>
          <a:p>
            <a:pPr algn="ctr"/>
            <a:r>
              <a:rPr lang="el-GR" altLang="de-DE" sz="2000" dirty="0" smtClean="0">
                <a:solidFill>
                  <a:srgbClr val="FF3300"/>
                </a:solidFill>
                <a:latin typeface="Times New Roman" panose="02020603050405020304" pitchFamily="18" charset="0"/>
                <a:cs typeface="Times New Roman" panose="02020603050405020304" pitchFamily="18" charset="0"/>
              </a:rPr>
              <a:t>β</a:t>
            </a:r>
            <a:r>
              <a:rPr lang="de-DE" altLang="de-DE" sz="2000" dirty="0" smtClean="0">
                <a:solidFill>
                  <a:srgbClr val="FF3300"/>
                </a:solidFill>
                <a:latin typeface="Times New Roman" panose="02020603050405020304" pitchFamily="18" charset="0"/>
                <a:cs typeface="Times New Roman" panose="02020603050405020304" pitchFamily="18" charset="0"/>
              </a:rPr>
              <a:t> </a:t>
            </a:r>
            <a:r>
              <a:rPr lang="en-US" altLang="de-DE" sz="2000" dirty="0" smtClean="0">
                <a:solidFill>
                  <a:srgbClr val="FF3300"/>
                </a:solidFill>
                <a:latin typeface="Times New Roman" panose="02020603050405020304" pitchFamily="18" charset="0"/>
                <a:cs typeface="Times New Roman" panose="02020603050405020304" pitchFamily="18" charset="0"/>
              </a:rPr>
              <a:t>decays of ions at high, well-defined</a:t>
            </a:r>
            <a:r>
              <a:rPr lang="en-US" altLang="de-DE" sz="2000" dirty="0" smtClean="0">
                <a:solidFill>
                  <a:srgbClr val="FF0066"/>
                </a:solidFill>
                <a:latin typeface="Times New Roman" panose="02020603050405020304" pitchFamily="18" charset="0"/>
                <a:cs typeface="Times New Roman" panose="02020603050405020304" pitchFamily="18" charset="0"/>
              </a:rPr>
              <a:t> </a:t>
            </a:r>
            <a:r>
              <a:rPr lang="en-US" altLang="de-DE" sz="2000" dirty="0" smtClean="0">
                <a:solidFill>
                  <a:srgbClr val="FF3300"/>
                </a:solidFill>
                <a:latin typeface="Times New Roman" panose="02020603050405020304" pitchFamily="18" charset="0"/>
                <a:cs typeface="Times New Roman" panose="02020603050405020304" pitchFamily="18" charset="0"/>
              </a:rPr>
              <a:t>charge states</a:t>
            </a:r>
            <a:r>
              <a:rPr lang="en-US" altLang="de-DE" sz="2000" dirty="0" smtClean="0">
                <a:solidFill>
                  <a:srgbClr val="FF0066"/>
                </a:solidFill>
                <a:latin typeface="Times New Roman" panose="02020603050405020304" pitchFamily="18" charset="0"/>
                <a:cs typeface="Times New Roman" panose="02020603050405020304" pitchFamily="18" charset="0"/>
              </a:rPr>
              <a:t> </a:t>
            </a:r>
          </a:p>
          <a:p>
            <a:pPr algn="ctr"/>
            <a:r>
              <a:rPr lang="en-US" altLang="de-DE" sz="2000" dirty="0" smtClean="0">
                <a:solidFill>
                  <a:srgbClr val="0000CC"/>
                </a:solidFill>
                <a:latin typeface="Times New Roman" panose="02020603050405020304" pitchFamily="18" charset="0"/>
                <a:cs typeface="Times New Roman" panose="02020603050405020304" pitchFamily="18" charset="0"/>
              </a:rPr>
              <a:t>which is important in the framework of stellar nucleosynthesis in hot environments</a:t>
            </a:r>
            <a:r>
              <a:rPr lang="de-DE" altLang="de-DE" sz="2000" dirty="0" smtClean="0">
                <a:solidFill>
                  <a:srgbClr val="0000CC"/>
                </a:solidFill>
                <a:latin typeface="Times New Roman" panose="02020603050405020304" pitchFamily="18" charset="0"/>
                <a:cs typeface="Times New Roman" panose="02020603050405020304" pitchFamily="18" charset="0"/>
              </a:rPr>
              <a:t>.</a:t>
            </a:r>
            <a:endParaRPr lang="de-DE" altLang="de-DE" sz="2000" dirty="0">
              <a:solidFill>
                <a:srgbClr val="0000CC"/>
              </a:solidFill>
              <a:latin typeface="Times New Roman" panose="02020603050405020304" pitchFamily="18" charset="0"/>
              <a:cs typeface="Times New Roman" panose="02020603050405020304" pitchFamily="18" charset="0"/>
            </a:endParaRPr>
          </a:p>
          <a:p>
            <a:pPr algn="ctr"/>
            <a:endParaRPr lang="de-DE" altLang="de-DE" sz="2000" dirty="0">
              <a:solidFill>
                <a:srgbClr val="FFFF00"/>
              </a:solidFill>
              <a:latin typeface="Times New Roman" panose="02020603050405020304" pitchFamily="18" charset="0"/>
              <a:cs typeface="Times New Roman" panose="02020603050405020304" pitchFamily="18" charset="0"/>
            </a:endParaRPr>
          </a:p>
          <a:p>
            <a:pPr algn="ctr"/>
            <a:r>
              <a:rPr lang="en-US" altLang="de-DE" sz="2000" dirty="0" smtClean="0">
                <a:solidFill>
                  <a:srgbClr val="0000CC"/>
                </a:solidFill>
                <a:latin typeface="Times New Roman" panose="02020603050405020304" pitchFamily="18" charset="0"/>
                <a:cs typeface="Times New Roman" panose="02020603050405020304" pitchFamily="18" charset="0"/>
              </a:rPr>
              <a:t>The</a:t>
            </a:r>
            <a:r>
              <a:rPr lang="en-US" altLang="de-DE" sz="2000" dirty="0" smtClean="0">
                <a:solidFill>
                  <a:srgbClr val="FFFF00"/>
                </a:solidFill>
                <a:latin typeface="Times New Roman" panose="02020603050405020304" pitchFamily="18" charset="0"/>
                <a:cs typeface="Times New Roman" panose="02020603050405020304" pitchFamily="18" charset="0"/>
              </a:rPr>
              <a:t> </a:t>
            </a:r>
            <a:r>
              <a:rPr lang="en-US" altLang="de-DE" sz="2000" dirty="0" smtClean="0">
                <a:solidFill>
                  <a:srgbClr val="FF3300"/>
                </a:solidFill>
                <a:latin typeface="Times New Roman" panose="02020603050405020304" pitchFamily="18" charset="0"/>
                <a:cs typeface="Times New Roman" panose="02020603050405020304" pitchFamily="18" charset="0"/>
              </a:rPr>
              <a:t>temperature of the s-process</a:t>
            </a:r>
            <a:r>
              <a:rPr lang="en-US" altLang="de-DE" sz="2000" dirty="0" smtClean="0">
                <a:solidFill>
                  <a:srgbClr val="FFFF00"/>
                </a:solidFill>
                <a:latin typeface="Times New Roman" panose="02020603050405020304" pitchFamily="18" charset="0"/>
                <a:cs typeface="Times New Roman" panose="02020603050405020304" pitchFamily="18" charset="0"/>
              </a:rPr>
              <a:t> </a:t>
            </a:r>
            <a:r>
              <a:rPr lang="en-US" altLang="de-DE" sz="2000" dirty="0" smtClean="0">
                <a:solidFill>
                  <a:srgbClr val="0000CC"/>
                </a:solidFill>
                <a:latin typeface="Times New Roman" panose="02020603050405020304" pitchFamily="18" charset="0"/>
                <a:cs typeface="Times New Roman" panose="02020603050405020304" pitchFamily="18" charset="0"/>
              </a:rPr>
              <a:t>can be directly determined from </a:t>
            </a:r>
            <a:r>
              <a:rPr lang="el-GR" altLang="de-DE" sz="2000" dirty="0" smtClean="0">
                <a:solidFill>
                  <a:srgbClr val="FF3300"/>
                </a:solidFill>
                <a:latin typeface="Times New Roman" panose="02020603050405020304" pitchFamily="18" charset="0"/>
                <a:cs typeface="Times New Roman" panose="02020603050405020304" pitchFamily="18" charset="0"/>
              </a:rPr>
              <a:t>β</a:t>
            </a:r>
            <a:r>
              <a:rPr lang="de-DE" altLang="de-DE" sz="2000" baseline="-25000" dirty="0">
                <a:solidFill>
                  <a:srgbClr val="FF3300"/>
                </a:solidFill>
                <a:latin typeface="Times New Roman" panose="02020603050405020304" pitchFamily="18" charset="0"/>
                <a:cs typeface="Times New Roman" panose="02020603050405020304" pitchFamily="18" charset="0"/>
              </a:rPr>
              <a:t>b</a:t>
            </a:r>
            <a:r>
              <a:rPr lang="de-DE" altLang="de-DE" sz="2000" dirty="0">
                <a:solidFill>
                  <a:srgbClr val="FF3300"/>
                </a:solidFill>
                <a:latin typeface="Times New Roman" panose="02020603050405020304" pitchFamily="18" charset="0"/>
                <a:cs typeface="Times New Roman" panose="02020603050405020304" pitchFamily="18" charset="0"/>
              </a:rPr>
              <a:t> </a:t>
            </a:r>
            <a:r>
              <a:rPr lang="en-US" altLang="de-DE" sz="2000" dirty="0" smtClean="0">
                <a:solidFill>
                  <a:srgbClr val="FF3300"/>
                </a:solidFill>
                <a:latin typeface="Times New Roman" panose="02020603050405020304" pitchFamily="18" charset="0"/>
                <a:cs typeface="Times New Roman" panose="02020603050405020304" pitchFamily="18" charset="0"/>
              </a:rPr>
              <a:t>decay</a:t>
            </a:r>
            <a:r>
              <a:rPr lang="de-DE" altLang="de-DE" sz="2000" dirty="0" smtClean="0">
                <a:solidFill>
                  <a:srgbClr val="FFFF00"/>
                </a:solidFill>
                <a:latin typeface="Times New Roman" panose="02020603050405020304" pitchFamily="18" charset="0"/>
                <a:cs typeface="Times New Roman" panose="02020603050405020304" pitchFamily="18" charset="0"/>
              </a:rPr>
              <a:t>.</a:t>
            </a:r>
            <a:endParaRPr lang="el-GR" altLang="de-DE" sz="2000" dirty="0">
              <a:solidFill>
                <a:srgbClr val="FFFF00"/>
              </a:solidFill>
              <a:latin typeface="Times New Roman" panose="02020603050405020304" pitchFamily="18" charset="0"/>
              <a:cs typeface="Times New Roman" panose="02020603050405020304" pitchFamily="18" charset="0"/>
            </a:endParaRPr>
          </a:p>
          <a:p>
            <a:pPr algn="ctr"/>
            <a:endParaRPr lang="de-DE" altLang="de-DE" sz="2000" dirty="0">
              <a:solidFill>
                <a:srgbClr val="FFFF00"/>
              </a:solidFill>
              <a:latin typeface="Times New Roman" panose="02020603050405020304" pitchFamily="18" charset="0"/>
              <a:cs typeface="Times New Roman" panose="02020603050405020304" pitchFamily="18" charset="0"/>
            </a:endParaRPr>
          </a:p>
          <a:p>
            <a:pPr algn="ctr"/>
            <a:r>
              <a:rPr lang="en-US" altLang="de-DE" sz="2000" dirty="0" smtClean="0">
                <a:solidFill>
                  <a:srgbClr val="FF3300"/>
                </a:solidFill>
                <a:latin typeface="Times New Roman" panose="02020603050405020304" pitchFamily="18" charset="0"/>
                <a:cs typeface="Times New Roman" panose="02020603050405020304" pitchFamily="18" charset="0"/>
              </a:rPr>
              <a:t>Significant</a:t>
            </a:r>
            <a:r>
              <a:rPr lang="en-US" altLang="de-DE" sz="2000" dirty="0" smtClean="0">
                <a:latin typeface="Times New Roman" panose="02020603050405020304" pitchFamily="18" charset="0"/>
                <a:cs typeface="Times New Roman" panose="02020603050405020304" pitchFamily="18" charset="0"/>
              </a:rPr>
              <a:t>, even dramatic </a:t>
            </a:r>
            <a:r>
              <a:rPr lang="en-US" altLang="de-DE" sz="2000" dirty="0" smtClean="0">
                <a:solidFill>
                  <a:srgbClr val="FF3300"/>
                </a:solidFill>
                <a:latin typeface="Times New Roman" panose="02020603050405020304" pitchFamily="18" charset="0"/>
                <a:cs typeface="Times New Roman" panose="02020603050405020304" pitchFamily="18" charset="0"/>
              </a:rPr>
              <a:t>changes of</a:t>
            </a:r>
            <a:r>
              <a:rPr lang="de-DE" altLang="de-DE" sz="2000" dirty="0" smtClean="0">
                <a:solidFill>
                  <a:srgbClr val="FF3300"/>
                </a:solidFill>
                <a:latin typeface="Times New Roman" panose="02020603050405020304" pitchFamily="18" charset="0"/>
                <a:cs typeface="Times New Roman" panose="02020603050405020304" pitchFamily="18" charset="0"/>
              </a:rPr>
              <a:t> </a:t>
            </a:r>
            <a:r>
              <a:rPr lang="el-GR" altLang="de-DE" sz="2000" dirty="0">
                <a:solidFill>
                  <a:srgbClr val="FF3300"/>
                </a:solidFill>
                <a:latin typeface="Times New Roman" panose="02020603050405020304" pitchFamily="18" charset="0"/>
                <a:cs typeface="Times New Roman" panose="02020603050405020304" pitchFamily="18" charset="0"/>
              </a:rPr>
              <a:t>β</a:t>
            </a:r>
            <a:r>
              <a:rPr lang="de-DE" altLang="de-DE" sz="2000" dirty="0">
                <a:solidFill>
                  <a:srgbClr val="FF3300"/>
                </a:solidFill>
                <a:latin typeface="Times New Roman" panose="02020603050405020304" pitchFamily="18" charset="0"/>
                <a:cs typeface="Times New Roman" panose="02020603050405020304" pitchFamily="18" charset="0"/>
              </a:rPr>
              <a:t> </a:t>
            </a:r>
            <a:r>
              <a:rPr lang="en-US" altLang="de-DE" sz="2000" dirty="0" smtClean="0">
                <a:solidFill>
                  <a:srgbClr val="FF3300"/>
                </a:solidFill>
                <a:latin typeface="Times New Roman" panose="02020603050405020304" pitchFamily="18" charset="0"/>
                <a:cs typeface="Times New Roman" panose="02020603050405020304" pitchFamily="18" charset="0"/>
              </a:rPr>
              <a:t>lifetimes due to</a:t>
            </a:r>
            <a:r>
              <a:rPr lang="en-US" altLang="de-DE" sz="2000" dirty="0" smtClean="0">
                <a:solidFill>
                  <a:srgbClr val="FF0066"/>
                </a:solidFill>
                <a:latin typeface="Times New Roman" panose="02020603050405020304" pitchFamily="18" charset="0"/>
                <a:cs typeface="Times New Roman" panose="02020603050405020304" pitchFamily="18" charset="0"/>
              </a:rPr>
              <a:t> </a:t>
            </a:r>
            <a:r>
              <a:rPr lang="el-GR" altLang="de-DE" sz="2000" dirty="0" smtClean="0">
                <a:solidFill>
                  <a:srgbClr val="FF3300"/>
                </a:solidFill>
                <a:latin typeface="Times New Roman" panose="02020603050405020304" pitchFamily="18" charset="0"/>
                <a:cs typeface="Times New Roman" panose="02020603050405020304" pitchFamily="18" charset="0"/>
              </a:rPr>
              <a:t>β</a:t>
            </a:r>
            <a:r>
              <a:rPr lang="de-DE" altLang="de-DE" sz="2000" baseline="-25000" dirty="0">
                <a:solidFill>
                  <a:srgbClr val="FF3300"/>
                </a:solidFill>
                <a:latin typeface="Times New Roman" panose="02020603050405020304" pitchFamily="18" charset="0"/>
                <a:cs typeface="Times New Roman" panose="02020603050405020304" pitchFamily="18" charset="0"/>
              </a:rPr>
              <a:t>b</a:t>
            </a:r>
            <a:r>
              <a:rPr lang="de-DE" altLang="de-DE" sz="2000" dirty="0">
                <a:solidFill>
                  <a:srgbClr val="FF3300"/>
                </a:solidFill>
                <a:latin typeface="Times New Roman" panose="02020603050405020304" pitchFamily="18" charset="0"/>
                <a:cs typeface="Times New Roman" panose="02020603050405020304" pitchFamily="18" charset="0"/>
              </a:rPr>
              <a:t> </a:t>
            </a:r>
            <a:r>
              <a:rPr lang="en-US" altLang="de-DE" sz="2000" dirty="0" smtClean="0">
                <a:solidFill>
                  <a:srgbClr val="FF3300"/>
                </a:solidFill>
                <a:latin typeface="Times New Roman" panose="02020603050405020304" pitchFamily="18" charset="0"/>
                <a:cs typeface="Times New Roman" panose="02020603050405020304" pitchFamily="18" charset="0"/>
              </a:rPr>
              <a:t>decay </a:t>
            </a:r>
            <a:r>
              <a:rPr lang="en-US" altLang="de-DE" sz="2000" dirty="0" smtClean="0">
                <a:latin typeface="Times New Roman" panose="02020603050405020304" pitchFamily="18" charset="0"/>
                <a:cs typeface="Times New Roman" panose="02020603050405020304" pitchFamily="18" charset="0"/>
              </a:rPr>
              <a:t>have been observed</a:t>
            </a:r>
            <a:r>
              <a:rPr lang="de-DE" altLang="de-DE" sz="2000" dirty="0" smtClean="0">
                <a:latin typeface="Times New Roman" panose="02020603050405020304" pitchFamily="18" charset="0"/>
                <a:cs typeface="Times New Roman" panose="02020603050405020304" pitchFamily="18" charset="0"/>
              </a:rPr>
              <a:t>.</a:t>
            </a:r>
            <a:endParaRPr lang="de-DE" altLang="de-DE" sz="2000" dirty="0">
              <a:latin typeface="Times New Roman" panose="02020603050405020304" pitchFamily="18" charset="0"/>
              <a:cs typeface="Times New Roman" panose="02020603050405020304" pitchFamily="18" charset="0"/>
            </a:endParaRPr>
          </a:p>
          <a:p>
            <a:pPr algn="ctr"/>
            <a:endParaRPr lang="de-DE" altLang="de-DE" sz="2000" dirty="0">
              <a:latin typeface="Times New Roman" panose="02020603050405020304" pitchFamily="18" charset="0"/>
              <a:cs typeface="Times New Roman" panose="02020603050405020304" pitchFamily="18" charset="0"/>
            </a:endParaRPr>
          </a:p>
          <a:p>
            <a:pPr algn="ctr"/>
            <a:r>
              <a:rPr lang="en-US" altLang="de-DE" sz="2000" dirty="0" smtClean="0">
                <a:latin typeface="Times New Roman" panose="02020603050405020304" pitchFamily="18" charset="0"/>
                <a:cs typeface="Times New Roman" panose="02020603050405020304" pitchFamily="18" charset="0"/>
              </a:rPr>
              <a:t>The Re/</a:t>
            </a:r>
            <a:r>
              <a:rPr lang="en-US" altLang="de-DE" sz="2000" dirty="0" err="1" smtClean="0">
                <a:latin typeface="Times New Roman" panose="02020603050405020304" pitchFamily="18" charset="0"/>
                <a:cs typeface="Times New Roman" panose="02020603050405020304" pitchFamily="18" charset="0"/>
              </a:rPr>
              <a:t>Os</a:t>
            </a:r>
            <a:r>
              <a:rPr lang="en-US" altLang="de-DE" sz="2000" dirty="0" smtClean="0">
                <a:latin typeface="Times New Roman" panose="02020603050405020304" pitchFamily="18" charset="0"/>
                <a:cs typeface="Times New Roman" panose="02020603050405020304" pitchFamily="18" charset="0"/>
              </a:rPr>
              <a:t> cosmic clock is </a:t>
            </a:r>
            <a:r>
              <a:rPr lang="en-US" altLang="de-DE" sz="2000" dirty="0" smtClean="0">
                <a:solidFill>
                  <a:srgbClr val="FF3300"/>
                </a:solidFill>
                <a:latin typeface="Times New Roman" panose="02020603050405020304" pitchFamily="18" charset="0"/>
                <a:cs typeface="Times New Roman" panose="02020603050405020304" pitchFamily="18" charset="0"/>
              </a:rPr>
              <a:t>strongly affected </a:t>
            </a:r>
            <a:r>
              <a:rPr lang="en-US" altLang="de-DE" sz="2000" dirty="0" smtClean="0">
                <a:latin typeface="Times New Roman" panose="02020603050405020304" pitchFamily="18" charset="0"/>
                <a:cs typeface="Times New Roman" panose="02020603050405020304" pitchFamily="18" charset="0"/>
              </a:rPr>
              <a:t>by the </a:t>
            </a:r>
            <a:r>
              <a:rPr lang="en-US" altLang="de-DE" sz="2000" u="sng" dirty="0" smtClean="0">
                <a:solidFill>
                  <a:srgbClr val="FF3300"/>
                </a:solidFill>
                <a:latin typeface="Times New Roman" panose="02020603050405020304" pitchFamily="18" charset="0"/>
                <a:cs typeface="Times New Roman" panose="02020603050405020304" pitchFamily="18" charset="0"/>
              </a:rPr>
              <a:t>atomic charge state</a:t>
            </a:r>
            <a:r>
              <a:rPr lang="en-US" altLang="de-DE" sz="2000" dirty="0" smtClean="0">
                <a:latin typeface="Times New Roman" panose="02020603050405020304" pitchFamily="18" charset="0"/>
                <a:cs typeface="Times New Roman" panose="02020603050405020304" pitchFamily="18" charset="0"/>
              </a:rPr>
              <a:t>: </a:t>
            </a:r>
          </a:p>
          <a:p>
            <a:pPr algn="ctr"/>
            <a:r>
              <a:rPr lang="en-US" altLang="de-DE" sz="2000" dirty="0" smtClean="0">
                <a:latin typeface="Times New Roman" panose="02020603050405020304" pitchFamily="18" charset="0"/>
                <a:cs typeface="Times New Roman" panose="02020603050405020304" pitchFamily="18" charset="0"/>
              </a:rPr>
              <a:t>nuclear cosmic clocks are </a:t>
            </a:r>
            <a:r>
              <a:rPr lang="en-US" altLang="de-DE" sz="2000" u="sng" dirty="0" smtClean="0">
                <a:solidFill>
                  <a:srgbClr val="FF3300"/>
                </a:solidFill>
                <a:latin typeface="Times New Roman" panose="02020603050405020304" pitchFamily="18" charset="0"/>
                <a:cs typeface="Times New Roman" panose="02020603050405020304" pitchFamily="18" charset="0"/>
              </a:rPr>
              <a:t>not</a:t>
            </a:r>
            <a:r>
              <a:rPr lang="en-US" altLang="de-DE" sz="2000" dirty="0" smtClean="0">
                <a:latin typeface="Times New Roman" panose="02020603050405020304" pitchFamily="18" charset="0"/>
                <a:cs typeface="Times New Roman" panose="02020603050405020304" pitchFamily="18" charset="0"/>
              </a:rPr>
              <a:t> independent on stellar evolution models</a:t>
            </a:r>
          </a:p>
          <a:p>
            <a:pPr algn="ctr"/>
            <a:endParaRPr lang="de-DE" altLang="de-DE" sz="2000" dirty="0">
              <a:latin typeface="Times New Roman" panose="02020603050405020304" pitchFamily="18" charset="0"/>
              <a:cs typeface="Times New Roman" panose="02020603050405020304" pitchFamily="18" charset="0"/>
            </a:endParaRPr>
          </a:p>
          <a:p>
            <a:pPr algn="ctr"/>
            <a:endParaRPr lang="de-DE" altLang="de-DE" sz="2800" dirty="0">
              <a:cs typeface="Arial" panose="020B0604020202020204" pitchFamily="34" charset="0"/>
            </a:endParaRPr>
          </a:p>
          <a:p>
            <a:pPr algn="ctr"/>
            <a:endParaRPr lang="de-DE" altLang="de-DE" sz="2800" dirty="0">
              <a:cs typeface="Arial" panose="020B0604020202020204" pitchFamily="34" charset="0"/>
            </a:endParaRPr>
          </a:p>
          <a:p>
            <a:pPr algn="ctr"/>
            <a:endParaRPr lang="de-DE" altLang="de-DE" sz="2800" dirty="0">
              <a:cs typeface="Arial" panose="020B0604020202020204" pitchFamily="34" charset="0"/>
            </a:endParaRPr>
          </a:p>
          <a:p>
            <a:pPr algn="ctr"/>
            <a:endParaRPr lang="de-DE" altLang="de-DE" sz="1200" dirty="0">
              <a:cs typeface="Arial" panose="020B0604020202020204" pitchFamily="34" charset="0"/>
            </a:endParaRPr>
          </a:p>
          <a:p>
            <a:pPr algn="ctr"/>
            <a:endParaRPr lang="el-GR" altLang="de-DE" sz="2400" dirty="0">
              <a:solidFill>
                <a:srgbClr val="FF0066"/>
              </a:solidFill>
              <a:cs typeface="Arial" panose="020B0604020202020204" pitchFamily="34" charset="0"/>
            </a:endParaRPr>
          </a:p>
        </p:txBody>
      </p:sp>
      <p:sp>
        <p:nvSpPr>
          <p:cNvPr id="3" name="Rechteck 2"/>
          <p:cNvSpPr/>
          <p:nvPr/>
        </p:nvSpPr>
        <p:spPr>
          <a:xfrm>
            <a:off x="827584" y="3212976"/>
            <a:ext cx="75608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765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CNO - cycle</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720000"/>
            <a:ext cx="7143750" cy="5214938"/>
          </a:xfrm>
          <a:prstGeom prst="rect">
            <a:avLst/>
          </a:prstGeom>
        </p:spPr>
      </p:pic>
    </p:spTree>
    <p:extLst>
      <p:ext uri="{BB962C8B-B14F-4D97-AF65-F5344CB8AC3E}">
        <p14:creationId xmlns:p14="http://schemas.microsoft.com/office/powerpoint/2010/main" val="2287024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Stars show spectra very close to black-body radiation</a:t>
            </a:r>
            <a:endParaRPr lang="en-US" dirty="0"/>
          </a:p>
        </p:txBody>
      </p:sp>
      <p:sp>
        <p:nvSpPr>
          <p:cNvPr id="4" name="Oval 2"/>
          <p:cNvSpPr/>
          <p:nvPr/>
        </p:nvSpPr>
        <p:spPr>
          <a:xfrm>
            <a:off x="683568" y="620688"/>
            <a:ext cx="1296988" cy="1296988"/>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cxnSp>
        <p:nvCxnSpPr>
          <p:cNvPr id="5" name="Gerade Verbindung mit Pfeil 4"/>
          <p:cNvCxnSpPr>
            <a:cxnSpLocks noChangeShapeType="1"/>
            <a:endCxn id="4" idx="6"/>
          </p:cNvCxnSpPr>
          <p:nvPr/>
        </p:nvCxnSpPr>
        <p:spPr bwMode="auto">
          <a:xfrm>
            <a:off x="1332856" y="1268388"/>
            <a:ext cx="647700" cy="0"/>
          </a:xfrm>
          <a:prstGeom prst="straightConnector1">
            <a:avLst/>
          </a:prstGeom>
          <a:noFill/>
          <a:ln w="25400">
            <a:solidFill>
              <a:srgbClr val="310036"/>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 name="Textfeld 11"/>
          <p:cNvSpPr txBox="1">
            <a:spLocks noChangeArrowheads="1"/>
          </p:cNvSpPr>
          <p:nvPr/>
        </p:nvSpPr>
        <p:spPr bwMode="auto">
          <a:xfrm>
            <a:off x="1437631" y="1196951"/>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de-DE" sz="1800" dirty="0">
                <a:latin typeface="Times New Roman" panose="02020603050405020304" pitchFamily="18" charset="0"/>
                <a:cs typeface="Times New Roman" panose="02020603050405020304" pitchFamily="18" charset="0"/>
              </a:rPr>
              <a:t>R</a:t>
            </a:r>
            <a:r>
              <a:rPr lang="de-DE" altLang="de-DE" sz="1800" baseline="-25000" dirty="0">
                <a:latin typeface="Times New Roman" panose="02020603050405020304" pitchFamily="18" charset="0"/>
                <a:cs typeface="Times New Roman" panose="02020603050405020304" pitchFamily="18" charset="0"/>
              </a:rPr>
              <a:t>*</a:t>
            </a:r>
            <a:endParaRPr lang="de-DE" altLang="de-DE" sz="1800" dirty="0">
              <a:latin typeface="Times New Roman" panose="02020603050405020304" pitchFamily="18" charset="0"/>
              <a:cs typeface="Times New Roman" panose="02020603050405020304" pitchFamily="18" charset="0"/>
            </a:endParaRPr>
          </a:p>
        </p:txBody>
      </p:sp>
      <p:grpSp>
        <p:nvGrpSpPr>
          <p:cNvPr id="7" name="Group 4"/>
          <p:cNvGrpSpPr>
            <a:grpSpLocks/>
          </p:cNvGrpSpPr>
          <p:nvPr/>
        </p:nvGrpSpPr>
        <p:grpSpPr bwMode="auto">
          <a:xfrm>
            <a:off x="6593831" y="692126"/>
            <a:ext cx="1219200" cy="1066800"/>
            <a:chOff x="8305800" y="1905000"/>
            <a:chExt cx="1219200" cy="1066800"/>
          </a:xfrm>
        </p:grpSpPr>
        <p:sp>
          <p:nvSpPr>
            <p:cNvPr id="8" name="Arc 5"/>
            <p:cNvSpPr/>
            <p:nvPr/>
          </p:nvSpPr>
          <p:spPr>
            <a:xfrm flipH="1">
              <a:off x="8305800" y="1905000"/>
              <a:ext cx="1219200" cy="1066800"/>
            </a:xfrm>
            <a:prstGeom prst="arc">
              <a:avLst>
                <a:gd name="adj1" fmla="val 20074519"/>
                <a:gd name="adj2" fmla="val 1494777"/>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de-DE">
                <a:ea typeface="ＭＳ Ｐゴシック" charset="0"/>
                <a:cs typeface="ＭＳ Ｐゴシック" charset="0"/>
              </a:endParaRPr>
            </a:p>
          </p:txBody>
        </p:sp>
        <p:cxnSp>
          <p:nvCxnSpPr>
            <p:cNvPr id="9" name="Straight Connector 6"/>
            <p:cNvCxnSpPr/>
            <p:nvPr/>
          </p:nvCxnSpPr>
          <p:spPr>
            <a:xfrm>
              <a:off x="8305800" y="2133600"/>
              <a:ext cx="609600" cy="3048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7"/>
            <p:cNvCxnSpPr/>
            <p:nvPr/>
          </p:nvCxnSpPr>
          <p:spPr>
            <a:xfrm flipV="1">
              <a:off x="8305800" y="2438400"/>
              <a:ext cx="609600" cy="3048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 name="Oval 17"/>
            <p:cNvSpPr/>
            <p:nvPr/>
          </p:nvSpPr>
          <p:spPr>
            <a:xfrm>
              <a:off x="8305800" y="2286000"/>
              <a:ext cx="152400" cy="304800"/>
            </a:xfrm>
            <a:prstGeom prst="ellips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solidFill>
                  <a:srgbClr val="FFFFFF"/>
                </a:solidFill>
                <a:ea typeface="ＭＳ Ｐゴシック" charset="0"/>
                <a:cs typeface="ＭＳ Ｐゴシック" charset="0"/>
              </a:endParaRPr>
            </a:p>
          </p:txBody>
        </p:sp>
      </p:grpSp>
      <p:cxnSp>
        <p:nvCxnSpPr>
          <p:cNvPr id="12" name="Gerade Verbindung mit Pfeil 11"/>
          <p:cNvCxnSpPr>
            <a:cxnSpLocks noChangeShapeType="1"/>
          </p:cNvCxnSpPr>
          <p:nvPr/>
        </p:nvCxnSpPr>
        <p:spPr bwMode="auto">
          <a:xfrm>
            <a:off x="1332856" y="1196951"/>
            <a:ext cx="5260975" cy="0"/>
          </a:xfrm>
          <a:prstGeom prst="straightConnector1">
            <a:avLst/>
          </a:prstGeom>
          <a:noFill/>
          <a:ln w="25400">
            <a:solidFill>
              <a:srgbClr val="310036"/>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Textfeld 22"/>
          <p:cNvSpPr txBox="1">
            <a:spLocks noChangeArrowheads="1"/>
          </p:cNvSpPr>
          <p:nvPr/>
        </p:nvSpPr>
        <p:spPr bwMode="auto">
          <a:xfrm>
            <a:off x="3780781" y="836588"/>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de-DE" sz="1800" dirty="0">
                <a:latin typeface="Times New Roman" panose="02020603050405020304" pitchFamily="18" charset="0"/>
                <a:cs typeface="Times New Roman" panose="02020603050405020304" pitchFamily="18" charset="0"/>
              </a:rPr>
              <a:t>d</a:t>
            </a:r>
          </a:p>
        </p:txBody>
      </p:sp>
      <p:sp>
        <p:nvSpPr>
          <p:cNvPr id="14" name="Textfeld 13"/>
          <p:cNvSpPr txBox="1"/>
          <p:nvPr/>
        </p:nvSpPr>
        <p:spPr>
          <a:xfrm>
            <a:off x="720000" y="2123564"/>
            <a:ext cx="190949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flux at the surface:</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feld 14"/>
              <p:cNvSpPr txBox="1"/>
              <p:nvPr/>
            </p:nvSpPr>
            <p:spPr>
              <a:xfrm>
                <a:off x="900000" y="2599066"/>
                <a:ext cx="1263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𝐹</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rPr>
                            <m:t>𝑆𝐵</m:t>
                          </m:r>
                        </m:sub>
                      </m:sSub>
                      <m:r>
                        <a:rPr lang="de-DE" b="0" i="1" smtClean="0">
                          <a:latin typeface="Cambria Math" panose="02040503050406030204" pitchFamily="18" charset="0"/>
                          <a:ea typeface="Cambria Math" panose="02040503050406030204" pitchFamily="18" charset="0"/>
                        </a:rPr>
                        <m:t>∙</m:t>
                      </m:r>
                      <m:sSubSup>
                        <m:sSubSupPr>
                          <m:ctrlPr>
                            <a:rPr lang="de-DE" b="0" i="1" smtClean="0">
                              <a:latin typeface="Cambria Math" panose="02040503050406030204" pitchFamily="18" charset="0"/>
                              <a:ea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𝑇</m:t>
                          </m:r>
                        </m:e>
                        <m:sub>
                          <m:r>
                            <a:rPr lang="de-DE" b="0" i="1" smtClean="0">
                              <a:latin typeface="Cambria Math" panose="02040503050406030204" pitchFamily="18" charset="0"/>
                              <a:ea typeface="Cambria Math" panose="02040503050406030204" pitchFamily="18" charset="0"/>
                            </a:rPr>
                            <m:t>∗</m:t>
                          </m:r>
                        </m:sub>
                        <m:sup>
                          <m:r>
                            <a:rPr lang="de-DE" b="0" i="1" smtClean="0">
                              <a:latin typeface="Cambria Math" panose="02040503050406030204" pitchFamily="18" charset="0"/>
                              <a:ea typeface="Cambria Math" panose="02040503050406030204" pitchFamily="18" charset="0"/>
                            </a:rPr>
                            <m:t>4</m:t>
                          </m:r>
                        </m:sup>
                      </m:sSubSup>
                    </m:oMath>
                  </m:oMathPara>
                </a14:m>
                <a:endParaRPr lang="de-DE" dirty="0"/>
              </a:p>
            </p:txBody>
          </p:sp>
        </mc:Choice>
        <mc:Fallback xmlns="">
          <p:sp>
            <p:nvSpPr>
              <p:cNvPr id="15" name="Textfeld 14"/>
              <p:cNvSpPr txBox="1">
                <a:spLocks noRot="1" noChangeAspect="1" noMove="1" noResize="1" noEditPoints="1" noAdjustHandles="1" noChangeArrowheads="1" noChangeShapeType="1" noTextEdit="1"/>
              </p:cNvSpPr>
              <p:nvPr/>
            </p:nvSpPr>
            <p:spPr>
              <a:xfrm>
                <a:off x="900000" y="2599066"/>
                <a:ext cx="1263423" cy="276999"/>
              </a:xfrm>
              <a:prstGeom prst="rect">
                <a:avLst/>
              </a:prstGeom>
              <a:blipFill>
                <a:blip r:embed="rId2"/>
                <a:stretch>
                  <a:fillRect l="-4348" t="-4348" r="-1449" b="-15217"/>
                </a:stretch>
              </a:blipFill>
            </p:spPr>
            <p:txBody>
              <a:bodyPr/>
              <a:lstStyle/>
              <a:p>
                <a:r>
                  <a:rPr lang="de-DE">
                    <a:noFill/>
                  </a:rPr>
                  <a:t> </a:t>
                </a:r>
              </a:p>
            </p:txBody>
          </p:sp>
        </mc:Fallback>
      </mc:AlternateContent>
      <p:sp>
        <p:nvSpPr>
          <p:cNvPr id="16" name="Textfeld 15"/>
          <p:cNvSpPr txBox="1"/>
          <p:nvPr/>
        </p:nvSpPr>
        <p:spPr>
          <a:xfrm>
            <a:off x="5580112" y="2124000"/>
            <a:ext cx="158107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measured flux:</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feld 16"/>
              <p:cNvSpPr txBox="1"/>
              <p:nvPr/>
            </p:nvSpPr>
            <p:spPr>
              <a:xfrm>
                <a:off x="5580112" y="2448000"/>
                <a:ext cx="2002022" cy="5791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𝐹</m:t>
                      </m:r>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d>
                            <m:dPr>
                              <m:ctrlPr>
                                <a:rPr lang="de-DE" b="0" i="1" smtClean="0">
                                  <a:latin typeface="Cambria Math" panose="02040503050406030204" pitchFamily="18" charset="0"/>
                                </a:rPr>
                              </m:ctrlPr>
                            </m:dPr>
                            <m:e>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𝑅</m:t>
                                      </m:r>
                                    </m:e>
                                    <m:sub>
                                      <m:r>
                                        <a:rPr lang="de-DE" b="0" i="1" smtClean="0">
                                          <a:latin typeface="Cambria Math" panose="02040503050406030204" pitchFamily="18" charset="0"/>
                                          <a:ea typeface="Cambria Math" panose="02040503050406030204" pitchFamily="18" charset="0"/>
                                        </a:rPr>
                                        <m:t>∗</m:t>
                                      </m:r>
                                    </m:sub>
                                  </m:sSub>
                                </m:num>
                                <m:den>
                                  <m:r>
                                    <a:rPr lang="de-DE" b="0" i="1" smtClean="0">
                                      <a:latin typeface="Cambria Math" panose="02040503050406030204" pitchFamily="18" charset="0"/>
                                    </a:rPr>
                                    <m:t>𝑑</m:t>
                                  </m:r>
                                </m:den>
                              </m:f>
                            </m:e>
                          </m:d>
                        </m:e>
                        <m:sup>
                          <m:r>
                            <a:rPr lang="de-DE" b="0" i="1" smtClean="0">
                              <a:latin typeface="Cambria Math" panose="02040503050406030204" pitchFamily="18" charset="0"/>
                            </a:rPr>
                            <m:t>2</m:t>
                          </m:r>
                        </m:sup>
                      </m:sSup>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ea typeface="Cambria Math" panose="02040503050406030204" pitchFamily="18" charset="0"/>
                            </a:rPr>
                            <m:t>𝑆𝐵</m:t>
                          </m:r>
                        </m:sub>
                      </m:sSub>
                      <m:r>
                        <a:rPr lang="de-DE" b="0" i="1" smtClean="0">
                          <a:latin typeface="Cambria Math" panose="02040503050406030204" pitchFamily="18" charset="0"/>
                          <a:ea typeface="Cambria Math" panose="02040503050406030204" pitchFamily="18" charset="0"/>
                        </a:rPr>
                        <m:t>∙</m:t>
                      </m:r>
                      <m:sSubSup>
                        <m:sSubSupPr>
                          <m:ctrlPr>
                            <a:rPr lang="de-DE" b="0" i="1" smtClean="0">
                              <a:latin typeface="Cambria Math" panose="02040503050406030204" pitchFamily="18" charset="0"/>
                              <a:ea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𝑇</m:t>
                          </m:r>
                        </m:e>
                        <m:sub>
                          <m:r>
                            <a:rPr lang="de-DE" b="0" i="1" smtClean="0">
                              <a:latin typeface="Cambria Math" panose="02040503050406030204" pitchFamily="18" charset="0"/>
                              <a:ea typeface="Cambria Math" panose="02040503050406030204" pitchFamily="18" charset="0"/>
                            </a:rPr>
                            <m:t>∗</m:t>
                          </m:r>
                        </m:sub>
                        <m:sup>
                          <m:r>
                            <a:rPr lang="de-DE" b="0" i="1" smtClean="0">
                              <a:latin typeface="Cambria Math" panose="02040503050406030204" pitchFamily="18" charset="0"/>
                              <a:ea typeface="Cambria Math" panose="02040503050406030204" pitchFamily="18" charset="0"/>
                            </a:rPr>
                            <m:t>4</m:t>
                          </m:r>
                        </m:sup>
                      </m:sSubSup>
                    </m:oMath>
                  </m:oMathPara>
                </a14:m>
                <a:endParaRPr lang="de-DE" dirty="0"/>
              </a:p>
            </p:txBody>
          </p:sp>
        </mc:Choice>
        <mc:Fallback xmlns="">
          <p:sp>
            <p:nvSpPr>
              <p:cNvPr id="17" name="Textfeld 16"/>
              <p:cNvSpPr txBox="1">
                <a:spLocks noRot="1" noChangeAspect="1" noMove="1" noResize="1" noEditPoints="1" noAdjustHandles="1" noChangeArrowheads="1" noChangeShapeType="1" noTextEdit="1"/>
              </p:cNvSpPr>
              <p:nvPr/>
            </p:nvSpPr>
            <p:spPr>
              <a:xfrm>
                <a:off x="5580112" y="2448000"/>
                <a:ext cx="2002022" cy="579133"/>
              </a:xfrm>
              <a:prstGeom prst="rect">
                <a:avLst/>
              </a:prstGeom>
              <a:blipFill>
                <a:blip r:embed="rId3"/>
                <a:stretch>
                  <a:fillRect/>
                </a:stretch>
              </a:blipFill>
            </p:spPr>
            <p:txBody>
              <a:bodyPr/>
              <a:lstStyle/>
              <a:p>
                <a:r>
                  <a:rPr lang="de-DE">
                    <a:noFill/>
                  </a:rPr>
                  <a:t> </a:t>
                </a:r>
              </a:p>
            </p:txBody>
          </p:sp>
        </mc:Fallback>
      </mc:AlternateContent>
      <p:sp>
        <p:nvSpPr>
          <p:cNvPr id="18" name="Textfeld 17"/>
          <p:cNvSpPr txBox="1"/>
          <p:nvPr/>
        </p:nvSpPr>
        <p:spPr>
          <a:xfrm>
            <a:off x="720000" y="2952000"/>
            <a:ext cx="351891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luminosity (Stefan-Boltzmann law):</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feld 18"/>
              <p:cNvSpPr txBox="1"/>
              <p:nvPr/>
            </p:nvSpPr>
            <p:spPr>
              <a:xfrm>
                <a:off x="900000" y="3420000"/>
                <a:ext cx="21091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𝐿</m:t>
                      </m:r>
                      <m:r>
                        <a:rPr lang="de-DE" b="0" i="1" smtClean="0">
                          <a:latin typeface="Cambria Math" panose="02040503050406030204" pitchFamily="18" charset="0"/>
                        </a:rPr>
                        <m:t>=4</m:t>
                      </m:r>
                      <m:r>
                        <a:rPr lang="de-DE" b="0"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sSubSup>
                        <m:sSubSupPr>
                          <m:ctrlPr>
                            <a:rPr lang="de-DE" b="0" i="1" smtClean="0">
                              <a:latin typeface="Cambria Math" panose="02040503050406030204" pitchFamily="18" charset="0"/>
                              <a:ea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𝑅</m:t>
                          </m:r>
                        </m:e>
                        <m:sub>
                          <m:r>
                            <a:rPr lang="de-DE" b="0" i="1" smtClean="0">
                              <a:latin typeface="Cambria Math" panose="02040503050406030204" pitchFamily="18" charset="0"/>
                              <a:ea typeface="Cambria Math" panose="02040503050406030204" pitchFamily="18" charset="0"/>
                            </a:rPr>
                            <m:t>∗</m:t>
                          </m:r>
                        </m:sub>
                        <m:sup>
                          <m:r>
                            <a:rPr lang="de-DE" b="0" i="1" smtClean="0">
                              <a:latin typeface="Cambria Math" panose="02040503050406030204" pitchFamily="18" charset="0"/>
                              <a:ea typeface="Cambria Math" panose="02040503050406030204" pitchFamily="18" charset="0"/>
                            </a:rPr>
                            <m:t>2</m:t>
                          </m:r>
                        </m:sup>
                      </m:sSubSup>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ea typeface="Cambria Math" panose="02040503050406030204" pitchFamily="18" charset="0"/>
                            </a:rPr>
                            <m:t>𝑆𝐵</m:t>
                          </m:r>
                        </m:sub>
                      </m:sSub>
                      <m:r>
                        <a:rPr lang="de-DE" b="0" i="1" smtClean="0">
                          <a:latin typeface="Cambria Math" panose="02040503050406030204" pitchFamily="18" charset="0"/>
                          <a:ea typeface="Cambria Math" panose="02040503050406030204" pitchFamily="18" charset="0"/>
                        </a:rPr>
                        <m:t>∙</m:t>
                      </m:r>
                      <m:sSubSup>
                        <m:sSubSupPr>
                          <m:ctrlPr>
                            <a:rPr lang="de-DE" b="0" i="1" smtClean="0">
                              <a:latin typeface="Cambria Math" panose="02040503050406030204" pitchFamily="18" charset="0"/>
                              <a:ea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𝑇</m:t>
                          </m:r>
                        </m:e>
                        <m:sub>
                          <m:r>
                            <a:rPr lang="de-DE" b="0" i="1" smtClean="0">
                              <a:latin typeface="Cambria Math" panose="02040503050406030204" pitchFamily="18" charset="0"/>
                              <a:ea typeface="Cambria Math" panose="02040503050406030204" pitchFamily="18" charset="0"/>
                            </a:rPr>
                            <m:t>∗</m:t>
                          </m:r>
                        </m:sub>
                        <m:sup>
                          <m:r>
                            <a:rPr lang="de-DE" b="0" i="1" smtClean="0">
                              <a:latin typeface="Cambria Math" panose="02040503050406030204" pitchFamily="18" charset="0"/>
                              <a:ea typeface="Cambria Math" panose="02040503050406030204" pitchFamily="18" charset="0"/>
                            </a:rPr>
                            <m:t>4</m:t>
                          </m:r>
                        </m:sup>
                      </m:sSubSup>
                    </m:oMath>
                  </m:oMathPara>
                </a14:m>
                <a:endParaRPr lang="de-DE" dirty="0"/>
              </a:p>
            </p:txBody>
          </p:sp>
        </mc:Choice>
        <mc:Fallback xmlns="">
          <p:sp>
            <p:nvSpPr>
              <p:cNvPr id="19" name="Textfeld 18"/>
              <p:cNvSpPr txBox="1">
                <a:spLocks noRot="1" noChangeAspect="1" noMove="1" noResize="1" noEditPoints="1" noAdjustHandles="1" noChangeArrowheads="1" noChangeShapeType="1" noTextEdit="1"/>
              </p:cNvSpPr>
              <p:nvPr/>
            </p:nvSpPr>
            <p:spPr>
              <a:xfrm>
                <a:off x="900000" y="3420000"/>
                <a:ext cx="2109104" cy="276999"/>
              </a:xfrm>
              <a:prstGeom prst="rect">
                <a:avLst/>
              </a:prstGeom>
              <a:blipFill>
                <a:blip r:embed="rId4"/>
                <a:stretch>
                  <a:fillRect l="-2312" t="-4444" r="-578" b="-17778"/>
                </a:stretch>
              </a:blipFill>
            </p:spPr>
            <p:txBody>
              <a:bodyPr/>
              <a:lstStyle/>
              <a:p>
                <a:r>
                  <a:rPr lang="de-DE">
                    <a:noFill/>
                  </a:rPr>
                  <a:t> </a:t>
                </a:r>
              </a:p>
            </p:txBody>
          </p:sp>
        </mc:Fallback>
      </mc:AlternateContent>
      <p:sp>
        <p:nvSpPr>
          <p:cNvPr id="20" name="Textfeld 19"/>
          <p:cNvSpPr txBox="1"/>
          <p:nvPr/>
        </p:nvSpPr>
        <p:spPr>
          <a:xfrm>
            <a:off x="720000" y="4371346"/>
            <a:ext cx="2601994" cy="369332"/>
          </a:xfrm>
          <a:prstGeom prst="rect">
            <a:avLst/>
          </a:prstGeom>
          <a:noFill/>
          <a:ln>
            <a:solidFill>
              <a:srgbClr val="FF0000"/>
            </a:solidFill>
          </a:ln>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spectrum of a black-body:</a:t>
            </a:r>
            <a:endParaRPr lang="en-US"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feld 20"/>
              <p:cNvSpPr txBox="1"/>
              <p:nvPr/>
            </p:nvSpPr>
            <p:spPr>
              <a:xfrm>
                <a:off x="900000" y="4943726"/>
                <a:ext cx="11131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𝐹</m:t>
                          </m:r>
                        </m:e>
                        <m:sub>
                          <m:r>
                            <a:rPr lang="de-DE" i="1" smtClean="0">
                              <a:latin typeface="Cambria Math" panose="02040503050406030204" pitchFamily="18" charset="0"/>
                              <a:ea typeface="Cambria Math" panose="02040503050406030204" pitchFamily="18" charset="0"/>
                            </a:rPr>
                            <m:t>𝜈</m:t>
                          </m:r>
                        </m:sub>
                      </m:sSub>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𝐵</m:t>
                          </m:r>
                        </m:e>
                        <m:sub>
                          <m:r>
                            <a:rPr lang="de-DE" b="0" i="1" smtClean="0">
                              <a:latin typeface="Cambria Math" panose="02040503050406030204" pitchFamily="18" charset="0"/>
                              <a:ea typeface="Cambria Math" panose="02040503050406030204" pitchFamily="18" charset="0"/>
                            </a:rPr>
                            <m:t>𝜈</m:t>
                          </m:r>
                        </m:sub>
                      </m:sSub>
                    </m:oMath>
                  </m:oMathPara>
                </a14:m>
                <a:endParaRPr lang="de-DE" dirty="0"/>
              </a:p>
            </p:txBody>
          </p:sp>
        </mc:Choice>
        <mc:Fallback xmlns="">
          <p:sp>
            <p:nvSpPr>
              <p:cNvPr id="21" name="Textfeld 20"/>
              <p:cNvSpPr txBox="1">
                <a:spLocks noRot="1" noChangeAspect="1" noMove="1" noResize="1" noEditPoints="1" noAdjustHandles="1" noChangeArrowheads="1" noChangeShapeType="1" noTextEdit="1"/>
              </p:cNvSpPr>
              <p:nvPr/>
            </p:nvSpPr>
            <p:spPr>
              <a:xfrm>
                <a:off x="900000" y="4943726"/>
                <a:ext cx="1113125" cy="276999"/>
              </a:xfrm>
              <a:prstGeom prst="rect">
                <a:avLst/>
              </a:prstGeom>
              <a:blipFill>
                <a:blip r:embed="rId5"/>
                <a:stretch>
                  <a:fillRect l="-4945" r="-549" b="-1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Textfeld 21"/>
              <p:cNvSpPr txBox="1"/>
              <p:nvPr/>
            </p:nvSpPr>
            <p:spPr>
              <a:xfrm>
                <a:off x="827641" y="5274799"/>
                <a:ext cx="3580917" cy="602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𝐵</m:t>
                          </m:r>
                        </m:e>
                        <m:sub>
                          <m:r>
                            <a:rPr lang="de-DE" i="1" smtClean="0">
                              <a:latin typeface="Cambria Math" panose="02040503050406030204" pitchFamily="18" charset="0"/>
                              <a:ea typeface="Cambria Math" panose="02040503050406030204" pitchFamily="18" charset="0"/>
                            </a:rPr>
                            <m:t>𝜈</m:t>
                          </m:r>
                        </m:sub>
                      </m:sSub>
                      <m:r>
                        <a:rPr lang="de-DE" b="0" i="1" smtClean="0">
                          <a:latin typeface="Cambria Math" panose="02040503050406030204" pitchFamily="18" charset="0"/>
                        </a:rPr>
                        <m:t>=2</m:t>
                      </m:r>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𝜈</m:t>
                              </m:r>
                            </m:e>
                            <m:sup>
                              <m:r>
                                <a:rPr lang="de-DE" b="0" i="1" smtClean="0">
                                  <a:latin typeface="Cambria Math" panose="02040503050406030204" pitchFamily="18" charset="0"/>
                                  <a:ea typeface="Cambria Math" panose="02040503050406030204" pitchFamily="18" charset="0"/>
                                </a:rPr>
                                <m:t>2</m:t>
                              </m:r>
                            </m:sup>
                          </m:sSup>
                        </m:num>
                        <m:den>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𝑐</m:t>
                              </m:r>
                            </m:e>
                            <m:sup>
                              <m:r>
                                <a:rPr lang="de-DE" b="0" i="1" smtClean="0">
                                  <a:latin typeface="Cambria Math" panose="02040503050406030204" pitchFamily="18" charset="0"/>
                                  <a:ea typeface="Cambria Math" panose="02040503050406030204" pitchFamily="18" charset="0"/>
                                </a:rPr>
                                <m:t>2</m:t>
                              </m:r>
                            </m:sup>
                          </m:sSup>
                        </m:den>
                      </m:f>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h</m:t>
                      </m:r>
                      <m:r>
                        <a:rPr lang="de-DE" b="0" i="1" smtClean="0">
                          <a:latin typeface="Cambria Math" panose="02040503050406030204" pitchFamily="18" charset="0"/>
                          <a:ea typeface="Cambria Math" panose="02040503050406030204" pitchFamily="18" charset="0"/>
                        </a:rPr>
                        <m:t>𝜈</m:t>
                      </m:r>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1</m:t>
                          </m:r>
                        </m:num>
                        <m:den>
                          <m:r>
                            <a:rPr lang="de-DE" b="0" i="1" smtClean="0">
                              <a:latin typeface="Cambria Math" panose="02040503050406030204" pitchFamily="18" charset="0"/>
                              <a:ea typeface="Cambria Math" panose="02040503050406030204" pitchFamily="18" charset="0"/>
                            </a:rPr>
                            <m:t>𝑒𝑥𝑝</m:t>
                          </m:r>
                          <m:d>
                            <m:dPr>
                              <m:ctrlPr>
                                <a:rPr lang="de-DE" b="0" i="1" smtClean="0">
                                  <a:latin typeface="Cambria Math" panose="02040503050406030204" pitchFamily="18" charset="0"/>
                                  <a:ea typeface="Cambria Math" panose="02040503050406030204" pitchFamily="18" charset="0"/>
                                </a:rPr>
                              </m:ctrlPr>
                            </m:dPr>
                            <m:e>
                              <m:f>
                                <m:fPr>
                                  <m:type m:val="lin"/>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h</m:t>
                                  </m:r>
                                  <m:r>
                                    <a:rPr lang="de-DE" b="0" i="1" smtClean="0">
                                      <a:latin typeface="Cambria Math" panose="02040503050406030204" pitchFamily="18" charset="0"/>
                                      <a:ea typeface="Cambria Math" panose="02040503050406030204" pitchFamily="18" charset="0"/>
                                    </a:rPr>
                                    <m:t>𝜈</m:t>
                                  </m:r>
                                </m:num>
                                <m:den>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𝑘</m:t>
                                      </m:r>
                                    </m:e>
                                    <m:sub>
                                      <m:r>
                                        <a:rPr lang="de-DE" b="0" i="1" smtClean="0">
                                          <a:latin typeface="Cambria Math" panose="02040503050406030204" pitchFamily="18" charset="0"/>
                                          <a:ea typeface="Cambria Math" panose="02040503050406030204" pitchFamily="18" charset="0"/>
                                        </a:rPr>
                                        <m:t>𝐵</m:t>
                                      </m:r>
                                    </m:sub>
                                  </m:sSub>
                                  <m:r>
                                    <a:rPr lang="de-DE" b="0" i="1" smtClean="0">
                                      <a:latin typeface="Cambria Math" panose="02040503050406030204" pitchFamily="18" charset="0"/>
                                      <a:ea typeface="Cambria Math" panose="02040503050406030204" pitchFamily="18" charset="0"/>
                                    </a:rPr>
                                    <m:t>𝑇</m:t>
                                  </m:r>
                                </m:den>
                              </m:f>
                            </m:e>
                          </m:d>
                          <m:r>
                            <a:rPr lang="de-DE" b="0" i="1" smtClean="0">
                              <a:latin typeface="Cambria Math" panose="02040503050406030204" pitchFamily="18" charset="0"/>
                              <a:ea typeface="Cambria Math" panose="02040503050406030204" pitchFamily="18" charset="0"/>
                            </a:rPr>
                            <m:t>−1</m:t>
                          </m:r>
                        </m:den>
                      </m:f>
                    </m:oMath>
                  </m:oMathPara>
                </a14:m>
                <a:endParaRPr lang="de-DE" dirty="0"/>
              </a:p>
            </p:txBody>
          </p:sp>
        </mc:Choice>
        <mc:Fallback xmlns="">
          <p:sp>
            <p:nvSpPr>
              <p:cNvPr id="22" name="Textfeld 21"/>
              <p:cNvSpPr txBox="1">
                <a:spLocks noRot="1" noChangeAspect="1" noMove="1" noResize="1" noEditPoints="1" noAdjustHandles="1" noChangeArrowheads="1" noChangeShapeType="1" noTextEdit="1"/>
              </p:cNvSpPr>
              <p:nvPr/>
            </p:nvSpPr>
            <p:spPr>
              <a:xfrm>
                <a:off x="827641" y="5274799"/>
                <a:ext cx="3580917" cy="602473"/>
              </a:xfrm>
              <a:prstGeom prst="rect">
                <a:avLst/>
              </a:prstGeom>
              <a:blipFill>
                <a:blip r:embed="rId6"/>
                <a:stretch>
                  <a:fillRect/>
                </a:stretch>
              </a:blipFill>
            </p:spPr>
            <p:txBody>
              <a:bodyPr/>
              <a:lstStyle/>
              <a:p>
                <a:r>
                  <a:rPr lang="de-DE">
                    <a:noFill/>
                  </a:rPr>
                  <a:t> </a:t>
                </a:r>
              </a:p>
            </p:txBody>
          </p:sp>
        </mc:Fallback>
      </mc:AlternateContent>
      <p:pic>
        <p:nvPicPr>
          <p:cNvPr id="24" name="Grafik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1180" y="4068000"/>
            <a:ext cx="3512820" cy="2446020"/>
          </a:xfrm>
          <a:prstGeom prst="rect">
            <a:avLst/>
          </a:prstGeom>
        </p:spPr>
      </p:pic>
      <p:pic>
        <p:nvPicPr>
          <p:cNvPr id="25" name="Grafik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25365" y="5991097"/>
            <a:ext cx="805815" cy="522923"/>
          </a:xfrm>
          <a:prstGeom prst="rect">
            <a:avLst/>
          </a:prstGeom>
        </p:spPr>
      </p:pic>
      <p:pic>
        <p:nvPicPr>
          <p:cNvPr id="23" name="Grafik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44000" y="554400"/>
            <a:ext cx="1800000" cy="1014542"/>
          </a:xfrm>
          <a:prstGeom prst="rect">
            <a:avLst/>
          </a:prstGeom>
        </p:spPr>
      </p:pic>
      <p:sp>
        <p:nvSpPr>
          <p:cNvPr id="26" name="Textfeld 25"/>
          <p:cNvSpPr txBox="1"/>
          <p:nvPr/>
        </p:nvSpPr>
        <p:spPr>
          <a:xfrm>
            <a:off x="7362989" y="1512000"/>
            <a:ext cx="1762021" cy="276999"/>
          </a:xfrm>
          <a:prstGeom prst="rect">
            <a:avLst/>
          </a:prstGeom>
          <a:noFill/>
        </p:spPr>
        <p:txBody>
          <a:bodyPr wrap="none" rtlCol="0">
            <a:spAutoFit/>
          </a:bodyPr>
          <a:lstStyle/>
          <a:p>
            <a:r>
              <a:rPr lang="de-DE" sz="1200" dirty="0" smtClean="0">
                <a:latin typeface="Times New Roman" panose="02020603050405020304" pitchFamily="18" charset="0"/>
                <a:cs typeface="Times New Roman" panose="02020603050405020304" pitchFamily="18" charset="0"/>
              </a:rPr>
              <a:t>J. Stefan &amp; L. Boltzmann</a:t>
            </a:r>
            <a:endParaRPr lang="de-DE"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6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Hertzsprung</a:t>
            </a:r>
            <a:r>
              <a:rPr lang="en-US" dirty="0" smtClean="0"/>
              <a:t>-Russell-diagram </a:t>
            </a:r>
            <a:r>
              <a:rPr lang="en-US" sz="1800" dirty="0" smtClean="0">
                <a:solidFill>
                  <a:schemeClr val="tx1"/>
                </a:solidFill>
              </a:rPr>
              <a:t>of all stars at a range of 300 light years</a:t>
            </a:r>
            <a:endParaRPr lang="en-US" sz="1800" dirty="0">
              <a:solidFill>
                <a:schemeClr val="tx1"/>
              </a:solidFill>
            </a:endParaRPr>
          </a:p>
        </p:txBody>
      </p:sp>
      <p:pic>
        <p:nvPicPr>
          <p:cNvPr id="4" name="Picture 3" descr="HRD_Hipparcos_Januar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5" y="554416"/>
            <a:ext cx="4579597" cy="5989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feld 4"/>
          <p:cNvSpPr txBox="1"/>
          <p:nvPr/>
        </p:nvSpPr>
        <p:spPr>
          <a:xfrm>
            <a:off x="5220000" y="2700000"/>
            <a:ext cx="2600392" cy="1200329"/>
          </a:xfrm>
          <a:prstGeom prst="rect">
            <a:avLst/>
          </a:prstGeom>
          <a:noFill/>
          <a:ln>
            <a:solidFill>
              <a:srgbClr val="FF0000"/>
            </a:solidFill>
          </a:ln>
        </p:spPr>
        <p:txBody>
          <a:bodyPr wrap="none" rtlCol="0">
            <a:spAutoFit/>
          </a:bodyPr>
          <a:lstStyle/>
          <a:p>
            <a:pPr algn="ctr"/>
            <a:r>
              <a:rPr lang="en-US" sz="2400" dirty="0" smtClean="0">
                <a:solidFill>
                  <a:srgbClr val="0000CC"/>
                </a:solidFill>
                <a:latin typeface="Times New Roman" panose="02020603050405020304" pitchFamily="18" charset="0"/>
                <a:cs typeface="Times New Roman" panose="02020603050405020304" pitchFamily="18" charset="0"/>
              </a:rPr>
              <a:t>absolute luminosity</a:t>
            </a:r>
          </a:p>
          <a:p>
            <a:pPr algn="ctr"/>
            <a:r>
              <a:rPr lang="en-US" sz="2400" dirty="0" smtClean="0">
                <a:solidFill>
                  <a:srgbClr val="0000CC"/>
                </a:solidFill>
                <a:latin typeface="Times New Roman" panose="02020603050405020304" pitchFamily="18" charset="0"/>
                <a:cs typeface="Times New Roman" panose="02020603050405020304" pitchFamily="18" charset="0"/>
              </a:rPr>
              <a:t>versus </a:t>
            </a:r>
          </a:p>
          <a:p>
            <a:pPr algn="ctr"/>
            <a:r>
              <a:rPr lang="en-US" sz="2400" dirty="0" smtClean="0">
                <a:solidFill>
                  <a:srgbClr val="0000CC"/>
                </a:solidFill>
                <a:latin typeface="Times New Roman" panose="02020603050405020304" pitchFamily="18" charset="0"/>
                <a:cs typeface="Times New Roman" panose="02020603050405020304" pitchFamily="18" charset="0"/>
              </a:rPr>
              <a:t>temperature</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5220000" y="4140000"/>
            <a:ext cx="3168424" cy="132343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stars are stationary on the</a:t>
            </a:r>
          </a:p>
          <a:p>
            <a:endParaRPr lang="en-US" sz="400"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main sequence</a:t>
            </a:r>
            <a:r>
              <a:rPr lang="en-US" dirty="0" smtClean="0">
                <a:latin typeface="Times New Roman" panose="02020603050405020304" pitchFamily="18" charset="0"/>
                <a:cs typeface="Times New Roman" panose="02020603050405020304" pitchFamily="18" charset="0"/>
              </a:rPr>
              <a:t>´,</a:t>
            </a:r>
          </a:p>
          <a:p>
            <a:endParaRPr lang="en-US" sz="40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as long as the fusion of protons to helium persists</a:t>
            </a:r>
            <a:endParaRPr lang="en-US"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5220000" y="5580000"/>
            <a:ext cx="3384447"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This time depends very sensitively on the </a:t>
            </a:r>
            <a:r>
              <a:rPr lang="en-US" dirty="0" smtClean="0">
                <a:solidFill>
                  <a:srgbClr val="FF0000"/>
                </a:solidFill>
                <a:latin typeface="Times New Roman" panose="02020603050405020304" pitchFamily="18" charset="0"/>
                <a:cs typeface="Times New Roman" panose="02020603050405020304" pitchFamily="18" charset="0"/>
              </a:rPr>
              <a:t>mass</a:t>
            </a:r>
            <a:r>
              <a:rPr lang="en-US" dirty="0" smtClean="0">
                <a:latin typeface="Times New Roman" panose="02020603050405020304" pitchFamily="18" charset="0"/>
                <a:cs typeface="Times New Roman" panose="02020603050405020304" pitchFamily="18" charset="0"/>
              </a:rPr>
              <a:t> of the individual star</a:t>
            </a:r>
            <a:endParaRPr lang="en-US" dirty="0">
              <a:latin typeface="Times New Roman" panose="02020603050405020304" pitchFamily="18" charset="0"/>
              <a:cs typeface="Times New Roman" panose="02020603050405020304" pitchFamily="18" charset="0"/>
            </a:endParaRPr>
          </a:p>
        </p:txBody>
      </p:sp>
      <p:cxnSp>
        <p:nvCxnSpPr>
          <p:cNvPr id="8" name="Gerade Verbindung mit Pfeil 7"/>
          <p:cNvCxnSpPr/>
          <p:nvPr/>
        </p:nvCxnSpPr>
        <p:spPr>
          <a:xfrm flipH="1">
            <a:off x="900000" y="630000"/>
            <a:ext cx="36004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000" y="554400"/>
            <a:ext cx="240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6693934" y="2354400"/>
            <a:ext cx="2486578" cy="261610"/>
          </a:xfrm>
          <a:prstGeom prst="rect">
            <a:avLst/>
          </a:prstGeom>
          <a:noFill/>
        </p:spPr>
        <p:txBody>
          <a:bodyPr wrap="none" rtlCol="0">
            <a:spAutoFit/>
          </a:bodyPr>
          <a:lstStyle/>
          <a:p>
            <a:r>
              <a:rPr lang="de-DE" sz="1100" dirty="0" err="1" smtClean="0">
                <a:latin typeface="Times New Roman" panose="02020603050405020304" pitchFamily="18" charset="0"/>
                <a:cs typeface="Times New Roman" panose="02020603050405020304" pitchFamily="18" charset="0"/>
              </a:rPr>
              <a:t>Ejnar</a:t>
            </a:r>
            <a:r>
              <a:rPr lang="de-DE" sz="1100" dirty="0" smtClean="0">
                <a:latin typeface="Times New Roman" panose="02020603050405020304" pitchFamily="18" charset="0"/>
                <a:cs typeface="Times New Roman" panose="02020603050405020304" pitchFamily="18" charset="0"/>
              </a:rPr>
              <a:t> Hertzsprung, Henry Norris Russell</a:t>
            </a:r>
            <a:endParaRPr lang="de-DE"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627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Hertzsprung</a:t>
            </a:r>
            <a:r>
              <a:rPr lang="en-US" dirty="0" smtClean="0"/>
              <a:t> – Russell - diagram</a:t>
            </a:r>
            <a:endParaRPr lang="en-US" dirty="0"/>
          </a:p>
        </p:txBody>
      </p:sp>
      <p:pic>
        <p:nvPicPr>
          <p:cNvPr id="4" name="Bild 12" descr="H-R-Diagram1.jpg"/>
          <p:cNvPicPr>
            <a:picLocks noChangeAspect="1"/>
          </p:cNvPicPr>
          <p:nvPr/>
        </p:nvPicPr>
        <p:blipFill>
          <a:blip r:embed="rId2">
            <a:extLst>
              <a:ext uri="{28A0092B-C50C-407E-A947-70E740481C1C}">
                <a14:useLocalDpi xmlns:a14="http://schemas.microsoft.com/office/drawing/2010/main" val="0"/>
              </a:ext>
            </a:extLst>
          </a:blip>
          <a:srcRect t="5290" b="-41"/>
          <a:stretch>
            <a:fillRect/>
          </a:stretch>
        </p:blipFill>
        <p:spPr bwMode="auto">
          <a:xfrm>
            <a:off x="1476375" y="554400"/>
            <a:ext cx="6191250" cy="598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25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Where is a GC leaving the main sequence?</a:t>
            </a:r>
            <a:endParaRPr lang="en-US" dirty="0"/>
          </a:p>
        </p:txBody>
      </p:sp>
      <p:pic>
        <p:nvPicPr>
          <p:cNvPr id="4" name="Picture 3" descr="kugelsternhaufen_abknickpunk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720000"/>
            <a:ext cx="4495800" cy="5113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kugelsternhaufen_m13_herku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52000" y="720000"/>
            <a:ext cx="4392612" cy="5041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feld 5"/>
          <p:cNvSpPr txBox="1"/>
          <p:nvPr/>
        </p:nvSpPr>
        <p:spPr>
          <a:xfrm>
            <a:off x="385852" y="6120000"/>
            <a:ext cx="3724096" cy="369332"/>
          </a:xfrm>
          <a:prstGeom prst="rect">
            <a:avLst/>
          </a:prstGeom>
          <a:noFill/>
        </p:spPr>
        <p:txBody>
          <a:bodyPr wrap="none" rtlCol="0">
            <a:spAutoFit/>
          </a:bodyPr>
          <a:lstStyle/>
          <a:p>
            <a:r>
              <a:rPr lang="en-US" dirty="0" err="1" smtClean="0">
                <a:solidFill>
                  <a:srgbClr val="0000CC"/>
                </a:solidFill>
                <a:latin typeface="Times New Roman" panose="02020603050405020304" pitchFamily="18" charset="0"/>
                <a:cs typeface="Times New Roman" panose="02020603050405020304" pitchFamily="18" charset="0"/>
              </a:rPr>
              <a:t>Hertzsprung</a:t>
            </a:r>
            <a:r>
              <a:rPr lang="en-US" dirty="0" smtClean="0">
                <a:solidFill>
                  <a:srgbClr val="0000CC"/>
                </a:solidFill>
                <a:latin typeface="Times New Roman" panose="02020603050405020304" pitchFamily="18" charset="0"/>
                <a:cs typeface="Times New Roman" panose="02020603050405020304" pitchFamily="18" charset="0"/>
              </a:rPr>
              <a:t>-Russel of all stars nearby</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7" name="Textfeld 6"/>
          <p:cNvSpPr txBox="1"/>
          <p:nvPr/>
        </p:nvSpPr>
        <p:spPr>
          <a:xfrm>
            <a:off x="5012519" y="6120000"/>
            <a:ext cx="3871573" cy="369332"/>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Globular Cluster (GC) M13 in Hercules</a:t>
            </a:r>
            <a:endParaRPr lang="en-US"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181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 of GC from ´kink´ at main sequence</a:t>
            </a:r>
            <a:endParaRPr lang="en-US" dirty="0"/>
          </a:p>
        </p:txBody>
      </p:sp>
      <p:pic>
        <p:nvPicPr>
          <p:cNvPr id="4" name="Picture 3" descr="mass-luminosity-relati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548680"/>
            <a:ext cx="4787900" cy="5041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HRD_M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92725" y="548680"/>
            <a:ext cx="3851275" cy="4465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6" name="Textfeld 5"/>
              <p:cNvSpPr txBox="1"/>
              <p:nvPr/>
            </p:nvSpPr>
            <p:spPr>
              <a:xfrm rot="16200000">
                <a:off x="-147600" y="2564329"/>
                <a:ext cx="1064266" cy="355537"/>
              </a:xfrm>
              <a:prstGeom prst="rect">
                <a:avLst/>
              </a:prstGeom>
              <a:solidFill>
                <a:schemeClr val="bg1"/>
              </a:solidFill>
            </p:spPr>
            <p:txBody>
              <a:bodyPr wrap="none" lIns="0" tIns="36000" rIns="0" bIns="36000" rtlCol="0">
                <a:spAutoFit/>
              </a:bodyPr>
              <a:lstStyle/>
              <a:p>
                <a:pPr/>
                <a14:m>
                  <m:oMathPara xmlns:m="http://schemas.openxmlformats.org/officeDocument/2006/math">
                    <m:oMathParaPr>
                      <m:jc m:val="centerGroup"/>
                    </m:oMathParaPr>
                    <m:oMath xmlns:m="http://schemas.openxmlformats.org/officeDocument/2006/math">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log</m:t>
                          </m:r>
                        </m:fName>
                        <m:e>
                          <m:r>
                            <a:rPr lang="de-DE" b="0" i="1" smtClean="0">
                              <a:latin typeface="Cambria Math" panose="02040503050406030204" pitchFamily="18" charset="0"/>
                            </a:rPr>
                            <m:t>𝐿</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𝐿</m:t>
                              </m:r>
                            </m:e>
                            <m:sub>
                              <m:r>
                                <a:rPr lang="de-DE" b="0" i="1" smtClean="0">
                                  <a:latin typeface="Cambria Math" panose="02040503050406030204" pitchFamily="18" charset="0"/>
                                  <a:ea typeface="Cambria Math" panose="02040503050406030204" pitchFamily="18" charset="0"/>
                                </a:rPr>
                                <m:t>⨀</m:t>
                              </m:r>
                            </m:sub>
                          </m:sSub>
                        </m:e>
                      </m:func>
                      <m:r>
                        <a:rPr lang="de-DE" b="0" i="1" smtClean="0">
                          <a:latin typeface="Cambria Math" panose="02040503050406030204" pitchFamily="18" charset="0"/>
                        </a:rPr>
                        <m:t>   </m:t>
                      </m:r>
                    </m:oMath>
                  </m:oMathPara>
                </a14:m>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rot="16200000">
                <a:off x="-147600" y="2564329"/>
                <a:ext cx="1064266" cy="355537"/>
              </a:xfrm>
              <a:prstGeom prst="rect">
                <a:avLst/>
              </a:prstGeom>
              <a:blipFill>
                <a:blip r:embed="rId4"/>
                <a:stretch>
                  <a:fillRect r="-17241" b="-74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2123728" y="5156680"/>
                <a:ext cx="1250406" cy="28283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log</m:t>
                          </m:r>
                        </m:fName>
                        <m:e>
                          <m:r>
                            <a:rPr lang="de-DE" b="0" i="1" smtClean="0">
                              <a:latin typeface="Cambria Math" panose="02040503050406030204" pitchFamily="18" charset="0"/>
                            </a:rPr>
                            <m:t>𝑀</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𝑀</m:t>
                              </m:r>
                            </m:e>
                            <m:sub>
                              <m:r>
                                <a:rPr lang="de-DE" b="0" i="1" smtClean="0">
                                  <a:latin typeface="Cambria Math" panose="02040503050406030204" pitchFamily="18" charset="0"/>
                                  <a:ea typeface="Cambria Math" panose="02040503050406030204" pitchFamily="18" charset="0"/>
                                </a:rPr>
                                <m:t>⨀</m:t>
                              </m:r>
                            </m:sub>
                          </m:sSub>
                        </m:e>
                      </m:func>
                      <m:r>
                        <a:rPr lang="de-DE" b="0" i="1" smtClean="0">
                          <a:latin typeface="Cambria Math" panose="02040503050406030204" pitchFamily="18" charset="0"/>
                        </a:rPr>
                        <m:t>    </m:t>
                      </m:r>
                    </m:oMath>
                  </m:oMathPara>
                </a14:m>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2123728" y="5156680"/>
                <a:ext cx="1250406" cy="282834"/>
              </a:xfrm>
              <a:prstGeom prst="rect">
                <a:avLst/>
              </a:prstGeom>
              <a:blipFill>
                <a:blip r:embed="rId5"/>
                <a:stretch>
                  <a:fillRect l="-6341" b="-3478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611560" y="809408"/>
                <a:ext cx="181139"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5</m:t>
                      </m:r>
                    </m:oMath>
                  </m:oMathPara>
                </a14:m>
                <a:endParaRPr lang="de-DE" dirty="0"/>
              </a:p>
            </p:txBody>
          </p:sp>
        </mc:Choice>
        <mc:Fallback xmlns="">
          <p:sp>
            <p:nvSpPr>
              <p:cNvPr id="8" name="Textfeld 7"/>
              <p:cNvSpPr txBox="1">
                <a:spLocks noRot="1" noChangeAspect="1" noMove="1" noResize="1" noEditPoints="1" noAdjustHandles="1" noChangeArrowheads="1" noChangeShapeType="1" noTextEdit="1"/>
              </p:cNvSpPr>
              <p:nvPr/>
            </p:nvSpPr>
            <p:spPr>
              <a:xfrm>
                <a:off x="611560" y="809408"/>
                <a:ext cx="181139" cy="276999"/>
              </a:xfrm>
              <a:prstGeom prst="rect">
                <a:avLst/>
              </a:prstGeom>
              <a:blipFill>
                <a:blip r:embed="rId6"/>
                <a:stretch>
                  <a:fillRect l="-33333" r="-30000" b="-888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611560" y="1448680"/>
                <a:ext cx="181139"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4</m:t>
                      </m:r>
                    </m:oMath>
                  </m:oMathPara>
                </a14:m>
                <a:endParaRPr lang="de-DE" dirty="0"/>
              </a:p>
            </p:txBody>
          </p:sp>
        </mc:Choice>
        <mc:Fallback xmlns="">
          <p:sp>
            <p:nvSpPr>
              <p:cNvPr id="9" name="Textfeld 8"/>
              <p:cNvSpPr txBox="1">
                <a:spLocks noRot="1" noChangeAspect="1" noMove="1" noResize="1" noEditPoints="1" noAdjustHandles="1" noChangeArrowheads="1" noChangeShapeType="1" noTextEdit="1"/>
              </p:cNvSpPr>
              <p:nvPr/>
            </p:nvSpPr>
            <p:spPr>
              <a:xfrm>
                <a:off x="611560" y="1448680"/>
                <a:ext cx="181139" cy="276999"/>
              </a:xfrm>
              <a:prstGeom prst="rect">
                <a:avLst/>
              </a:prstGeom>
              <a:blipFill>
                <a:blip r:embed="rId7"/>
                <a:stretch>
                  <a:fillRect l="-30000" r="-30000" b="-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611560" y="2042680"/>
                <a:ext cx="181139"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3</m:t>
                      </m:r>
                    </m:oMath>
                  </m:oMathPara>
                </a14:m>
                <a:endParaRPr lang="de-DE" dirty="0"/>
              </a:p>
            </p:txBody>
          </p:sp>
        </mc:Choice>
        <mc:Fallback xmlns="">
          <p:sp>
            <p:nvSpPr>
              <p:cNvPr id="10" name="Textfeld 9"/>
              <p:cNvSpPr txBox="1">
                <a:spLocks noRot="1" noChangeAspect="1" noMove="1" noResize="1" noEditPoints="1" noAdjustHandles="1" noChangeArrowheads="1" noChangeShapeType="1" noTextEdit="1"/>
              </p:cNvSpPr>
              <p:nvPr/>
            </p:nvSpPr>
            <p:spPr>
              <a:xfrm>
                <a:off x="611560" y="2042680"/>
                <a:ext cx="181139" cy="276999"/>
              </a:xfrm>
              <a:prstGeom prst="rect">
                <a:avLst/>
              </a:prstGeom>
              <a:blipFill>
                <a:blip r:embed="rId8"/>
                <a:stretch>
                  <a:fillRect l="-30000" r="-30000" b="-652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611560" y="2681616"/>
                <a:ext cx="181139"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2</m:t>
                      </m:r>
                    </m:oMath>
                  </m:oMathPara>
                </a14:m>
                <a:endParaRPr lang="de-DE" dirty="0"/>
              </a:p>
            </p:txBody>
          </p:sp>
        </mc:Choice>
        <mc:Fallback xmlns="">
          <p:sp>
            <p:nvSpPr>
              <p:cNvPr id="11" name="Textfeld 10"/>
              <p:cNvSpPr txBox="1">
                <a:spLocks noRot="1" noChangeAspect="1" noMove="1" noResize="1" noEditPoints="1" noAdjustHandles="1" noChangeArrowheads="1" noChangeShapeType="1" noTextEdit="1"/>
              </p:cNvSpPr>
              <p:nvPr/>
            </p:nvSpPr>
            <p:spPr>
              <a:xfrm>
                <a:off x="611560" y="2681616"/>
                <a:ext cx="181139" cy="276999"/>
              </a:xfrm>
              <a:prstGeom prst="rect">
                <a:avLst/>
              </a:prstGeom>
              <a:blipFill>
                <a:blip r:embed="rId9"/>
                <a:stretch>
                  <a:fillRect l="-30000" r="-30000" b="-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611560" y="3320680"/>
                <a:ext cx="181139"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m:t>
                      </m:r>
                    </m:oMath>
                  </m:oMathPara>
                </a14:m>
                <a:endParaRPr lang="de-DE" dirty="0"/>
              </a:p>
            </p:txBody>
          </p:sp>
        </mc:Choice>
        <mc:Fallback xmlns="">
          <p:sp>
            <p:nvSpPr>
              <p:cNvPr id="12" name="Textfeld 11"/>
              <p:cNvSpPr txBox="1">
                <a:spLocks noRot="1" noChangeAspect="1" noMove="1" noResize="1" noEditPoints="1" noAdjustHandles="1" noChangeArrowheads="1" noChangeShapeType="1" noTextEdit="1"/>
              </p:cNvSpPr>
              <p:nvPr/>
            </p:nvSpPr>
            <p:spPr>
              <a:xfrm>
                <a:off x="611560" y="3320680"/>
                <a:ext cx="181139" cy="276999"/>
              </a:xfrm>
              <a:prstGeom prst="rect">
                <a:avLst/>
              </a:prstGeom>
              <a:blipFill>
                <a:blip r:embed="rId10"/>
                <a:stretch>
                  <a:fillRect l="-30000" r="-30000" b="-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611560" y="3916785"/>
                <a:ext cx="181139"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0</m:t>
                      </m:r>
                    </m:oMath>
                  </m:oMathPara>
                </a14:m>
                <a:endParaRPr lang="de-DE" dirty="0"/>
              </a:p>
            </p:txBody>
          </p:sp>
        </mc:Choice>
        <mc:Fallback xmlns="">
          <p:sp>
            <p:nvSpPr>
              <p:cNvPr id="13" name="Textfeld 12"/>
              <p:cNvSpPr txBox="1">
                <a:spLocks noRot="1" noChangeAspect="1" noMove="1" noResize="1" noEditPoints="1" noAdjustHandles="1" noChangeArrowheads="1" noChangeShapeType="1" noTextEdit="1"/>
              </p:cNvSpPr>
              <p:nvPr/>
            </p:nvSpPr>
            <p:spPr>
              <a:xfrm>
                <a:off x="611560" y="3916785"/>
                <a:ext cx="181139" cy="276999"/>
              </a:xfrm>
              <a:prstGeom prst="rect">
                <a:avLst/>
              </a:prstGeom>
              <a:blipFill>
                <a:blip r:embed="rId11"/>
                <a:stretch>
                  <a:fillRect l="-30000" r="-30000" b="-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396000" y="4508680"/>
                <a:ext cx="354264"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m:t>
                      </m:r>
                    </m:oMath>
                  </m:oMathPara>
                </a14:m>
                <a:endParaRPr lang="de-DE" dirty="0"/>
              </a:p>
            </p:txBody>
          </p:sp>
        </mc:Choice>
        <mc:Fallback xmlns="">
          <p:sp>
            <p:nvSpPr>
              <p:cNvPr id="14" name="Textfeld 13"/>
              <p:cNvSpPr txBox="1">
                <a:spLocks noRot="1" noChangeAspect="1" noMove="1" noResize="1" noEditPoints="1" noAdjustHandles="1" noChangeArrowheads="1" noChangeShapeType="1" noTextEdit="1"/>
              </p:cNvSpPr>
              <p:nvPr/>
            </p:nvSpPr>
            <p:spPr>
              <a:xfrm>
                <a:off x="396000" y="4508680"/>
                <a:ext cx="354264" cy="276999"/>
              </a:xfrm>
              <a:prstGeom prst="rect">
                <a:avLst/>
              </a:prstGeom>
              <a:blipFill>
                <a:blip r:embed="rId12"/>
                <a:stretch>
                  <a:fillRect l="-3448" r="-15517" b="-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1475656" y="4868680"/>
                <a:ext cx="181139"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0</m:t>
                      </m:r>
                    </m:oMath>
                  </m:oMathPara>
                </a14:m>
                <a:endParaRPr lang="de-DE" dirty="0"/>
              </a:p>
            </p:txBody>
          </p:sp>
        </mc:Choice>
        <mc:Fallback xmlns="">
          <p:sp>
            <p:nvSpPr>
              <p:cNvPr id="15" name="Textfeld 14"/>
              <p:cNvSpPr txBox="1">
                <a:spLocks noRot="1" noChangeAspect="1" noMove="1" noResize="1" noEditPoints="1" noAdjustHandles="1" noChangeArrowheads="1" noChangeShapeType="1" noTextEdit="1"/>
              </p:cNvSpPr>
              <p:nvPr/>
            </p:nvSpPr>
            <p:spPr>
              <a:xfrm>
                <a:off x="1475656" y="4868680"/>
                <a:ext cx="181139" cy="276999"/>
              </a:xfrm>
              <a:prstGeom prst="rect">
                <a:avLst/>
              </a:prstGeom>
              <a:blipFill>
                <a:blip r:embed="rId13"/>
                <a:stretch>
                  <a:fillRect l="-30000" r="-30000" b="-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feld 15"/>
              <p:cNvSpPr txBox="1"/>
              <p:nvPr/>
            </p:nvSpPr>
            <p:spPr>
              <a:xfrm>
                <a:off x="2412000" y="4868680"/>
                <a:ext cx="357470"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0.5</m:t>
                      </m:r>
                    </m:oMath>
                  </m:oMathPara>
                </a14:m>
                <a:endParaRPr lang="de-DE" dirty="0"/>
              </a:p>
            </p:txBody>
          </p:sp>
        </mc:Choice>
        <mc:Fallback xmlns="">
          <p:sp>
            <p:nvSpPr>
              <p:cNvPr id="16" name="Textfeld 15"/>
              <p:cNvSpPr txBox="1">
                <a:spLocks noRot="1" noChangeAspect="1" noMove="1" noResize="1" noEditPoints="1" noAdjustHandles="1" noChangeArrowheads="1" noChangeShapeType="1" noTextEdit="1"/>
              </p:cNvSpPr>
              <p:nvPr/>
            </p:nvSpPr>
            <p:spPr>
              <a:xfrm>
                <a:off x="2412000" y="4868680"/>
                <a:ext cx="357470" cy="276999"/>
              </a:xfrm>
              <a:prstGeom prst="rect">
                <a:avLst/>
              </a:prstGeom>
              <a:blipFill>
                <a:blip r:embed="rId14"/>
                <a:stretch>
                  <a:fillRect l="-15517" r="-18966" b="-888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3420000" y="4868680"/>
                <a:ext cx="357470"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1</m:t>
                      </m:r>
                      <m:r>
                        <a:rPr lang="de-DE" b="0" i="1" smtClean="0">
                          <a:latin typeface="Cambria Math" panose="02040503050406030204" pitchFamily="18" charset="0"/>
                        </a:rPr>
                        <m:t>.0</m:t>
                      </m:r>
                    </m:oMath>
                  </m:oMathPara>
                </a14:m>
                <a:endParaRPr lang="de-DE" dirty="0"/>
              </a:p>
            </p:txBody>
          </p:sp>
        </mc:Choice>
        <mc:Fallback xmlns="">
          <p:sp>
            <p:nvSpPr>
              <p:cNvPr id="17" name="Textfeld 16"/>
              <p:cNvSpPr txBox="1">
                <a:spLocks noRot="1" noChangeAspect="1" noMove="1" noResize="1" noEditPoints="1" noAdjustHandles="1" noChangeArrowheads="1" noChangeShapeType="1" noTextEdit="1"/>
              </p:cNvSpPr>
              <p:nvPr/>
            </p:nvSpPr>
            <p:spPr>
              <a:xfrm>
                <a:off x="3420000" y="4868680"/>
                <a:ext cx="357470" cy="276999"/>
              </a:xfrm>
              <a:prstGeom prst="rect">
                <a:avLst/>
              </a:prstGeom>
              <a:blipFill>
                <a:blip r:embed="rId15"/>
                <a:stretch>
                  <a:fillRect l="-13559" r="-16949" b="-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4428000" y="4868680"/>
                <a:ext cx="357470"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1</m:t>
                      </m:r>
                      <m:r>
                        <a:rPr lang="de-DE" b="0" i="1" smtClean="0">
                          <a:latin typeface="Cambria Math" panose="02040503050406030204" pitchFamily="18" charset="0"/>
                        </a:rPr>
                        <m:t>.5</m:t>
                      </m:r>
                    </m:oMath>
                  </m:oMathPara>
                </a14:m>
                <a:endParaRPr lang="de-DE" dirty="0"/>
              </a:p>
            </p:txBody>
          </p:sp>
        </mc:Choice>
        <mc:Fallback xmlns="">
          <p:sp>
            <p:nvSpPr>
              <p:cNvPr id="18" name="Textfeld 17"/>
              <p:cNvSpPr txBox="1">
                <a:spLocks noRot="1" noChangeAspect="1" noMove="1" noResize="1" noEditPoints="1" noAdjustHandles="1" noChangeArrowheads="1" noChangeShapeType="1" noTextEdit="1"/>
              </p:cNvSpPr>
              <p:nvPr/>
            </p:nvSpPr>
            <p:spPr>
              <a:xfrm>
                <a:off x="4428000" y="4868680"/>
                <a:ext cx="357470" cy="276999"/>
              </a:xfrm>
              <a:prstGeom prst="rect">
                <a:avLst/>
              </a:prstGeom>
              <a:blipFill>
                <a:blip r:embed="rId16"/>
                <a:stretch>
                  <a:fillRect l="-13559" r="-16949" b="-888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900000" y="5580000"/>
                <a:ext cx="2034531" cy="2800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rgbClr val="0000CC"/>
                              </a:solidFill>
                              <a:latin typeface="Cambria Math" panose="02040503050406030204" pitchFamily="18" charset="0"/>
                            </a:rPr>
                          </m:ctrlPr>
                        </m:sSubPr>
                        <m:e>
                          <m:r>
                            <a:rPr lang="de-DE" b="0" i="1" smtClean="0">
                              <a:solidFill>
                                <a:srgbClr val="0000CC"/>
                              </a:solidFill>
                              <a:latin typeface="Cambria Math" panose="02040503050406030204" pitchFamily="18" charset="0"/>
                            </a:rPr>
                            <m:t>𝑇</m:t>
                          </m:r>
                        </m:e>
                        <m:sub>
                          <m:r>
                            <a:rPr lang="de-DE" b="0" i="1" smtClean="0">
                              <a:solidFill>
                                <a:srgbClr val="0000CC"/>
                              </a:solidFill>
                              <a:latin typeface="Cambria Math" panose="02040503050406030204" pitchFamily="18" charset="0"/>
                            </a:rPr>
                            <m:t>𝑀𝑆</m:t>
                          </m:r>
                        </m:sub>
                      </m:sSub>
                      <m:r>
                        <a:rPr lang="de-DE" b="0" i="1" smtClean="0">
                          <a:solidFill>
                            <a:srgbClr val="0000CC"/>
                          </a:solidFill>
                          <a:latin typeface="Cambria Math" panose="02040503050406030204" pitchFamily="18" charset="0"/>
                        </a:rPr>
                        <m:t>=</m:t>
                      </m:r>
                      <m:f>
                        <m:fPr>
                          <m:type m:val="lin"/>
                          <m:ctrlPr>
                            <a:rPr lang="de-DE" b="0" i="1" smtClean="0">
                              <a:solidFill>
                                <a:srgbClr val="0000CC"/>
                              </a:solidFill>
                              <a:latin typeface="Cambria Math" panose="02040503050406030204" pitchFamily="18" charset="0"/>
                            </a:rPr>
                          </m:ctrlPr>
                        </m:fPr>
                        <m:num>
                          <m:r>
                            <a:rPr lang="de-DE" b="0" i="1" smtClean="0">
                              <a:solidFill>
                                <a:srgbClr val="0000CC"/>
                              </a:solidFill>
                              <a:latin typeface="Cambria Math" panose="02040503050406030204" pitchFamily="18" charset="0"/>
                            </a:rPr>
                            <m:t>𝑀</m:t>
                          </m:r>
                        </m:num>
                        <m:den>
                          <m:r>
                            <a:rPr lang="de-DE" b="0" i="1" smtClean="0">
                              <a:solidFill>
                                <a:srgbClr val="0000CC"/>
                              </a:solidFill>
                              <a:latin typeface="Cambria Math" panose="02040503050406030204" pitchFamily="18" charset="0"/>
                            </a:rPr>
                            <m:t>𝐿</m:t>
                          </m:r>
                        </m:den>
                      </m:f>
                      <m:r>
                        <a:rPr lang="de-DE" b="0" i="1" smtClean="0">
                          <a:solidFill>
                            <a:srgbClr val="0000CC"/>
                          </a:solidFill>
                          <a:latin typeface="Cambria Math" panose="02040503050406030204" pitchFamily="18" charset="0"/>
                          <a:ea typeface="Cambria Math" panose="02040503050406030204" pitchFamily="18" charset="0"/>
                        </a:rPr>
                        <m:t>∝</m:t>
                      </m:r>
                      <m:sSup>
                        <m:sSupPr>
                          <m:ctrlPr>
                            <a:rPr lang="de-DE" b="0" i="1" smtClean="0">
                              <a:solidFill>
                                <a:srgbClr val="0000CC"/>
                              </a:solidFill>
                              <a:latin typeface="Cambria Math" panose="02040503050406030204" pitchFamily="18" charset="0"/>
                              <a:ea typeface="Cambria Math" panose="02040503050406030204" pitchFamily="18" charset="0"/>
                            </a:rPr>
                          </m:ctrlPr>
                        </m:sSupPr>
                        <m:e>
                          <m:r>
                            <a:rPr lang="de-DE" b="0" i="1" smtClean="0">
                              <a:solidFill>
                                <a:srgbClr val="0000CC"/>
                              </a:solidFill>
                              <a:latin typeface="Cambria Math" panose="02040503050406030204" pitchFamily="18" charset="0"/>
                              <a:ea typeface="Cambria Math" panose="02040503050406030204" pitchFamily="18" charset="0"/>
                            </a:rPr>
                            <m:t>𝑀</m:t>
                          </m:r>
                        </m:e>
                        <m:sup>
                          <m:r>
                            <a:rPr lang="de-DE" b="0" i="1" smtClean="0">
                              <a:solidFill>
                                <a:srgbClr val="0000CC"/>
                              </a:solidFill>
                              <a:latin typeface="Cambria Math" panose="02040503050406030204" pitchFamily="18" charset="0"/>
                              <a:ea typeface="Cambria Math" panose="02040503050406030204" pitchFamily="18" charset="0"/>
                            </a:rPr>
                            <m:t>−2.5</m:t>
                          </m:r>
                        </m:sup>
                      </m:sSup>
                    </m:oMath>
                  </m:oMathPara>
                </a14:m>
                <a:endParaRPr lang="de-DE" dirty="0"/>
              </a:p>
            </p:txBody>
          </p:sp>
        </mc:Choice>
        <mc:Fallback xmlns="">
          <p:sp>
            <p:nvSpPr>
              <p:cNvPr id="19" name="Textfeld 18"/>
              <p:cNvSpPr txBox="1">
                <a:spLocks noRot="1" noChangeAspect="1" noMove="1" noResize="1" noEditPoints="1" noAdjustHandles="1" noChangeArrowheads="1" noChangeShapeType="1" noTextEdit="1"/>
              </p:cNvSpPr>
              <p:nvPr/>
            </p:nvSpPr>
            <p:spPr>
              <a:xfrm>
                <a:off x="900000" y="5580000"/>
                <a:ext cx="2034531" cy="280077"/>
              </a:xfrm>
              <a:prstGeom prst="rect">
                <a:avLst/>
              </a:prstGeom>
              <a:blipFill>
                <a:blip r:embed="rId17"/>
                <a:stretch>
                  <a:fillRect l="-2402" t="-167391" r="-1201" b="-25217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3420000" y="5589240"/>
                <a:ext cx="1258358" cy="282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rgbClr val="0000CC"/>
                              </a:solidFill>
                              <a:latin typeface="Cambria Math" panose="02040503050406030204" pitchFamily="18" charset="0"/>
                            </a:rPr>
                          </m:ctrlPr>
                        </m:sSubPr>
                        <m:e>
                          <m:r>
                            <a:rPr lang="de-DE" b="0" i="1" smtClean="0">
                              <a:solidFill>
                                <a:srgbClr val="0000CC"/>
                              </a:solidFill>
                              <a:latin typeface="Cambria Math" panose="02040503050406030204" pitchFamily="18" charset="0"/>
                            </a:rPr>
                            <m:t>𝑇</m:t>
                          </m:r>
                        </m:e>
                        <m:sub>
                          <m:r>
                            <a:rPr lang="de-DE" i="1" smtClean="0">
                              <a:solidFill>
                                <a:srgbClr val="0000CC"/>
                              </a:solidFill>
                              <a:latin typeface="Cambria Math" panose="02040503050406030204" pitchFamily="18" charset="0"/>
                              <a:ea typeface="Cambria Math" panose="02040503050406030204" pitchFamily="18" charset="0"/>
                            </a:rPr>
                            <m:t>⨀</m:t>
                          </m:r>
                        </m:sub>
                      </m:sSub>
                      <m:r>
                        <a:rPr lang="de-DE" b="0" i="1" smtClean="0">
                          <a:solidFill>
                            <a:srgbClr val="0000CC"/>
                          </a:solidFill>
                          <a:latin typeface="Cambria Math" panose="02040503050406030204" pitchFamily="18" charset="0"/>
                        </a:rPr>
                        <m:t>=9.4 </m:t>
                      </m:r>
                      <m:r>
                        <a:rPr lang="de-DE" b="0" i="1" smtClean="0">
                          <a:solidFill>
                            <a:srgbClr val="0000CC"/>
                          </a:solidFill>
                          <a:latin typeface="Cambria Math" panose="02040503050406030204" pitchFamily="18" charset="0"/>
                        </a:rPr>
                        <m:t>𝐺𝑎</m:t>
                      </m:r>
                    </m:oMath>
                  </m:oMathPara>
                </a14:m>
                <a:endParaRPr lang="de-DE" dirty="0">
                  <a:solidFill>
                    <a:srgbClr val="0000CC"/>
                  </a:solidFill>
                </a:endParaRPr>
              </a:p>
            </p:txBody>
          </p:sp>
        </mc:Choice>
        <mc:Fallback xmlns="">
          <p:sp>
            <p:nvSpPr>
              <p:cNvPr id="20" name="Textfeld 19"/>
              <p:cNvSpPr txBox="1">
                <a:spLocks noRot="1" noChangeAspect="1" noMove="1" noResize="1" noEditPoints="1" noAdjustHandles="1" noChangeArrowheads="1" noChangeShapeType="1" noTextEdit="1"/>
              </p:cNvSpPr>
              <p:nvPr/>
            </p:nvSpPr>
            <p:spPr>
              <a:xfrm>
                <a:off x="3420000" y="5589240"/>
                <a:ext cx="1258358" cy="282834"/>
              </a:xfrm>
              <a:prstGeom prst="rect">
                <a:avLst/>
              </a:prstGeom>
              <a:blipFill>
                <a:blip r:embed="rId18"/>
                <a:stretch>
                  <a:fillRect l="-3883" r="-4369" b="-2608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6372200" y="5580000"/>
                <a:ext cx="2376292" cy="2922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de-DE" i="1" smtClean="0">
                              <a:solidFill>
                                <a:srgbClr val="FF0000"/>
                              </a:solidFill>
                              <a:latin typeface="Cambria Math" panose="02040503050406030204" pitchFamily="18" charset="0"/>
                            </a:rPr>
                          </m:ctrlPr>
                        </m:fPr>
                        <m:num>
                          <m:sSub>
                            <m:sSubPr>
                              <m:ctrlPr>
                                <a:rPr lang="de-DE" i="1" smtClean="0">
                                  <a:solidFill>
                                    <a:srgbClr val="FF0000"/>
                                  </a:solidFill>
                                  <a:latin typeface="Cambria Math" panose="02040503050406030204" pitchFamily="18" charset="0"/>
                                </a:rPr>
                              </m:ctrlPr>
                            </m:sSubPr>
                            <m:e>
                              <m:r>
                                <a:rPr lang="de-DE" b="0" i="1" smtClean="0">
                                  <a:solidFill>
                                    <a:srgbClr val="FF0000"/>
                                  </a:solidFill>
                                  <a:latin typeface="Cambria Math" panose="02040503050406030204" pitchFamily="18" charset="0"/>
                                </a:rPr>
                                <m:t>𝑇</m:t>
                              </m:r>
                            </m:e>
                            <m:sub>
                              <m:r>
                                <a:rPr lang="de-DE" b="0" i="1" smtClean="0">
                                  <a:solidFill>
                                    <a:srgbClr val="FF0000"/>
                                  </a:solidFill>
                                  <a:latin typeface="Cambria Math" panose="02040503050406030204" pitchFamily="18" charset="0"/>
                                </a:rPr>
                                <m:t>𝐺𝐶</m:t>
                              </m:r>
                            </m:sub>
                          </m:sSub>
                        </m:num>
                        <m:den>
                          <m:sSub>
                            <m:sSubPr>
                              <m:ctrlPr>
                                <a:rPr lang="de-DE" i="1" smtClean="0">
                                  <a:solidFill>
                                    <a:srgbClr val="FF0000"/>
                                  </a:solidFill>
                                  <a:latin typeface="Cambria Math" panose="02040503050406030204" pitchFamily="18" charset="0"/>
                                </a:rPr>
                              </m:ctrlPr>
                            </m:sSubPr>
                            <m:e>
                              <m:r>
                                <a:rPr lang="de-DE" b="0" i="1" smtClean="0">
                                  <a:solidFill>
                                    <a:srgbClr val="FF0000"/>
                                  </a:solidFill>
                                  <a:latin typeface="Cambria Math" panose="02040503050406030204" pitchFamily="18" charset="0"/>
                                </a:rPr>
                                <m:t>𝑇</m:t>
                              </m:r>
                            </m:e>
                            <m:sub>
                              <m:r>
                                <a:rPr lang="de-DE" i="1" smtClean="0">
                                  <a:solidFill>
                                    <a:srgbClr val="FF0000"/>
                                  </a:solidFill>
                                  <a:latin typeface="Cambria Math" panose="02040503050406030204" pitchFamily="18" charset="0"/>
                                  <a:ea typeface="Cambria Math" panose="02040503050406030204" pitchFamily="18" charset="0"/>
                                </a:rPr>
                                <m:t>⨀</m:t>
                              </m:r>
                            </m:sub>
                          </m:sSub>
                        </m:den>
                      </m:f>
                      <m:r>
                        <a:rPr lang="de-DE" b="0" i="1" smtClean="0">
                          <a:solidFill>
                            <a:srgbClr val="FF0000"/>
                          </a:solidFill>
                          <a:latin typeface="Cambria Math" panose="02040503050406030204" pitchFamily="18" charset="0"/>
                        </a:rPr>
                        <m:t>=</m:t>
                      </m:r>
                      <m:sSup>
                        <m:sSupPr>
                          <m:ctrlPr>
                            <a:rPr lang="de-DE" b="0" i="1" smtClean="0">
                              <a:solidFill>
                                <a:srgbClr val="FF0000"/>
                              </a:solidFill>
                              <a:latin typeface="Cambria Math" panose="02040503050406030204" pitchFamily="18" charset="0"/>
                            </a:rPr>
                          </m:ctrlPr>
                        </m:sSupPr>
                        <m:e>
                          <m:d>
                            <m:dPr>
                              <m:begChr m:val="["/>
                              <m:endChr m:val="]"/>
                              <m:ctrlPr>
                                <a:rPr lang="de-DE" b="0" i="1" smtClean="0">
                                  <a:solidFill>
                                    <a:srgbClr val="FF0000"/>
                                  </a:solidFill>
                                  <a:latin typeface="Cambria Math" panose="02040503050406030204" pitchFamily="18" charset="0"/>
                                </a:rPr>
                              </m:ctrlPr>
                            </m:dPr>
                            <m:e>
                              <m:f>
                                <m:fPr>
                                  <m:type m:val="lin"/>
                                  <m:ctrlPr>
                                    <a:rPr lang="de-DE" b="0" i="1" smtClean="0">
                                      <a:solidFill>
                                        <a:srgbClr val="FF0000"/>
                                      </a:solidFill>
                                      <a:latin typeface="Cambria Math" panose="02040503050406030204" pitchFamily="18" charset="0"/>
                                    </a:rPr>
                                  </m:ctrlPr>
                                </m:fPr>
                                <m:num>
                                  <m:sSub>
                                    <m:sSubPr>
                                      <m:ctrlPr>
                                        <a:rPr lang="de-DE" b="0" i="1" smtClean="0">
                                          <a:solidFill>
                                            <a:srgbClr val="FF0000"/>
                                          </a:solidFill>
                                          <a:latin typeface="Cambria Math" panose="02040503050406030204" pitchFamily="18" charset="0"/>
                                        </a:rPr>
                                      </m:ctrlPr>
                                    </m:sSubPr>
                                    <m:e>
                                      <m:r>
                                        <a:rPr lang="de-DE" b="0" i="1" smtClean="0">
                                          <a:solidFill>
                                            <a:srgbClr val="FF0000"/>
                                          </a:solidFill>
                                          <a:latin typeface="Cambria Math" panose="02040503050406030204" pitchFamily="18" charset="0"/>
                                        </a:rPr>
                                        <m:t>𝑀</m:t>
                                      </m:r>
                                    </m:e>
                                    <m:sub>
                                      <m:r>
                                        <a:rPr lang="de-DE" b="0" i="1" smtClean="0">
                                          <a:solidFill>
                                            <a:srgbClr val="FF0000"/>
                                          </a:solidFill>
                                          <a:latin typeface="Cambria Math" panose="02040503050406030204" pitchFamily="18" charset="0"/>
                                          <a:ea typeface="Cambria Math" panose="02040503050406030204" pitchFamily="18" charset="0"/>
                                        </a:rPr>
                                        <m:t>⨀</m:t>
                                      </m:r>
                                    </m:sub>
                                  </m:sSub>
                                </m:num>
                                <m:den>
                                  <m:sSub>
                                    <m:sSubPr>
                                      <m:ctrlPr>
                                        <a:rPr lang="de-DE" b="0" i="1" smtClean="0">
                                          <a:solidFill>
                                            <a:srgbClr val="FF0000"/>
                                          </a:solidFill>
                                          <a:latin typeface="Cambria Math" panose="02040503050406030204" pitchFamily="18" charset="0"/>
                                        </a:rPr>
                                      </m:ctrlPr>
                                    </m:sSubPr>
                                    <m:e>
                                      <m:r>
                                        <a:rPr lang="de-DE" b="0" i="1" smtClean="0">
                                          <a:solidFill>
                                            <a:srgbClr val="FF0000"/>
                                          </a:solidFill>
                                          <a:latin typeface="Cambria Math" panose="02040503050406030204" pitchFamily="18" charset="0"/>
                                        </a:rPr>
                                        <m:t>𝑀</m:t>
                                      </m:r>
                                    </m:e>
                                    <m:sub>
                                      <m:r>
                                        <a:rPr lang="de-DE" b="0" i="1" smtClean="0">
                                          <a:solidFill>
                                            <a:srgbClr val="FF0000"/>
                                          </a:solidFill>
                                          <a:latin typeface="Cambria Math" panose="02040503050406030204" pitchFamily="18" charset="0"/>
                                        </a:rPr>
                                        <m:t>𝐺𝐶</m:t>
                                      </m:r>
                                    </m:sub>
                                  </m:sSub>
                                </m:den>
                              </m:f>
                            </m:e>
                          </m:d>
                        </m:e>
                        <m:sup>
                          <m:r>
                            <a:rPr lang="de-DE" b="0" i="1" smtClean="0">
                              <a:solidFill>
                                <a:srgbClr val="FF0000"/>
                              </a:solidFill>
                              <a:latin typeface="Cambria Math" panose="02040503050406030204" pitchFamily="18" charset="0"/>
                            </a:rPr>
                            <m:t>2.5</m:t>
                          </m:r>
                        </m:sup>
                      </m:sSup>
                    </m:oMath>
                  </m:oMathPara>
                </a14:m>
                <a:endParaRPr lang="de-DE" dirty="0"/>
              </a:p>
            </p:txBody>
          </p:sp>
        </mc:Choice>
        <mc:Fallback xmlns="">
          <p:sp>
            <p:nvSpPr>
              <p:cNvPr id="21" name="Textfeld 20"/>
              <p:cNvSpPr txBox="1">
                <a:spLocks noRot="1" noChangeAspect="1" noMove="1" noResize="1" noEditPoints="1" noAdjustHandles="1" noChangeArrowheads="1" noChangeShapeType="1" noTextEdit="1"/>
              </p:cNvSpPr>
              <p:nvPr/>
            </p:nvSpPr>
            <p:spPr>
              <a:xfrm>
                <a:off x="6372200" y="5580000"/>
                <a:ext cx="2376292" cy="292259"/>
              </a:xfrm>
              <a:prstGeom prst="rect">
                <a:avLst/>
              </a:prstGeom>
              <a:blipFill>
                <a:blip r:embed="rId19"/>
                <a:stretch>
                  <a:fillRect l="-1795" t="-158333" r="-769" b="-239583"/>
                </a:stretch>
              </a:blipFill>
            </p:spPr>
            <p:txBody>
              <a:bodyPr/>
              <a:lstStyle/>
              <a:p>
                <a:r>
                  <a:rPr lang="de-DE">
                    <a:noFill/>
                  </a:rPr>
                  <a:t> </a:t>
                </a:r>
              </a:p>
            </p:txBody>
          </p:sp>
        </mc:Fallback>
      </mc:AlternateContent>
      <p:sp>
        <p:nvSpPr>
          <p:cNvPr id="22" name="Rectangle 11"/>
          <p:cNvSpPr>
            <a:spLocks noChangeArrowheads="1"/>
          </p:cNvSpPr>
          <p:nvPr/>
        </p:nvSpPr>
        <p:spPr bwMode="auto">
          <a:xfrm>
            <a:off x="3419872" y="5544000"/>
            <a:ext cx="2314497" cy="997196"/>
          </a:xfrm>
          <a:prstGeom prst="rect">
            <a:avLst/>
          </a:prstGeom>
          <a:solidFill>
            <a:schemeClr val="bg1"/>
          </a:solidFill>
          <a:ln>
            <a:noFill/>
          </a:ln>
          <a:effectLst/>
        </p:spPr>
        <p:txBody>
          <a:bodyPr wrap="square">
            <a:spAutoFit/>
          </a:bodyPr>
          <a:lstStyle/>
          <a:p>
            <a:r>
              <a:rPr lang="en-US" altLang="de-DE" sz="1400" dirty="0" smtClean="0">
                <a:solidFill>
                  <a:srgbClr val="0000CC"/>
                </a:solidFill>
                <a:latin typeface="Times New Roman" panose="02020603050405020304" pitchFamily="18" charset="0"/>
                <a:cs typeface="Times New Roman" panose="02020603050405020304" pitchFamily="18" charset="0"/>
              </a:rPr>
              <a:t>mass (</a:t>
            </a:r>
            <a:r>
              <a:rPr lang="en-US" altLang="de-DE" sz="1400" dirty="0" err="1" smtClean="0">
                <a:solidFill>
                  <a:srgbClr val="0000CC"/>
                </a:solidFill>
                <a:latin typeface="Times New Roman" panose="02020603050405020304" pitchFamily="18" charset="0"/>
                <a:cs typeface="Times New Roman" panose="02020603050405020304" pitchFamily="18" charset="0"/>
              </a:rPr>
              <a:t>M</a:t>
            </a:r>
            <a:r>
              <a:rPr lang="en-US" altLang="de-DE" sz="1400" baseline="-25000" dirty="0" err="1" smtClean="0">
                <a:solidFill>
                  <a:srgbClr val="0000CC"/>
                </a:solidFill>
                <a:latin typeface="Times New Roman" panose="02020603050405020304" pitchFamily="18" charset="0"/>
                <a:cs typeface="Times New Roman" panose="02020603050405020304" pitchFamily="18" charset="0"/>
              </a:rPr>
              <a:t>sun</a:t>
            </a:r>
            <a:r>
              <a:rPr lang="en-US" altLang="de-DE" sz="1400" dirty="0" smtClean="0">
                <a:solidFill>
                  <a:srgbClr val="0000CC"/>
                </a:solidFill>
                <a:latin typeface="Times New Roman" panose="02020603050405020304" pitchFamily="18" charset="0"/>
                <a:cs typeface="Times New Roman" panose="02020603050405020304" pitchFamily="18" charset="0"/>
              </a:rPr>
              <a:t>) </a:t>
            </a:r>
            <a:r>
              <a:rPr lang="en-US" altLang="de-DE" sz="1400" dirty="0">
                <a:solidFill>
                  <a:srgbClr val="0000CC"/>
                </a:solidFill>
                <a:latin typeface="Times New Roman" panose="02020603050405020304" pitchFamily="18" charset="0"/>
                <a:cs typeface="Times New Roman" panose="02020603050405020304" pitchFamily="18" charset="0"/>
              </a:rPr>
              <a:t> </a:t>
            </a:r>
            <a:r>
              <a:rPr lang="en-US" altLang="de-DE" sz="1400" dirty="0" smtClean="0">
                <a:solidFill>
                  <a:srgbClr val="0000CC"/>
                </a:solidFill>
                <a:latin typeface="Times New Roman" panose="02020603050405020304" pitchFamily="18" charset="0"/>
                <a:cs typeface="Times New Roman" panose="02020603050405020304" pitchFamily="18" charset="0"/>
              </a:rPr>
              <a:t>  lifetime (years) </a:t>
            </a:r>
          </a:p>
          <a:p>
            <a:pPr>
              <a:lnSpc>
                <a:spcPct val="70000"/>
              </a:lnSpc>
            </a:pPr>
            <a:endParaRPr lang="de-DE" altLang="de-DE" sz="400" u="sng" dirty="0">
              <a:solidFill>
                <a:srgbClr val="FFFF99"/>
              </a:solidFill>
            </a:endParaRPr>
          </a:p>
          <a:p>
            <a:r>
              <a:rPr lang="de-DE" altLang="de-DE" sz="1400" dirty="0">
                <a:latin typeface="Times New Roman" panose="02020603050405020304" pitchFamily="18" charset="0"/>
                <a:cs typeface="Times New Roman" panose="02020603050405020304" pitchFamily="18" charset="0"/>
              </a:rPr>
              <a:t>  </a:t>
            </a:r>
            <a:r>
              <a:rPr lang="de-DE" altLang="de-DE" sz="1400" dirty="0" smtClean="0">
                <a:latin typeface="Times New Roman" panose="02020603050405020304" pitchFamily="18" charset="0"/>
                <a:cs typeface="Times New Roman" panose="02020603050405020304" pitchFamily="18" charset="0"/>
              </a:rPr>
              <a:t>     1 </a:t>
            </a:r>
            <a:r>
              <a:rPr lang="de-DE" altLang="de-DE" sz="1400" dirty="0">
                <a:latin typeface="Times New Roman" panose="02020603050405020304" pitchFamily="18" charset="0"/>
                <a:cs typeface="Times New Roman" panose="02020603050405020304" pitchFamily="18" charset="0"/>
              </a:rPr>
              <a:t>	 </a:t>
            </a:r>
            <a:r>
              <a:rPr lang="de-DE" altLang="de-DE" sz="1400" dirty="0" smtClean="0">
                <a:latin typeface="Times New Roman" panose="02020603050405020304" pitchFamily="18" charset="0"/>
                <a:cs typeface="Times New Roman" panose="02020603050405020304" pitchFamily="18" charset="0"/>
              </a:rPr>
              <a:t>       ~</a:t>
            </a:r>
            <a:r>
              <a:rPr lang="de-DE" altLang="de-DE" sz="1400" dirty="0">
                <a:latin typeface="Times New Roman" panose="02020603050405020304" pitchFamily="18" charset="0"/>
                <a:cs typeface="Times New Roman" panose="02020603050405020304" pitchFamily="18" charset="0"/>
              </a:rPr>
              <a:t>10</a:t>
            </a:r>
            <a:r>
              <a:rPr lang="de-DE" altLang="de-DE" sz="1400" baseline="30000" dirty="0">
                <a:latin typeface="Times New Roman" panose="02020603050405020304" pitchFamily="18" charset="0"/>
                <a:cs typeface="Times New Roman" panose="02020603050405020304" pitchFamily="18" charset="0"/>
              </a:rPr>
              <a:t>10</a:t>
            </a:r>
            <a:r>
              <a:rPr lang="de-DE" altLang="de-DE" sz="1400" dirty="0">
                <a:latin typeface="Times New Roman" panose="02020603050405020304" pitchFamily="18" charset="0"/>
                <a:cs typeface="Times New Roman" panose="02020603050405020304" pitchFamily="18" charset="0"/>
              </a:rPr>
              <a:t> </a:t>
            </a:r>
          </a:p>
          <a:p>
            <a:r>
              <a:rPr lang="de-DE" altLang="de-DE" sz="1400" dirty="0" smtClean="0">
                <a:latin typeface="Times New Roman" panose="02020603050405020304" pitchFamily="18" charset="0"/>
                <a:cs typeface="Times New Roman" panose="02020603050405020304" pitchFamily="18" charset="0"/>
              </a:rPr>
              <a:t>       5 </a:t>
            </a:r>
            <a:r>
              <a:rPr lang="de-DE" altLang="de-DE" sz="1400" dirty="0">
                <a:latin typeface="Times New Roman" panose="02020603050405020304" pitchFamily="18" charset="0"/>
                <a:cs typeface="Times New Roman" panose="02020603050405020304" pitchFamily="18" charset="0"/>
              </a:rPr>
              <a:t>	</a:t>
            </a:r>
            <a:r>
              <a:rPr lang="de-DE" altLang="de-DE" sz="1400" dirty="0" smtClean="0">
                <a:latin typeface="Times New Roman" panose="02020603050405020304" pitchFamily="18" charset="0"/>
                <a:cs typeface="Times New Roman" panose="02020603050405020304" pitchFamily="18" charset="0"/>
              </a:rPr>
              <a:t>        ~</a:t>
            </a:r>
            <a:r>
              <a:rPr lang="de-DE" altLang="de-DE" sz="1400" dirty="0">
                <a:latin typeface="Times New Roman" panose="02020603050405020304" pitchFamily="18" charset="0"/>
                <a:cs typeface="Times New Roman" panose="02020603050405020304" pitchFamily="18" charset="0"/>
              </a:rPr>
              <a:t>10</a:t>
            </a:r>
            <a:r>
              <a:rPr lang="de-DE" altLang="de-DE" sz="1400" baseline="30000" dirty="0">
                <a:latin typeface="Times New Roman" panose="02020603050405020304" pitchFamily="18" charset="0"/>
                <a:cs typeface="Times New Roman" panose="02020603050405020304" pitchFamily="18" charset="0"/>
              </a:rPr>
              <a:t>8</a:t>
            </a:r>
            <a:r>
              <a:rPr lang="de-DE" altLang="de-DE" sz="1400" dirty="0">
                <a:latin typeface="Times New Roman" panose="02020603050405020304" pitchFamily="18" charset="0"/>
                <a:cs typeface="Times New Roman" panose="02020603050405020304" pitchFamily="18" charset="0"/>
              </a:rPr>
              <a:t> </a:t>
            </a:r>
          </a:p>
          <a:p>
            <a:r>
              <a:rPr lang="de-DE" altLang="de-DE" sz="1400" dirty="0" smtClean="0">
                <a:latin typeface="Times New Roman" panose="02020603050405020304" pitchFamily="18" charset="0"/>
                <a:cs typeface="Times New Roman" panose="02020603050405020304" pitchFamily="18" charset="0"/>
              </a:rPr>
              <a:t>     10 </a:t>
            </a:r>
            <a:r>
              <a:rPr lang="de-DE" altLang="de-DE" sz="1400" dirty="0">
                <a:latin typeface="Times New Roman" panose="02020603050405020304" pitchFamily="18" charset="0"/>
                <a:cs typeface="Times New Roman" panose="02020603050405020304" pitchFamily="18" charset="0"/>
              </a:rPr>
              <a:t>	</a:t>
            </a:r>
            <a:r>
              <a:rPr lang="de-DE" altLang="de-DE" sz="1400" dirty="0" smtClean="0">
                <a:latin typeface="Times New Roman" panose="02020603050405020304" pitchFamily="18" charset="0"/>
                <a:cs typeface="Times New Roman" panose="02020603050405020304" pitchFamily="18" charset="0"/>
              </a:rPr>
              <a:t>        ~</a:t>
            </a:r>
            <a:r>
              <a:rPr lang="de-DE" altLang="de-DE" sz="1400" dirty="0">
                <a:latin typeface="Times New Roman" panose="02020603050405020304" pitchFamily="18" charset="0"/>
                <a:cs typeface="Times New Roman" panose="02020603050405020304" pitchFamily="18" charset="0"/>
              </a:rPr>
              <a:t>10</a:t>
            </a:r>
            <a:r>
              <a:rPr lang="de-DE" altLang="de-DE" sz="1400" baseline="30000" dirty="0">
                <a:latin typeface="Times New Roman" panose="02020603050405020304" pitchFamily="18" charset="0"/>
                <a:cs typeface="Times New Roman" panose="02020603050405020304" pitchFamily="18" charset="0"/>
              </a:rPr>
              <a:t>7</a:t>
            </a:r>
            <a:r>
              <a:rPr lang="de-DE" altLang="de-DE"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601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theme/theme1.xml><?xml version="1.0" encoding="utf-8"?>
<a:theme xmlns:a="http://schemas.openxmlformats.org/drawingml/2006/main" name="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3754</Words>
  <Application>Microsoft Office PowerPoint</Application>
  <PresentationFormat>Bildschirmpräsentation (4:3)</PresentationFormat>
  <Paragraphs>367</Paragraphs>
  <Slides>41</Slides>
  <Notes>1</Notes>
  <HiddenSlides>10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41</vt:i4>
      </vt:variant>
    </vt:vector>
  </HeadingPairs>
  <TitlesOfParts>
    <vt:vector size="50" baseType="lpstr">
      <vt:lpstr>ＭＳ Ｐゴシック</vt:lpstr>
      <vt:lpstr>ＭＳ Ｐゴシック</vt:lpstr>
      <vt:lpstr>Arial</vt:lpstr>
      <vt:lpstr>Calibri</vt:lpstr>
      <vt:lpstr>Cambria Math</vt:lpstr>
      <vt:lpstr>Tahoma</vt:lpstr>
      <vt:lpstr>Times New Roman</vt:lpstr>
      <vt:lpstr>Wingdings</vt:lpstr>
      <vt:lpstr>2_Larissa</vt:lpstr>
      <vt:lpstr>Outline: Cosmic clocks</vt:lpstr>
      <vt:lpstr>How old is the Universe?</vt:lpstr>
      <vt:lpstr>Stellar and nuclear cosmic clocks Globular Cluster M13 in the constellation Hercules</vt:lpstr>
      <vt:lpstr>Stellar brightness</vt:lpstr>
      <vt:lpstr>Stars show spectra very close to black-body radiation</vt:lpstr>
      <vt:lpstr>Hertzsprung-Russell-diagram of all stars at a range of 300 light years</vt:lpstr>
      <vt:lpstr>Hertzsprung – Russell - diagram</vt:lpstr>
      <vt:lpstr>Where is a GC leaving the main sequence?</vt:lpstr>
      <vt:lpstr>Age of GC from ´kink´ at main sequence</vt:lpstr>
      <vt:lpstr>PowerPoint-Präsentation</vt:lpstr>
      <vt:lpstr>Lower limit of the age of our galaxy ~ 11 Ga</vt:lpstr>
      <vt:lpstr>Nuclear cosmic clocks independent on stellar evolution models!??</vt:lpstr>
      <vt:lpstr>Nuclear cosmic clocks</vt:lpstr>
      <vt:lpstr>How can radioactive decay be used to estimate dates in the past?</vt:lpstr>
      <vt:lpstr>Rubidium strontium dating</vt:lpstr>
      <vt:lpstr>Isochron dating</vt:lpstr>
      <vt:lpstr>Isochron dating</vt:lpstr>
      <vt:lpstr>Isochron theory</vt:lpstr>
      <vt:lpstr>Isochron dating promises mathematical perfection, but …</vt:lpstr>
      <vt:lpstr>Radioactive dating: Rb-Sr method</vt:lpstr>
      <vt:lpstr>Rb-Sr method</vt:lpstr>
      <vt:lpstr>Dating a second step of differentiation</vt:lpstr>
      <vt:lpstr>Age of the Earth Pb –Pb method</vt:lpstr>
      <vt:lpstr>Age of the Earth Pb –Pb method</vt:lpstr>
      <vt:lpstr>Pb-Pb method</vt:lpstr>
      <vt:lpstr>Age of the Earth and the Solar system</vt:lpstr>
      <vt:lpstr>Age of meteorite parent bodies</vt:lpstr>
      <vt:lpstr>Re/Os cosmos-chronometer</vt:lpstr>
      <vt:lpstr>187Re/187Os clock</vt:lpstr>
      <vt:lpstr>The ´best-suited´ eon clock: 187Re/187Os</vt:lpstr>
      <vt:lpstr>The ´best-suited´ eon clock: 187Re/187Os</vt:lpstr>
      <vt:lpstr>The ´best-suited´ eon clock: 187Re/187Os</vt:lpstr>
      <vt:lpstr>Atomic physics in the extremely strong Coulomb fields</vt:lpstr>
      <vt:lpstr>Level scheme of hydrogen</vt:lpstr>
      <vt:lpstr>Level scheme of hydrogen</vt:lpstr>
      <vt:lpstr>Level scheme of hydrogen</vt:lpstr>
      <vt:lpstr>The real structure of hydrogen</vt:lpstr>
      <vt:lpstr>The experiment</vt:lpstr>
      <vt:lpstr>How to determine a long (33 y) beta half-life?</vt:lpstr>
      <vt:lpstr>Summary</vt:lpstr>
      <vt:lpstr>CNO - cycle</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Wollersheim, Hans-Juergen Dr.</cp:lastModifiedBy>
  <cp:revision>467</cp:revision>
  <dcterms:created xsi:type="dcterms:W3CDTF">2016-04-06T12:04:03Z</dcterms:created>
  <dcterms:modified xsi:type="dcterms:W3CDTF">2022-12-11T10:36:15Z</dcterms:modified>
</cp:coreProperties>
</file>