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95" r:id="rId2"/>
    <p:sldId id="296" r:id="rId3"/>
    <p:sldId id="264" r:id="rId4"/>
    <p:sldId id="266" r:id="rId5"/>
    <p:sldId id="285" r:id="rId6"/>
    <p:sldId id="305" r:id="rId7"/>
    <p:sldId id="268" r:id="rId8"/>
    <p:sldId id="269" r:id="rId9"/>
    <p:sldId id="270" r:id="rId10"/>
    <p:sldId id="271" r:id="rId11"/>
    <p:sldId id="280" r:id="rId12"/>
    <p:sldId id="300" r:id="rId13"/>
    <p:sldId id="277" r:id="rId14"/>
    <p:sldId id="281" r:id="rId15"/>
    <p:sldId id="302" r:id="rId16"/>
    <p:sldId id="308" r:id="rId17"/>
    <p:sldId id="275" r:id="rId18"/>
    <p:sldId id="306" r:id="rId19"/>
    <p:sldId id="276" r:id="rId20"/>
    <p:sldId id="290" r:id="rId21"/>
    <p:sldId id="286" r:id="rId22"/>
    <p:sldId id="307" r:id="rId23"/>
    <p:sldId id="292" r:id="rId24"/>
    <p:sldId id="287" r:id="rId25"/>
    <p:sldId id="288" r:id="rId26"/>
    <p:sldId id="274" r:id="rId27"/>
    <p:sldId id="278" r:id="rId28"/>
    <p:sldId id="284" r:id="rId29"/>
    <p:sldId id="298" r:id="rId30"/>
    <p:sldId id="297" r:id="rId31"/>
    <p:sldId id="293" r:id="rId32"/>
    <p:sldId id="283" r:id="rId33"/>
    <p:sldId id="294" r:id="rId34"/>
    <p:sldId id="301" r:id="rId35"/>
    <p:sldId id="303" r:id="rId36"/>
    <p:sldId id="309" r:id="rId37"/>
    <p:sldId id="304" r:id="rId38"/>
    <p:sldId id="310" r:id="rId39"/>
    <p:sldId id="311" r:id="rId40"/>
    <p:sldId id="291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D1EDFF"/>
    <a:srgbClr val="CCECFF"/>
    <a:srgbClr val="CCFFFF"/>
    <a:srgbClr val="FFCC00"/>
    <a:srgbClr val="00CC00"/>
    <a:srgbClr val="0066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3555" autoAdjust="0"/>
  </p:normalViewPr>
  <p:slideViewPr>
    <p:cSldViewPr>
      <p:cViewPr>
        <p:scale>
          <a:sx n="70" d="100"/>
          <a:sy n="70" d="100"/>
        </p:scale>
        <p:origin x="90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5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5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91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3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96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3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05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83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91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19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02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05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11.07.2022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08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7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40.gif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4.gif"/><Relationship Id="rId5" Type="http://schemas.openxmlformats.org/officeDocument/2006/relationships/image" Target="../media/image38.wmf"/><Relationship Id="rId10" Type="http://schemas.openxmlformats.org/officeDocument/2006/relationships/image" Target="../media/image43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11" Type="http://schemas.openxmlformats.org/officeDocument/2006/relationships/image" Target="../media/image57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54.wmf"/><Relationship Id="rId9" Type="http://schemas.openxmlformats.org/officeDocument/2006/relationships/image" Target="../media/image5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gif"/><Relationship Id="rId5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Gravitational waves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20183" y="5085184"/>
            <a:ext cx="39036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Einstein: ripple of space-time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Isaac Newton vs Albert Einstein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LIGO observatories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 vs EM waves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space-time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240000"/>
            <a:ext cx="38100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720000"/>
            <a:ext cx="3903821" cy="219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" y="180000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Space-time curved by the Earth mass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80000" y="4140000"/>
            <a:ext cx="435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Arthur Eddington 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(1919):</a:t>
            </a:r>
          </a:p>
          <a:p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eflection of light  by sun´s gravitational field</a:t>
            </a:r>
          </a:p>
          <a:p>
            <a:endParaRPr lang="de-DE" sz="1600" dirty="0"/>
          </a:p>
          <a:p>
            <a:r>
              <a:rPr lang="de-DE" sz="1600" dirty="0" smtClean="0"/>
              <a:t>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successful test of Einstein´s theory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Geometry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bends light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8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phenomena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40000" y="1080000"/>
                <a:ext cx="3082895" cy="4308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 lenses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𝐸𝑖𝑛𝑠𝑡𝑒𝑖𝑛</m:t>
                    </m:r>
                    <m:r>
                      <a:rPr lang="de-DE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𝑟𝑖𝑛𝑔𝑠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 smtClean="0">
                  <a:solidFill>
                    <a:srgbClr val="FF0000"/>
                  </a:solidFill>
                </a:endParaRPr>
              </a:p>
              <a:p>
                <a:endParaRPr lang="de-DE" dirty="0" smtClean="0">
                  <a:solidFill>
                    <a:srgbClr val="FF0000"/>
                  </a:solidFill>
                </a:endParaRPr>
              </a:p>
              <a:p>
                <a:endParaRPr lang="de-DE" dirty="0" smtClean="0">
                  <a:solidFill>
                    <a:srgbClr val="FF0000"/>
                  </a:solidFill>
                </a:endParaRPr>
              </a:p>
              <a:p>
                <a:endParaRPr lang="de-DE" smtClean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de-DE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Karl Schwarzschild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(1916):</a:t>
                </a:r>
              </a:p>
              <a:p>
                <a:r>
                  <a:rPr lang="de-DE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curvature can be as strong,</a:t>
                </a:r>
              </a:p>
              <a:p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light can not escape.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𝑏𝑙𝑎𝑐𝑘</m:t>
                    </m:r>
                    <m:r>
                      <a:rPr lang="de-DE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h𝑜𝑙𝑒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080000"/>
                <a:ext cx="3082895" cy="4308872"/>
              </a:xfrm>
              <a:prstGeom prst="rect">
                <a:avLst/>
              </a:prstGeom>
              <a:blipFill>
                <a:blip r:embed="rId2"/>
                <a:stretch>
                  <a:fillRect l="-1386" t="-849" r="-9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H:\KP2NBG062\web-docs\URKNALL\IMAGES\lichtablenku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720001"/>
            <a:ext cx="1764506" cy="1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KP2NBG062\web-docs\URKNALL\IMAGES\lichtablenkun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720000"/>
            <a:ext cx="3377250" cy="17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3240000"/>
            <a:ext cx="3384000" cy="27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3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Einstein´s theory of gravitation </a:t>
            </a:r>
            <a:r>
              <a:rPr lang="en-US" sz="1800" dirty="0" smtClean="0">
                <a:solidFill>
                  <a:schemeClr val="tx1"/>
                </a:solidFill>
              </a:rPr>
              <a:t>experimental tests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3" descr="EinsteinCross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64000"/>
            <a:ext cx="1832513" cy="19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516000" y="3240000"/>
            <a:ext cx="2592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“Einstein Cross”</a:t>
            </a:r>
          </a:p>
          <a:p>
            <a:pPr algn="ctr"/>
            <a:r>
              <a:rPr lang="en-US" alt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bending of light rays</a:t>
            </a:r>
            <a:endParaRPr lang="en-US" altLang="de-DE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de-DE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lensing</a:t>
            </a:r>
          </a:p>
          <a:p>
            <a:pPr algn="ctr"/>
            <a:endParaRPr lang="en-US" altLang="de-DE" sz="1600" b="1" i="1" dirty="0">
              <a:solidFill>
                <a:srgbClr val="F913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Quasar image appears around the central glow formed by nearby galaxy. Such gravitational lensing images are used to detect a ‘dark matter’ body as the central object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79999" y="3240000"/>
            <a:ext cx="36000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Mercury’s orbit</a:t>
            </a:r>
          </a:p>
          <a:p>
            <a:pPr algn="ctr"/>
            <a:r>
              <a:rPr lang="en-US" altLang="de-DE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perihelion shifts forward</a:t>
            </a:r>
          </a:p>
          <a:p>
            <a:pPr algn="ctr"/>
            <a:r>
              <a:rPr lang="en-US" altLang="de-DE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twice Post-Newton theory</a:t>
            </a:r>
          </a:p>
          <a:p>
            <a:pPr algn="ctr"/>
            <a:endParaRPr lang="en-US" altLang="de-DE" sz="1600" b="1" i="1" dirty="0">
              <a:solidFill>
                <a:srgbClr val="F913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Mercury's elliptical path around the Sun</a:t>
            </a:r>
          </a:p>
          <a:p>
            <a:pPr algn="ctr"/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shifts slightly with each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 such that its 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closest point to the Sun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perihelion) 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shifts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forward with 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pass.</a:t>
            </a:r>
          </a:p>
        </p:txBody>
      </p:sp>
      <p:pic>
        <p:nvPicPr>
          <p:cNvPr id="6" name="Picture 6" descr="merc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864000"/>
            <a:ext cx="3598432" cy="19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864000"/>
            <a:ext cx="2520000" cy="19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0000" y="3240000"/>
            <a:ext cx="2520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bending of light</a:t>
            </a:r>
            <a:r>
              <a:rPr lang="en-US" alt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de-DE" sz="16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de-DE" sz="1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passes in the vicinity of massive objects</a:t>
            </a:r>
          </a:p>
          <a:p>
            <a:pPr algn="ctr"/>
            <a:endParaRPr lang="en-US" altLang="de-D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observed during the solar eclipse of 1919 by Sir Arthur Eddington, when the Sun was silhouetted against the Hyades star cluster</a:t>
            </a:r>
          </a:p>
        </p:txBody>
      </p:sp>
    </p:spTree>
    <p:extLst>
      <p:ext uri="{BB962C8B-B14F-4D97-AF65-F5344CB8AC3E}">
        <p14:creationId xmlns:p14="http://schemas.microsoft.com/office/powerpoint/2010/main" val="36472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gravitational </a:t>
            </a:r>
            <a:r>
              <a:rPr lang="en-US" dirty="0"/>
              <a:t>w</a:t>
            </a:r>
            <a:r>
              <a:rPr lang="en-US" dirty="0" smtClean="0"/>
              <a:t>aves?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720000"/>
            <a:ext cx="3903821" cy="219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40000" y="1800000"/>
            <a:ext cx="414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Einstein’s General theory of relativity: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 → Curvature of 4-dimensional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space-time produced by matter 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40000" y="3960000"/>
            <a:ext cx="368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waves:</a:t>
            </a:r>
          </a:p>
          <a:p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Ripples on space-time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produced by accelerated matter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64088" y="5040000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EM or particles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32" descr="GWripples_loop_in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92" y="3086099"/>
            <a:ext cx="358140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Decay of the </a:t>
            </a:r>
            <a:r>
              <a:rPr lang="en-US" dirty="0" smtClean="0"/>
              <a:t>orbit </a:t>
            </a:r>
            <a:r>
              <a:rPr lang="en-US" sz="1800" dirty="0" smtClean="0">
                <a:solidFill>
                  <a:schemeClr val="tx1"/>
                </a:solidFill>
              </a:rPr>
              <a:t>strong indirect evidence</a:t>
            </a:r>
            <a:endParaRPr lang="en-US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508104" y="1844824"/>
                <a:ext cx="352839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Binary systems (neutron stars) emit gravitational waves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 waves carry energy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 looses energy, spiral inwards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Orbit period decreases at a predicted rate</a:t>
                </a:r>
                <a:endParaRPr 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0.0000758 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𝑠𝑒𝑐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𝑦𝑒𝑎𝑟</m:t>
                          </m:r>
                        </m:den>
                      </m:f>
                    </m:oMath>
                  </m:oMathPara>
                </a14:m>
                <a:endParaRPr lang="en-US" sz="1600" dirty="0" smtClean="0">
                  <a:solidFill>
                    <a:srgbClr val="0000CC"/>
                  </a:solidFill>
                </a:endParaRPr>
              </a:p>
              <a:p>
                <a:endParaRPr lang="de-DE" sz="800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Observed rate:</a:t>
                </a:r>
              </a:p>
              <a:p>
                <a:r>
                  <a:rPr lang="de-DE" sz="1400" b="0" dirty="0" smtClean="0">
                    <a:solidFill>
                      <a:srgbClr val="0000CC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/>
                      </a:rPr>
                      <m:t>0.0000759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±2 </m:t>
                    </m:r>
                    <m:f>
                      <m:fPr>
                        <m:type m:val="lin"/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𝑠𝑒𝑐</m:t>
                        </m:r>
                      </m:num>
                      <m:den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𝑦𝑒𝑎𝑟</m:t>
                        </m:r>
                      </m:den>
                    </m:f>
                  </m:oMath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1844824"/>
                <a:ext cx="3528392" cy="2031325"/>
              </a:xfrm>
              <a:prstGeom prst="rect">
                <a:avLst/>
              </a:prstGeom>
              <a:blipFill>
                <a:blip r:embed="rId2"/>
                <a:stretch>
                  <a:fillRect l="-692" t="-601" b="-267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6053748" y="5960893"/>
            <a:ext cx="24066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Joseph Taylor &amp; Russell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Hulse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Price 1993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3" descr="psr1913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0000"/>
            <a:ext cx="4254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52353" y="720000"/>
            <a:ext cx="3475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of gravitational waves</a:t>
            </a:r>
            <a:endParaRPr lang="en-US" sz="200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543" y="4556893"/>
            <a:ext cx="975445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95" y="4556893"/>
            <a:ext cx="972397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36" y="720000"/>
            <a:ext cx="2023657" cy="71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5161426" y="3465196"/>
            <a:ext cx="885714" cy="120190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Hulse</a:t>
            </a:r>
            <a:r>
              <a:rPr lang="en-US" dirty="0" smtClean="0"/>
              <a:t>-Taylor binary pulsar</a:t>
            </a:r>
            <a:endParaRPr lang="en-US" dirty="0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4343400" y="1357536"/>
            <a:ext cx="44958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Binary System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800" dirty="0">
                <a:solidFill>
                  <a:srgbClr val="F913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1913 + 16  -- Timing of pulsars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28" descr="2viewc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2736"/>
            <a:ext cx="3505200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29"/>
          <p:cNvGrpSpPr>
            <a:grpSpLocks/>
          </p:cNvGrpSpPr>
          <p:nvPr/>
        </p:nvGrpSpPr>
        <p:grpSpPr bwMode="auto">
          <a:xfrm>
            <a:off x="5410200" y="2500536"/>
            <a:ext cx="3327400" cy="2482850"/>
            <a:chOff x="2832" y="2208"/>
            <a:chExt cx="2096" cy="1564"/>
          </a:xfrm>
        </p:grpSpPr>
        <p:sp>
          <p:nvSpPr>
            <p:cNvPr id="6" name="Rectangle 1030"/>
            <p:cNvSpPr>
              <a:spLocks noChangeArrowheads="1"/>
            </p:cNvSpPr>
            <p:nvPr/>
          </p:nvSpPr>
          <p:spPr bwMode="auto">
            <a:xfrm>
              <a:off x="3072" y="2304"/>
              <a:ext cx="27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de-DE" sz="4400">
                  <a:latin typeface="Symbol" panose="05050102010706020507" pitchFamily="18" charset="2"/>
                </a:rPr>
                <a:t>·</a:t>
              </a:r>
              <a:endParaRPr lang="en-US" altLang="de-DE" sz="2800">
                <a:latin typeface="Symbol" panose="05050102010706020507" pitchFamily="18" charset="2"/>
              </a:endParaRPr>
            </a:p>
          </p:txBody>
        </p:sp>
        <p:sp>
          <p:nvSpPr>
            <p:cNvPr id="7" name="Rectangle 1031"/>
            <p:cNvSpPr>
              <a:spLocks noChangeArrowheads="1"/>
            </p:cNvSpPr>
            <p:nvPr/>
          </p:nvSpPr>
          <p:spPr bwMode="auto">
            <a:xfrm>
              <a:off x="4416" y="3216"/>
              <a:ext cx="371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altLang="de-DE" sz="4400">
                  <a:latin typeface="Symbol" panose="05050102010706020507" pitchFamily="18" charset="2"/>
                </a:rPr>
                <a:t>·</a:t>
              </a:r>
              <a:endParaRPr lang="en-US" altLang="de-DE" sz="2800">
                <a:latin typeface="Symbol" panose="05050102010706020507" pitchFamily="18" charset="2"/>
              </a:endParaRPr>
            </a:p>
          </p:txBody>
        </p:sp>
        <p:sp>
          <p:nvSpPr>
            <p:cNvPr id="8" name="Arc 1032"/>
            <p:cNvSpPr>
              <a:spLocks/>
            </p:cNvSpPr>
            <p:nvPr/>
          </p:nvSpPr>
          <p:spPr bwMode="auto">
            <a:xfrm>
              <a:off x="3216" y="2448"/>
              <a:ext cx="144" cy="192"/>
            </a:xfrm>
            <a:custGeom>
              <a:avLst/>
              <a:gdLst>
                <a:gd name="G0" fmla="+- 225 0 0"/>
                <a:gd name="G1" fmla="+- 21600 0 0"/>
                <a:gd name="G2" fmla="+- 21600 0 0"/>
                <a:gd name="T0" fmla="*/ 0 w 21825"/>
                <a:gd name="T1" fmla="*/ 1 h 21600"/>
                <a:gd name="T2" fmla="*/ 21825 w 21825"/>
                <a:gd name="T3" fmla="*/ 21600 h 21600"/>
                <a:gd name="T4" fmla="*/ 225 w 2182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25" h="21600" fill="none" extrusionOk="0">
                  <a:moveTo>
                    <a:pt x="0" y="1"/>
                  </a:moveTo>
                  <a:cubicBezTo>
                    <a:pt x="74" y="0"/>
                    <a:pt x="149" y="0"/>
                    <a:pt x="225" y="0"/>
                  </a:cubicBezTo>
                  <a:cubicBezTo>
                    <a:pt x="12154" y="0"/>
                    <a:pt x="21825" y="9670"/>
                    <a:pt x="21825" y="21600"/>
                  </a:cubicBezTo>
                </a:path>
                <a:path w="21825" h="21600" stroke="0" extrusionOk="0">
                  <a:moveTo>
                    <a:pt x="0" y="1"/>
                  </a:moveTo>
                  <a:cubicBezTo>
                    <a:pt x="74" y="0"/>
                    <a:pt x="149" y="0"/>
                    <a:pt x="225" y="0"/>
                  </a:cubicBezTo>
                  <a:cubicBezTo>
                    <a:pt x="12154" y="0"/>
                    <a:pt x="21825" y="9670"/>
                    <a:pt x="21825" y="21600"/>
                  </a:cubicBezTo>
                  <a:lnTo>
                    <a:pt x="225" y="21600"/>
                  </a:lnTo>
                  <a:close/>
                </a:path>
              </a:pathLst>
            </a:custGeom>
            <a:noFill/>
            <a:ln w="38100" cap="rnd">
              <a:solidFill>
                <a:srgbClr val="F9134F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033"/>
            <p:cNvSpPr>
              <a:spLocks noChangeArrowheads="1"/>
            </p:cNvSpPr>
            <p:nvPr/>
          </p:nvSpPr>
          <p:spPr bwMode="auto">
            <a:xfrm>
              <a:off x="4032" y="2208"/>
              <a:ext cx="711" cy="26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de-DE" sz="2000" b="1">
                  <a:solidFill>
                    <a:schemeClr val="tx2"/>
                  </a:solidFill>
                  <a:latin typeface="Helvetica" panose="020B0604020202020204" pitchFamily="34" charset="0"/>
                </a:rPr>
                <a:t>17 / sec</a:t>
              </a:r>
              <a:endParaRPr lang="en-US" altLang="de-DE" sz="2000">
                <a:latin typeface="Helvetica" panose="020B0604020202020204" pitchFamily="34" charset="0"/>
              </a:endParaRPr>
            </a:p>
          </p:txBody>
        </p:sp>
        <p:sp>
          <p:nvSpPr>
            <p:cNvPr id="10" name="Rectangle 1034"/>
            <p:cNvSpPr>
              <a:spLocks noChangeArrowheads="1"/>
            </p:cNvSpPr>
            <p:nvPr/>
          </p:nvSpPr>
          <p:spPr bwMode="auto">
            <a:xfrm>
              <a:off x="2832" y="3504"/>
              <a:ext cx="960" cy="26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altLang="de-DE" sz="2000" b="1">
                  <a:solidFill>
                    <a:schemeClr val="tx2"/>
                  </a:solidFill>
                  <a:latin typeface="Helvetica" panose="020B0604020202020204" pitchFamily="34" charset="0"/>
                </a:rPr>
                <a:t>~ 8 hr</a:t>
              </a:r>
              <a:endParaRPr lang="en-US" altLang="de-DE" sz="2000" b="1">
                <a:latin typeface="Helvetica" panose="020B0604020202020204" pitchFamily="34" charset="0"/>
              </a:endParaRPr>
            </a:p>
          </p:txBody>
        </p:sp>
        <p:sp>
          <p:nvSpPr>
            <p:cNvPr id="11" name="Oval 1035"/>
            <p:cNvSpPr>
              <a:spLocks noChangeArrowheads="1"/>
            </p:cNvSpPr>
            <p:nvPr/>
          </p:nvSpPr>
          <p:spPr bwMode="auto">
            <a:xfrm rot="1440000">
              <a:off x="2832" y="2448"/>
              <a:ext cx="2096" cy="896"/>
            </a:xfrm>
            <a:prstGeom prst="ellips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0F97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Line 1036"/>
            <p:cNvSpPr>
              <a:spLocks noChangeShapeType="1"/>
            </p:cNvSpPr>
            <p:nvPr/>
          </p:nvSpPr>
          <p:spPr bwMode="auto">
            <a:xfrm flipV="1">
              <a:off x="3456" y="2208"/>
              <a:ext cx="576" cy="28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Line 1037"/>
            <p:cNvSpPr>
              <a:spLocks noChangeShapeType="1"/>
            </p:cNvSpPr>
            <p:nvPr/>
          </p:nvSpPr>
          <p:spPr bwMode="auto">
            <a:xfrm flipV="1">
              <a:off x="3792" y="3552"/>
              <a:ext cx="480" cy="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Arc 1038"/>
            <p:cNvSpPr>
              <a:spLocks/>
            </p:cNvSpPr>
            <p:nvPr/>
          </p:nvSpPr>
          <p:spPr bwMode="auto">
            <a:xfrm>
              <a:off x="4416" y="3504"/>
              <a:ext cx="384" cy="96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rgbClr val="F9134F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5" name="Rectangle 1039"/>
          <p:cNvSpPr>
            <a:spLocks noChangeArrowheads="1"/>
          </p:cNvSpPr>
          <p:nvPr/>
        </p:nvSpPr>
        <p:spPr bwMode="auto">
          <a:xfrm>
            <a:off x="381000" y="3414936"/>
            <a:ext cx="4267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de-DE" sz="1600" b="1" dirty="0">
                <a:latin typeface="Arial" panose="020B0604020202020204" pitchFamily="34" charset="0"/>
              </a:rPr>
              <a:t> </a:t>
            </a: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rapidly spinning pulsar (neutron star beaming EM radiation at us 17 x / sec)</a:t>
            </a:r>
          </a:p>
          <a:p>
            <a:pPr>
              <a:buFontTx/>
              <a:buChar char="•"/>
            </a:pP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orbiting around an ordinary star with   8 hour period </a:t>
            </a:r>
          </a:p>
          <a:p>
            <a:pPr>
              <a:buFontTx/>
              <a:buChar char="•"/>
            </a:pP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Only 7 </a:t>
            </a:r>
            <a:r>
              <a:rPr lang="en-US" alt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kpc</a:t>
            </a: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away</a:t>
            </a:r>
          </a:p>
          <a:p>
            <a:pPr>
              <a:buFontTx/>
              <a:buChar char="•"/>
            </a:pP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discovered in 1975, orbital parameters measured</a:t>
            </a:r>
          </a:p>
          <a:p>
            <a:pPr>
              <a:buFontTx/>
              <a:buChar char="•"/>
            </a:pP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continuously measured over 25 years!</a:t>
            </a:r>
          </a:p>
        </p:txBody>
      </p:sp>
    </p:spTree>
    <p:extLst>
      <p:ext uri="{BB962C8B-B14F-4D97-AF65-F5344CB8AC3E}">
        <p14:creationId xmlns:p14="http://schemas.microsoft.com/office/powerpoint/2010/main" val="184247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orbit evolution</a:t>
            </a:r>
            <a:endParaRPr lang="en-US" dirty="0"/>
          </a:p>
        </p:txBody>
      </p:sp>
      <p:pic>
        <p:nvPicPr>
          <p:cNvPr id="3" name="Picture 2" descr="orbit_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42095"/>
            <a:ext cx="2860675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420000" y="900000"/>
            <a:ext cx="4967288" cy="333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binary system in a close orbit</a:t>
            </a:r>
            <a:endParaRPr lang="en-US" altLang="de-DE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0000" y="5220000"/>
            <a:ext cx="8001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508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de-DE" sz="1800" b="1" dirty="0">
                <a:cs typeface="Times New Roman" panose="02020603050405020304" pitchFamily="18" charset="0"/>
              </a:rPr>
              <a:t>Objects spiral in until they finally </a:t>
            </a:r>
            <a:r>
              <a:rPr lang="en-US" altLang="de-DE" sz="1800" b="1" dirty="0" smtClean="0">
                <a:cs typeface="Times New Roman" panose="02020603050405020304" pitchFamily="18" charset="0"/>
              </a:rPr>
              <a:t>coalesce</a:t>
            </a:r>
          </a:p>
          <a:p>
            <a:pPr eaLnBrk="1" hangingPunct="1"/>
            <a:r>
              <a:rPr lang="en-US" altLang="de-DE" sz="1800" dirty="0" smtClean="0">
                <a:cs typeface="Times New Roman" panose="02020603050405020304" pitchFamily="18" charset="0"/>
              </a:rPr>
              <a:t>Additional </a:t>
            </a:r>
            <a:r>
              <a:rPr lang="en-US" altLang="de-DE" sz="1800" dirty="0">
                <a:cs typeface="Times New Roman" panose="02020603050405020304" pitchFamily="18" charset="0"/>
              </a:rPr>
              <a:t>relativistic effects kick in as </a:t>
            </a:r>
            <a:r>
              <a:rPr lang="en-US" altLang="de-DE" dirty="0">
                <a:cs typeface="Times New Roman" panose="02020603050405020304" pitchFamily="18" charset="0"/>
              </a:rPr>
              <a:t>(</a:t>
            </a:r>
            <a:r>
              <a:rPr lang="en-US" altLang="de-DE" i="1" dirty="0">
                <a:cs typeface="Times New Roman" panose="02020603050405020304" pitchFamily="18" charset="0"/>
              </a:rPr>
              <a:t>Gm</a:t>
            </a:r>
            <a:r>
              <a:rPr lang="en-US" altLang="de-DE" dirty="0">
                <a:cs typeface="Times New Roman" panose="02020603050405020304" pitchFamily="18" charset="0"/>
              </a:rPr>
              <a:t>/</a:t>
            </a:r>
            <a:r>
              <a:rPr lang="en-US" altLang="de-DE" i="1" dirty="0">
                <a:cs typeface="Times New Roman" panose="02020603050405020304" pitchFamily="18" charset="0"/>
              </a:rPr>
              <a:t>rc</a:t>
            </a:r>
            <a:r>
              <a:rPr lang="en-US" altLang="de-DE" baseline="30000" dirty="0">
                <a:cs typeface="Times New Roman" panose="02020603050405020304" pitchFamily="18" charset="0"/>
              </a:rPr>
              <a:t>2</a:t>
            </a:r>
            <a:r>
              <a:rPr lang="en-US" altLang="de-DE" dirty="0">
                <a:cs typeface="Times New Roman" panose="02020603050405020304" pitchFamily="18" charset="0"/>
              </a:rPr>
              <a:t>)</a:t>
            </a:r>
            <a:r>
              <a:rPr lang="en-US" altLang="de-DE" sz="1800" dirty="0">
                <a:cs typeface="Times New Roman" panose="02020603050405020304" pitchFamily="18" charset="0"/>
              </a:rPr>
              <a:t> grows away from zero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50704" y="1440000"/>
            <a:ext cx="4249688" cy="10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 time-varying quadrupole </a:t>
            </a:r>
            <a:r>
              <a:rPr lang="en-US" alt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de-DE" sz="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de-DE" sz="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emits gravitational waves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de-DE" b="1" i="1" dirty="0">
                <a:sym typeface="Wingdings" panose="05000000000000000000" pitchFamily="2" charset="2"/>
              </a:rPr>
              <a:t>	</a:t>
            </a:r>
            <a:r>
              <a:rPr lang="en-US" alt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GW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2 </a:t>
            </a:r>
            <a:r>
              <a:rPr lang="en-US" alt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orbit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850704" y="2699420"/>
            <a:ext cx="4739259" cy="1187450"/>
            <a:chOff x="2112" y="1944"/>
            <a:chExt cx="3312" cy="748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112" y="1944"/>
              <a:ext cx="331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Gravitational waves carry away energy and angular momentum</a:t>
              </a:r>
            </a:p>
          </p:txBody>
        </p:sp>
        <p:graphicFrame>
          <p:nvGraphicFramePr>
            <p:cNvPr id="9" name="Object 9"/>
            <p:cNvGraphicFramePr>
              <a:graphicFrameLocks noChangeAspect="1"/>
            </p:cNvGraphicFramePr>
            <p:nvPr/>
          </p:nvGraphicFramePr>
          <p:xfrm>
            <a:off x="2668" y="2329"/>
            <a:ext cx="1597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" name="Equation" r:id="rId4" imgW="1002960" imgH="228600" progId="Equation.3">
                    <p:embed/>
                  </p:oleObj>
                </mc:Choice>
                <mc:Fallback>
                  <p:oleObj name="Equation" r:id="rId4" imgW="1002960" imgH="228600" progId="Equation.3">
                    <p:embed/>
                    <p:pic>
                      <p:nvPicPr>
                        <p:cNvPr id="645129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8" y="2329"/>
                          <a:ext cx="1597" cy="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852000" y="3960000"/>
            <a:ext cx="5237163" cy="955675"/>
            <a:chOff x="2115" y="2686"/>
            <a:chExt cx="3299" cy="602"/>
          </a:xfrm>
        </p:grpSpPr>
        <p:graphicFrame>
          <p:nvGraphicFramePr>
            <p:cNvPr id="11" name="Object 11"/>
            <p:cNvGraphicFramePr>
              <a:graphicFrameLocks noChangeAspect="1"/>
            </p:cNvGraphicFramePr>
            <p:nvPr/>
          </p:nvGraphicFramePr>
          <p:xfrm>
            <a:off x="2326" y="2925"/>
            <a:ext cx="3047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" name="Equation" r:id="rId6" imgW="1917360" imgH="228600" progId="Equation.3">
                    <p:embed/>
                  </p:oleObj>
                </mc:Choice>
                <mc:Fallback>
                  <p:oleObj name="Equation" r:id="rId6" imgW="1917360" imgH="228600" progId="Equation.3">
                    <p:embed/>
                    <p:pic>
                      <p:nvPicPr>
                        <p:cNvPr id="64513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6" y="2925"/>
                          <a:ext cx="3047" cy="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115" y="2686"/>
              <a:ext cx="32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è"/>
              </a:pPr>
              <a:r>
                <a:rPr lang="en-US" altLang="de-DE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Frequency increases, orbit shrinks</a:t>
              </a:r>
              <a:endPara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3" descr="orbit_8_delay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413545"/>
            <a:ext cx="2459038" cy="2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orbit_8_delay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611983"/>
            <a:ext cx="20288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hplus_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296195"/>
            <a:ext cx="608012" cy="6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plus_8b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2283495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1470025" y="2342233"/>
            <a:ext cx="482600" cy="482600"/>
          </a:xfrm>
          <a:prstGeom prst="ellipse">
            <a:avLst/>
          </a:prstGeom>
          <a:solidFill>
            <a:srgbClr val="0000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304800" y="1213520"/>
            <a:ext cx="2808288" cy="2960688"/>
            <a:chOff x="298" y="821"/>
            <a:chExt cx="1769" cy="1865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98" y="821"/>
              <a:ext cx="1769" cy="1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764" y="1172"/>
              <a:ext cx="844" cy="1052"/>
              <a:chOff x="764" y="1172"/>
              <a:chExt cx="844" cy="1052"/>
            </a:xfrm>
          </p:grpSpPr>
          <p:grpSp>
            <p:nvGrpSpPr>
              <p:cNvPr id="21" name="Group 21"/>
              <p:cNvGrpSpPr>
                <a:grpSpLocks/>
              </p:cNvGrpSpPr>
              <p:nvPr/>
            </p:nvGrpSpPr>
            <p:grpSpPr bwMode="auto">
              <a:xfrm>
                <a:off x="928" y="1172"/>
                <a:ext cx="680" cy="868"/>
                <a:chOff x="928" y="1172"/>
                <a:chExt cx="680" cy="868"/>
              </a:xfrm>
            </p:grpSpPr>
            <p:sp>
              <p:nvSpPr>
                <p:cNvPr id="29" name="Arc 22"/>
                <p:cNvSpPr>
                  <a:spLocks/>
                </p:cNvSpPr>
                <p:nvPr/>
              </p:nvSpPr>
              <p:spPr bwMode="auto">
                <a:xfrm>
                  <a:off x="1188" y="1172"/>
                  <a:ext cx="420" cy="5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0" name="Arc 23"/>
                <p:cNvSpPr>
                  <a:spLocks/>
                </p:cNvSpPr>
                <p:nvPr/>
              </p:nvSpPr>
              <p:spPr bwMode="auto">
                <a:xfrm rot="10800000" flipH="1">
                  <a:off x="1189" y="1692"/>
                  <a:ext cx="415" cy="34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1" name="Arc 24"/>
                <p:cNvSpPr>
                  <a:spLocks/>
                </p:cNvSpPr>
                <p:nvPr/>
              </p:nvSpPr>
              <p:spPr bwMode="auto">
                <a:xfrm flipH="1" flipV="1">
                  <a:off x="928" y="1696"/>
                  <a:ext cx="260" cy="3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2" name="Arc 25"/>
                <p:cNvSpPr>
                  <a:spLocks/>
                </p:cNvSpPr>
                <p:nvPr/>
              </p:nvSpPr>
              <p:spPr bwMode="auto">
                <a:xfrm rot="10800000" flipV="1">
                  <a:off x="928" y="1536"/>
                  <a:ext cx="260" cy="16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" name="Arc 26"/>
                <p:cNvSpPr>
                  <a:spLocks/>
                </p:cNvSpPr>
                <p:nvPr/>
              </p:nvSpPr>
              <p:spPr bwMode="auto">
                <a:xfrm>
                  <a:off x="1188" y="1536"/>
                  <a:ext cx="127" cy="16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7620"/>
                    <a:gd name="T1" fmla="*/ 0 h 21600"/>
                    <a:gd name="T2" fmla="*/ 17620 w 17620"/>
                    <a:gd name="T3" fmla="*/ 9106 h 21600"/>
                    <a:gd name="T4" fmla="*/ 0 w 1762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620" h="21600" fill="none" extrusionOk="0">
                      <a:moveTo>
                        <a:pt x="0" y="0"/>
                      </a:moveTo>
                      <a:cubicBezTo>
                        <a:pt x="7002" y="0"/>
                        <a:pt x="13569" y="3394"/>
                        <a:pt x="17619" y="9106"/>
                      </a:cubicBezTo>
                    </a:path>
                    <a:path w="17620" h="21600" stroke="0" extrusionOk="0">
                      <a:moveTo>
                        <a:pt x="0" y="0"/>
                      </a:moveTo>
                      <a:cubicBezTo>
                        <a:pt x="7002" y="0"/>
                        <a:pt x="13569" y="3394"/>
                        <a:pt x="17619" y="910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4" name="Oval 27"/>
                <p:cNvSpPr>
                  <a:spLocks noChangeArrowheads="1"/>
                </p:cNvSpPr>
                <p:nvPr/>
              </p:nvSpPr>
              <p:spPr bwMode="auto">
                <a:xfrm>
                  <a:off x="1192" y="1532"/>
                  <a:ext cx="196" cy="19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2" name="Group 28"/>
              <p:cNvGrpSpPr>
                <a:grpSpLocks/>
              </p:cNvGrpSpPr>
              <p:nvPr/>
            </p:nvGrpSpPr>
            <p:grpSpPr bwMode="auto">
              <a:xfrm rot="-10800000">
                <a:off x="764" y="1356"/>
                <a:ext cx="680" cy="868"/>
                <a:chOff x="928" y="1172"/>
                <a:chExt cx="680" cy="868"/>
              </a:xfrm>
            </p:grpSpPr>
            <p:sp>
              <p:nvSpPr>
                <p:cNvPr id="23" name="Arc 29"/>
                <p:cNvSpPr>
                  <a:spLocks/>
                </p:cNvSpPr>
                <p:nvPr/>
              </p:nvSpPr>
              <p:spPr bwMode="auto">
                <a:xfrm>
                  <a:off x="1188" y="1172"/>
                  <a:ext cx="420" cy="5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4" name="Arc 30"/>
                <p:cNvSpPr>
                  <a:spLocks/>
                </p:cNvSpPr>
                <p:nvPr/>
              </p:nvSpPr>
              <p:spPr bwMode="auto">
                <a:xfrm rot="10800000" flipH="1">
                  <a:off x="1189" y="1692"/>
                  <a:ext cx="415" cy="34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5" name="Arc 31"/>
                <p:cNvSpPr>
                  <a:spLocks/>
                </p:cNvSpPr>
                <p:nvPr/>
              </p:nvSpPr>
              <p:spPr bwMode="auto">
                <a:xfrm flipH="1" flipV="1">
                  <a:off x="928" y="1696"/>
                  <a:ext cx="260" cy="3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6" name="Arc 32"/>
                <p:cNvSpPr>
                  <a:spLocks/>
                </p:cNvSpPr>
                <p:nvPr/>
              </p:nvSpPr>
              <p:spPr bwMode="auto">
                <a:xfrm rot="10800000" flipV="1">
                  <a:off x="928" y="1536"/>
                  <a:ext cx="260" cy="16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7" name="Arc 33"/>
                <p:cNvSpPr>
                  <a:spLocks/>
                </p:cNvSpPr>
                <p:nvPr/>
              </p:nvSpPr>
              <p:spPr bwMode="auto">
                <a:xfrm>
                  <a:off x="1188" y="1536"/>
                  <a:ext cx="127" cy="16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17620"/>
                    <a:gd name="T1" fmla="*/ 0 h 21600"/>
                    <a:gd name="T2" fmla="*/ 17620 w 17620"/>
                    <a:gd name="T3" fmla="*/ 9106 h 21600"/>
                    <a:gd name="T4" fmla="*/ 0 w 1762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620" h="21600" fill="none" extrusionOk="0">
                      <a:moveTo>
                        <a:pt x="0" y="0"/>
                      </a:moveTo>
                      <a:cubicBezTo>
                        <a:pt x="7002" y="0"/>
                        <a:pt x="13569" y="3394"/>
                        <a:pt x="17619" y="9106"/>
                      </a:cubicBezTo>
                    </a:path>
                    <a:path w="17620" h="21600" stroke="0" extrusionOk="0">
                      <a:moveTo>
                        <a:pt x="0" y="0"/>
                      </a:moveTo>
                      <a:cubicBezTo>
                        <a:pt x="7002" y="0"/>
                        <a:pt x="13569" y="3394"/>
                        <a:pt x="17619" y="910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8" name="Oval 34"/>
                <p:cNvSpPr>
                  <a:spLocks noChangeArrowheads="1"/>
                </p:cNvSpPr>
                <p:nvPr/>
              </p:nvSpPr>
              <p:spPr bwMode="auto">
                <a:xfrm>
                  <a:off x="1192" y="1532"/>
                  <a:ext cx="196" cy="19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271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waves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76656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far, nearly all our knowledge of the Universe comes from electromagnetic radiation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Time-varying disturbance in electromagnetic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(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field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Arise as a direct consequence of relativity (causality)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ield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stationary charge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ield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moving charge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ield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an accelerated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</a:p>
          <a:p>
            <a:pPr lvl="1"/>
            <a:endParaRPr lang="en-US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Oscillating charges → waves with characteristic lengths</a:t>
            </a:r>
            <a:endParaRPr lang="en-US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900000" y="5040000"/>
            <a:ext cx="5400408" cy="1058824"/>
            <a:chOff x="899592" y="3600000"/>
            <a:chExt cx="5400408" cy="105882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00" y="3600000"/>
              <a:ext cx="5400000" cy="105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9" descr="C:\Documents and Settings\Teviet Creighton\My Documents\FOS-2004-12-22\emwav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600000"/>
              <a:ext cx="5400000" cy="105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1260000"/>
            <a:ext cx="250031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78878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waves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788780" cy="781159"/>
          </a:xfrm>
          <a:prstGeom prst="rect">
            <a:avLst/>
          </a:prstGeom>
        </p:spPr>
      </p:pic>
      <p:pic>
        <p:nvPicPr>
          <p:cNvPr id="9" name="Picture 9" descr="Vertical Polariz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33676"/>
            <a:ext cx="3276600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orizontal Polariz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8976"/>
            <a:ext cx="3886200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343400" y="1412776"/>
            <a:ext cx="40386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Waves oscillate perpendicular to their motion. 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oscillate in the X and Y directions and the wave moves in the Z direction.</a:t>
            </a:r>
          </a:p>
        </p:txBody>
      </p:sp>
    </p:spTree>
    <p:extLst>
      <p:ext uri="{BB962C8B-B14F-4D97-AF65-F5344CB8AC3E}">
        <p14:creationId xmlns:p14="http://schemas.microsoft.com/office/powerpoint/2010/main" val="221633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2700000"/>
            <a:ext cx="254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" y="720000"/>
            <a:ext cx="82804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key property of gravity is that it affects all bodies equivalently, with a force that is proportional to the body´s mass. 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means that it is impossible to measure directly an overall gravitational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(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tensor field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best one can do is to measure the change in the gravitational field.</a:t>
            </a:r>
          </a:p>
          <a:p>
            <a:endParaRPr lang="en-US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gravity from a remote object, such as the Sun or Moon, can be felt by the manner in which it changes from location to location,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gravity tidal field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fig03-grav wave effect 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49"/>
          <a:stretch>
            <a:fillRect/>
          </a:stretch>
        </p:blipFill>
        <p:spPr bwMode="auto">
          <a:xfrm>
            <a:off x="900000" y="4320000"/>
            <a:ext cx="4635500" cy="20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5"/>
          <p:cNvGrpSpPr>
            <a:grpSpLocks noChangeAspect="1"/>
          </p:cNvGrpSpPr>
          <p:nvPr/>
        </p:nvGrpSpPr>
        <p:grpSpPr bwMode="auto">
          <a:xfrm>
            <a:off x="2952000" y="4410000"/>
            <a:ext cx="853440" cy="853440"/>
            <a:chOff x="336" y="3408"/>
            <a:chExt cx="576" cy="576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36" y="3840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rot="16200000">
              <a:off x="192" y="3696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</p:grpSp>
      <p:pic>
        <p:nvPicPr>
          <p:cNvPr id="12" name="Picture 8" descr="gravitywav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3960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2339752" y="3960000"/>
                <a:ext cx="3576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strain amplitude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den>
                    </m:f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−21</m:t>
                        </m:r>
                      </m:sup>
                    </m:sSup>
                  </m:oMath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3960000"/>
                <a:ext cx="3576748" cy="369332"/>
              </a:xfrm>
              <a:prstGeom prst="rect">
                <a:avLst/>
              </a:prstGeom>
              <a:blipFill>
                <a:blip r:embed="rId5"/>
                <a:stretch>
                  <a:fillRect l="-1533" t="-116667" b="-18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3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</a:t>
            </a:r>
            <a:r>
              <a:rPr lang="en-US" dirty="0"/>
              <a:t>w</a:t>
            </a:r>
            <a:r>
              <a:rPr lang="en-US" dirty="0" smtClean="0"/>
              <a:t>aves – ripples of </a:t>
            </a:r>
            <a:r>
              <a:rPr lang="en-US" dirty="0"/>
              <a:t>s</a:t>
            </a:r>
            <a:r>
              <a:rPr lang="en-US" dirty="0" smtClean="0"/>
              <a:t>pace-time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5945715" cy="440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872000" y="4221088"/>
            <a:ext cx="4284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504000" y="4446000"/>
            <a:ext cx="5652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504000" y="4680000"/>
            <a:ext cx="5652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504000" y="4860000"/>
            <a:ext cx="5652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504000" y="5094000"/>
            <a:ext cx="2700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7" descr="portraiteinstein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34" y="720000"/>
            <a:ext cx="2442667" cy="347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20000" y="5580000"/>
            <a:ext cx="508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publication on gravitational waves in June 1916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small is 10</a:t>
            </a:r>
            <a:r>
              <a:rPr lang="en-US" baseline="30000" dirty="0" smtClean="0"/>
              <a:t>-18</a:t>
            </a:r>
            <a:r>
              <a:rPr lang="en-US" dirty="0" smtClean="0"/>
              <a:t> meter?</a:t>
            </a:r>
            <a:endParaRPr lang="en-US" dirty="0"/>
          </a:p>
        </p:txBody>
      </p:sp>
      <p:grpSp>
        <p:nvGrpSpPr>
          <p:cNvPr id="68" name="Group 7"/>
          <p:cNvGrpSpPr>
            <a:grpSpLocks/>
          </p:cNvGrpSpPr>
          <p:nvPr/>
        </p:nvGrpSpPr>
        <p:grpSpPr bwMode="auto">
          <a:xfrm>
            <a:off x="1981200" y="1279525"/>
            <a:ext cx="5224463" cy="396875"/>
            <a:chOff x="1248" y="806"/>
            <a:chExt cx="3291" cy="250"/>
          </a:xfrm>
        </p:grpSpPr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1248" y="912"/>
              <a:ext cx="72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9"/>
            <p:cNvSpPr txBox="1">
              <a:spLocks noChangeArrowheads="1"/>
            </p:cNvSpPr>
            <p:nvPr/>
          </p:nvSpPr>
          <p:spPr bwMode="auto">
            <a:xfrm>
              <a:off x="2199" y="806"/>
              <a:ext cx="23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b="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One </a:t>
              </a:r>
              <a:r>
                <a:rPr lang="en-US" altLang="en-US" sz="2000" b="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meter</a:t>
              </a:r>
              <a:endPara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776288" y="2041525"/>
            <a:ext cx="6981825" cy="466725"/>
            <a:chOff x="776288" y="2041525"/>
            <a:chExt cx="6981825" cy="466725"/>
          </a:xfrm>
        </p:grpSpPr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2387601" y="2041525"/>
              <a:ext cx="165100" cy="381000"/>
            </a:xfrm>
            <a:custGeom>
              <a:avLst/>
              <a:gdLst>
                <a:gd name="T0" fmla="*/ 104 w 104"/>
                <a:gd name="T1" fmla="*/ 0 h 240"/>
                <a:gd name="T2" fmla="*/ 8 w 104"/>
                <a:gd name="T3" fmla="*/ 96 h 240"/>
                <a:gd name="T4" fmla="*/ 56 w 104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40">
                  <a:moveTo>
                    <a:pt x="104" y="0"/>
                  </a:moveTo>
                  <a:cubicBezTo>
                    <a:pt x="60" y="28"/>
                    <a:pt x="16" y="56"/>
                    <a:pt x="8" y="96"/>
                  </a:cubicBezTo>
                  <a:cubicBezTo>
                    <a:pt x="0" y="136"/>
                    <a:pt x="48" y="216"/>
                    <a:pt x="56" y="24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>
              <a:off x="3490913" y="2111375"/>
              <a:ext cx="4267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 hair, about 100 microns</a:t>
              </a:r>
            </a:p>
          </p:txBody>
        </p: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838201" y="2041525"/>
              <a:ext cx="1143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 i="1" smtClean="0">
                <a:solidFill>
                  <a:srgbClr val="114FFB"/>
                </a:solidFill>
                <a:latin typeface="Helvetica" pitchFamily="1" charset="0"/>
              </a:endParaRPr>
            </a:p>
          </p:txBody>
        </p:sp>
        <p:graphicFrame>
          <p:nvGraphicFramePr>
            <p:cNvPr id="8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821059"/>
                </p:ext>
              </p:extLst>
            </p:nvPr>
          </p:nvGraphicFramePr>
          <p:xfrm>
            <a:off x="776288" y="2070100"/>
            <a:ext cx="1204913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9" name="Equation" r:id="rId3" imgW="558720" imgH="203040" progId="Equation.3">
                    <p:embed/>
                  </p:oleObj>
                </mc:Choice>
                <mc:Fallback>
                  <p:oleObj name="Equation" r:id="rId3" imgW="558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88" y="2070100"/>
                          <a:ext cx="1204913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8" name="Gruppieren 87"/>
          <p:cNvGrpSpPr/>
          <p:nvPr/>
        </p:nvGrpSpPr>
        <p:grpSpPr>
          <a:xfrm>
            <a:off x="982663" y="2879725"/>
            <a:ext cx="7094537" cy="460375"/>
            <a:chOff x="982663" y="2879725"/>
            <a:chExt cx="7094537" cy="460375"/>
          </a:xfrm>
        </p:grpSpPr>
        <p:sp>
          <p:nvSpPr>
            <p:cNvPr id="84" name="Freeform 4"/>
            <p:cNvSpPr>
              <a:spLocks/>
            </p:cNvSpPr>
            <p:nvPr/>
          </p:nvSpPr>
          <p:spPr bwMode="auto">
            <a:xfrm>
              <a:off x="2286000" y="2879725"/>
              <a:ext cx="609600" cy="457200"/>
            </a:xfrm>
            <a:custGeom>
              <a:avLst/>
              <a:gdLst>
                <a:gd name="T0" fmla="*/ 0 w 384"/>
                <a:gd name="T1" fmla="*/ 120 h 288"/>
                <a:gd name="T2" fmla="*/ 96 w 384"/>
                <a:gd name="T3" fmla="*/ 24 h 288"/>
                <a:gd name="T4" fmla="*/ 288 w 384"/>
                <a:gd name="T5" fmla="*/ 264 h 288"/>
                <a:gd name="T6" fmla="*/ 384 w 384"/>
                <a:gd name="T7" fmla="*/ 16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288">
                  <a:moveTo>
                    <a:pt x="0" y="120"/>
                  </a:moveTo>
                  <a:cubicBezTo>
                    <a:pt x="24" y="60"/>
                    <a:pt x="48" y="0"/>
                    <a:pt x="96" y="24"/>
                  </a:cubicBezTo>
                  <a:cubicBezTo>
                    <a:pt x="144" y="48"/>
                    <a:pt x="240" y="240"/>
                    <a:pt x="288" y="264"/>
                  </a:cubicBezTo>
                  <a:cubicBezTo>
                    <a:pt x="336" y="288"/>
                    <a:pt x="360" y="228"/>
                    <a:pt x="384" y="168"/>
                  </a:cubicBezTo>
                </a:path>
              </a:pathLst>
            </a:custGeom>
            <a:noFill/>
            <a:ln w="19050" cap="flat" cmpd="sng">
              <a:solidFill>
                <a:srgbClr val="E3293B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85" name="Text Box 5"/>
            <p:cNvSpPr txBox="1">
              <a:spLocks noChangeArrowheads="1"/>
            </p:cNvSpPr>
            <p:nvPr/>
          </p:nvSpPr>
          <p:spPr bwMode="auto">
            <a:xfrm>
              <a:off x="3490913" y="2943225"/>
              <a:ext cx="4586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Wavelength of light, about 1 micron</a:t>
              </a:r>
            </a:p>
          </p:txBody>
        </p:sp>
        <p:graphicFrame>
          <p:nvGraphicFramePr>
            <p:cNvPr id="8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1885795"/>
                </p:ext>
              </p:extLst>
            </p:nvPr>
          </p:nvGraphicFramePr>
          <p:xfrm>
            <a:off x="982663" y="2908300"/>
            <a:ext cx="795337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0" name="Equation" r:id="rId5" imgW="368280" imgH="177480" progId="Equation.3">
                    <p:embed/>
                  </p:oleObj>
                </mc:Choice>
                <mc:Fallback>
                  <p:oleObj name="Equation" r:id="rId5" imgW="368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2663" y="2908300"/>
                          <a:ext cx="795337" cy="382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5" name="Gruppieren 94"/>
          <p:cNvGrpSpPr/>
          <p:nvPr/>
        </p:nvGrpSpPr>
        <p:grpSpPr>
          <a:xfrm>
            <a:off x="776288" y="3694113"/>
            <a:ext cx="6429375" cy="477837"/>
            <a:chOff x="776288" y="3694113"/>
            <a:chExt cx="6429375" cy="477837"/>
          </a:xfrm>
        </p:grpSpPr>
        <p:sp>
          <p:nvSpPr>
            <p:cNvPr id="89" name="Text Box 29"/>
            <p:cNvSpPr txBox="1">
              <a:spLocks noChangeArrowheads="1"/>
            </p:cNvSpPr>
            <p:nvPr/>
          </p:nvSpPr>
          <p:spPr bwMode="auto">
            <a:xfrm>
              <a:off x="3490913" y="3775075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Atomic diameter, 10</a:t>
              </a:r>
              <a:r>
                <a:rPr lang="en-US" altLang="en-US" sz="2000" i="1" baseline="30000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-10</a:t>
              </a: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meter</a:t>
              </a:r>
            </a:p>
          </p:txBody>
        </p:sp>
        <p:sp>
          <p:nvSpPr>
            <p:cNvPr id="90" name="Oval 30"/>
            <p:cNvSpPr>
              <a:spLocks noChangeArrowheads="1"/>
            </p:cNvSpPr>
            <p:nvPr/>
          </p:nvSpPr>
          <p:spPr bwMode="auto">
            <a:xfrm>
              <a:off x="2438401" y="3946525"/>
              <a:ext cx="92075" cy="92075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1" name="Oval 31"/>
            <p:cNvSpPr>
              <a:spLocks noChangeArrowheads="1"/>
            </p:cNvSpPr>
            <p:nvPr/>
          </p:nvSpPr>
          <p:spPr bwMode="auto">
            <a:xfrm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92" name="Oval 32"/>
            <p:cNvSpPr>
              <a:spLocks noChangeArrowheads="1"/>
            </p:cNvSpPr>
            <p:nvPr/>
          </p:nvSpPr>
          <p:spPr bwMode="auto">
            <a:xfrm rot="2245846"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93" name="Oval 33"/>
            <p:cNvSpPr>
              <a:spLocks noChangeArrowheads="1"/>
            </p:cNvSpPr>
            <p:nvPr/>
          </p:nvSpPr>
          <p:spPr bwMode="auto">
            <a:xfrm rot="19633237" flipH="1"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graphicFrame>
          <p:nvGraphicFramePr>
            <p:cNvPr id="94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5114485"/>
                </p:ext>
              </p:extLst>
            </p:nvPr>
          </p:nvGraphicFramePr>
          <p:xfrm>
            <a:off x="776288" y="3694113"/>
            <a:ext cx="1204913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1" name="Equation" r:id="rId7" imgW="558720" imgH="203040" progId="Equation.3">
                    <p:embed/>
                  </p:oleObj>
                </mc:Choice>
                <mc:Fallback>
                  <p:oleObj name="Equation" r:id="rId7" imgW="558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88" y="3694113"/>
                          <a:ext cx="1204913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" name="Gruppieren 101"/>
          <p:cNvGrpSpPr/>
          <p:nvPr/>
        </p:nvGrpSpPr>
        <p:grpSpPr>
          <a:xfrm>
            <a:off x="695325" y="4533900"/>
            <a:ext cx="6510338" cy="469900"/>
            <a:chOff x="695325" y="4533900"/>
            <a:chExt cx="6510338" cy="469900"/>
          </a:xfrm>
        </p:grpSpPr>
        <p:sp>
          <p:nvSpPr>
            <p:cNvPr id="96" name="Text Box 22"/>
            <p:cNvSpPr txBox="1">
              <a:spLocks noChangeArrowheads="1"/>
            </p:cNvSpPr>
            <p:nvPr/>
          </p:nvSpPr>
          <p:spPr bwMode="auto">
            <a:xfrm>
              <a:off x="3490913" y="4606925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diameter, 10</a:t>
              </a:r>
              <a:r>
                <a:rPr lang="en-US" altLang="en-US" sz="2000" i="1" baseline="30000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-15</a:t>
              </a: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meter</a:t>
              </a:r>
            </a:p>
          </p:txBody>
        </p:sp>
        <p:sp>
          <p:nvSpPr>
            <p:cNvPr id="97" name="Oval 23"/>
            <p:cNvSpPr>
              <a:spLocks noChangeArrowheads="1"/>
            </p:cNvSpPr>
            <p:nvPr/>
          </p:nvSpPr>
          <p:spPr bwMode="auto">
            <a:xfrm>
              <a:off x="2438400" y="4773613"/>
              <a:ext cx="76200" cy="76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8" name="Oval 24"/>
            <p:cNvSpPr>
              <a:spLocks noChangeArrowheads="1"/>
            </p:cNvSpPr>
            <p:nvPr/>
          </p:nvSpPr>
          <p:spPr bwMode="auto">
            <a:xfrm>
              <a:off x="2514600" y="4708525"/>
              <a:ext cx="76200" cy="76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9" name="Oval 25"/>
            <p:cNvSpPr>
              <a:spLocks noChangeArrowheads="1"/>
            </p:cNvSpPr>
            <p:nvPr/>
          </p:nvSpPr>
          <p:spPr bwMode="auto">
            <a:xfrm>
              <a:off x="2438400" y="4708525"/>
              <a:ext cx="76200" cy="76200"/>
            </a:xfrm>
            <a:prstGeom prst="ellipse">
              <a:avLst/>
            </a:prstGeom>
            <a:solidFill>
              <a:srgbClr val="E3293B"/>
            </a:solidFill>
            <a:ln w="127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100" name="Oval 26"/>
            <p:cNvSpPr>
              <a:spLocks noChangeArrowheads="1"/>
            </p:cNvSpPr>
            <p:nvPr/>
          </p:nvSpPr>
          <p:spPr bwMode="auto">
            <a:xfrm>
              <a:off x="2503488" y="4784725"/>
              <a:ext cx="76200" cy="76200"/>
            </a:xfrm>
            <a:prstGeom prst="ellipse">
              <a:avLst/>
            </a:prstGeom>
            <a:solidFill>
              <a:srgbClr val="E3293B"/>
            </a:solidFill>
            <a:ln w="127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graphicFrame>
          <p:nvGraphicFramePr>
            <p:cNvPr id="10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893368"/>
                </p:ext>
              </p:extLst>
            </p:nvPr>
          </p:nvGraphicFramePr>
          <p:xfrm>
            <a:off x="695325" y="4533900"/>
            <a:ext cx="1370013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2" name="Equation" r:id="rId8" imgW="634680" imgH="203040" progId="Equation.3">
                    <p:embed/>
                  </p:oleObj>
                </mc:Choice>
                <mc:Fallback>
                  <p:oleObj name="Equation" r:id="rId8" imgW="634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325" y="4533900"/>
                          <a:ext cx="1370013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8" name="Gruppieren 107"/>
          <p:cNvGrpSpPr/>
          <p:nvPr/>
        </p:nvGrpSpPr>
        <p:grpSpPr>
          <a:xfrm>
            <a:off x="873125" y="5373688"/>
            <a:ext cx="6332538" cy="463550"/>
            <a:chOff x="873125" y="5373688"/>
            <a:chExt cx="6332538" cy="463550"/>
          </a:xfrm>
        </p:grpSpPr>
        <p:sp>
          <p:nvSpPr>
            <p:cNvPr id="103" name="Text Box 16"/>
            <p:cNvSpPr txBox="1">
              <a:spLocks noChangeArrowheads="1"/>
            </p:cNvSpPr>
            <p:nvPr/>
          </p:nvSpPr>
          <p:spPr bwMode="auto">
            <a:xfrm>
              <a:off x="3490913" y="5440363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LIGO sensitivity, 10</a:t>
              </a:r>
              <a:r>
                <a:rPr lang="en-US" altLang="en-US" sz="2000" i="1" baseline="30000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-18</a:t>
              </a:r>
              <a:r>
                <a:rPr lang="en-US" altLang="en-US" sz="2000" i="1" dirty="0" smtClean="0">
                  <a:solidFill>
                    <a:srgbClr val="114F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meter</a:t>
              </a:r>
            </a:p>
          </p:txBody>
        </p:sp>
        <p:sp>
          <p:nvSpPr>
            <p:cNvPr id="104" name="Line 17"/>
            <p:cNvSpPr>
              <a:spLocks noChangeShapeType="1"/>
            </p:cNvSpPr>
            <p:nvPr/>
          </p:nvSpPr>
          <p:spPr bwMode="auto">
            <a:xfrm flipH="1">
              <a:off x="2503488" y="5440363"/>
              <a:ext cx="0" cy="2587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105" name="Line 18"/>
            <p:cNvSpPr>
              <a:spLocks noChangeShapeType="1"/>
            </p:cNvSpPr>
            <p:nvPr/>
          </p:nvSpPr>
          <p:spPr bwMode="auto">
            <a:xfrm>
              <a:off x="2168525" y="5592763"/>
              <a:ext cx="334963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106" name="Line 19"/>
            <p:cNvSpPr>
              <a:spLocks noChangeShapeType="1"/>
            </p:cNvSpPr>
            <p:nvPr/>
          </p:nvSpPr>
          <p:spPr bwMode="auto">
            <a:xfrm flipH="1">
              <a:off x="2503488" y="5592763"/>
              <a:ext cx="334963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graphicFrame>
          <p:nvGraphicFramePr>
            <p:cNvPr id="107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5820119"/>
                </p:ext>
              </p:extLst>
            </p:nvPr>
          </p:nvGraphicFramePr>
          <p:xfrm>
            <a:off x="873125" y="5373688"/>
            <a:ext cx="101282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3" name="Equation" r:id="rId10" imgW="469800" imgH="203040" progId="Equation.3">
                    <p:embed/>
                  </p:oleObj>
                </mc:Choice>
                <mc:Fallback>
                  <p:oleObj name="Equation" r:id="rId10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3125" y="5373688"/>
                          <a:ext cx="101282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01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2700000"/>
            <a:ext cx="254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" y="720000"/>
            <a:ext cx="8280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key property of gravity is that it affects all bodies equivalently, with a force that is proportional to the body´s mass. 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means that it is impossible to measure directly an overall gravitational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(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tensor field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best one can do is to measure the change in the gravitational field.</a:t>
            </a:r>
          </a:p>
          <a:p>
            <a:endParaRPr lang="en-US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gravity from a remote object, such as the Sun or Moon, can be felt by the manner in which it changes from location to location,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gravity tidal field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720000" y="5040000"/>
            <a:ext cx="5400675" cy="1000125"/>
            <a:chOff x="899592" y="4320000"/>
            <a:chExt cx="5400675" cy="100012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00" y="4320000"/>
              <a:ext cx="5400000" cy="99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http://www.tapir.caltech.edu/%7Eteviet/Waves/gwave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320000"/>
              <a:ext cx="5400675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feld 2"/>
          <p:cNvSpPr txBox="1"/>
          <p:nvPr/>
        </p:nvSpPr>
        <p:spPr>
          <a:xfrm>
            <a:off x="900000" y="4140866"/>
            <a:ext cx="3990195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polarizations: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plus (</a:t>
            </a:r>
            <a:r>
              <a:rPr lang="en-US" altLang="de-DE" dirty="0">
                <a:solidFill>
                  <a:srgbClr val="FF3300"/>
                </a:solidFill>
                <a:sym typeface="Symbol" panose="05050102010706020507" pitchFamily="18" charset="2"/>
              </a:rPr>
              <a:t>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cross (</a:t>
            </a:r>
            <a:r>
              <a:rPr lang="en-US" altLang="de-DE" dirty="0">
                <a:solidFill>
                  <a:srgbClr val="FF3300"/>
                </a:solidFill>
                <a:sym typeface="Symbol" panose="05050102010706020507" pitchFamily="18" charset="2"/>
              </a:rPr>
              <a:t>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of graviton = 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56000" y="4140866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with EM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dipole radiation: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/>
              <p:cNvSpPr txBox="1"/>
              <p:nvPr/>
            </p:nvSpPr>
            <p:spPr>
              <a:xfrm>
                <a:off x="7128000" y="4968000"/>
                <a:ext cx="1008674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000" y="4968000"/>
                <a:ext cx="1008674" cy="312650"/>
              </a:xfrm>
              <a:prstGeom prst="rect">
                <a:avLst/>
              </a:prstGeom>
              <a:blipFill>
                <a:blip r:embed="rId5"/>
                <a:stretch>
                  <a:fillRect l="-3012" t="-15686" b="-19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feld 23"/>
              <p:cNvSpPr txBox="1"/>
              <p:nvPr/>
            </p:nvSpPr>
            <p:spPr>
              <a:xfrm>
                <a:off x="8326101" y="4968000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101" y="4968000"/>
                <a:ext cx="186718" cy="276999"/>
              </a:xfrm>
              <a:prstGeom prst="rect">
                <a:avLst/>
              </a:prstGeom>
              <a:blipFill>
                <a:blip r:embed="rId6"/>
                <a:stretch>
                  <a:fillRect l="-33333" t="-26667" r="-8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feld 24"/>
              <p:cNvSpPr txBox="1"/>
              <p:nvPr/>
            </p:nvSpPr>
            <p:spPr>
              <a:xfrm rot="5400000">
                <a:off x="8428604" y="4968000"/>
                <a:ext cx="724364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428604" y="4968000"/>
                <a:ext cx="724364" cy="3126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3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13" name="Picture 7" descr="D:\Documents and Settings\William Gould\My Documents\My Pictures\Gravity Waves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0728"/>
            <a:ext cx="35052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Documents and Settings\William Gould\My Documents\My Pictures\Gravity Waves 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66728"/>
            <a:ext cx="3657600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724400" y="1209328"/>
            <a:ext cx="388620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waves have 2 polarizations like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waves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difference is that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lies in a horizontal-vertical “+” shape and 45 degrees to that in a “x” shape.</a:t>
            </a:r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H="1" flipV="1">
            <a:off x="3581400" y="2352328"/>
            <a:ext cx="1143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 flipH="1">
            <a:off x="3810000" y="3647728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03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533400" y="2118320"/>
            <a:ext cx="7924800" cy="396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gravitational waves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89912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Laser interferometers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measure relative motions of separate, freely-hanging masses</a:t>
            </a:r>
            <a:endParaRPr kumimoji="0" lang="en-US" altLang="en-US" sz="1600" b="0" i="0" u="none" strike="noStrike" kern="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C:\Documents and Settings\Teviet Creighton\My Documents\FOS-2004-10-22\if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118320"/>
            <a:ext cx="8001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Teviet Creighton\My Documents\FOS-2004-10-22\ifo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118320"/>
            <a:ext cx="8001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0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a Michelson interferometer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00200" y="1268760"/>
            <a:ext cx="5995988" cy="4692650"/>
            <a:chOff x="1008" y="1056"/>
            <a:chExt cx="3777" cy="295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008" y="1056"/>
              <a:ext cx="3642" cy="2956"/>
              <a:chOff x="1008" y="1056"/>
              <a:chExt cx="3642" cy="2956"/>
            </a:xfrm>
          </p:grpSpPr>
          <p:pic>
            <p:nvPicPr>
              <p:cNvPr id="7" name="Picture 4" descr="0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056"/>
                <a:ext cx="3594" cy="2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1008" y="3552"/>
                <a:ext cx="915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9627" tIns="14813" rIns="29627" bIns="14813">
                <a:spAutoFit/>
              </a:bodyPr>
              <a:lstStyle>
                <a:lvl1pPr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1pPr>
                <a:lvl2pPr marL="1476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2pPr>
                <a:lvl3pPr marL="296863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3pPr>
                <a:lvl4pPr marL="444500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4pPr>
                <a:lvl5pPr marL="5921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5pPr>
                <a:lvl6pPr marL="10493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6pPr>
                <a:lvl7pPr marL="15065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7pPr>
                <a:lvl8pPr marL="19637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8pPr>
                <a:lvl9pPr marL="24209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600" b="1" smtClean="0">
                    <a:solidFill>
                      <a:srgbClr val="114FFB"/>
                    </a:solidFill>
                    <a:latin typeface="AGaramond" pitchFamily="18" charset="0"/>
                  </a:rPr>
                  <a:t>Laser</a:t>
                </a: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2976" y="2784"/>
                <a:ext cx="1248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9627" tIns="14813" rIns="29627" bIns="14813">
                <a:spAutoFit/>
              </a:bodyPr>
              <a:lstStyle>
                <a:lvl1pPr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1pPr>
                <a:lvl2pPr marL="1476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2pPr>
                <a:lvl3pPr marL="296863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3pPr>
                <a:lvl4pPr marL="444500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4pPr>
                <a:lvl5pPr marL="5921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5pPr>
                <a:lvl6pPr marL="10493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6pPr>
                <a:lvl7pPr marL="15065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7pPr>
                <a:lvl8pPr marL="19637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8pPr>
                <a:lvl9pPr marL="24209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114FFB"/>
                    </a:solidFill>
                    <a:latin typeface="AGaramond" pitchFamily="18" charset="0"/>
                  </a:rPr>
                  <a:t>Beam Splitter</a:t>
                </a:r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1392" y="1344"/>
                <a:ext cx="1455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9627" tIns="14813" rIns="29627" bIns="14813">
                <a:spAutoFit/>
              </a:bodyPr>
              <a:lstStyle>
                <a:lvl1pPr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1pPr>
                <a:lvl2pPr marL="1476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2pPr>
                <a:lvl3pPr marL="296863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3pPr>
                <a:lvl4pPr marL="444500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4pPr>
                <a:lvl5pPr marL="5921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5pPr>
                <a:lvl6pPr marL="10493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6pPr>
                <a:lvl7pPr marL="15065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7pPr>
                <a:lvl8pPr marL="19637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8pPr>
                <a:lvl9pPr marL="24209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200" b="1" smtClean="0">
                    <a:solidFill>
                      <a:srgbClr val="114FFB"/>
                    </a:solidFill>
                    <a:latin typeface="AGaramond" pitchFamily="18" charset="0"/>
                  </a:rPr>
                  <a:t>End Mirror</a:t>
                </a: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1006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200" b="1" smtClean="0">
                    <a:solidFill>
                      <a:srgbClr val="114FFB"/>
                    </a:solidFill>
                    <a:latin typeface="AGaramond" pitchFamily="18" charset="0"/>
                  </a:rPr>
                  <a:t>End Mirror</a:t>
                </a:r>
              </a:p>
            </p:txBody>
          </p:sp>
        </p:grp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3840" y="3552"/>
              <a:ext cx="945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627" tIns="14813" rIns="29627" bIns="14813">
              <a:spAutoFit/>
            </a:bodyPr>
            <a:lstStyle>
              <a:lvl1pPr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1pPr>
              <a:lvl2pPr marL="147638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2pPr>
              <a:lvl3pPr marL="296863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3pPr>
              <a:lvl4pPr marL="444500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4pPr>
              <a:lvl5pPr marL="592138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5pPr>
              <a:lvl6pPr marL="10493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6pPr>
              <a:lvl7pPr marL="15065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7pPr>
              <a:lvl8pPr marL="19637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8pPr>
              <a:lvl9pPr marL="24209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114FFB"/>
                  </a:solidFill>
                  <a:latin typeface="AGaramond" pitchFamily="18" charset="0"/>
                </a:rPr>
                <a:t>Screen</a:t>
              </a:r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019800" y="4850160"/>
            <a:ext cx="23574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9627" tIns="14813" rIns="29627" bIns="14813">
            <a:spAutoFit/>
          </a:bodyPr>
          <a:lstStyle>
            <a:lvl1pPr defTabSz="296863">
              <a:defRPr sz="2400">
                <a:solidFill>
                  <a:schemeClr val="tx1"/>
                </a:solidFill>
                <a:latin typeface="Times" pitchFamily="1" charset="0"/>
              </a:defRPr>
            </a:lvl1pPr>
            <a:lvl2pPr marL="147638" defTabSz="296863">
              <a:defRPr sz="2400">
                <a:solidFill>
                  <a:schemeClr val="tx1"/>
                </a:solidFill>
                <a:latin typeface="Times" pitchFamily="1" charset="0"/>
              </a:defRPr>
            </a:lvl2pPr>
            <a:lvl3pPr marL="296863" defTabSz="296863">
              <a:defRPr sz="2400">
                <a:solidFill>
                  <a:schemeClr val="tx1"/>
                </a:solidFill>
                <a:latin typeface="Times" pitchFamily="1" charset="0"/>
              </a:defRPr>
            </a:lvl3pPr>
            <a:lvl4pPr marL="444500" defTabSz="296863">
              <a:defRPr sz="2400">
                <a:solidFill>
                  <a:schemeClr val="tx1"/>
                </a:solidFill>
                <a:latin typeface="Times" pitchFamily="1" charset="0"/>
              </a:defRPr>
            </a:lvl4pPr>
            <a:lvl5pPr marL="592138" defTabSz="296863">
              <a:defRPr sz="2400">
                <a:solidFill>
                  <a:schemeClr val="tx1"/>
                </a:solidFill>
                <a:latin typeface="Times" pitchFamily="1" charset="0"/>
              </a:defRPr>
            </a:lvl5pPr>
            <a:lvl6pPr marL="10493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6pPr>
            <a:lvl7pPr marL="15065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7pPr>
            <a:lvl8pPr marL="19637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8pPr>
            <a:lvl9pPr marL="24209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114FFB"/>
                </a:solidFill>
                <a:latin typeface="AGaramond" pitchFamily="18" charset="0"/>
              </a:rPr>
              <a:t>Viewing</a:t>
            </a:r>
          </a:p>
        </p:txBody>
      </p:sp>
    </p:spTree>
    <p:extLst>
      <p:ext uri="{BB962C8B-B14F-4D97-AF65-F5344CB8AC3E}">
        <p14:creationId xmlns:p14="http://schemas.microsoft.com/office/powerpoint/2010/main" val="36827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 the effect of a gravitational </a:t>
            </a:r>
            <a:r>
              <a:rPr lang="en-US" dirty="0"/>
              <a:t>w</a:t>
            </a:r>
            <a:r>
              <a:rPr lang="en-US" dirty="0" smtClean="0"/>
              <a:t>ave</a:t>
            </a:r>
            <a:endParaRPr 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5181600" y="5029200"/>
            <a:ext cx="2938463" cy="0"/>
          </a:xfrm>
          <a:prstGeom prst="line">
            <a:avLst/>
          </a:prstGeom>
          <a:noFill/>
          <a:ln w="10160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4192588" y="1828800"/>
            <a:ext cx="0" cy="2362200"/>
          </a:xfrm>
          <a:prstGeom prst="line">
            <a:avLst/>
          </a:prstGeom>
          <a:noFill/>
          <a:ln w="10160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5400000">
            <a:off x="7996238" y="4922838"/>
            <a:ext cx="457200" cy="209550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63988" y="1600200"/>
            <a:ext cx="457200" cy="228600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8307590">
            <a:off x="4004469" y="5001419"/>
            <a:ext cx="457200" cy="150812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56050" y="4191000"/>
            <a:ext cx="457200" cy="228600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5400000">
            <a:off x="4829175" y="4913313"/>
            <a:ext cx="457200" cy="228600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3422650" y="5029200"/>
            <a:ext cx="1751013" cy="0"/>
          </a:xfrm>
          <a:prstGeom prst="line">
            <a:avLst/>
          </a:prstGeom>
          <a:noFill/>
          <a:ln w="5715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184650" y="4191000"/>
            <a:ext cx="1588" cy="838200"/>
          </a:xfrm>
          <a:prstGeom prst="line">
            <a:avLst/>
          </a:prstGeom>
          <a:noFill/>
          <a:ln w="5715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5400000">
            <a:off x="3079750" y="4913313"/>
            <a:ext cx="457200" cy="228600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74713" y="4724400"/>
            <a:ext cx="1600200" cy="609600"/>
          </a:xfrm>
          <a:prstGeom prst="rect">
            <a:avLst/>
          </a:prstGeom>
          <a:solidFill>
            <a:srgbClr val="CECECE"/>
          </a:solidFill>
          <a:ln w="28575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Helvetica" pitchFamily="1" charset="0"/>
              </a:rPr>
              <a:t>Laser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2474913" y="5029200"/>
            <a:ext cx="2398712" cy="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186238" y="5029200"/>
            <a:ext cx="0" cy="685800"/>
          </a:xfrm>
          <a:prstGeom prst="line">
            <a:avLst/>
          </a:prstGeom>
          <a:noFill/>
          <a:ln w="1270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7" name="AutoShape 16"/>
          <p:cNvSpPr>
            <a:spLocks noChangeAspect="1" noChangeArrowheads="1"/>
          </p:cNvSpPr>
          <p:nvPr/>
        </p:nvSpPr>
        <p:spPr bwMode="auto">
          <a:xfrm>
            <a:off x="4062413" y="5527675"/>
            <a:ext cx="246062" cy="493713"/>
          </a:xfrm>
          <a:prstGeom prst="downArrow">
            <a:avLst>
              <a:gd name="adj1" fmla="val 50000"/>
              <a:gd name="adj2" fmla="val 50161"/>
            </a:avLst>
          </a:prstGeom>
          <a:solidFill>
            <a:srgbClr val="E3293B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3422650" y="4799013"/>
            <a:ext cx="0" cy="457200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957638" y="1600200"/>
            <a:ext cx="4348162" cy="3657600"/>
            <a:chOff x="2493" y="1008"/>
            <a:chExt cx="2739" cy="230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493" y="1008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36" y="1152"/>
              <a:ext cx="0" cy="1488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 rot="5400000">
              <a:off x="5016" y="3096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rot="5400000">
              <a:off x="4174" y="2253"/>
              <a:ext cx="0" cy="1829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2493" y="1152"/>
              <a:ext cx="287" cy="0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5088" y="3024"/>
              <a:ext cx="0" cy="288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4041775" y="4848225"/>
            <a:ext cx="266700" cy="379413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959225" y="1598613"/>
            <a:ext cx="4348163" cy="3657600"/>
            <a:chOff x="2493" y="1008"/>
            <a:chExt cx="2739" cy="2304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493" y="1008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2636" y="1152"/>
              <a:ext cx="0" cy="1488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 rot="5400000">
              <a:off x="5016" y="3096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rot="5400000">
              <a:off x="4174" y="2253"/>
              <a:ext cx="0" cy="1829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2493" y="1152"/>
              <a:ext cx="287" cy="0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V="1">
              <a:off x="5088" y="3024"/>
              <a:ext cx="0" cy="288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959225" y="1485900"/>
            <a:ext cx="4240213" cy="4114800"/>
            <a:chOff x="2494" y="936"/>
            <a:chExt cx="2671" cy="2592"/>
          </a:xfrm>
        </p:grpSpPr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2494" y="936"/>
              <a:ext cx="2671" cy="2376"/>
              <a:chOff x="2876" y="802"/>
              <a:chExt cx="2671" cy="2376"/>
            </a:xfrm>
          </p:grpSpPr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2876" y="80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3023" y="946"/>
                <a:ext cx="0" cy="156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39" name="Rectangle 37"/>
              <p:cNvSpPr>
                <a:spLocks noChangeArrowheads="1"/>
              </p:cNvSpPr>
              <p:nvPr/>
            </p:nvSpPr>
            <p:spPr bwMode="auto">
              <a:xfrm rot="5400000">
                <a:off x="5331" y="296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 rot="5400000">
                <a:off x="4525" y="2155"/>
                <a:ext cx="0" cy="1757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2876" y="946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5403" y="289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641" y="3096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959225" y="1714500"/>
            <a:ext cx="4494213" cy="3962400"/>
            <a:chOff x="2494" y="1080"/>
            <a:chExt cx="2831" cy="2496"/>
          </a:xfrm>
        </p:grpSpPr>
        <p:grpSp>
          <p:nvGrpSpPr>
            <p:cNvPr id="44" name="Group 43"/>
            <p:cNvGrpSpPr>
              <a:grpSpLocks/>
            </p:cNvGrpSpPr>
            <p:nvPr/>
          </p:nvGrpSpPr>
          <p:grpSpPr bwMode="auto">
            <a:xfrm>
              <a:off x="2494" y="1080"/>
              <a:ext cx="2831" cy="2232"/>
              <a:chOff x="2230" y="1368"/>
              <a:chExt cx="2831" cy="2232"/>
            </a:xfrm>
          </p:grpSpPr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2230" y="1368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>
                <a:off x="2374" y="1512"/>
                <a:ext cx="0" cy="1416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 rot="5400000">
                <a:off x="4845" y="3384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 rot="5400000">
                <a:off x="3957" y="2496"/>
                <a:ext cx="0" cy="192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>
                <a:off x="2230" y="1512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 flipV="1">
                <a:off x="4917" y="3312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45" name="Line 50"/>
            <p:cNvSpPr>
              <a:spLocks noChangeShapeType="1"/>
            </p:cNvSpPr>
            <p:nvPr/>
          </p:nvSpPr>
          <p:spPr bwMode="auto">
            <a:xfrm>
              <a:off x="2641" y="3144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sp>
        <p:nvSpPr>
          <p:cNvPr id="52" name="Text Box 51"/>
          <p:cNvSpPr txBox="1">
            <a:spLocks noChangeArrowheads="1"/>
          </p:cNvSpPr>
          <p:nvPr/>
        </p:nvSpPr>
        <p:spPr bwMode="auto">
          <a:xfrm>
            <a:off x="3133725" y="5611813"/>
            <a:ext cx="84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smtClean="0">
                <a:solidFill>
                  <a:srgbClr val="114FFB"/>
                </a:solidFill>
                <a:latin typeface="Helvetica" pitchFamily="1" charset="0"/>
              </a:rPr>
              <a:t>signal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143000" y="1828800"/>
            <a:ext cx="2898775" cy="3505200"/>
            <a:chOff x="720" y="1152"/>
            <a:chExt cx="1826" cy="2208"/>
          </a:xfrm>
        </p:grpSpPr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720" y="1152"/>
              <a:ext cx="119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Gravitational wave  changes arm lengths and amount of light in signal </a:t>
              </a: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1776" y="2160"/>
              <a:ext cx="770" cy="1200"/>
            </a:xfrm>
            <a:prstGeom prst="line">
              <a:avLst/>
            </a:prstGeom>
            <a:noFill/>
            <a:ln w="1905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4572000" y="2052638"/>
            <a:ext cx="3881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 smtClean="0">
                <a:solidFill>
                  <a:srgbClr val="114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in arm length is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 smtClean="0">
                <a:solidFill>
                  <a:srgbClr val="114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000" i="1" baseline="30000" dirty="0" smtClean="0">
                <a:solidFill>
                  <a:srgbClr val="114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</a:t>
            </a:r>
            <a:r>
              <a:rPr lang="en-US" altLang="en-US" sz="2000" i="1" dirty="0" smtClean="0">
                <a:solidFill>
                  <a:srgbClr val="114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meters</a:t>
            </a:r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 flipV="1">
            <a:off x="5173663" y="4800600"/>
            <a:ext cx="0" cy="457200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58" name="Line 57"/>
          <p:cNvSpPr>
            <a:spLocks noChangeShapeType="1"/>
          </p:cNvSpPr>
          <p:nvPr/>
        </p:nvSpPr>
        <p:spPr bwMode="auto">
          <a:xfrm>
            <a:off x="3959225" y="4191000"/>
            <a:ext cx="455613" cy="0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3956050" y="1485900"/>
            <a:ext cx="4240213" cy="4114800"/>
            <a:chOff x="2494" y="936"/>
            <a:chExt cx="2671" cy="2592"/>
          </a:xfrm>
        </p:grpSpPr>
        <p:grpSp>
          <p:nvGrpSpPr>
            <p:cNvPr id="60" name="Group 59"/>
            <p:cNvGrpSpPr>
              <a:grpSpLocks/>
            </p:cNvGrpSpPr>
            <p:nvPr/>
          </p:nvGrpSpPr>
          <p:grpSpPr bwMode="auto">
            <a:xfrm>
              <a:off x="2494" y="936"/>
              <a:ext cx="2671" cy="2376"/>
              <a:chOff x="2876" y="802"/>
              <a:chExt cx="2671" cy="2376"/>
            </a:xfrm>
          </p:grpSpPr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2876" y="80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>
                <a:off x="3023" y="946"/>
                <a:ext cx="0" cy="156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 rot="5400000">
                <a:off x="5331" y="296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 rot="5400000">
                <a:off x="4525" y="2155"/>
                <a:ext cx="0" cy="1757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2876" y="946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 flipV="1">
                <a:off x="5403" y="289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61" name="Line 66"/>
            <p:cNvSpPr>
              <a:spLocks noChangeShapeType="1"/>
            </p:cNvSpPr>
            <p:nvPr/>
          </p:nvSpPr>
          <p:spPr bwMode="auto">
            <a:xfrm>
              <a:off x="2641" y="3096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3963988" y="1714500"/>
            <a:ext cx="4494212" cy="3962400"/>
            <a:chOff x="2494" y="1080"/>
            <a:chExt cx="2831" cy="2496"/>
          </a:xfrm>
        </p:grpSpPr>
        <p:grpSp>
          <p:nvGrpSpPr>
            <p:cNvPr id="69" name="Group 68"/>
            <p:cNvGrpSpPr>
              <a:grpSpLocks/>
            </p:cNvGrpSpPr>
            <p:nvPr/>
          </p:nvGrpSpPr>
          <p:grpSpPr bwMode="auto">
            <a:xfrm>
              <a:off x="2494" y="1080"/>
              <a:ext cx="2831" cy="2232"/>
              <a:chOff x="2230" y="1368"/>
              <a:chExt cx="2831" cy="2232"/>
            </a:xfrm>
          </p:grpSpPr>
          <p:sp>
            <p:nvSpPr>
              <p:cNvPr id="71" name="Rectangle 69"/>
              <p:cNvSpPr>
                <a:spLocks noChangeArrowheads="1"/>
              </p:cNvSpPr>
              <p:nvPr/>
            </p:nvSpPr>
            <p:spPr bwMode="auto">
              <a:xfrm>
                <a:off x="2230" y="1368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2" name="Line 70"/>
              <p:cNvSpPr>
                <a:spLocks noChangeShapeType="1"/>
              </p:cNvSpPr>
              <p:nvPr/>
            </p:nvSpPr>
            <p:spPr bwMode="auto">
              <a:xfrm>
                <a:off x="2374" y="1512"/>
                <a:ext cx="0" cy="1416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3" name="Rectangle 71"/>
              <p:cNvSpPr>
                <a:spLocks noChangeArrowheads="1"/>
              </p:cNvSpPr>
              <p:nvPr/>
            </p:nvSpPr>
            <p:spPr bwMode="auto">
              <a:xfrm rot="5400000">
                <a:off x="4845" y="3384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rot="5400000">
                <a:off x="3957" y="2496"/>
                <a:ext cx="0" cy="192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>
                <a:off x="2230" y="1512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6" name="Line 74"/>
              <p:cNvSpPr>
                <a:spLocks noChangeShapeType="1"/>
              </p:cNvSpPr>
              <p:nvPr/>
            </p:nvSpPr>
            <p:spPr bwMode="auto">
              <a:xfrm flipV="1">
                <a:off x="4917" y="3312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70" name="Line 75"/>
            <p:cNvSpPr>
              <a:spLocks noChangeShapeType="1"/>
            </p:cNvSpPr>
            <p:nvPr/>
          </p:nvSpPr>
          <p:spPr bwMode="auto">
            <a:xfrm>
              <a:off x="2641" y="3144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6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2053" name="Picture 5" descr="https://www.insidescience.org/sites/default/files/sites/default/files/images/articles/top-images/merger-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725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576005"/>
            <a:ext cx="7955280" cy="595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5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Inspiralling</a:t>
            </a:r>
            <a:r>
              <a:rPr lang="en-US" dirty="0" smtClean="0"/>
              <a:t> Compact Binaries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3733800" cy="473668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333399"/>
              </a:buClr>
              <a:buSzPct val="150000"/>
              <a:defRPr/>
            </a:pP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20000"/>
              </a:lnSpc>
              <a:buClr>
                <a:srgbClr val="333399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Ground-Based (</a:t>
            </a:r>
            <a:r>
              <a:rPr lang="en-US" sz="1800" b="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hectohertz</a:t>
            </a:r>
            <a:r>
              <a:rPr lang="en-US" sz="1800" b="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few minutes (</a:t>
            </a: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 cycles)   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NS-NS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 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year by 2018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BH-BH could 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0.4 - 1000</a:t>
            </a:r>
            <a:endParaRPr lang="en-US" sz="1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Space-Based (</a:t>
            </a:r>
            <a:r>
              <a:rPr lang="en-US" sz="1800" b="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millihertz</a:t>
            </a:r>
            <a:r>
              <a:rPr lang="en-US" sz="1800" b="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MBH pairs (10</a:t>
            </a:r>
            <a:r>
              <a:rPr lang="en-US" sz="1800" b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- 10</a:t>
            </a:r>
            <a:r>
              <a:rPr lang="en-US" sz="1800" b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b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</a:t>
            </a:r>
            <a:b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galaxies to large Z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EMRIs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WD binaries</a:t>
            </a:r>
            <a:endParaRPr lang="en-US" sz="1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Pulsar Timing Arrays (</a:t>
            </a:r>
            <a:r>
              <a:rPr lang="en-US" sz="1800" b="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nanohertz</a:t>
            </a:r>
            <a:r>
              <a:rPr lang="en-US" sz="1800" b="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MBH pairs</a:t>
            </a: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5" descr="chirpwave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400" r="7932" b="5356"/>
          <a:stretch>
            <a:fillRect/>
          </a:stretch>
        </p:blipFill>
        <p:spPr bwMode="auto">
          <a:xfrm>
            <a:off x="4038600" y="1752600"/>
            <a:ext cx="4648200" cy="3200400"/>
          </a:xfrm>
          <a:prstGeom prst="rect">
            <a:avLst/>
          </a:prstGeom>
          <a:noFill/>
          <a:effectLst>
            <a:outerShdw blurRad="137160" dist="761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11763" y="2482850"/>
            <a:ext cx="1417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Last 4 orbits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267200" y="2819400"/>
            <a:ext cx="3581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00625" y="2178050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800080"/>
                </a:solidFill>
                <a:latin typeface="Comic Sans MS" charset="0"/>
                <a:ea typeface="ＭＳ Ｐゴシック" charset="0"/>
              </a:rPr>
              <a:t>A chirp waveform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772400" y="1524000"/>
            <a:ext cx="533400" cy="3733800"/>
          </a:xfrm>
          <a:prstGeom prst="ellipse">
            <a:avLst/>
          </a:prstGeom>
          <a:noFill/>
          <a:ln w="47625">
            <a:solidFill>
              <a:srgbClr val="3333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68975" y="1385888"/>
            <a:ext cx="2079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Merger waveform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980363" y="1081088"/>
            <a:ext cx="1163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Ringdown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8458200" y="1524000"/>
            <a:ext cx="304800" cy="18288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0000" y="6264000"/>
            <a:ext cx="813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 ≡ neutron star     BH ≡ black hole     MBH ≡ massive black holes     EMRI ≡ extreme mass ratio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inspiral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WD ≡ white dwarf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LIGO observatories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9163812" cy="45445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007"/>
            <a:ext cx="2907792" cy="204368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0" y="4500000"/>
            <a:ext cx="2564606" cy="2057400"/>
          </a:xfrm>
          <a:prstGeom prst="rect">
            <a:avLst/>
          </a:prstGeom>
        </p:spPr>
      </p:pic>
      <p:pic>
        <p:nvPicPr>
          <p:cNvPr id="6" name="Picture 9" descr="lsc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96" y="5432392"/>
            <a:ext cx="1828800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Almost 100 years later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620000" y="4614808"/>
            <a:ext cx="58344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direct evidence of gravitational waves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indicates the merging of two black holes</a:t>
            </a:r>
          </a:p>
          <a:p>
            <a:pPr algn="ctr"/>
            <a:endParaRPr 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Laser Interferometer Gravitational-Wave Observatory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4" y="561365"/>
            <a:ext cx="7578090" cy="37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Network of Interferometers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947268"/>
            <a:ext cx="5559425" cy="3048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56668"/>
            <a:ext cx="2590800" cy="17272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0000"/>
            <a:ext cx="2257425" cy="2286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09068"/>
            <a:ext cx="1828800" cy="14366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85668"/>
            <a:ext cx="2590800" cy="17557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" y="548680"/>
            <a:ext cx="3268556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LIGO Hanford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4 km (2015)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400" y="6228000"/>
            <a:ext cx="3432437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LIGO Livingston 4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(2015)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800600" y="701080"/>
            <a:ext cx="2568575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500"/>
                </a:solidFill>
                <a:cs typeface="+mn-cs"/>
              </a:rPr>
              <a:t>GEO Hannover 600 m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419152" y="2618780"/>
            <a:ext cx="1614546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0" dirty="0" err="1" smtClean="0">
                <a:solidFill>
                  <a:srgbClr val="009500"/>
                </a:solidFill>
                <a:cs typeface="+mn-cs"/>
              </a:rPr>
              <a:t>Kamioka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 </a:t>
            </a:r>
            <a:r>
              <a:rPr lang="en-US" sz="1800" b="0" dirty="0">
                <a:solidFill>
                  <a:srgbClr val="009500"/>
                </a:solidFill>
                <a:cs typeface="+mn-cs"/>
              </a:rPr>
              <a:t>Japan</a:t>
            </a:r>
          </a:p>
          <a:p>
            <a:pPr algn="ctr"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(2018)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86200" y="6111280"/>
            <a:ext cx="2237699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Virgo </a:t>
            </a:r>
            <a:r>
              <a:rPr lang="en-US" sz="1800" b="0" dirty="0">
                <a:solidFill>
                  <a:srgbClr val="009500"/>
                </a:solidFill>
                <a:cs typeface="+mn-cs"/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(2016)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209800" y="2328268"/>
            <a:ext cx="533400" cy="8382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2514600" y="3471268"/>
            <a:ext cx="609600" cy="6858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4724400" y="2313980"/>
            <a:ext cx="762000" cy="700088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648200" y="3242668"/>
            <a:ext cx="76200" cy="12954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8" name="Picture 19" descr="LCGTposter_en-thumb-500x7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4" r="7414" b="35503"/>
          <a:stretch>
            <a:fillRect/>
          </a:stretch>
        </p:blipFill>
        <p:spPr bwMode="auto">
          <a:xfrm>
            <a:off x="6781800" y="3304580"/>
            <a:ext cx="22098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22"/>
          <p:cNvSpPr>
            <a:spLocks noChangeShapeType="1"/>
          </p:cNvSpPr>
          <p:nvPr/>
        </p:nvSpPr>
        <p:spPr bwMode="auto">
          <a:xfrm flipH="1" flipV="1">
            <a:off x="6705600" y="3304580"/>
            <a:ext cx="609600" cy="2286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8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5122" name="Picture 2" descr="D:\IIT-Ropar\Gravitationswellen\GW_Data_3-pan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612000"/>
            <a:ext cx="4723200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LISA: Laser Interferometer Space Antenna (ESA 2034)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3775"/>
            <a:ext cx="3652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657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576003"/>
            <a:ext cx="4629150" cy="59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40000" y="6120000"/>
            <a:ext cx="31299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w</a:t>
            </a:r>
            <a:r>
              <a:rPr lang="en-US" sz="2000" dirty="0" smtClean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ith NASA participation</a:t>
            </a:r>
            <a:endParaRPr lang="en-US" sz="2000" dirty="0">
              <a:solidFill>
                <a:srgbClr val="BBE0E3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 rot="-2132486">
            <a:off x="3076351" y="3532907"/>
            <a:ext cx="239712" cy="2304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three freely-orbiting spacecraft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𝑑𝑖𝑠𝑡𝑎𝑛𝑐𝑒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𝑏𝑒𝑡𝑤𝑒𝑒𝑛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𝑚𝑖𝑟𝑟𝑜𝑟𝑠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:5∙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𝑘𝑚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353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16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LISA: Laser Interferometer Space Antenna (ESA 2034)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657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576003"/>
            <a:ext cx="4629150" cy="59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40000" y="6120000"/>
            <a:ext cx="31299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w</a:t>
            </a:r>
            <a:r>
              <a:rPr lang="en-US" sz="2000" dirty="0" smtClean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ith NASA participation</a:t>
            </a:r>
            <a:endParaRPr lang="en-US" sz="2000" dirty="0">
              <a:solidFill>
                <a:srgbClr val="BBE0E3"/>
              </a:solidFill>
              <a:latin typeface="Comic Sans MS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three freely-orbiting spacecraft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𝑑𝑖𝑠𝑡𝑎𝑛𝑐𝑒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𝑏𝑒𝑡𝑤𝑒𝑒𝑛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𝑚𝑖𝑟𝑟𝑜𝑟𝑠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:5∙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𝑘𝑚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353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3" descr="&#10;lisa_wave.gif                                                  00169975Macintosh HD                   BA94F0CE: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t="8279" r="20964" b="20880"/>
          <a:stretch>
            <a:fillRect/>
          </a:stretch>
        </p:blipFill>
        <p:spPr bwMode="auto">
          <a:xfrm>
            <a:off x="5759028" y="900000"/>
            <a:ext cx="2501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Astrophysical sources of gravitational waves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999" y="720000"/>
            <a:ext cx="4188802" cy="5373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Compact binary systems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holes and neutron stars</a:t>
            </a:r>
          </a:p>
          <a:p>
            <a:pPr lvl="1"/>
            <a:r>
              <a:rPr lang="en-US" alt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Inspiral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merger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ring-down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Probe internal structure, nuclear equation of state of NS crust, populations, and space-time geometry</a:t>
            </a:r>
          </a:p>
          <a:p>
            <a:r>
              <a:rPr lang="en-US" alt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Spinning neutron stars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known &amp; unknown pulsars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mass X-ray binaries LMXBs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Probe internal structure and populations</a:t>
            </a:r>
          </a:p>
          <a:p>
            <a:r>
              <a:rPr lang="en-US" alt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birth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 core collapse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Instabilities: tumbling, convection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with EM observations</a:t>
            </a:r>
          </a:p>
          <a:p>
            <a:r>
              <a:rPr lang="en-US" altLang="de-DE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background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 bang &amp; other early universe</a:t>
            </a:r>
          </a:p>
          <a:p>
            <a:pPr lvl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of GW bursts 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038683"/>
              </p:ext>
            </p:extLst>
          </p:nvPr>
        </p:nvGraphicFramePr>
        <p:xfrm>
          <a:off x="4320000" y="900000"/>
          <a:ext cx="2288972" cy="1540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Artwork" r:id="rId3" imgW="7629906" imgH="5134051" progId="Adobe.Illustrator.8">
                  <p:embed/>
                </p:oleObj>
              </mc:Choice>
              <mc:Fallback>
                <p:oleObj name="Artwork" r:id="rId3" imgW="7629906" imgH="5134051" progId="Adobe.Illustrator.8">
                  <p:embed/>
                  <p:pic>
                    <p:nvPicPr>
                      <p:cNvPr id="6236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000" y="900000"/>
                        <a:ext cx="2288972" cy="1540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sn1987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000" y="3420000"/>
            <a:ext cx="1765300" cy="1946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 descr="wobb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99" y="899999"/>
            <a:ext cx="2425065" cy="18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6721475" y="3420000"/>
            <a:ext cx="2242697" cy="2426049"/>
            <a:chOff x="3792" y="432"/>
            <a:chExt cx="2137" cy="2919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792" y="2351"/>
              <a:ext cx="2137" cy="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de-DE" sz="16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Analog from cosmic microwave background </a:t>
              </a:r>
              <a:r>
                <a:rPr lang="en-US" altLang="de-DE" sz="1600" b="1" dirty="0" smtClean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r>
                <a:rPr lang="en-US" altLang="de-DE" sz="16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de-DE" sz="1600" b="1" dirty="0" smtClean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-- </a:t>
              </a:r>
              <a:r>
                <a:rPr lang="en-US" altLang="de-DE" sz="16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WMAP 2003</a:t>
              </a:r>
            </a:p>
          </p:txBody>
        </p: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432"/>
              <a:ext cx="1920" cy="1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76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7449" r="1709" b="5627"/>
          <a:stretch>
            <a:fillRect/>
          </a:stretch>
        </p:blipFill>
        <p:spPr bwMode="auto">
          <a:xfrm>
            <a:off x="360000" y="1800000"/>
            <a:ext cx="7232984" cy="281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900000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the core-collapse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still unclear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Shock revival mechanism(s) after the core bounce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0000" y="504000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 generated by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should bring information from the inner massive part of the process and could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constrains on the core-collapse mechanism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supernova_wideweb__470x458,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554400"/>
            <a:ext cx="1611630" cy="1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8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collapse sequence</a:t>
            </a:r>
            <a:endParaRPr lang="en-US" dirty="0"/>
          </a:p>
        </p:txBody>
      </p:sp>
      <p:pic>
        <p:nvPicPr>
          <p:cNvPr id="7" name="Picture 3" descr="supernova_wideweb__470x458,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554400"/>
            <a:ext cx="1611630" cy="1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27" descr="sn_sequ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80592"/>
            <a:ext cx="4724400" cy="38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5105400" y="2156792"/>
            <a:ext cx="3733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about 0.1  second, the core  collapses and gravitational waves are emitted.</a:t>
            </a:r>
          </a:p>
          <a:p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about 0.5  second, the  collapsing envelope interacts with the outward  shock. Neutrinos are emitted.</a:t>
            </a:r>
          </a:p>
          <a:p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2 hours, the envelope of the star is explosively ejected.  When  the photons reach the surface of the  star, it brightens by a factor of 100 million.</a:t>
            </a:r>
          </a:p>
          <a:p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a period of months, the expanding  remnant emits X-rays, visible light and radio waves in a decreasing fashion.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AutoShape 1029"/>
          <p:cNvSpPr>
            <a:spLocks noChangeArrowheads="1"/>
          </p:cNvSpPr>
          <p:nvPr/>
        </p:nvSpPr>
        <p:spPr bwMode="auto">
          <a:xfrm>
            <a:off x="2743200" y="2309192"/>
            <a:ext cx="1981200" cy="990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>
            <a:solidFill>
              <a:srgbClr val="EB562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1030"/>
          <p:cNvSpPr txBox="1">
            <a:spLocks noChangeArrowheads="1"/>
          </p:cNvSpPr>
          <p:nvPr/>
        </p:nvSpPr>
        <p:spPr bwMode="auto">
          <a:xfrm>
            <a:off x="2667000" y="2690192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EB562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1400" b="1">
                <a:solidFill>
                  <a:srgbClr val="EB5621"/>
                </a:solidFill>
                <a:latin typeface="Arial" panose="020B0604020202020204" pitchFamily="34" charset="0"/>
              </a:rPr>
              <a:t>Gravitational waves</a:t>
            </a:r>
            <a:endParaRPr lang="en-US" altLang="de-DE" sz="1400"/>
          </a:p>
        </p:txBody>
      </p:sp>
    </p:spTree>
    <p:extLst>
      <p:ext uri="{BB962C8B-B14F-4D97-AF65-F5344CB8AC3E}">
        <p14:creationId xmlns:p14="http://schemas.microsoft.com/office/powerpoint/2010/main" val="210129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Pulsar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28" y="554400"/>
            <a:ext cx="5372672" cy="598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00000"/>
            <a:ext cx="21494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99161" y="4293096"/>
            <a:ext cx="27305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Asymmetry</a:t>
            </a:r>
            <a:r>
              <a:rPr lang="en-US" altLang="ja-JP" sz="2000" b="1" dirty="0">
                <a:ea typeface="ＭＳ Ｐゴシック" panose="020B0600070205080204" pitchFamily="34" charset="-128"/>
              </a:rPr>
              <a:t> of shape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ja-JP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Structure</a:t>
            </a:r>
            <a:r>
              <a:rPr lang="en-US" altLang="ja-JP" sz="2000" b="1" dirty="0">
                <a:ea typeface="ＭＳ Ｐゴシック" panose="020B0600070205080204" pitchFamily="34" charset="-128"/>
              </a:rPr>
              <a:t> of interior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99161" y="3154892"/>
            <a:ext cx="2791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2000" b="1" dirty="0">
                <a:ea typeface="ＭＳ Ｐゴシック" panose="020B0600070205080204" pitchFamily="34" charset="-128"/>
              </a:rPr>
              <a:t>Rotating neutron star</a:t>
            </a:r>
            <a:endParaRPr lang="en-US" altLang="ja-JP" sz="2000" dirty="0">
              <a:ea typeface="ＭＳ Ｐゴシック" panose="020B0600070205080204" pitchFamily="34" charset="-128"/>
            </a:endParaRPr>
          </a:p>
        </p:txBody>
      </p:sp>
      <p:pic>
        <p:nvPicPr>
          <p:cNvPr id="8" name="Picture 4" descr="puls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" y="899993"/>
            <a:ext cx="2138458" cy="171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5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 from Big Bang</a:t>
            </a:r>
            <a:endParaRPr lang="en-US" dirty="0"/>
          </a:p>
        </p:txBody>
      </p:sp>
      <p:pic>
        <p:nvPicPr>
          <p:cNvPr id="9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4704"/>
            <a:ext cx="609600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29" descr="CMBskymapBal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41104"/>
            <a:ext cx="2443163" cy="2490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1030"/>
          <p:cNvSpPr txBox="1">
            <a:spLocks noChangeArrowheads="1"/>
          </p:cNvSpPr>
          <p:nvPr/>
        </p:nvSpPr>
        <p:spPr bwMode="auto">
          <a:xfrm>
            <a:off x="6165579" y="1755304"/>
            <a:ext cx="26548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</a:p>
          <a:p>
            <a:pPr algn="ctr"/>
            <a:r>
              <a:rPr lang="en-US" altLang="de-DE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 background</a:t>
            </a:r>
            <a:endParaRPr lang="en-US" altLang="de-DE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1031"/>
          <p:cNvSpPr>
            <a:spLocks noChangeShapeType="1"/>
          </p:cNvSpPr>
          <p:nvPr/>
        </p:nvSpPr>
        <p:spPr bwMode="auto">
          <a:xfrm flipH="1" flipV="1">
            <a:off x="4953000" y="2898304"/>
            <a:ext cx="13716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42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 probe the universe at earliest </a:t>
            </a:r>
            <a:r>
              <a:rPr lang="en-US" smtClean="0"/>
              <a:t>after the Big </a:t>
            </a:r>
            <a:r>
              <a:rPr lang="en-US" dirty="0" smtClean="0"/>
              <a:t>Bang</a:t>
            </a:r>
            <a:endParaRPr lang="en-US" dirty="0"/>
          </a:p>
        </p:txBody>
      </p:sp>
      <p:pic>
        <p:nvPicPr>
          <p:cNvPr id="7" name="Picture 1027" descr="Nick_early Universe_lis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15967"/>
          <a:stretch>
            <a:fillRect/>
          </a:stretch>
        </p:blipFill>
        <p:spPr bwMode="auto">
          <a:xfrm>
            <a:off x="0" y="554400"/>
            <a:ext cx="9165717" cy="52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83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080000"/>
            <a:ext cx="19335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080000"/>
            <a:ext cx="1458003" cy="3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Equivalence principle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00000" y="1080000"/>
                <a:ext cx="4536503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 mass: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strongly is a body attracted by the Earth?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Inertial mass: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much power is needed to accelerate a body?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de-DE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Galileo Galilei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(1590): All bodies fall equally fast (in vacuum)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DE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h𝑒𝑎𝑣𝑦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𝑚𝑎𝑠𝑠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𝑖𝑛𝑒𝑟𝑡𝑖𝑎𝑙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𝑚𝑎𝑠𝑠</m:t>
                      </m:r>
                    </m:oMath>
                  </m:oMathPara>
                </a14:m>
                <a:endParaRPr lang="de-DE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1080000"/>
                <a:ext cx="4536503" cy="3477875"/>
              </a:xfrm>
              <a:prstGeom prst="rect">
                <a:avLst/>
              </a:prstGeom>
              <a:blipFill>
                <a:blip r:embed="rId4"/>
                <a:stretch>
                  <a:fillRect l="-1210" t="-876" b="-15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6516216" y="4500000"/>
            <a:ext cx="1417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The Bremen drop tower</a:t>
            </a:r>
            <a:endParaRPr lang="en-US" sz="1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78878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waves: differences from EM waves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6700" y="5580000"/>
            <a:ext cx="861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" charset="2"/>
              <a:buChar char="®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fundamentally different way of observing the Cosmos!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de-DE" altLang="en-US" kern="0" dirty="0" smtClean="0">
                <a:solidFill>
                  <a:schemeClr val="tx1"/>
                </a:solidFill>
              </a:rPr>
              <a:t>     </a:t>
            </a:r>
            <a:r>
              <a:rPr lang="en-US" altLang="en-US" sz="1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EM-waves: 10</a:t>
            </a:r>
            <a:r>
              <a:rPr lang="en-US" altLang="en-US" sz="1800" kern="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1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10</a:t>
            </a:r>
            <a:r>
              <a:rPr lang="en-US" altLang="en-US" sz="1800" kern="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1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Hz                                   GW: 10</a:t>
            </a:r>
            <a:r>
              <a:rPr lang="en-US" altLang="en-US" sz="1800" kern="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en-US" altLang="en-US" sz="1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10</a:t>
            </a:r>
            <a:r>
              <a:rPr lang="en-US" altLang="en-US" sz="1800" kern="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1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Hz</a:t>
            </a:r>
            <a:endParaRPr kumimoji="0" lang="en-US" altLang="en-US" sz="1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" y="692696"/>
            <a:ext cx="2504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Electromagnetism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876800" y="692696"/>
            <a:ext cx="12089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1226096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strong force, but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opposing charges ( + and - 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24400" y="1226096"/>
            <a:ext cx="2501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weak force, but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only one charge (mass)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400" y="1988096"/>
            <a:ext cx="33746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 built up incoherently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microscopic charge separations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24400" y="1988096"/>
            <a:ext cx="31951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Fields built up coherently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bulk accumulation of matter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2400" y="3207296"/>
            <a:ext cx="3027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Waves are easy to detect, but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easily blocked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724400" y="3207296"/>
            <a:ext cx="3544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Waves are hard to detect, but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pass undisturbed through anything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28600" y="3893096"/>
            <a:ext cx="3848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Show the surfaces of energetic bodies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800600" y="3893096"/>
            <a:ext cx="39998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dirty="0" smtClean="0"/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Reveal the bulk motion of dense matter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28600" y="2673896"/>
            <a:ext cx="37335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Wavelengths smaller than the source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4800600" y="2673896"/>
            <a:ext cx="3588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Wavelengths larger than the source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52400" y="4424909"/>
            <a:ext cx="29306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 to construct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celestial objects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724400" y="4426496"/>
            <a:ext cx="36182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though of as 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sounds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emitted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by those objects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1200" y="5112000"/>
            <a:ext cx="277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    massless, J = 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723200" y="5112000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graviton     massless, J = 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9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3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Gravity: the </a:t>
            </a:r>
            <a:r>
              <a:rPr lang="en-US" dirty="0"/>
              <a:t>o</a:t>
            </a:r>
            <a:r>
              <a:rPr lang="en-US" dirty="0" smtClean="0"/>
              <a:t>ld </a:t>
            </a:r>
            <a:r>
              <a:rPr lang="en-US" dirty="0"/>
              <a:t>s</a:t>
            </a:r>
            <a:r>
              <a:rPr lang="en-US" dirty="0" smtClean="0"/>
              <a:t>chool</a:t>
            </a:r>
            <a:endParaRPr lang="en-US" dirty="0"/>
          </a:p>
        </p:txBody>
      </p:sp>
      <p:sp>
        <p:nvSpPr>
          <p:cNvPr id="4" name="Foliennummernplatzhalter 4"/>
          <p:cNvSpPr txBox="1">
            <a:spLocks/>
          </p:cNvSpPr>
          <p:nvPr/>
        </p:nvSpPr>
        <p:spPr bwMode="auto">
          <a:xfrm>
            <a:off x="8686800" y="6068144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9pPr>
          </a:lstStyle>
          <a:p>
            <a:fld id="{9EE2114B-2C3D-4C91-9B19-B532B5FBFD58}" type="slidenum">
              <a:rPr lang="en-US" altLang="en-US" smtClean="0">
                <a:solidFill>
                  <a:srgbClr val="114FFB"/>
                </a:solidFill>
                <a:latin typeface="Helvetica"/>
              </a:rPr>
              <a:pPr/>
              <a:t>5</a:t>
            </a:fld>
            <a:endParaRPr lang="en-US" altLang="en-US" smtClean="0">
              <a:solidFill>
                <a:srgbClr val="114FFB"/>
              </a:solidFill>
              <a:latin typeface="Helvetic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67200" y="1648544"/>
            <a:ext cx="4876800" cy="4876800"/>
          </a:xfrm>
          <a:prstGeom prst="rect">
            <a:avLst/>
          </a:prstGeom>
          <a:solidFill>
            <a:srgbClr val="000000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pic>
        <p:nvPicPr>
          <p:cNvPr id="8" name="Picture 5" descr="new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612000"/>
            <a:ext cx="2279904" cy="25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p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24744"/>
            <a:ext cx="62706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ar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48744"/>
            <a:ext cx="1219200" cy="1219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8" descr="m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53344"/>
            <a:ext cx="73977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096000" y="3248744"/>
            <a:ext cx="0" cy="1219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096000" y="4467944"/>
            <a:ext cx="1219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7315200" y="3248744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096000" y="3248744"/>
            <a:ext cx="1219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79999" y="3240000"/>
            <a:ext cx="3527905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Sir Isaac Newton</a:t>
            </a:r>
            <a:r>
              <a:rPr kumimoji="0" lang="en-US" altLang="en-US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(1684)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law of </a:t>
            </a:r>
            <a:r>
              <a:rPr lang="en-US" sz="2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</a:t>
            </a:r>
          </a:p>
          <a:p>
            <a:pPr lvl="0"/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de-DE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Unified the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gravity on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Earth, the motion of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Moon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planets and comets</a:t>
            </a:r>
          </a:p>
          <a:p>
            <a:pPr lvl="0"/>
            <a:endParaRPr lang="de-DE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confirmation of 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Newton´s theory: </a:t>
            </a:r>
          </a:p>
          <a:p>
            <a:pPr lvl="0"/>
            <a:r>
              <a:rPr lang="en-US" sz="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/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Halley´s Comet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returns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predicted in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1758</a:t>
            </a:r>
          </a:p>
          <a:p>
            <a:pPr lvl="0"/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Newton´s theory good, but not perfect!      </a:t>
            </a:r>
            <a:endParaRPr kumimoji="0" lang="en-US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8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58709E-6 L -0.00087 0.8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19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55 -0.00185 C 0.10591 -0.00185 0.18455 0.09762 0.18455 0.22022 C 0.18455 0.34259 0.10591 0.44229 0.00955 0.44229 C -0.08697 0.44229 -0.16545 0.34259 -0.16545 0.22022 C -0.16545 0.09762 -0.08697 -0.00185 0.00955 -0.00185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moves mass </a:t>
            </a:r>
            <a:r>
              <a:rPr lang="en-US" sz="1800" dirty="0" smtClean="0">
                <a:solidFill>
                  <a:schemeClr val="tx1"/>
                </a:solidFill>
              </a:rPr>
              <a:t>Mercury´s perihelion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5029200" y="1288715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 rot="-345945">
            <a:off x="5029200" y="1212515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-709679">
            <a:off x="5029200" y="1060115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-1023465">
            <a:off x="4953000" y="983915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486400" y="1441115"/>
            <a:ext cx="381000" cy="3810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086600" y="189831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1000" y="762000"/>
            <a:ext cx="480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1687 Newtonian triumph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1859 </a:t>
            </a:r>
            <a:r>
              <a:rPr lang="en-US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errier</a:t>
            </a:r>
            <a:r>
              <a:rPr lang="de-DE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´s</a:t>
            </a:r>
            <a:r>
              <a:rPr lang="en-US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puzzle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(Mercury orbit anomaly)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 A turn-of-the century </a:t>
            </a:r>
            <a:r>
              <a:rPr lang="en-US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endParaRPr lang="en-US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7696200" y="189831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7696200" y="755315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80325" y="914065"/>
            <a:ext cx="8771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575 </a:t>
            </a:r>
            <a:r>
              <a:rPr lang="ja-JP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447800" y="2492897"/>
            <a:ext cx="6096000" cy="39624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4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45297"/>
            <a:ext cx="5694344" cy="3581400"/>
          </a:xfrm>
          <a:prstGeom prst="rect">
            <a:avLst/>
          </a:prstGeom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600200" y="5540897"/>
            <a:ext cx="5791200" cy="6858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6" name="Picture 21" descr="MecuryMessen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830">
            <a:off x="3108999" y="3104773"/>
            <a:ext cx="3243205" cy="172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9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Electromagnetism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1080000"/>
            <a:ext cx="4217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James Clerk Maxwell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(1864):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Unification of electricity and magnetism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080000" y="1800000"/>
                <a:ext cx="2898358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22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𝑒𝑙𝑒𝑐𝑡𝑟𝑜𝑚𝑎𝑔𝑛𝑒𝑡𝑖𝑠𝑚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800000"/>
                <a:ext cx="2898358" cy="430887"/>
              </a:xfrm>
              <a:prstGeom prst="rect">
                <a:avLst/>
              </a:prstGeom>
              <a:blipFill>
                <a:blip r:embed="rId2"/>
                <a:stretch>
                  <a:fillRect b="-1369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720000" y="2880000"/>
            <a:ext cx="3240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Heinrich Hertz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(1888):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Light, radio waves, X-rays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are electromagnetic waves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elocity: 299792 km/s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Sun – Earth ~ 8 min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80000" y="4500000"/>
                <a:ext cx="3492000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22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𝑖𝑛𝑡𝑒𝑟𝑎𝑐𝑡𝑖𝑜𝑛</m:t>
                      </m:r>
                      <m:r>
                        <a:rPr lang="de-DE" sz="22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2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𝑑𝑒𝑙𝑎𝑦𝑒𝑑</m:t>
                      </m:r>
                      <m:r>
                        <a:rPr lang="de-DE" sz="22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de-DE" sz="2200" b="0" i="1" dirty="0" smtClean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r>
                  <a:rPr lang="de-DE" sz="800" b="0" dirty="0" smtClean="0">
                    <a:solidFill>
                      <a:srgbClr val="FF0000"/>
                    </a:solidFill>
                    <a:ea typeface="Cambria Math"/>
                  </a:rPr>
                  <a:t>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𝑒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𝑔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𝑏𝑒𝑡𝑤𝑒𝑒𝑛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𝑒𝑙𝑒𝑐𝑡𝑟𝑖𝑐𝑎𝑙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𝑐h𝑎𝑟𝑔𝑒𝑠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500000"/>
                <a:ext cx="3492000" cy="707886"/>
              </a:xfrm>
              <a:prstGeom prst="rect">
                <a:avLst/>
              </a:prstGeom>
              <a:blipFill>
                <a:blip r:embed="rId3"/>
                <a:stretch>
                  <a:fillRect b="-59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1677600" cy="188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880000"/>
            <a:ext cx="16764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78878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special </a:t>
            </a:r>
            <a:r>
              <a:rPr lang="en-US" dirty="0"/>
              <a:t>r</a:t>
            </a:r>
            <a:r>
              <a:rPr lang="en-US" dirty="0" smtClean="0"/>
              <a:t>elativity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1080000"/>
            <a:ext cx="3781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Newton´s gravitation: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Foundation for classical mechanics.</a:t>
            </a:r>
          </a:p>
          <a:p>
            <a:endParaRPr lang="de-DE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maximum velocity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instantaneous interaction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19999" y="3060000"/>
            <a:ext cx="500412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(1905):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heory of special relativity:</a:t>
            </a:r>
          </a:p>
          <a:p>
            <a:endParaRPr lang="de-DE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of light is the limit</a:t>
            </a:r>
          </a:p>
          <a:p>
            <a:pPr lvl="1"/>
            <a:endParaRPr lang="de-DE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 interaction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not allowed!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contradiction with Newton!</a:t>
            </a:r>
          </a:p>
          <a:p>
            <a:pPr lvl="1"/>
            <a:endParaRPr lang="de-DE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and time (space-time) are curved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 causes this curvature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tells matter how to move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 is geometry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080000"/>
            <a:ext cx="22383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115616" y="4941168"/>
            <a:ext cx="4464496" cy="122737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78878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space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2880000"/>
                <a:ext cx="3832652" cy="3162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2 dimensions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flat space: plane</a:t>
                </a:r>
              </a:p>
              <a:p>
                <a:pPr lvl="1"/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𝑡𝑟𝑖𝑎𝑛𝑔𝑙𝑒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: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180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:endParaRPr lang="de-DE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de-DE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positive curvature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sphere</a:t>
                </a:r>
              </a:p>
              <a:p>
                <a:pPr lvl="1"/>
                <a:r>
                  <a:rPr lang="de-DE" dirty="0" smtClean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𝑡𝑟𝑖𝑎𝑛𝑔𝑙𝑒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: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180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:endParaRPr lang="de-DE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negative curvature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saddle</a:t>
                </a:r>
              </a:p>
              <a:p>
                <a:pPr lvl="1"/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𝑡𝑟𝑖𝑎𝑛𝑔𝑙𝑒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: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&lt;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180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880000"/>
                <a:ext cx="3832652" cy="3162982"/>
              </a:xfrm>
              <a:prstGeom prst="rect">
                <a:avLst/>
              </a:prstGeom>
              <a:blipFill>
                <a:blip r:embed="rId2"/>
                <a:stretch>
                  <a:fillRect l="-1431" t="-9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11999"/>
            <a:ext cx="15716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612000"/>
            <a:ext cx="15049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12000"/>
            <a:ext cx="16287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1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1915</Words>
  <Application>Microsoft Office PowerPoint</Application>
  <PresentationFormat>Bildschirmpräsentation (4:3)</PresentationFormat>
  <Paragraphs>332</Paragraphs>
  <Slides>40</Slides>
  <Notes>2</Notes>
  <HiddenSlides>9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40</vt:i4>
      </vt:variant>
    </vt:vector>
  </HeadingPairs>
  <TitlesOfParts>
    <vt:vector size="54" baseType="lpstr">
      <vt:lpstr>ＭＳ Ｐゴシック</vt:lpstr>
      <vt:lpstr>AGaramond</vt:lpstr>
      <vt:lpstr>Arial</vt:lpstr>
      <vt:lpstr>Calibri</vt:lpstr>
      <vt:lpstr>Cambria Math</vt:lpstr>
      <vt:lpstr>Comic Sans MS</vt:lpstr>
      <vt:lpstr>Helvetica</vt:lpstr>
      <vt:lpstr>Symbol</vt:lpstr>
      <vt:lpstr>Times New Roman</vt:lpstr>
      <vt:lpstr>Wingdings</vt:lpstr>
      <vt:lpstr>2_Larissa</vt:lpstr>
      <vt:lpstr>Equation</vt:lpstr>
      <vt:lpstr>Adobe Illustrator Artwork 8.0</vt:lpstr>
      <vt:lpstr>Microsoft Equation 3.0</vt:lpstr>
      <vt:lpstr>Outline: Gravitational waves</vt:lpstr>
      <vt:lpstr>Gravitational waves – ripples of space-time</vt:lpstr>
      <vt:lpstr>Almost 100 years later</vt:lpstr>
      <vt:lpstr>Equivalence principle</vt:lpstr>
      <vt:lpstr>Gravity: the old school</vt:lpstr>
      <vt:lpstr>Geometry moves mass Mercury´s perihelion</vt:lpstr>
      <vt:lpstr>Electromagnetism</vt:lpstr>
      <vt:lpstr>The special relativity</vt:lpstr>
      <vt:lpstr>Curved space</vt:lpstr>
      <vt:lpstr>Curved space-time</vt:lpstr>
      <vt:lpstr>Other phenomena</vt:lpstr>
      <vt:lpstr>Einstein´s theory of gravitation experimental tests</vt:lpstr>
      <vt:lpstr>What are gravitational waves?</vt:lpstr>
      <vt:lpstr>Decay of the orbit strong indirect evidence</vt:lpstr>
      <vt:lpstr>Hulse-Taylor binary pulsar</vt:lpstr>
      <vt:lpstr>Binary orbit evolution</vt:lpstr>
      <vt:lpstr>Electromagnetic waves</vt:lpstr>
      <vt:lpstr>Electromagnetic waves</vt:lpstr>
      <vt:lpstr>Gravitational waves</vt:lpstr>
      <vt:lpstr>How small is 10-18 meter?</vt:lpstr>
      <vt:lpstr>Gravitational waves</vt:lpstr>
      <vt:lpstr>Gravitational waves</vt:lpstr>
      <vt:lpstr>Detecting gravitational waves</vt:lpstr>
      <vt:lpstr>Sketch of a Michelson interferometer</vt:lpstr>
      <vt:lpstr>Sensing the effect of a gravitational wave</vt:lpstr>
      <vt:lpstr>Gravitational waves</vt:lpstr>
      <vt:lpstr>Gravitational waves</vt:lpstr>
      <vt:lpstr>Inspiralling Compact Binaries</vt:lpstr>
      <vt:lpstr>The LIGO observatories</vt:lpstr>
      <vt:lpstr>Global Network of Interferometers</vt:lpstr>
      <vt:lpstr>Experimental results</vt:lpstr>
      <vt:lpstr>LISA: Laser Interferometer Space Antenna (ESA 2034)</vt:lpstr>
      <vt:lpstr>LISA: Laser Interferometer Space Antenna (ESA 2034)</vt:lpstr>
      <vt:lpstr>Astrophysical sources of gravitational waves</vt:lpstr>
      <vt:lpstr>Supernova</vt:lpstr>
      <vt:lpstr>Supernova collapse sequence</vt:lpstr>
      <vt:lpstr>Pulsar</vt:lpstr>
      <vt:lpstr>Gravitational waves from Big Bang</vt:lpstr>
      <vt:lpstr>Gravitational waves probe the universe at earliest after the Big Bang</vt:lpstr>
      <vt:lpstr>Gravitational waves: differences from EM waves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466</cp:revision>
  <dcterms:created xsi:type="dcterms:W3CDTF">2016-04-06T12:04:03Z</dcterms:created>
  <dcterms:modified xsi:type="dcterms:W3CDTF">2022-07-11T13:41:20Z</dcterms:modified>
</cp:coreProperties>
</file>